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67" r:id="rId17"/>
    <p:sldId id="268"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01" autoAdjust="0"/>
  </p:normalViewPr>
  <p:slideViewPr>
    <p:cSldViewPr>
      <p:cViewPr varScale="1">
        <p:scale>
          <a:sx n="100" d="100"/>
          <a:sy n="100" d="100"/>
        </p:scale>
        <p:origin x="-3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458"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19459"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19460" name="Rectangle 4"/>
          <p:cNvSpPr>
            <a:spLocks noGrp="1" noChangeArrowheads="1"/>
          </p:cNvSpPr>
          <p:nvPr>
            <p:ph type="dt" sz="half" idx="2"/>
          </p:nvPr>
        </p:nvSpPr>
        <p:spPr/>
        <p:txBody>
          <a:bodyPr/>
          <a:lstStyle>
            <a:lvl1pPr>
              <a:defRPr/>
            </a:lvl1pPr>
          </a:lstStyle>
          <a:p>
            <a:endParaRPr lang="en-US" altLang="zh-CN"/>
          </a:p>
        </p:txBody>
      </p:sp>
      <p:sp>
        <p:nvSpPr>
          <p:cNvPr id="19461" name="Rectangle 5"/>
          <p:cNvSpPr>
            <a:spLocks noGrp="1" noChangeArrowheads="1"/>
          </p:cNvSpPr>
          <p:nvPr>
            <p:ph type="ftr" sz="quarter" idx="3"/>
          </p:nvPr>
        </p:nvSpPr>
        <p:spPr/>
        <p:txBody>
          <a:bodyPr/>
          <a:lstStyle>
            <a:lvl1pPr>
              <a:defRPr/>
            </a:lvl1pPr>
          </a:lstStyle>
          <a:p>
            <a:endParaRPr lang="en-US" altLang="zh-CN"/>
          </a:p>
        </p:txBody>
      </p:sp>
      <p:sp>
        <p:nvSpPr>
          <p:cNvPr id="19462" name="Rectangle 6"/>
          <p:cNvSpPr>
            <a:spLocks noGrp="1" noChangeArrowheads="1"/>
          </p:cNvSpPr>
          <p:nvPr>
            <p:ph type="sldNum" sz="quarter" idx="4"/>
          </p:nvPr>
        </p:nvSpPr>
        <p:spPr/>
        <p:txBody>
          <a:bodyPr/>
          <a:lstStyle>
            <a:lvl1pPr>
              <a:defRPr/>
            </a:lvl1pPr>
          </a:lstStyle>
          <a:p>
            <a:fld id="{0309980A-88CA-4F0A-BEEA-4F0E49C55588}"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9B938D-97F4-4C44-ACF1-E2965B21AD4D}" type="slidenum">
              <a:rPr lang="en-US" altLang="zh-CN"/>
              <a:pPr/>
              <a:t>‹#›</a:t>
            </a:fld>
            <a:endParaRPr lang="en-US" altLang="zh-CN"/>
          </a:p>
        </p:txBody>
      </p:sp>
    </p:spTree>
    <p:extLst>
      <p:ext uri="{BB962C8B-B14F-4D97-AF65-F5344CB8AC3E}">
        <p14:creationId xmlns:p14="http://schemas.microsoft.com/office/powerpoint/2010/main" val="331931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73CD19-79A2-4A41-9852-EFC323CF102F}" type="slidenum">
              <a:rPr lang="en-US" altLang="zh-CN"/>
              <a:pPr/>
              <a:t>‹#›</a:t>
            </a:fld>
            <a:endParaRPr lang="en-US" altLang="zh-CN"/>
          </a:p>
        </p:txBody>
      </p:sp>
    </p:spTree>
    <p:extLst>
      <p:ext uri="{BB962C8B-B14F-4D97-AF65-F5344CB8AC3E}">
        <p14:creationId xmlns:p14="http://schemas.microsoft.com/office/powerpoint/2010/main" val="425255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C54F3A-E875-489A-84D8-1D77C4CC60EC}" type="slidenum">
              <a:rPr lang="en-US" altLang="zh-CN"/>
              <a:pPr/>
              <a:t>‹#›</a:t>
            </a:fld>
            <a:endParaRPr lang="en-US" altLang="zh-CN"/>
          </a:p>
        </p:txBody>
      </p:sp>
    </p:spTree>
    <p:extLst>
      <p:ext uri="{BB962C8B-B14F-4D97-AF65-F5344CB8AC3E}">
        <p14:creationId xmlns:p14="http://schemas.microsoft.com/office/powerpoint/2010/main" val="108751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3B20AD-7BD5-4C1B-BD44-216FCF8D90A4}" type="slidenum">
              <a:rPr lang="en-US" altLang="zh-CN"/>
              <a:pPr/>
              <a:t>‹#›</a:t>
            </a:fld>
            <a:endParaRPr lang="en-US" altLang="zh-CN"/>
          </a:p>
        </p:txBody>
      </p:sp>
    </p:spTree>
    <p:extLst>
      <p:ext uri="{BB962C8B-B14F-4D97-AF65-F5344CB8AC3E}">
        <p14:creationId xmlns:p14="http://schemas.microsoft.com/office/powerpoint/2010/main" val="82433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7532A54-3313-4498-883B-B3BA4B9CDAFE}" type="slidenum">
              <a:rPr lang="en-US" altLang="zh-CN"/>
              <a:pPr/>
              <a:t>‹#›</a:t>
            </a:fld>
            <a:endParaRPr lang="en-US" altLang="zh-CN"/>
          </a:p>
        </p:txBody>
      </p:sp>
    </p:spTree>
    <p:extLst>
      <p:ext uri="{BB962C8B-B14F-4D97-AF65-F5344CB8AC3E}">
        <p14:creationId xmlns:p14="http://schemas.microsoft.com/office/powerpoint/2010/main" val="159995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0C1C8E0-BB39-45A7-96F4-F2E9E54880F4}" type="slidenum">
              <a:rPr lang="en-US" altLang="zh-CN"/>
              <a:pPr/>
              <a:t>‹#›</a:t>
            </a:fld>
            <a:endParaRPr lang="en-US" altLang="zh-CN"/>
          </a:p>
        </p:txBody>
      </p:sp>
    </p:spTree>
    <p:extLst>
      <p:ext uri="{BB962C8B-B14F-4D97-AF65-F5344CB8AC3E}">
        <p14:creationId xmlns:p14="http://schemas.microsoft.com/office/powerpoint/2010/main" val="21770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D31AFF3-AC0B-4BCE-A0FC-B27CB1A2D4A9}" type="slidenum">
              <a:rPr lang="en-US" altLang="zh-CN"/>
              <a:pPr/>
              <a:t>‹#›</a:t>
            </a:fld>
            <a:endParaRPr lang="en-US" altLang="zh-CN"/>
          </a:p>
        </p:txBody>
      </p:sp>
    </p:spTree>
    <p:extLst>
      <p:ext uri="{BB962C8B-B14F-4D97-AF65-F5344CB8AC3E}">
        <p14:creationId xmlns:p14="http://schemas.microsoft.com/office/powerpoint/2010/main" val="260545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DB98277-4D22-4D75-9604-B3D5565ABE9B}" type="slidenum">
              <a:rPr lang="en-US" altLang="zh-CN"/>
              <a:pPr/>
              <a:t>‹#›</a:t>
            </a:fld>
            <a:endParaRPr lang="en-US" altLang="zh-CN"/>
          </a:p>
        </p:txBody>
      </p:sp>
    </p:spTree>
    <p:extLst>
      <p:ext uri="{BB962C8B-B14F-4D97-AF65-F5344CB8AC3E}">
        <p14:creationId xmlns:p14="http://schemas.microsoft.com/office/powerpoint/2010/main" val="137421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38927AA-8C72-4B5C-A52E-F8E3D6FA957D}" type="slidenum">
              <a:rPr lang="en-US" altLang="zh-CN"/>
              <a:pPr/>
              <a:t>‹#›</a:t>
            </a:fld>
            <a:endParaRPr lang="en-US" altLang="zh-CN"/>
          </a:p>
        </p:txBody>
      </p:sp>
    </p:spTree>
    <p:extLst>
      <p:ext uri="{BB962C8B-B14F-4D97-AF65-F5344CB8AC3E}">
        <p14:creationId xmlns:p14="http://schemas.microsoft.com/office/powerpoint/2010/main" val="164526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17B7237-4483-4234-8D1D-0B6D41EA1BA1}" type="slidenum">
              <a:rPr lang="en-US" altLang="zh-CN"/>
              <a:pPr/>
              <a:t>‹#›</a:t>
            </a:fld>
            <a:endParaRPr lang="en-US" altLang="zh-CN"/>
          </a:p>
        </p:txBody>
      </p:sp>
    </p:spTree>
    <p:extLst>
      <p:ext uri="{BB962C8B-B14F-4D97-AF65-F5344CB8AC3E}">
        <p14:creationId xmlns:p14="http://schemas.microsoft.com/office/powerpoint/2010/main" val="363146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435"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6"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8438"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A0FC7E2-BC94-4566-BCF0-D36FB776E7E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1" name="Rectangle 5"/>
          <p:cNvSpPr>
            <a:spLocks noChangeArrowheads="1"/>
          </p:cNvSpPr>
          <p:nvPr/>
        </p:nvSpPr>
        <p:spPr bwMode="auto">
          <a:xfrm>
            <a:off x="1193800" y="4924425"/>
            <a:ext cx="6889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第七章  机械能守恒定律</a:t>
            </a:r>
            <a:endParaRPr lang="zh-CN" altLang="en-US" sz="4000">
              <a:solidFill>
                <a:srgbClr val="003399"/>
              </a:solidFill>
              <a:latin typeface="隶书" pitchFamily="49" charset="-122"/>
              <a:ea typeface="隶书" pitchFamily="49" charset="-122"/>
            </a:endParaRPr>
          </a:p>
          <a:p>
            <a:pPr algn="ctr"/>
            <a:r>
              <a:rPr lang="zh-CN" altLang="en-US" sz="4000">
                <a:solidFill>
                  <a:srgbClr val="003399"/>
                </a:solidFill>
                <a:latin typeface="隶书" pitchFamily="49" charset="-122"/>
                <a:ea typeface="隶书" pitchFamily="49" charset="-122"/>
              </a:rPr>
              <a:t>第三节  功率</a:t>
            </a:r>
          </a:p>
        </p:txBody>
      </p:sp>
      <p:sp>
        <p:nvSpPr>
          <p:cNvPr id="4102" name="Text Box 6"/>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idx="1"/>
          </p:nvPr>
        </p:nvSpPr>
        <p:spPr>
          <a:xfrm>
            <a:off x="323850" y="1066800"/>
            <a:ext cx="8569325" cy="3733800"/>
          </a:xfrm>
        </p:spPr>
        <p:txBody>
          <a:bodyPr/>
          <a:lstStyle/>
          <a:p>
            <a:pPr>
              <a:buFont typeface="Wingdings 2" pitchFamily="18" charset="2"/>
              <a:buNone/>
            </a:pPr>
            <a:r>
              <a:rPr lang="en-US" altLang="zh-CN" b="1"/>
              <a:t>1</a:t>
            </a:r>
            <a:r>
              <a:rPr lang="zh-CN" altLang="en-US" b="1"/>
              <a:t>、关于功率说法正确的                  （          ）</a:t>
            </a:r>
          </a:p>
          <a:p>
            <a:pPr>
              <a:buFont typeface="Wingdings 2" pitchFamily="18" charset="2"/>
              <a:buNone/>
            </a:pPr>
            <a:r>
              <a:rPr lang="zh-CN" altLang="en-US" b="1"/>
              <a:t>  </a:t>
            </a:r>
            <a:r>
              <a:rPr lang="en-US" altLang="zh-CN" b="1"/>
              <a:t>A </a:t>
            </a:r>
            <a:r>
              <a:rPr lang="zh-CN" altLang="en-US" b="1"/>
              <a:t>功率是表示物体做功快慢的物理量</a:t>
            </a:r>
          </a:p>
          <a:p>
            <a:pPr>
              <a:buFont typeface="Wingdings 2" pitchFamily="18" charset="2"/>
              <a:buNone/>
            </a:pPr>
            <a:r>
              <a:rPr lang="zh-CN" altLang="en-US" b="1"/>
              <a:t>  </a:t>
            </a:r>
            <a:r>
              <a:rPr lang="en-US" altLang="zh-CN" b="1"/>
              <a:t>B </a:t>
            </a:r>
            <a:r>
              <a:rPr lang="zh-CN" altLang="en-US" b="1"/>
              <a:t>机械做功越多，它的功率就越大</a:t>
            </a:r>
          </a:p>
          <a:p>
            <a:pPr>
              <a:buFont typeface="Wingdings 2" pitchFamily="18" charset="2"/>
              <a:buNone/>
            </a:pPr>
            <a:r>
              <a:rPr lang="zh-CN" altLang="en-US" b="1"/>
              <a:t>  </a:t>
            </a:r>
            <a:r>
              <a:rPr lang="en-US" altLang="zh-CN" b="1"/>
              <a:t>C </a:t>
            </a:r>
            <a:r>
              <a:rPr lang="zh-CN" altLang="en-US" b="1"/>
              <a:t>机械做功时间短，它的功率越大</a:t>
            </a:r>
          </a:p>
          <a:p>
            <a:pPr>
              <a:buFont typeface="Wingdings 2" pitchFamily="18" charset="2"/>
              <a:buNone/>
            </a:pPr>
            <a:r>
              <a:rPr lang="zh-CN" altLang="en-US" b="1"/>
              <a:t>  </a:t>
            </a:r>
            <a:r>
              <a:rPr lang="en-US" altLang="zh-CN" b="1"/>
              <a:t>D </a:t>
            </a:r>
            <a:r>
              <a:rPr lang="zh-CN" altLang="en-US" b="1"/>
              <a:t>完成相同的功，用的时间越长的机械，功率就一定越小</a:t>
            </a:r>
          </a:p>
        </p:txBody>
      </p:sp>
      <p:sp>
        <p:nvSpPr>
          <p:cNvPr id="22531" name="Text Box 3"/>
          <p:cNvSpPr txBox="1">
            <a:spLocks noChangeArrowheads="1"/>
          </p:cNvSpPr>
          <p:nvPr/>
        </p:nvSpPr>
        <p:spPr bwMode="auto">
          <a:xfrm>
            <a:off x="7167563" y="1066800"/>
            <a:ext cx="1366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3300"/>
                </a:solidFill>
                <a:ea typeface="BatangChe" pitchFamily="49" charset="-127"/>
              </a:rPr>
              <a:t>A D</a:t>
            </a:r>
          </a:p>
        </p:txBody>
      </p:sp>
      <p:sp>
        <p:nvSpPr>
          <p:cNvPr id="22533" name="Rectangle 5"/>
          <p:cNvSpPr>
            <a:spLocks noGrp="1" noRot="1" noChangeArrowheads="1"/>
          </p:cNvSpPr>
          <p:nvPr>
            <p:ph type="title"/>
          </p:nvPr>
        </p:nvSpPr>
        <p:spPr>
          <a:noFill/>
          <a:ln/>
        </p:spPr>
        <p:txBody>
          <a:bodyPr/>
          <a:lstStyle/>
          <a:p>
            <a:r>
              <a:rPr lang="zh-CN" altLang="en-US">
                <a:solidFill>
                  <a:srgbClr val="FF0000"/>
                </a:solidFill>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fade">
                                      <p:cBhvr>
                                        <p:cTn id="7" dur="1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042988" y="1916113"/>
            <a:ext cx="5834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3555" name="Rectangle 3"/>
          <p:cNvSpPr>
            <a:spLocks noChangeArrowheads="1"/>
          </p:cNvSpPr>
          <p:nvPr/>
        </p:nvSpPr>
        <p:spPr bwMode="auto">
          <a:xfrm>
            <a:off x="250825" y="1125538"/>
            <a:ext cx="8893175" cy="437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3200" b="1"/>
              <a:t>2</a:t>
            </a:r>
            <a:r>
              <a:rPr lang="zh-CN" altLang="en-US" sz="3200" b="1"/>
              <a:t>、甲乙两台起重机分别以</a:t>
            </a:r>
            <a:r>
              <a:rPr lang="en-US" altLang="zh-CN" sz="3200" b="1"/>
              <a:t>V</a:t>
            </a:r>
            <a:r>
              <a:rPr lang="zh-CN" altLang="en-US" sz="3200" b="1" baseline="-25000"/>
              <a:t>甲</a:t>
            </a:r>
            <a:r>
              <a:rPr lang="en-US" altLang="zh-CN" sz="3200" b="1"/>
              <a:t>=0.2m/s</a:t>
            </a:r>
            <a:r>
              <a:rPr lang="zh-CN" altLang="en-US" sz="3200" b="1"/>
              <a:t>和</a:t>
            </a:r>
          </a:p>
          <a:p>
            <a:pPr>
              <a:spcBef>
                <a:spcPct val="30000"/>
              </a:spcBef>
            </a:pPr>
            <a:r>
              <a:rPr lang="zh-CN" altLang="en-US" sz="3200" b="1"/>
              <a:t>      </a:t>
            </a:r>
            <a:r>
              <a:rPr lang="en-US" altLang="zh-CN" sz="3200" b="1"/>
              <a:t>V</a:t>
            </a:r>
            <a:r>
              <a:rPr lang="zh-CN" altLang="en-US" sz="3200" b="1" baseline="-25000"/>
              <a:t>乙</a:t>
            </a:r>
            <a:r>
              <a:rPr lang="en-US" altLang="zh-CN" sz="3200" b="1"/>
              <a:t>=0.1m/s</a:t>
            </a:r>
            <a:r>
              <a:rPr lang="zh-CN" altLang="en-US" sz="3200" b="1"/>
              <a:t>的速度匀速提升同重的物  </a:t>
            </a:r>
          </a:p>
          <a:p>
            <a:pPr>
              <a:spcBef>
                <a:spcPct val="30000"/>
              </a:spcBef>
            </a:pPr>
            <a:r>
              <a:rPr lang="zh-CN" altLang="en-US" sz="3200" b="1"/>
              <a:t>      体，使两物体都升高</a:t>
            </a:r>
            <a:r>
              <a:rPr lang="en-US" altLang="zh-CN" sz="3200" b="1"/>
              <a:t>12m</a:t>
            </a:r>
            <a:r>
              <a:rPr lang="zh-CN" altLang="en-US" sz="3200" b="1"/>
              <a:t>，则     （       ）</a:t>
            </a:r>
          </a:p>
          <a:p>
            <a:pPr>
              <a:spcBef>
                <a:spcPct val="30000"/>
              </a:spcBef>
            </a:pPr>
            <a:r>
              <a:rPr lang="zh-CN" altLang="en-US" sz="3200" b="1"/>
              <a:t>      </a:t>
            </a:r>
            <a:r>
              <a:rPr lang="en-US" altLang="zh-CN" sz="3200" b="1"/>
              <a:t>A  </a:t>
            </a:r>
            <a:r>
              <a:rPr lang="zh-CN" altLang="en-US" sz="3200" b="1"/>
              <a:t>甲做的功多，甲的功率大</a:t>
            </a:r>
          </a:p>
          <a:p>
            <a:pPr>
              <a:spcBef>
                <a:spcPct val="30000"/>
              </a:spcBef>
            </a:pPr>
            <a:r>
              <a:rPr lang="zh-CN" altLang="en-US" sz="3200" b="1"/>
              <a:t>      </a:t>
            </a:r>
            <a:r>
              <a:rPr lang="en-US" altLang="zh-CN" sz="3200" b="1"/>
              <a:t>B  </a:t>
            </a:r>
            <a:r>
              <a:rPr lang="zh-CN" altLang="en-US" sz="3200" b="1"/>
              <a:t>乙做的功多，乙的功率大</a:t>
            </a:r>
          </a:p>
          <a:p>
            <a:pPr>
              <a:spcBef>
                <a:spcPct val="30000"/>
              </a:spcBef>
            </a:pPr>
            <a:r>
              <a:rPr lang="zh-CN" altLang="en-US" sz="3200" b="1"/>
              <a:t>      </a:t>
            </a:r>
            <a:r>
              <a:rPr lang="en-US" altLang="zh-CN" sz="3200" b="1"/>
              <a:t>C  </a:t>
            </a:r>
            <a:r>
              <a:rPr lang="zh-CN" altLang="en-US" sz="3200" b="1"/>
              <a:t>甲乙做功一样多，甲的功率大</a:t>
            </a:r>
          </a:p>
          <a:p>
            <a:pPr>
              <a:spcBef>
                <a:spcPct val="30000"/>
              </a:spcBef>
            </a:pPr>
            <a:r>
              <a:rPr lang="zh-CN" altLang="en-US" sz="3200" b="1"/>
              <a:t>      </a:t>
            </a:r>
            <a:r>
              <a:rPr lang="en-US" altLang="zh-CN" sz="3200" b="1"/>
              <a:t>D  </a:t>
            </a:r>
            <a:r>
              <a:rPr lang="zh-CN" altLang="en-US" sz="3200" b="1"/>
              <a:t>甲乙做功一样多，乙的功率大</a:t>
            </a:r>
          </a:p>
        </p:txBody>
      </p:sp>
      <p:sp>
        <p:nvSpPr>
          <p:cNvPr id="23556" name="Text Box 4"/>
          <p:cNvSpPr txBox="1">
            <a:spLocks noChangeArrowheads="1"/>
          </p:cNvSpPr>
          <p:nvPr/>
        </p:nvSpPr>
        <p:spPr bwMode="auto">
          <a:xfrm>
            <a:off x="7467600" y="2330450"/>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3300"/>
                </a:solidFill>
                <a:ea typeface="BatangChe" pitchFamily="49" charset="-127"/>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10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8600" y="403225"/>
            <a:ext cx="8610600" cy="584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lang="en-US" altLang="zh-CN" sz="3200" b="1"/>
              <a:t>3</a:t>
            </a:r>
            <a:r>
              <a:rPr lang="zh-CN" altLang="en-US" sz="3200" b="1"/>
              <a:t>、关于功率以下说法中正确的是（　　　）</a:t>
            </a:r>
          </a:p>
          <a:p>
            <a:pPr>
              <a:lnSpc>
                <a:spcPct val="110000"/>
              </a:lnSpc>
              <a:spcBef>
                <a:spcPct val="20000"/>
              </a:spcBef>
            </a:pPr>
            <a:r>
              <a:rPr lang="en-US" altLang="zh-CN" sz="3200" b="1"/>
              <a:t>A</a:t>
            </a:r>
            <a:r>
              <a:rPr lang="zh-CN" altLang="en-US" sz="3200" b="1"/>
              <a:t>、据 </a:t>
            </a:r>
            <a:r>
              <a:rPr lang="en-US" altLang="zh-CN" sz="3200" b="1"/>
              <a:t>P=W/t</a:t>
            </a:r>
            <a:r>
              <a:rPr lang="zh-CN" altLang="en-US" sz="3200" b="1"/>
              <a:t>可知，机器做功越多，其功率就越大</a:t>
            </a:r>
          </a:p>
          <a:p>
            <a:pPr>
              <a:lnSpc>
                <a:spcPct val="110000"/>
              </a:lnSpc>
              <a:spcBef>
                <a:spcPct val="20000"/>
              </a:spcBef>
            </a:pPr>
            <a:r>
              <a:rPr lang="en-US" altLang="zh-CN" sz="3200" b="1"/>
              <a:t>B</a:t>
            </a:r>
            <a:r>
              <a:rPr lang="zh-CN" altLang="en-US" sz="3200" b="1"/>
              <a:t>、据 </a:t>
            </a:r>
            <a:r>
              <a:rPr lang="en-US" altLang="zh-CN" sz="3200" b="1"/>
              <a:t>P=Fv</a:t>
            </a:r>
            <a:r>
              <a:rPr lang="zh-CN" altLang="en-US" sz="3200" b="1"/>
              <a:t>可知，汽车牵引力一定与速度成反比</a:t>
            </a:r>
          </a:p>
          <a:p>
            <a:pPr>
              <a:lnSpc>
                <a:spcPct val="110000"/>
              </a:lnSpc>
              <a:spcBef>
                <a:spcPct val="20000"/>
              </a:spcBef>
            </a:pPr>
            <a:r>
              <a:rPr lang="en-US" altLang="zh-CN" sz="3200" b="1"/>
              <a:t>C</a:t>
            </a:r>
            <a:r>
              <a:rPr lang="zh-CN" altLang="en-US" sz="3200" b="1"/>
              <a:t>、据 </a:t>
            </a:r>
            <a:r>
              <a:rPr lang="en-US" altLang="zh-CN" sz="3200" b="1"/>
              <a:t>P=W/t</a:t>
            </a:r>
            <a:r>
              <a:rPr lang="zh-CN" altLang="en-US" sz="3200" b="1"/>
              <a:t>可知，只要知道时间</a:t>
            </a:r>
            <a:r>
              <a:rPr lang="en-US" altLang="zh-CN" sz="3200" b="1"/>
              <a:t>t</a:t>
            </a:r>
            <a:r>
              <a:rPr lang="zh-CN" altLang="en-US" sz="3200" b="1"/>
              <a:t>内机器所做的功，就可以求得这段时间内任一时刻机器做功的功率</a:t>
            </a:r>
          </a:p>
          <a:p>
            <a:pPr>
              <a:lnSpc>
                <a:spcPct val="110000"/>
              </a:lnSpc>
              <a:spcBef>
                <a:spcPct val="20000"/>
              </a:spcBef>
            </a:pPr>
            <a:r>
              <a:rPr lang="en-US" altLang="zh-CN" sz="3200" b="1"/>
              <a:t>D</a:t>
            </a:r>
            <a:r>
              <a:rPr lang="zh-CN" altLang="en-US" sz="3200" b="1"/>
              <a:t>、根据 </a:t>
            </a:r>
            <a:r>
              <a:rPr lang="en-US" altLang="zh-CN" sz="3200" b="1"/>
              <a:t>P=Fv</a:t>
            </a:r>
            <a:r>
              <a:rPr lang="zh-CN" altLang="en-US" sz="3200" b="1"/>
              <a:t>可知，发动机功率一定时，交通工具的牵引力与运动速度成反比。</a:t>
            </a:r>
          </a:p>
        </p:txBody>
      </p:sp>
      <p:sp>
        <p:nvSpPr>
          <p:cNvPr id="24579" name="Text Box 3"/>
          <p:cNvSpPr txBox="1">
            <a:spLocks noChangeArrowheads="1"/>
          </p:cNvSpPr>
          <p:nvPr/>
        </p:nvSpPr>
        <p:spPr bwMode="auto">
          <a:xfrm>
            <a:off x="6934200" y="395288"/>
            <a:ext cx="1079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a:solidFill>
                  <a:srgbClr val="FF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down)">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body" idx="1"/>
          </p:nvPr>
        </p:nvSpPr>
        <p:spPr>
          <a:xfrm>
            <a:off x="323850" y="333375"/>
            <a:ext cx="8362950" cy="5797550"/>
          </a:xfrm>
        </p:spPr>
        <p:txBody>
          <a:bodyPr/>
          <a:lstStyle/>
          <a:p>
            <a:pPr>
              <a:lnSpc>
                <a:spcPct val="150000"/>
              </a:lnSpc>
            </a:pPr>
            <a:r>
              <a:rPr lang="en-US" altLang="zh-CN" b="1"/>
              <a:t>4</a:t>
            </a:r>
            <a:r>
              <a:rPr lang="zh-CN" altLang="en-US" b="1"/>
              <a:t>．船在河中行驶，如船受到的阻力与船的速率的平方成正比，当船以</a:t>
            </a:r>
            <a:r>
              <a:rPr lang="en-US" altLang="zh-CN" b="1"/>
              <a:t>v</a:t>
            </a:r>
            <a:r>
              <a:rPr lang="zh-CN" altLang="en-US" b="1"/>
              <a:t>匀速行驶时，发动机输出功率为</a:t>
            </a:r>
            <a:r>
              <a:rPr lang="en-US" altLang="zh-CN" b="1"/>
              <a:t>P</a:t>
            </a:r>
            <a:r>
              <a:rPr lang="zh-CN" altLang="en-US" b="1"/>
              <a:t>，当船以</a:t>
            </a:r>
            <a:r>
              <a:rPr lang="en-US" altLang="zh-CN" b="1"/>
              <a:t>v/2</a:t>
            </a:r>
            <a:r>
              <a:rPr lang="zh-CN" altLang="en-US" b="1"/>
              <a:t>匀速行驶时，则发动机输出功率是（    ）</a:t>
            </a:r>
          </a:p>
          <a:p>
            <a:pPr>
              <a:lnSpc>
                <a:spcPct val="150000"/>
              </a:lnSpc>
              <a:buFont typeface="Wingdings 2" pitchFamily="18" charset="2"/>
              <a:buNone/>
            </a:pPr>
            <a:r>
              <a:rPr lang="zh-CN" altLang="en-US" b="1"/>
              <a:t>   </a:t>
            </a:r>
            <a:r>
              <a:rPr lang="en-US" altLang="zh-CN" b="1"/>
              <a:t>A.P/8          B.P/4           C.P/2            D.P</a:t>
            </a:r>
          </a:p>
        </p:txBody>
      </p:sp>
      <p:sp>
        <p:nvSpPr>
          <p:cNvPr id="25603" name="Text Box 3"/>
          <p:cNvSpPr txBox="1">
            <a:spLocks noChangeArrowheads="1"/>
          </p:cNvSpPr>
          <p:nvPr/>
        </p:nvSpPr>
        <p:spPr bwMode="auto">
          <a:xfrm>
            <a:off x="5651500" y="2667000"/>
            <a:ext cx="51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00"/>
                </a:solidFill>
                <a:latin typeface="Times New Roman" pitchFamily="18" charset="0"/>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Rot="1" noChangeArrowheads="1"/>
          </p:cNvSpPr>
          <p:nvPr>
            <p:ph type="body" idx="1"/>
          </p:nvPr>
        </p:nvSpPr>
        <p:spPr>
          <a:xfrm>
            <a:off x="301625" y="1295400"/>
            <a:ext cx="8540750" cy="4498975"/>
          </a:xfrm>
        </p:spPr>
        <p:txBody>
          <a:bodyPr/>
          <a:lstStyle/>
          <a:p>
            <a:pPr>
              <a:lnSpc>
                <a:spcPct val="80000"/>
              </a:lnSpc>
            </a:pPr>
            <a:r>
              <a:rPr lang="en-US" altLang="zh-CN" sz="2800"/>
              <a:t>5</a:t>
            </a:r>
            <a:r>
              <a:rPr lang="zh-CN" altLang="en-US" sz="2800"/>
              <a:t>、某型号汽车发动机的额定功率为</a:t>
            </a:r>
            <a:r>
              <a:rPr lang="en-US" altLang="zh-CN" sz="2800"/>
              <a:t>60KW</a:t>
            </a:r>
            <a:r>
              <a:rPr lang="zh-CN" altLang="en-US" sz="2800"/>
              <a:t>，在水平路面上行驶时受到的阻力是</a:t>
            </a:r>
            <a:r>
              <a:rPr lang="en-US" altLang="zh-CN" sz="2800"/>
              <a:t>1800N</a:t>
            </a:r>
            <a:r>
              <a:rPr lang="zh-CN" altLang="en-US" sz="2800"/>
              <a:t>，求发动机在额定功率下汽车匀速行驶的速度，在同样的阻力下，如果行驶速度只有</a:t>
            </a:r>
            <a:r>
              <a:rPr lang="en-US" altLang="zh-CN" sz="2800"/>
              <a:t>54Km/s</a:t>
            </a:r>
            <a:r>
              <a:rPr lang="zh-CN" altLang="en-US" sz="2800"/>
              <a:t>，发动机输出的实际功率是多少？</a:t>
            </a:r>
          </a:p>
          <a:p>
            <a:pPr>
              <a:lnSpc>
                <a:spcPct val="80000"/>
              </a:lnSpc>
            </a:pPr>
            <a:r>
              <a:rPr lang="zh-CN" altLang="en-US" sz="2800" b="1">
                <a:solidFill>
                  <a:srgbClr val="FF0000"/>
                </a:solidFill>
              </a:rPr>
              <a:t>解 </a:t>
            </a:r>
            <a:r>
              <a:rPr lang="zh-CN" altLang="zh-CN" b="1">
                <a:solidFill>
                  <a:srgbClr val="FF0000"/>
                </a:solidFill>
              </a:rPr>
              <a:t>：</a:t>
            </a:r>
            <a:r>
              <a:rPr lang="zh-CN" altLang="en-US" sz="2800"/>
              <a:t>汽车在水平路面上以额定功率</a:t>
            </a:r>
            <a:r>
              <a:rPr lang="en-US" altLang="zh-CN" sz="2800"/>
              <a:t>P=60KW</a:t>
            </a:r>
            <a:r>
              <a:rPr lang="zh-CN" altLang="en-US" sz="2800"/>
              <a:t>匀速行驶时，受到的阻力是</a:t>
            </a:r>
            <a:r>
              <a:rPr lang="en-US" altLang="zh-CN" sz="2800"/>
              <a:t>F=1800N</a:t>
            </a:r>
            <a:r>
              <a:rPr lang="zh-CN" altLang="en-US" sz="2800"/>
              <a:t>。由于  </a:t>
            </a:r>
            <a:r>
              <a:rPr lang="en-US" altLang="zh-CN" sz="2800" b="1"/>
              <a:t>P=Fv</a:t>
            </a:r>
            <a:endParaRPr lang="en-US" altLang="zh-CN" sz="2800"/>
          </a:p>
          <a:p>
            <a:pPr>
              <a:lnSpc>
                <a:spcPct val="80000"/>
              </a:lnSpc>
            </a:pPr>
            <a:r>
              <a:rPr lang="zh-CN" altLang="en-US" sz="2800"/>
              <a:t>所以</a:t>
            </a:r>
            <a:r>
              <a:rPr lang="en-US" altLang="zh-CN" sz="2800"/>
              <a:t>v=P/F=60000/1800m/s=33.3m/s=120Km/s</a:t>
            </a:r>
          </a:p>
          <a:p>
            <a:pPr>
              <a:lnSpc>
                <a:spcPct val="80000"/>
              </a:lnSpc>
            </a:pPr>
            <a:r>
              <a:rPr lang="zh-CN" altLang="en-US" sz="2800"/>
              <a:t>汽车以额定功率匀速行驶时速度为</a:t>
            </a:r>
            <a:r>
              <a:rPr lang="en-US" altLang="zh-CN" sz="2800"/>
              <a:t>120Km/s</a:t>
            </a:r>
            <a:r>
              <a:rPr lang="zh-CN" altLang="en-US" sz="2800"/>
              <a:t>。以较低的速度行驶时</a:t>
            </a:r>
            <a:r>
              <a:rPr lang="en-US" altLang="zh-CN" sz="2800"/>
              <a:t>v=54Km/s=15m/s</a:t>
            </a:r>
          </a:p>
          <a:p>
            <a:pPr>
              <a:lnSpc>
                <a:spcPct val="80000"/>
              </a:lnSpc>
            </a:pPr>
            <a:r>
              <a:rPr lang="zh-CN" altLang="en-US" sz="2800"/>
              <a:t>于是  </a:t>
            </a:r>
            <a:r>
              <a:rPr lang="en-US" altLang="zh-CN" sz="2800"/>
              <a:t>P=Fv=1800*15W=27KW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Rot="1" noChangeArrowheads="1"/>
          </p:cNvSpPr>
          <p:nvPr>
            <p:ph type="body" idx="1"/>
          </p:nvPr>
        </p:nvSpPr>
        <p:spPr>
          <a:xfrm>
            <a:off x="301625" y="914400"/>
            <a:ext cx="8540750" cy="4498975"/>
          </a:xfrm>
        </p:spPr>
        <p:txBody>
          <a:bodyPr/>
          <a:lstStyle/>
          <a:p>
            <a:pPr>
              <a:lnSpc>
                <a:spcPct val="80000"/>
              </a:lnSpc>
            </a:pPr>
            <a:r>
              <a:rPr lang="en-US" altLang="zh-CN" sz="2400"/>
              <a:t>6</a:t>
            </a:r>
            <a:r>
              <a:rPr lang="zh-CN" altLang="en-US" sz="2400"/>
              <a:t>、质量</a:t>
            </a:r>
            <a:r>
              <a:rPr lang="en-US" altLang="zh-CN" sz="2400"/>
              <a:t>m=3Kg</a:t>
            </a:r>
            <a:r>
              <a:rPr lang="zh-CN" altLang="en-US" sz="2400"/>
              <a:t>的物体，在水平力</a:t>
            </a:r>
            <a:r>
              <a:rPr lang="en-US" altLang="zh-CN" sz="2400"/>
              <a:t>F=6N</a:t>
            </a:r>
            <a:r>
              <a:rPr lang="zh-CN" altLang="en-US" sz="2400"/>
              <a:t>的作用下，在光滑的水平面上从静止开始运动，运动时间</a:t>
            </a:r>
            <a:r>
              <a:rPr lang="en-US" altLang="zh-CN" sz="2400"/>
              <a:t>t=3s</a:t>
            </a:r>
            <a:r>
              <a:rPr lang="zh-CN" altLang="en-US" sz="2400"/>
              <a:t>，求：</a:t>
            </a:r>
          </a:p>
          <a:p>
            <a:pPr>
              <a:lnSpc>
                <a:spcPct val="80000"/>
              </a:lnSpc>
            </a:pPr>
            <a:r>
              <a:rPr lang="zh-CN" altLang="en-US" sz="2400"/>
              <a:t>（</a:t>
            </a:r>
            <a:r>
              <a:rPr lang="en-US" altLang="zh-CN" sz="2400"/>
              <a:t>1</a:t>
            </a:r>
            <a:r>
              <a:rPr lang="zh-CN" altLang="en-US" sz="2400"/>
              <a:t>）力</a:t>
            </a:r>
            <a:r>
              <a:rPr lang="en-US" altLang="zh-CN" sz="2400"/>
              <a:t>F</a:t>
            </a:r>
            <a:r>
              <a:rPr lang="zh-CN" altLang="en-US" sz="2400"/>
              <a:t>在</a:t>
            </a:r>
            <a:r>
              <a:rPr lang="en-US" altLang="zh-CN" sz="2400"/>
              <a:t>t=3s</a:t>
            </a:r>
            <a:r>
              <a:rPr lang="zh-CN" altLang="en-US" sz="2400"/>
              <a:t>内对物所做的功</a:t>
            </a:r>
          </a:p>
          <a:p>
            <a:pPr>
              <a:lnSpc>
                <a:spcPct val="80000"/>
              </a:lnSpc>
            </a:pPr>
            <a:r>
              <a:rPr lang="zh-CN" altLang="en-US" sz="2400"/>
              <a:t>（</a:t>
            </a:r>
            <a:r>
              <a:rPr lang="en-US" altLang="zh-CN" sz="2400"/>
              <a:t>2</a:t>
            </a:r>
            <a:r>
              <a:rPr lang="zh-CN" altLang="en-US" sz="2400"/>
              <a:t>）力</a:t>
            </a:r>
            <a:r>
              <a:rPr lang="en-US" altLang="zh-CN" sz="2400"/>
              <a:t>F</a:t>
            </a:r>
            <a:r>
              <a:rPr lang="zh-CN" altLang="en-US" sz="2400"/>
              <a:t>在</a:t>
            </a:r>
            <a:r>
              <a:rPr lang="en-US" altLang="zh-CN" sz="2400"/>
              <a:t>t=3s</a:t>
            </a:r>
            <a:r>
              <a:rPr lang="zh-CN" altLang="en-US" sz="2400"/>
              <a:t>内对物体所做的平均功率</a:t>
            </a:r>
          </a:p>
          <a:p>
            <a:pPr>
              <a:lnSpc>
                <a:spcPct val="80000"/>
              </a:lnSpc>
            </a:pPr>
            <a:r>
              <a:rPr lang="zh-CN" altLang="en-US" sz="2400"/>
              <a:t>（</a:t>
            </a:r>
            <a:r>
              <a:rPr lang="en-US" altLang="zh-CN" sz="2400"/>
              <a:t>3</a:t>
            </a:r>
            <a:r>
              <a:rPr lang="zh-CN" altLang="en-US" sz="2400"/>
              <a:t>）在</a:t>
            </a:r>
            <a:r>
              <a:rPr lang="en-US" altLang="zh-CN" sz="2400"/>
              <a:t>3s</a:t>
            </a:r>
            <a:r>
              <a:rPr lang="zh-CN" altLang="en-US" sz="2400"/>
              <a:t>末力对物体做的瞬时功率</a:t>
            </a:r>
          </a:p>
          <a:p>
            <a:pPr>
              <a:lnSpc>
                <a:spcPct val="80000"/>
              </a:lnSpc>
            </a:pPr>
            <a:r>
              <a:rPr lang="zh-CN" altLang="en-US" sz="2400">
                <a:solidFill>
                  <a:srgbClr val="FF0000"/>
                </a:solidFill>
              </a:rPr>
              <a:t>解答：</a:t>
            </a:r>
            <a:r>
              <a:rPr lang="zh-CN" altLang="en-US" sz="2400"/>
              <a:t>物体在水平力</a:t>
            </a:r>
            <a:r>
              <a:rPr lang="en-US" altLang="zh-CN" sz="2400"/>
              <a:t>F</a:t>
            </a:r>
            <a:r>
              <a:rPr lang="zh-CN" altLang="en-US" sz="2400"/>
              <a:t>的作用下，在光滑的水平面上做初速度为零的匀加速直线运动，根据“牛二”定律求出加速度</a:t>
            </a:r>
            <a:r>
              <a:rPr lang="en-US" altLang="zh-CN" sz="2400"/>
              <a:t>a=F/m=2m/s</a:t>
            </a:r>
            <a:r>
              <a:rPr lang="en-US" altLang="zh-CN" sz="2400" baseline="30000"/>
              <a:t>2</a:t>
            </a:r>
          </a:p>
          <a:p>
            <a:pPr>
              <a:lnSpc>
                <a:spcPct val="80000"/>
              </a:lnSpc>
            </a:pPr>
            <a:r>
              <a:rPr lang="zh-CN" altLang="en-US" sz="2400"/>
              <a:t>则物体在</a:t>
            </a:r>
            <a:r>
              <a:rPr lang="en-US" altLang="zh-CN" sz="2400"/>
              <a:t>3s</a:t>
            </a:r>
            <a:r>
              <a:rPr lang="zh-CN" altLang="en-US" sz="2400"/>
              <a:t>末的速度</a:t>
            </a:r>
            <a:r>
              <a:rPr lang="en-US" altLang="zh-CN" sz="2400"/>
              <a:t>v=at=6m/s</a:t>
            </a:r>
          </a:p>
          <a:p>
            <a:pPr>
              <a:lnSpc>
                <a:spcPct val="80000"/>
              </a:lnSpc>
            </a:pPr>
            <a:r>
              <a:rPr lang="zh-CN" altLang="en-US" sz="2400"/>
              <a:t>物体在内的位移</a:t>
            </a:r>
            <a:r>
              <a:rPr lang="en-US" altLang="zh-CN" sz="2400"/>
              <a:t>s=1/2at</a:t>
            </a:r>
            <a:r>
              <a:rPr lang="en-US" altLang="zh-CN" sz="2400" baseline="30000"/>
              <a:t>2</a:t>
            </a:r>
            <a:r>
              <a:rPr lang="en-US" altLang="zh-CN" sz="2400"/>
              <a:t>=9m</a:t>
            </a:r>
          </a:p>
          <a:p>
            <a:pPr>
              <a:lnSpc>
                <a:spcPct val="80000"/>
              </a:lnSpc>
            </a:pPr>
            <a:r>
              <a:rPr lang="zh-CN" altLang="en-US" sz="2400"/>
              <a:t>（</a:t>
            </a:r>
            <a:r>
              <a:rPr lang="en-US" altLang="zh-CN" sz="2400"/>
              <a:t>1</a:t>
            </a:r>
            <a:r>
              <a:rPr lang="zh-CN" altLang="en-US" sz="2400"/>
              <a:t>）力</a:t>
            </a:r>
            <a:r>
              <a:rPr lang="en-US" altLang="zh-CN" sz="2400"/>
              <a:t>F</a:t>
            </a:r>
            <a:r>
              <a:rPr lang="zh-CN" altLang="en-US" sz="2400"/>
              <a:t>做的功</a:t>
            </a:r>
            <a:r>
              <a:rPr lang="en-US" altLang="zh-CN" sz="2400"/>
              <a:t>W=Fs=54J</a:t>
            </a:r>
          </a:p>
          <a:p>
            <a:pPr>
              <a:lnSpc>
                <a:spcPct val="80000"/>
              </a:lnSpc>
            </a:pPr>
            <a:r>
              <a:rPr lang="zh-CN" altLang="en-US" sz="2400"/>
              <a:t>（</a:t>
            </a:r>
            <a:r>
              <a:rPr lang="en-US" altLang="zh-CN" sz="2400"/>
              <a:t>2</a:t>
            </a:r>
            <a:r>
              <a:rPr lang="zh-CN" altLang="en-US" sz="2400"/>
              <a:t>）力</a:t>
            </a:r>
            <a:r>
              <a:rPr lang="en-US" altLang="zh-CN" sz="2400"/>
              <a:t>F</a:t>
            </a:r>
            <a:r>
              <a:rPr lang="zh-CN" altLang="en-US" sz="2400"/>
              <a:t>在</a:t>
            </a:r>
            <a:r>
              <a:rPr lang="en-US" altLang="zh-CN" sz="2400"/>
              <a:t>3s</a:t>
            </a:r>
            <a:r>
              <a:rPr lang="zh-CN" altLang="en-US" sz="2400"/>
              <a:t>内的平均功率</a:t>
            </a:r>
            <a:r>
              <a:rPr lang="en-US" altLang="zh-CN" sz="2400"/>
              <a:t>P=W/t=18W</a:t>
            </a:r>
          </a:p>
          <a:p>
            <a:pPr>
              <a:lnSpc>
                <a:spcPct val="80000"/>
              </a:lnSpc>
            </a:pPr>
            <a:r>
              <a:rPr lang="zh-CN" altLang="en-US" sz="2400"/>
              <a:t>（</a:t>
            </a:r>
            <a:r>
              <a:rPr lang="en-US" altLang="zh-CN" sz="2400"/>
              <a:t>3</a:t>
            </a:r>
            <a:r>
              <a:rPr lang="zh-CN" altLang="en-US" sz="2400"/>
              <a:t>）</a:t>
            </a:r>
            <a:r>
              <a:rPr lang="en-US" altLang="zh-CN" sz="2400"/>
              <a:t>3s</a:t>
            </a:r>
            <a:r>
              <a:rPr lang="zh-CN" altLang="en-US" sz="2400"/>
              <a:t>末力的瞬时功率</a:t>
            </a:r>
            <a:r>
              <a:rPr lang="en-US" altLang="zh-CN" sz="2400"/>
              <a:t>P=Fv=36W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sz="3600">
                <a:solidFill>
                  <a:srgbClr val="FF0000"/>
                </a:solidFill>
              </a:rPr>
              <a:t>课堂小结</a:t>
            </a:r>
          </a:p>
        </p:txBody>
      </p:sp>
      <p:sp>
        <p:nvSpPr>
          <p:cNvPr id="15363" name="Rectangle 3"/>
          <p:cNvSpPr>
            <a:spLocks noGrp="1" noRot="1" noChangeArrowheads="1"/>
          </p:cNvSpPr>
          <p:nvPr>
            <p:ph type="body" idx="1"/>
          </p:nvPr>
        </p:nvSpPr>
        <p:spPr>
          <a:xfrm>
            <a:off x="457200" y="1295400"/>
            <a:ext cx="8229600" cy="4953000"/>
          </a:xfrm>
        </p:spPr>
        <p:txBody>
          <a:bodyPr/>
          <a:lstStyle/>
          <a:p>
            <a:pPr>
              <a:lnSpc>
                <a:spcPct val="80000"/>
              </a:lnSpc>
            </a:pPr>
            <a:r>
              <a:rPr lang="en-US" altLang="zh-CN" sz="2400"/>
              <a:t>1.</a:t>
            </a:r>
            <a:r>
              <a:rPr lang="zh-CN" altLang="en-US" sz="2400"/>
              <a:t>功率的定义：功跟完成这些功所用时间的比值叫做功率</a:t>
            </a:r>
          </a:p>
          <a:p>
            <a:pPr>
              <a:lnSpc>
                <a:spcPct val="80000"/>
              </a:lnSpc>
            </a:pPr>
            <a:r>
              <a:rPr lang="en-US" altLang="zh-CN" sz="2400"/>
              <a:t>2.</a:t>
            </a:r>
            <a:r>
              <a:rPr lang="zh-CN" altLang="en-US" sz="2400"/>
              <a:t>功率的公式：</a:t>
            </a:r>
            <a:r>
              <a:rPr lang="en-US" altLang="zh-CN" sz="2400" i="1"/>
              <a:t>P</a:t>
            </a:r>
            <a:r>
              <a:rPr lang="en-US" altLang="zh-CN" sz="2400"/>
              <a:t>=W/t</a:t>
            </a:r>
            <a:r>
              <a:rPr lang="zh-CN" altLang="en-US" sz="2400"/>
              <a:t>（适用求平均功率）</a:t>
            </a:r>
          </a:p>
          <a:p>
            <a:pPr>
              <a:lnSpc>
                <a:spcPct val="80000"/>
              </a:lnSpc>
            </a:pPr>
            <a:r>
              <a:rPr lang="en-US" altLang="zh-CN" sz="2400"/>
              <a:t>3.</a:t>
            </a:r>
            <a:r>
              <a:rPr lang="zh-CN" altLang="en-US" sz="2400"/>
              <a:t>功率的物理意义：功率是表示做功快慢的物理量</a:t>
            </a:r>
          </a:p>
          <a:p>
            <a:pPr>
              <a:lnSpc>
                <a:spcPct val="80000"/>
              </a:lnSpc>
            </a:pPr>
            <a:r>
              <a:rPr lang="en-US" altLang="zh-CN" sz="2400"/>
              <a:t>4.</a:t>
            </a:r>
            <a:r>
              <a:rPr lang="zh-CN" altLang="en-US" sz="2400"/>
              <a:t>国际单位：瓦（</a:t>
            </a:r>
            <a:r>
              <a:rPr lang="en-US" altLang="zh-CN" sz="2400"/>
              <a:t>w</a:t>
            </a:r>
            <a:r>
              <a:rPr lang="zh-CN" altLang="en-US" sz="2400"/>
              <a:t>）功率常用单位：千瓦（</a:t>
            </a:r>
            <a:r>
              <a:rPr lang="en-US" altLang="zh-CN" sz="2400"/>
              <a:t>kw</a:t>
            </a:r>
            <a:r>
              <a:rPr lang="zh-CN" altLang="en-US" sz="2400"/>
              <a:t>）或焦</a:t>
            </a:r>
            <a:r>
              <a:rPr lang="en-US" altLang="zh-CN" sz="2400"/>
              <a:t>/</a:t>
            </a:r>
            <a:r>
              <a:rPr lang="zh-CN" altLang="en-US" sz="2400"/>
              <a:t>秒（</a:t>
            </a:r>
            <a:r>
              <a:rPr lang="en-US" altLang="zh-CN" sz="2400"/>
              <a:t>J/s</a:t>
            </a:r>
            <a:r>
              <a:rPr lang="zh-CN" altLang="en-US" sz="2400"/>
              <a:t>）</a:t>
            </a:r>
          </a:p>
          <a:p>
            <a:pPr>
              <a:lnSpc>
                <a:spcPct val="80000"/>
              </a:lnSpc>
            </a:pPr>
            <a:r>
              <a:rPr lang="zh-CN" altLang="en-US" sz="2400"/>
              <a:t>换算关系：</a:t>
            </a:r>
            <a:r>
              <a:rPr lang="en-US" altLang="zh-CN" sz="2400"/>
              <a:t>1kw=1000w=1000J/s</a:t>
            </a:r>
          </a:p>
          <a:p>
            <a:pPr>
              <a:lnSpc>
                <a:spcPct val="80000"/>
              </a:lnSpc>
            </a:pPr>
            <a:r>
              <a:rPr lang="en-US" altLang="zh-CN" sz="2400"/>
              <a:t>5.</a:t>
            </a:r>
            <a:r>
              <a:rPr lang="zh-CN" altLang="en-US" sz="2400"/>
              <a:t>功率与力、速度的关系的推导</a:t>
            </a:r>
          </a:p>
          <a:p>
            <a:pPr>
              <a:lnSpc>
                <a:spcPct val="80000"/>
              </a:lnSpc>
            </a:pPr>
            <a:r>
              <a:rPr lang="en-US" altLang="zh-CN" sz="2400"/>
              <a:t>6.</a:t>
            </a:r>
            <a:r>
              <a:rPr lang="zh-CN" altLang="en-US" sz="2400"/>
              <a:t>公式：</a:t>
            </a:r>
            <a:r>
              <a:rPr lang="en-US" altLang="zh-CN" sz="2400" i="1"/>
              <a:t>P=Fv</a:t>
            </a:r>
            <a:r>
              <a:rPr lang="en-US" altLang="zh-CN" sz="2400"/>
              <a:t>    </a:t>
            </a:r>
            <a:r>
              <a:rPr lang="zh-CN" altLang="en-US" sz="2400"/>
              <a:t>（</a:t>
            </a:r>
            <a:r>
              <a:rPr lang="en-US" altLang="zh-CN" sz="2400" i="1"/>
              <a:t>F</a:t>
            </a:r>
            <a:r>
              <a:rPr lang="zh-CN" altLang="en-US" sz="2400"/>
              <a:t>与位移</a:t>
            </a:r>
            <a:r>
              <a:rPr lang="en-US" altLang="zh-CN" sz="2400" i="1"/>
              <a:t>s</a:t>
            </a:r>
            <a:r>
              <a:rPr lang="zh-CN" altLang="en-US" sz="2400"/>
              <a:t>或</a:t>
            </a:r>
            <a:r>
              <a:rPr lang="en-US" altLang="zh-CN" sz="2400" i="1"/>
              <a:t>v</a:t>
            </a:r>
            <a:r>
              <a:rPr lang="zh-CN" altLang="en-US" sz="2400"/>
              <a:t>同方向）</a:t>
            </a:r>
            <a:endParaRPr lang="zh-CN" altLang="en-US" sz="2400" i="1"/>
          </a:p>
          <a:p>
            <a:pPr>
              <a:lnSpc>
                <a:spcPct val="80000"/>
              </a:lnSpc>
              <a:buFont typeface="Wingdings 2" pitchFamily="18" charset="2"/>
              <a:buNone/>
            </a:pPr>
            <a:r>
              <a:rPr lang="zh-CN" altLang="en-US" sz="2400"/>
              <a:t>当 </a:t>
            </a:r>
            <a:r>
              <a:rPr lang="en-US" altLang="zh-CN" sz="2400" i="1"/>
              <a:t>v</a:t>
            </a:r>
            <a:r>
              <a:rPr lang="zh-CN" altLang="en-US" sz="2400"/>
              <a:t>是平均速度，</a:t>
            </a:r>
            <a:r>
              <a:rPr lang="en-US" altLang="zh-CN" sz="2400" i="1"/>
              <a:t>P</a:t>
            </a:r>
            <a:r>
              <a:rPr lang="zh-CN" altLang="en-US" sz="2400"/>
              <a:t>是平均功率（</a:t>
            </a:r>
            <a:r>
              <a:rPr lang="en-US" altLang="zh-CN" sz="2400" i="1"/>
              <a:t>F</a:t>
            </a:r>
            <a:r>
              <a:rPr lang="zh-CN" altLang="en-US" sz="2400"/>
              <a:t>为恒力，且</a:t>
            </a:r>
            <a:r>
              <a:rPr lang="en-US" altLang="zh-CN" sz="2400" i="1"/>
              <a:t>F</a:t>
            </a:r>
            <a:r>
              <a:rPr lang="zh-CN" altLang="en-US" sz="2400"/>
              <a:t>与同向）；</a:t>
            </a:r>
            <a:endParaRPr lang="zh-CN" altLang="en-US" sz="2400" i="1"/>
          </a:p>
          <a:p>
            <a:pPr>
              <a:lnSpc>
                <a:spcPct val="80000"/>
              </a:lnSpc>
            </a:pPr>
            <a:r>
              <a:rPr lang="zh-CN" altLang="en-US" sz="2400" i="1"/>
              <a:t>      </a:t>
            </a:r>
            <a:r>
              <a:rPr lang="zh-CN" altLang="en-US" sz="2400"/>
              <a:t>当</a:t>
            </a:r>
            <a:r>
              <a:rPr lang="en-US" altLang="zh-CN" sz="2400" i="1"/>
              <a:t>v</a:t>
            </a:r>
            <a:r>
              <a:rPr lang="zh-CN" altLang="en-US" sz="2400"/>
              <a:t>是瞬时速度，</a:t>
            </a:r>
            <a:r>
              <a:rPr lang="en-US" altLang="zh-CN" sz="2400" i="1"/>
              <a:t>P</a:t>
            </a:r>
            <a:r>
              <a:rPr lang="zh-CN" altLang="en-US" sz="2400"/>
              <a:t>是瞬时功率</a:t>
            </a:r>
            <a:endParaRPr lang="zh-CN" altLang="en-US" sz="2400" i="1"/>
          </a:p>
          <a:p>
            <a:pPr>
              <a:lnSpc>
                <a:spcPct val="80000"/>
              </a:lnSpc>
            </a:pPr>
            <a:r>
              <a:rPr lang="en-US" altLang="zh-CN" sz="2400"/>
              <a:t>7.</a:t>
            </a:r>
            <a:r>
              <a:rPr lang="zh-CN" altLang="en-US" sz="2400"/>
              <a:t>据</a:t>
            </a:r>
            <a:r>
              <a:rPr lang="en-US" altLang="zh-CN" sz="2400" i="1"/>
              <a:t>P=Fv</a:t>
            </a:r>
            <a:r>
              <a:rPr lang="zh-CN" altLang="en-US" sz="2400"/>
              <a:t>可得    </a:t>
            </a:r>
            <a:r>
              <a:rPr lang="zh-CN" altLang="en-US" sz="2400" i="1"/>
              <a:t> </a:t>
            </a:r>
            <a:r>
              <a:rPr lang="en-US" altLang="zh-CN" sz="2400" i="1"/>
              <a:t>a.   F</a:t>
            </a:r>
            <a:r>
              <a:rPr lang="zh-CN" altLang="en-US" sz="2400"/>
              <a:t>一定时，</a:t>
            </a:r>
            <a:r>
              <a:rPr lang="en-US" altLang="zh-CN" sz="2400" i="1"/>
              <a:t>P∝v      </a:t>
            </a:r>
          </a:p>
          <a:p>
            <a:pPr>
              <a:lnSpc>
                <a:spcPct val="80000"/>
              </a:lnSpc>
            </a:pPr>
            <a:r>
              <a:rPr lang="en-US" altLang="zh-CN" sz="2400" i="1"/>
              <a:t>                           b.    v</a:t>
            </a:r>
            <a:r>
              <a:rPr lang="zh-CN" altLang="en-US" sz="2400"/>
              <a:t>一定时，</a:t>
            </a:r>
            <a:r>
              <a:rPr lang="en-US" altLang="zh-CN" sz="2400" i="1"/>
              <a:t>P∝F</a:t>
            </a:r>
            <a:r>
              <a:rPr lang="en-US" altLang="zh-CN" sz="2400"/>
              <a:t>  </a:t>
            </a:r>
            <a:endParaRPr lang="en-US" altLang="zh-CN" sz="2400" i="1"/>
          </a:p>
          <a:p>
            <a:pPr>
              <a:lnSpc>
                <a:spcPct val="80000"/>
              </a:lnSpc>
            </a:pPr>
            <a:r>
              <a:rPr lang="en-US" altLang="zh-CN" sz="2400" i="1"/>
              <a:t>                           c.    P</a:t>
            </a:r>
            <a:r>
              <a:rPr lang="zh-CN" altLang="en-US" sz="2400"/>
              <a:t>一定时，</a:t>
            </a:r>
            <a:r>
              <a:rPr lang="en-US" altLang="zh-CN" sz="2400" i="1"/>
              <a:t>F∝</a:t>
            </a:r>
            <a:r>
              <a:rPr lang="en-US" altLang="zh-CN" sz="2400"/>
              <a:t> 1/v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r>
              <a:rPr lang="zh-CN" altLang="en-US" sz="3600">
                <a:solidFill>
                  <a:srgbClr val="FF0000"/>
                </a:solidFill>
              </a:rPr>
              <a:t>导入</a:t>
            </a:r>
          </a:p>
        </p:txBody>
      </p:sp>
      <p:sp>
        <p:nvSpPr>
          <p:cNvPr id="5123" name="Rectangle 3"/>
          <p:cNvSpPr>
            <a:spLocks noGrp="1" noRot="1" noChangeArrowheads="1"/>
          </p:cNvSpPr>
          <p:nvPr>
            <p:ph type="body" idx="1"/>
          </p:nvPr>
        </p:nvSpPr>
        <p:spPr>
          <a:xfrm>
            <a:off x="539750" y="1066800"/>
            <a:ext cx="8229600" cy="5029200"/>
          </a:xfrm>
        </p:spPr>
        <p:txBody>
          <a:bodyPr/>
          <a:lstStyle/>
          <a:p>
            <a:pPr>
              <a:lnSpc>
                <a:spcPct val="90000"/>
              </a:lnSpc>
            </a:pPr>
            <a:r>
              <a:rPr lang="zh-CN" altLang="en-US" sz="2800"/>
              <a:t>在建筑工地上分别采用以下三种方式，把</a:t>
            </a:r>
            <a:r>
              <a:rPr lang="en-US" altLang="zh-CN" sz="2800"/>
              <a:t>1t</a:t>
            </a:r>
            <a:r>
              <a:rPr lang="zh-CN" altLang="en-US" sz="2800"/>
              <a:t>的货物从地面运到三楼，</a:t>
            </a:r>
          </a:p>
          <a:p>
            <a:pPr>
              <a:lnSpc>
                <a:spcPct val="90000"/>
              </a:lnSpc>
            </a:pPr>
            <a:r>
              <a:rPr lang="zh-CN" altLang="en-US" sz="2800"/>
              <a:t>方式一：搬运工分批搬运，需时间</a:t>
            </a:r>
            <a:r>
              <a:rPr lang="en-US" altLang="zh-CN" sz="2800"/>
              <a:t>3h</a:t>
            </a:r>
          </a:p>
          <a:p>
            <a:pPr>
              <a:lnSpc>
                <a:spcPct val="90000"/>
              </a:lnSpc>
            </a:pPr>
            <a:r>
              <a:rPr lang="zh-CN" altLang="en-US" sz="2800"/>
              <a:t>方式二：用一台起重机提升，需时</a:t>
            </a:r>
            <a:r>
              <a:rPr lang="en-US" altLang="zh-CN" sz="2800"/>
              <a:t>1min </a:t>
            </a:r>
          </a:p>
          <a:p>
            <a:pPr>
              <a:lnSpc>
                <a:spcPct val="90000"/>
              </a:lnSpc>
            </a:pPr>
            <a:r>
              <a:rPr lang="zh-CN" altLang="en-US" sz="2800"/>
              <a:t>方式三：用另一台起重机提升，需时</a:t>
            </a:r>
            <a:r>
              <a:rPr lang="en-US" altLang="zh-CN" sz="2800"/>
              <a:t>30 s</a:t>
            </a:r>
          </a:p>
          <a:p>
            <a:pPr>
              <a:lnSpc>
                <a:spcPct val="90000"/>
              </a:lnSpc>
            </a:pPr>
            <a:r>
              <a:rPr lang="zh-CN" altLang="en-US" sz="2800"/>
              <a:t>问题：</a:t>
            </a:r>
            <a:r>
              <a:rPr lang="en-US" altLang="zh-CN" sz="2800"/>
              <a:t>1</a:t>
            </a:r>
            <a:r>
              <a:rPr lang="zh-CN" altLang="en-US" sz="2800"/>
              <a:t>、用不同的方式，对货物所做的功是否相同？</a:t>
            </a:r>
          </a:p>
          <a:p>
            <a:pPr>
              <a:lnSpc>
                <a:spcPct val="90000"/>
              </a:lnSpc>
            </a:pPr>
            <a:r>
              <a:rPr lang="en-US" altLang="zh-CN" sz="2800"/>
              <a:t>2</a:t>
            </a:r>
            <a:r>
              <a:rPr lang="zh-CN" altLang="en-US" sz="2800"/>
              <a:t>、所用时间不同，三种方式中做功的快慢是否相同？</a:t>
            </a:r>
            <a:endParaRPr lang="zh-CN" altLang="en-US" sz="2800" b="1"/>
          </a:p>
          <a:p>
            <a:pPr>
              <a:lnSpc>
                <a:spcPct val="90000"/>
              </a:lnSpc>
            </a:pPr>
            <a:r>
              <a:rPr lang="zh-CN" altLang="en-US" sz="2800" b="1"/>
              <a:t>结论：对重物所做的功相同，但所用时间不同，说明做功快慢不同。</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152400"/>
            <a:ext cx="8540750" cy="1143000"/>
          </a:xfrm>
        </p:spPr>
        <p:txBody>
          <a:bodyPr/>
          <a:lstStyle/>
          <a:p>
            <a:r>
              <a:rPr lang="zh-CN" altLang="en-US" sz="3600">
                <a:solidFill>
                  <a:srgbClr val="FF0000"/>
                </a:solidFill>
              </a:rPr>
              <a:t>功率的含义</a:t>
            </a:r>
          </a:p>
        </p:txBody>
      </p:sp>
      <p:sp>
        <p:nvSpPr>
          <p:cNvPr id="6147" name="Rectangle 3"/>
          <p:cNvSpPr>
            <a:spLocks noGrp="1" noRot="1" noChangeArrowheads="1"/>
          </p:cNvSpPr>
          <p:nvPr>
            <p:ph type="body" idx="1"/>
          </p:nvPr>
        </p:nvSpPr>
        <p:spPr>
          <a:xfrm>
            <a:off x="301625" y="1143000"/>
            <a:ext cx="8540750" cy="5334000"/>
          </a:xfrm>
        </p:spPr>
        <p:txBody>
          <a:bodyPr/>
          <a:lstStyle/>
          <a:p>
            <a:pPr>
              <a:lnSpc>
                <a:spcPct val="80000"/>
              </a:lnSpc>
            </a:pPr>
            <a:r>
              <a:rPr lang="zh-CN" altLang="en-US" sz="2800" b="1"/>
              <a:t>一、功率的含义</a:t>
            </a:r>
          </a:p>
          <a:p>
            <a:pPr>
              <a:lnSpc>
                <a:spcPct val="80000"/>
              </a:lnSpc>
            </a:pPr>
            <a:r>
              <a:rPr lang="en-US" altLang="zh-CN" sz="2800" b="1"/>
              <a:t>1</a:t>
            </a:r>
            <a:r>
              <a:rPr lang="zh-CN" altLang="en-US" sz="2800" b="1"/>
              <a:t>．定义：一个力所做的功</a:t>
            </a:r>
            <a:r>
              <a:rPr lang="en-US" altLang="zh-CN" sz="2800" b="1" i="1"/>
              <a:t>W</a:t>
            </a:r>
            <a:r>
              <a:rPr lang="zh-CN" altLang="en-US" sz="2800" b="1"/>
              <a:t>与完成这些功所用时间</a:t>
            </a:r>
            <a:r>
              <a:rPr lang="en-US" altLang="zh-CN" sz="2800" b="1" i="1"/>
              <a:t>t</a:t>
            </a:r>
            <a:r>
              <a:rPr lang="zh-CN" altLang="en-US" sz="2800" b="1"/>
              <a:t>的比值叫做功率。    </a:t>
            </a:r>
          </a:p>
          <a:p>
            <a:pPr>
              <a:lnSpc>
                <a:spcPct val="80000"/>
              </a:lnSpc>
            </a:pPr>
            <a:r>
              <a:rPr lang="en-US" altLang="zh-CN" sz="2800" b="1"/>
              <a:t>2</a:t>
            </a:r>
            <a:r>
              <a:rPr lang="zh-CN" altLang="en-US" sz="2800" b="1"/>
              <a:t>．定义式：</a:t>
            </a:r>
            <a:r>
              <a:rPr lang="en-US" altLang="zh-CN" sz="2800" b="1"/>
              <a:t>P=W/ t    </a:t>
            </a:r>
          </a:p>
          <a:p>
            <a:pPr>
              <a:lnSpc>
                <a:spcPct val="80000"/>
              </a:lnSpc>
            </a:pPr>
            <a:r>
              <a:rPr lang="en-US" altLang="zh-CN" sz="2800" b="1"/>
              <a:t>3</a:t>
            </a:r>
            <a:r>
              <a:rPr lang="zh-CN" altLang="en-US" sz="2800" b="1"/>
              <a:t>．物理意义：表示物体做功快慢的物理量。    </a:t>
            </a:r>
            <a:endParaRPr lang="zh-CN" altLang="en-US" sz="2800"/>
          </a:p>
          <a:p>
            <a:pPr>
              <a:lnSpc>
                <a:spcPct val="80000"/>
              </a:lnSpc>
            </a:pPr>
            <a:r>
              <a:rPr lang="en-US" altLang="zh-CN" sz="2800"/>
              <a:t>4.</a:t>
            </a:r>
            <a:r>
              <a:rPr lang="zh-CN" altLang="en-US" sz="2800"/>
              <a:t>讨论功率时须指明哪个力的功率。</a:t>
            </a:r>
            <a:endParaRPr lang="zh-CN" altLang="en-US" sz="2800" b="1"/>
          </a:p>
          <a:p>
            <a:pPr>
              <a:lnSpc>
                <a:spcPct val="80000"/>
              </a:lnSpc>
            </a:pPr>
            <a:r>
              <a:rPr lang="en-US" altLang="zh-CN" sz="2800" b="1"/>
              <a:t>5</a:t>
            </a:r>
            <a:r>
              <a:rPr lang="zh-CN" altLang="en-US" sz="2800" b="1"/>
              <a:t>．单位：</a:t>
            </a:r>
            <a:r>
              <a:rPr lang="zh-CN" altLang="en-US" sz="2800"/>
              <a:t>教师请一位同学正确地说出定义式中各个字母所表示的物理量及其单位。</a:t>
            </a:r>
            <a:endParaRPr lang="zh-CN" altLang="en-US" sz="2800" b="1"/>
          </a:p>
          <a:p>
            <a:pPr>
              <a:lnSpc>
                <a:spcPct val="80000"/>
              </a:lnSpc>
            </a:pPr>
            <a:r>
              <a:rPr lang="zh-CN" altLang="en-US" sz="2800" b="1"/>
              <a:t>国际单位：瓦特（</a:t>
            </a:r>
            <a:r>
              <a:rPr lang="en-US" altLang="zh-CN" sz="2800" b="1"/>
              <a:t>w</a:t>
            </a:r>
            <a:r>
              <a:rPr lang="zh-CN" altLang="en-US" sz="2800" b="1"/>
              <a:t>）</a:t>
            </a:r>
            <a:r>
              <a:rPr lang="zh-CN" altLang="en-US" sz="2800"/>
              <a:t>，</a:t>
            </a:r>
            <a:r>
              <a:rPr lang="zh-CN" altLang="en-US" sz="2800" b="1"/>
              <a:t>常用单位：千瓦（</a:t>
            </a:r>
            <a:r>
              <a:rPr lang="en-US" altLang="zh-CN" sz="2800" b="1"/>
              <a:t>kw</a:t>
            </a:r>
            <a:r>
              <a:rPr lang="zh-CN" altLang="en-US" sz="2800" b="1"/>
              <a:t>）或焦耳</a:t>
            </a:r>
            <a:r>
              <a:rPr lang="en-US" altLang="zh-CN" sz="2800" b="1"/>
              <a:t>/</a:t>
            </a:r>
            <a:r>
              <a:rPr lang="zh-CN" altLang="en-US" sz="2800" b="1"/>
              <a:t>秒（</a:t>
            </a:r>
            <a:r>
              <a:rPr lang="en-US" altLang="zh-CN" sz="2800" b="1"/>
              <a:t>J/s</a:t>
            </a:r>
            <a:r>
              <a:rPr lang="zh-CN" altLang="en-US" sz="2800" b="1"/>
              <a:t>）</a:t>
            </a:r>
            <a:endParaRPr lang="zh-CN" altLang="en-US" sz="2800" i="1"/>
          </a:p>
          <a:p>
            <a:pPr>
              <a:lnSpc>
                <a:spcPct val="80000"/>
              </a:lnSpc>
            </a:pPr>
            <a:r>
              <a:rPr lang="en-US" altLang="zh-CN" sz="2800" i="1"/>
              <a:t>W</a:t>
            </a:r>
            <a:r>
              <a:rPr lang="en-US" altLang="zh-CN" sz="2800"/>
              <a:t>→</a:t>
            </a:r>
            <a:r>
              <a:rPr lang="zh-CN" altLang="en-US" sz="2800"/>
              <a:t>功→单位：焦耳（</a:t>
            </a:r>
            <a:r>
              <a:rPr lang="en-US" altLang="zh-CN" sz="2800"/>
              <a:t>J</a:t>
            </a:r>
            <a:r>
              <a:rPr lang="zh-CN" altLang="en-US" sz="2800"/>
              <a:t>）  </a:t>
            </a:r>
            <a:r>
              <a:rPr lang="zh-CN" altLang="en-US" sz="2800" i="1"/>
              <a:t>ｔ</a:t>
            </a:r>
            <a:r>
              <a:rPr lang="zh-CN" altLang="en-US" sz="2800"/>
              <a:t>→做功所用时间→单位：秒</a:t>
            </a:r>
            <a:r>
              <a:rPr lang="en-US" altLang="zh-CN" sz="2800"/>
              <a:t>(s)</a:t>
            </a:r>
            <a:endParaRPr lang="en-US" altLang="zh-CN" sz="2800" b="1"/>
          </a:p>
          <a:p>
            <a:pPr>
              <a:lnSpc>
                <a:spcPct val="80000"/>
              </a:lnSpc>
            </a:pPr>
            <a:r>
              <a:rPr lang="zh-CN" altLang="en-US" sz="2800" b="1"/>
              <a:t>换算关系：１</a:t>
            </a:r>
            <a:r>
              <a:rPr lang="en-US" altLang="zh-CN" sz="2800" b="1"/>
              <a:t>kw = 1000 w</a:t>
            </a:r>
            <a:r>
              <a:rPr lang="zh-CN" altLang="en-US" sz="2800" b="1"/>
              <a:t>１</a:t>
            </a:r>
            <a:r>
              <a:rPr lang="en-US" altLang="zh-CN" sz="2800" b="1"/>
              <a:t>w=</a:t>
            </a:r>
            <a:r>
              <a:rPr lang="zh-CN" altLang="en-US" sz="2800" b="1"/>
              <a:t>１</a:t>
            </a:r>
            <a:r>
              <a:rPr lang="en-US" altLang="zh-CN" sz="2800" b="1"/>
              <a:t>J/s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zh-CN" altLang="en-US" sz="3600">
                <a:solidFill>
                  <a:srgbClr val="FF0000"/>
                </a:solidFill>
              </a:rPr>
              <a:t>平均功率与瞬时功率</a:t>
            </a:r>
          </a:p>
        </p:txBody>
      </p:sp>
      <p:sp>
        <p:nvSpPr>
          <p:cNvPr id="7171" name="Rectangle 3"/>
          <p:cNvSpPr>
            <a:spLocks noGrp="1" noRot="1" noChangeArrowheads="1"/>
          </p:cNvSpPr>
          <p:nvPr>
            <p:ph type="body" idx="1"/>
          </p:nvPr>
        </p:nvSpPr>
        <p:spPr/>
        <p:txBody>
          <a:bodyPr/>
          <a:lstStyle/>
          <a:p>
            <a:pPr>
              <a:lnSpc>
                <a:spcPct val="90000"/>
              </a:lnSpc>
            </a:pPr>
            <a:r>
              <a:rPr lang="en-US" altLang="zh-CN" sz="2800"/>
              <a:t>    </a:t>
            </a:r>
            <a:r>
              <a:rPr lang="zh-CN" altLang="en-US" sz="2800"/>
              <a:t>在公式中</a:t>
            </a:r>
            <a:r>
              <a:rPr lang="en-US" altLang="zh-CN" sz="2800"/>
              <a:t>t</a:t>
            </a:r>
            <a:r>
              <a:rPr lang="zh-CN" altLang="en-US" sz="2800"/>
              <a:t>表示从计时开始到时刻</a:t>
            </a:r>
            <a:r>
              <a:rPr lang="en-US" altLang="zh-CN" sz="2800"/>
              <a:t>t</a:t>
            </a:r>
            <a:r>
              <a:rPr lang="zh-CN" altLang="en-US" sz="2800"/>
              <a:t>时间间隔，</a:t>
            </a:r>
            <a:r>
              <a:rPr lang="en-US" altLang="zh-CN" sz="2800"/>
              <a:t>W</a:t>
            </a:r>
            <a:r>
              <a:rPr lang="zh-CN" altLang="en-US" sz="2800"/>
              <a:t>是力在这段时间内做的功，所以公式中的</a:t>
            </a:r>
            <a:r>
              <a:rPr lang="en-US" altLang="zh-CN" sz="2800"/>
              <a:t>P</a:t>
            </a:r>
            <a:r>
              <a:rPr lang="zh-CN" altLang="en-US" sz="2800"/>
              <a:t>实际上是这段时间的</a:t>
            </a:r>
            <a:r>
              <a:rPr lang="zh-CN" altLang="en-US" sz="2800" b="1"/>
              <a:t>平均功率。</a:t>
            </a:r>
            <a:endParaRPr lang="zh-CN" altLang="en-US" sz="2800"/>
          </a:p>
          <a:p>
            <a:pPr>
              <a:lnSpc>
                <a:spcPct val="90000"/>
              </a:lnSpc>
            </a:pPr>
            <a:r>
              <a:rPr lang="zh-CN" altLang="en-US" sz="2800"/>
              <a:t>    若要表示瞬时功率怎么办</a:t>
            </a:r>
            <a:r>
              <a:rPr lang="en-US" altLang="zh-CN" sz="2800"/>
              <a:t>!</a:t>
            </a:r>
            <a:r>
              <a:rPr lang="zh-CN" altLang="en-US" sz="2800"/>
              <a:t>如果在</a:t>
            </a:r>
            <a:r>
              <a:rPr lang="zh-CN" altLang="en-US" sz="2800">
                <a:sym typeface="Webdings" pitchFamily="18" charset="2"/>
              </a:rPr>
              <a:t></a:t>
            </a:r>
            <a:r>
              <a:rPr lang="en-US" altLang="zh-CN" sz="2800"/>
              <a:t>t</a:t>
            </a:r>
            <a:r>
              <a:rPr lang="zh-CN" altLang="en-US" sz="2800"/>
              <a:t>时间内做的功是</a:t>
            </a:r>
            <a:r>
              <a:rPr lang="zh-CN" altLang="en-US" sz="2800">
                <a:sym typeface="Webdings" pitchFamily="18" charset="2"/>
              </a:rPr>
              <a:t></a:t>
            </a:r>
            <a:r>
              <a:rPr lang="en-US" altLang="zh-CN" sz="2800"/>
              <a:t>W</a:t>
            </a:r>
            <a:r>
              <a:rPr lang="zh-CN" altLang="en-US" sz="2800"/>
              <a:t>，那么当</a:t>
            </a:r>
            <a:r>
              <a:rPr lang="zh-CN" altLang="en-US" sz="2800">
                <a:sym typeface="Webdings" pitchFamily="18" charset="2"/>
              </a:rPr>
              <a:t></a:t>
            </a:r>
            <a:r>
              <a:rPr lang="en-US" altLang="zh-CN" sz="2800"/>
              <a:t>t</a:t>
            </a:r>
            <a:r>
              <a:rPr lang="zh-CN" altLang="en-US" sz="2800"/>
              <a:t>很短很短时，</a:t>
            </a:r>
            <a:r>
              <a:rPr lang="en-US" altLang="zh-CN" sz="2800"/>
              <a:t>P=</a:t>
            </a:r>
            <a:r>
              <a:rPr lang="en-US" altLang="zh-CN" sz="2800">
                <a:sym typeface="Webdings" pitchFamily="18" charset="2"/>
              </a:rPr>
              <a:t></a:t>
            </a:r>
            <a:r>
              <a:rPr lang="en-US" altLang="zh-CN" sz="2800"/>
              <a:t>W/</a:t>
            </a:r>
            <a:r>
              <a:rPr lang="en-US" altLang="zh-CN" sz="2800">
                <a:sym typeface="Webdings" pitchFamily="18" charset="2"/>
              </a:rPr>
              <a:t></a:t>
            </a:r>
            <a:r>
              <a:rPr lang="en-US" altLang="zh-CN" sz="2800"/>
              <a:t>t</a:t>
            </a:r>
            <a:r>
              <a:rPr lang="zh-CN" altLang="en-US" sz="2800"/>
              <a:t>就表示</a:t>
            </a:r>
            <a:r>
              <a:rPr lang="zh-CN" altLang="en-US" sz="2800" b="1"/>
              <a:t>瞬时功率。</a:t>
            </a:r>
            <a:endParaRPr lang="zh-CN" altLang="en-US" sz="2800"/>
          </a:p>
          <a:p>
            <a:pPr>
              <a:lnSpc>
                <a:spcPct val="90000"/>
              </a:lnSpc>
            </a:pPr>
            <a:r>
              <a:rPr lang="zh-CN" altLang="en-US" sz="2800"/>
              <a:t>    物体在一段时间内做功功率的平均值叫</a:t>
            </a:r>
            <a:r>
              <a:rPr lang="zh-CN" altLang="en-US" sz="2800" b="1"/>
              <a:t>平均功率</a:t>
            </a:r>
            <a:r>
              <a:rPr lang="zh-CN" altLang="en-US" sz="2800"/>
              <a:t>。通常用定义式</a:t>
            </a:r>
            <a:r>
              <a:rPr lang="en-US" altLang="zh-CN" sz="2800" i="1"/>
              <a:t>P=W/t</a:t>
            </a:r>
            <a:r>
              <a:rPr lang="zh-CN" altLang="en-US" sz="2800"/>
              <a:t>描述，只有当物体匀速运动时，才等于瞬时功率。物体在某一时刻的功率叫做</a:t>
            </a:r>
            <a:r>
              <a:rPr lang="zh-CN" altLang="en-US" sz="2800" b="1"/>
              <a:t>瞬时功率。</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zh-CN" altLang="en-US" sz="3600">
                <a:solidFill>
                  <a:srgbClr val="FF0000"/>
                </a:solidFill>
              </a:rPr>
              <a:t>额定功率与实际功率</a:t>
            </a:r>
          </a:p>
        </p:txBody>
      </p:sp>
      <p:sp>
        <p:nvSpPr>
          <p:cNvPr id="8195" name="Rectangle 3"/>
          <p:cNvSpPr>
            <a:spLocks noGrp="1" noRot="1" noChangeArrowheads="1"/>
          </p:cNvSpPr>
          <p:nvPr>
            <p:ph type="body" idx="1"/>
          </p:nvPr>
        </p:nvSpPr>
        <p:spPr/>
        <p:txBody>
          <a:bodyPr/>
          <a:lstStyle/>
          <a:p>
            <a:pPr>
              <a:lnSpc>
                <a:spcPct val="90000"/>
              </a:lnSpc>
            </a:pPr>
            <a:r>
              <a:rPr lang="en-US" altLang="zh-CN" sz="2800"/>
              <a:t>① </a:t>
            </a:r>
            <a:r>
              <a:rPr lang="zh-CN" altLang="en-US" sz="2800" b="1"/>
              <a:t>额定功率：</a:t>
            </a:r>
            <a:r>
              <a:rPr lang="zh-CN" altLang="en-US" sz="2800"/>
              <a:t>指动力机械在长时间正常工作时最大输出功率。也是机械发动机铭牌上的标称值。额定功率是动力机械重要的性能指标，一个动力机械的额定功率是一定的，机器不一定都在额定功率下工作。</a:t>
            </a:r>
          </a:p>
          <a:p>
            <a:pPr>
              <a:lnSpc>
                <a:spcPct val="90000"/>
              </a:lnSpc>
            </a:pPr>
            <a:r>
              <a:rPr lang="zh-CN" altLang="en-US" sz="2800"/>
              <a:t>② </a:t>
            </a:r>
            <a:r>
              <a:rPr lang="zh-CN" altLang="en-US" sz="2800" b="1"/>
              <a:t>实际功率：</a:t>
            </a:r>
            <a:r>
              <a:rPr lang="zh-CN" altLang="en-US" sz="2800"/>
              <a:t>机械在运行过程中实际输出的功率是实际功率。</a:t>
            </a:r>
          </a:p>
          <a:p>
            <a:pPr>
              <a:lnSpc>
                <a:spcPct val="90000"/>
              </a:lnSpc>
            </a:pPr>
            <a:r>
              <a:rPr lang="zh-CN" altLang="en-US" sz="2800"/>
              <a:t>注意：实际功率可以小于额定功率，可以等于其额定功率，但不能长时间的大于额定功率，否则容易将机械损坏。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zh-CN" altLang="en-US" sz="3600">
                <a:solidFill>
                  <a:srgbClr val="FF0000"/>
                </a:solidFill>
              </a:rPr>
              <a:t>力、位移、时间与功率的关系</a:t>
            </a:r>
          </a:p>
        </p:txBody>
      </p:sp>
      <p:sp>
        <p:nvSpPr>
          <p:cNvPr id="9219" name="Rectangle 3"/>
          <p:cNvSpPr>
            <a:spLocks noGrp="1" noRot="1" noChangeArrowheads="1"/>
          </p:cNvSpPr>
          <p:nvPr>
            <p:ph type="body" idx="1"/>
          </p:nvPr>
        </p:nvSpPr>
        <p:spPr/>
        <p:txBody>
          <a:bodyPr/>
          <a:lstStyle/>
          <a:p>
            <a:pPr>
              <a:lnSpc>
                <a:spcPct val="80000"/>
              </a:lnSpc>
            </a:pPr>
            <a:r>
              <a:rPr lang="en-US" altLang="zh-CN" sz="2800"/>
              <a:t>    </a:t>
            </a:r>
            <a:r>
              <a:rPr lang="zh-CN" altLang="en-US" sz="2800"/>
              <a:t>如果物体沿位移方向受的力是</a:t>
            </a:r>
            <a:r>
              <a:rPr lang="en-US" altLang="zh-CN" sz="2800"/>
              <a:t>F</a:t>
            </a:r>
            <a:r>
              <a:rPr lang="zh-CN" altLang="en-US" sz="2800"/>
              <a:t>，从计时开始到时刻</a:t>
            </a:r>
            <a:r>
              <a:rPr lang="en-US" altLang="zh-CN" sz="2800"/>
              <a:t>t</a:t>
            </a:r>
            <a:r>
              <a:rPr lang="zh-CN" altLang="en-US" sz="2800"/>
              <a:t>这段时间内，发生的位移是</a:t>
            </a:r>
            <a:r>
              <a:rPr lang="en-US" altLang="zh-CN" sz="2800"/>
              <a:t>L</a:t>
            </a:r>
            <a:r>
              <a:rPr lang="zh-CN" altLang="en-US" sz="2800"/>
              <a:t>，则力在这段时间所做的功</a:t>
            </a:r>
            <a:r>
              <a:rPr lang="en-US" altLang="zh-CN" sz="2800"/>
              <a:t>W=FL</a:t>
            </a:r>
            <a:r>
              <a:rPr lang="zh-CN" altLang="en-US" sz="2800"/>
              <a:t>，根据功率公式，有</a:t>
            </a:r>
            <a:endParaRPr lang="zh-CN" altLang="en-US" sz="2800" b="1"/>
          </a:p>
          <a:p>
            <a:pPr>
              <a:lnSpc>
                <a:spcPct val="80000"/>
              </a:lnSpc>
            </a:pPr>
            <a:r>
              <a:rPr lang="zh-CN" altLang="en-US" sz="2800" b="1"/>
              <a:t>                        </a:t>
            </a:r>
            <a:r>
              <a:rPr lang="en-US" altLang="zh-CN" sz="2800" b="1"/>
              <a:t>P</a:t>
            </a:r>
            <a:r>
              <a:rPr lang="en-US" altLang="zh-CN" sz="2800"/>
              <a:t>=</a:t>
            </a:r>
            <a:r>
              <a:rPr lang="en-US" altLang="zh-CN" sz="2800" b="1"/>
              <a:t> W/ t  =FL/t</a:t>
            </a:r>
            <a:endParaRPr lang="en-US" altLang="zh-CN" sz="2800"/>
          </a:p>
          <a:p>
            <a:pPr>
              <a:lnSpc>
                <a:spcPct val="80000"/>
              </a:lnSpc>
            </a:pPr>
            <a:r>
              <a:rPr lang="en-US" altLang="zh-CN" sz="2800"/>
              <a:t>    </a:t>
            </a:r>
            <a:r>
              <a:rPr lang="zh-CN" altLang="en-US" sz="2800"/>
              <a:t>由于位移</a:t>
            </a:r>
            <a:r>
              <a:rPr lang="en-US" altLang="zh-CN" sz="2800"/>
              <a:t>L</a:t>
            </a:r>
            <a:r>
              <a:rPr lang="zh-CN" altLang="en-US" sz="2800"/>
              <a:t>是从开始计时到时刻</a:t>
            </a:r>
            <a:r>
              <a:rPr lang="en-US" altLang="zh-CN" sz="2800"/>
              <a:t>t</a:t>
            </a:r>
            <a:r>
              <a:rPr lang="zh-CN" altLang="en-US" sz="2800"/>
              <a:t>这段时间内发生的，所以</a:t>
            </a:r>
            <a:r>
              <a:rPr lang="en-US" altLang="zh-CN" sz="2800"/>
              <a:t>L/t</a:t>
            </a:r>
            <a:r>
              <a:rPr lang="zh-CN" altLang="en-US" sz="2800"/>
              <a:t>是物体在这段时间内的平均速度，即</a:t>
            </a:r>
            <a:r>
              <a:rPr lang="en-US" altLang="zh-CN" sz="2800"/>
              <a:t>L/t=v</a:t>
            </a:r>
            <a:r>
              <a:rPr lang="zh-CN" altLang="en-US" sz="2800"/>
              <a:t>，</a:t>
            </a:r>
          </a:p>
          <a:p>
            <a:pPr>
              <a:lnSpc>
                <a:spcPct val="80000"/>
              </a:lnSpc>
            </a:pPr>
            <a:r>
              <a:rPr lang="zh-CN" altLang="en-US" sz="2800"/>
              <a:t>    于是  </a:t>
            </a:r>
            <a:r>
              <a:rPr lang="en-US" altLang="zh-CN" sz="2800" b="1"/>
              <a:t>P=Fv </a:t>
            </a:r>
            <a:r>
              <a:rPr lang="en-US" altLang="zh-CN" sz="2800"/>
              <a:t> </a:t>
            </a:r>
          </a:p>
          <a:p>
            <a:pPr>
              <a:lnSpc>
                <a:spcPct val="80000"/>
              </a:lnSpc>
            </a:pPr>
            <a:r>
              <a:rPr lang="zh-CN" altLang="en-US" sz="2800" b="1"/>
              <a:t>（</a:t>
            </a:r>
            <a:r>
              <a:rPr lang="en-US" altLang="zh-CN" sz="2800" b="1" i="1"/>
              <a:t>F</a:t>
            </a:r>
            <a:r>
              <a:rPr lang="zh-CN" altLang="en-US" sz="2800" b="1"/>
              <a:t>与位移</a:t>
            </a:r>
            <a:r>
              <a:rPr lang="en-US" altLang="zh-CN" sz="2800" b="1" i="1"/>
              <a:t>s</a:t>
            </a:r>
            <a:r>
              <a:rPr lang="zh-CN" altLang="en-US" sz="2800" b="1"/>
              <a:t>或</a:t>
            </a:r>
            <a:r>
              <a:rPr lang="en-US" altLang="zh-CN" sz="2800" b="1" i="1"/>
              <a:t>v</a:t>
            </a:r>
            <a:r>
              <a:rPr lang="zh-CN" altLang="en-US" sz="2800" b="1"/>
              <a:t>同方向）</a:t>
            </a:r>
            <a:endParaRPr lang="zh-CN" altLang="en-US" sz="2800"/>
          </a:p>
          <a:p>
            <a:pPr>
              <a:lnSpc>
                <a:spcPct val="80000"/>
              </a:lnSpc>
              <a:buFont typeface="Wingdings 2" pitchFamily="18" charset="2"/>
              <a:buNone/>
            </a:pPr>
            <a:r>
              <a:rPr lang="zh-CN" altLang="en-US" sz="2800"/>
              <a:t>       即一个力对物体做的功率，等于这个力与受力物体运动的速度的乘积。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zh-CN" altLang="en-US" sz="3600">
                <a:solidFill>
                  <a:srgbClr val="FF0000"/>
                </a:solidFill>
              </a:rPr>
              <a:t>对功率公式的理解</a:t>
            </a:r>
          </a:p>
        </p:txBody>
      </p:sp>
      <p:sp>
        <p:nvSpPr>
          <p:cNvPr id="10243" name="Rectangle 3"/>
          <p:cNvSpPr>
            <a:spLocks noGrp="1" noRot="1" noChangeArrowheads="1"/>
          </p:cNvSpPr>
          <p:nvPr>
            <p:ph type="body" idx="1"/>
          </p:nvPr>
        </p:nvSpPr>
        <p:spPr/>
        <p:txBody>
          <a:bodyPr/>
          <a:lstStyle/>
          <a:p>
            <a:r>
              <a:rPr lang="en-US" altLang="zh-CN"/>
              <a:t>    </a:t>
            </a:r>
            <a:r>
              <a:rPr lang="en-US" altLang="zh-CN" sz="2800" b="1" i="1"/>
              <a:t>P=Fv</a:t>
            </a:r>
            <a:r>
              <a:rPr lang="en-US" altLang="zh-CN" sz="2800" b="1"/>
              <a:t> </a:t>
            </a:r>
          </a:p>
          <a:p>
            <a:r>
              <a:rPr lang="en-US" altLang="zh-CN" sz="2800"/>
              <a:t>   </a:t>
            </a:r>
            <a:r>
              <a:rPr lang="zh-CN" altLang="en-US" sz="2800" b="1"/>
              <a:t>若</a:t>
            </a:r>
            <a:r>
              <a:rPr lang="en-US" altLang="zh-CN" sz="2800" b="1" i="1"/>
              <a:t>v</a:t>
            </a:r>
            <a:r>
              <a:rPr lang="zh-CN" altLang="en-US" sz="2800" b="1"/>
              <a:t>是平均速度，</a:t>
            </a:r>
            <a:r>
              <a:rPr lang="en-US" altLang="zh-CN" sz="2800" b="1" i="1"/>
              <a:t>P</a:t>
            </a:r>
            <a:r>
              <a:rPr lang="zh-CN" altLang="en-US" sz="2800" b="1"/>
              <a:t>是平均功率（</a:t>
            </a:r>
            <a:r>
              <a:rPr lang="en-US" altLang="zh-CN" sz="2800" b="1" i="1"/>
              <a:t>F</a:t>
            </a:r>
            <a:r>
              <a:rPr lang="zh-CN" altLang="en-US" sz="2800" b="1"/>
              <a:t>为恒力，且</a:t>
            </a:r>
            <a:r>
              <a:rPr lang="en-US" altLang="zh-CN" sz="2800" b="1" i="1"/>
              <a:t>F</a:t>
            </a:r>
            <a:r>
              <a:rPr lang="zh-CN" altLang="en-US" sz="2800" b="1"/>
              <a:t>与同向）</a:t>
            </a:r>
            <a:endParaRPr lang="zh-CN" altLang="en-US" sz="2800" b="1" i="1"/>
          </a:p>
          <a:p>
            <a:r>
              <a:rPr lang="zh-CN" altLang="en-US" sz="2800" b="1" i="1"/>
              <a:t>   </a:t>
            </a:r>
            <a:r>
              <a:rPr lang="zh-CN" altLang="en-US" sz="2800" b="1"/>
              <a:t>若</a:t>
            </a:r>
            <a:r>
              <a:rPr lang="en-US" altLang="zh-CN" sz="2800" b="1" i="1"/>
              <a:t>v</a:t>
            </a:r>
            <a:r>
              <a:rPr lang="zh-CN" altLang="en-US" sz="2800" b="1"/>
              <a:t>是瞬时速度，</a:t>
            </a:r>
            <a:r>
              <a:rPr lang="en-US" altLang="zh-CN" sz="2800" b="1" i="1"/>
              <a:t>P</a:t>
            </a:r>
            <a:r>
              <a:rPr lang="zh-CN" altLang="en-US" sz="2800" b="1"/>
              <a:t>是瞬时功率</a:t>
            </a:r>
            <a:endParaRPr lang="zh-CN" altLang="en-US" sz="2800"/>
          </a:p>
          <a:p>
            <a:r>
              <a:rPr lang="zh-CN" altLang="en-US" sz="2800"/>
              <a:t>注意：瞬时功率通常用</a:t>
            </a:r>
            <a:r>
              <a:rPr lang="en-US" altLang="zh-CN" sz="2800" i="1"/>
              <a:t>P=Fv</a:t>
            </a:r>
            <a:r>
              <a:rPr lang="zh-CN" altLang="en-US" sz="2800"/>
              <a:t>表示，必须注意</a:t>
            </a:r>
            <a:r>
              <a:rPr lang="en-US" altLang="zh-CN" sz="2800" i="1"/>
              <a:t>F</a:t>
            </a:r>
            <a:r>
              <a:rPr lang="zh-CN" altLang="en-US" sz="2800"/>
              <a:t>、</a:t>
            </a:r>
            <a:r>
              <a:rPr lang="en-US" altLang="zh-CN" sz="2800" i="1"/>
              <a:t>v</a:t>
            </a:r>
            <a:r>
              <a:rPr lang="zh-CN" altLang="en-US" sz="2800"/>
              <a:t>与</a:t>
            </a:r>
            <a:r>
              <a:rPr lang="en-US" altLang="zh-CN" sz="2800" i="1"/>
              <a:t>P</a:t>
            </a:r>
            <a:r>
              <a:rPr lang="zh-CN" altLang="en-US" sz="2800"/>
              <a:t>的同时性。</a:t>
            </a:r>
          </a:p>
          <a:p>
            <a:r>
              <a:rPr lang="zh-CN" altLang="en-US" sz="2800"/>
              <a:t>说明：如果物体做匀速直线运动，由于瞬时速度与平均速度相等，故此时平均功率等于瞬时功率。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sz="3600">
                <a:solidFill>
                  <a:srgbClr val="FF0000"/>
                </a:solidFill>
              </a:rPr>
              <a:t>对功率公式的应用</a:t>
            </a:r>
          </a:p>
        </p:txBody>
      </p:sp>
      <p:sp>
        <p:nvSpPr>
          <p:cNvPr id="11267" name="Rectangle 3"/>
          <p:cNvSpPr>
            <a:spLocks noGrp="1" noRot="1" noChangeArrowheads="1"/>
          </p:cNvSpPr>
          <p:nvPr>
            <p:ph type="body" idx="1"/>
          </p:nvPr>
        </p:nvSpPr>
        <p:spPr>
          <a:xfrm>
            <a:off x="304800" y="1600200"/>
            <a:ext cx="8540750" cy="2286000"/>
          </a:xfrm>
        </p:spPr>
        <p:txBody>
          <a:bodyPr/>
          <a:lstStyle/>
          <a:p>
            <a:r>
              <a:rPr lang="zh-CN" altLang="en-US"/>
              <a:t>问题：汽车以额定功率在平直公路行驶时，若前方遇到了一段较陡的上坡路段，汽车司机要做好什么调整，才能确保汽车驶到坡顶？为什么？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1266"/>
                                        </p:tgtEl>
                                        <p:attrNameLst>
                                          <p:attrName>style.visibility</p:attrName>
                                        </p:attrNameLst>
                                      </p:cBhvr>
                                      <p:to>
                                        <p:strVal val="visible"/>
                                      </p:to>
                                    </p:set>
                                    <p:animEffect transition="in" filter="fade">
                                      <p:cBhvr>
                                        <p:cTn id="7" dur="799" decel="100000"/>
                                        <p:tgtEl>
                                          <p:spTgt spid="11266"/>
                                        </p:tgtEl>
                                      </p:cBhvr>
                                    </p:animEffect>
                                    <p:anim calcmode="lin" valueType="num">
                                      <p:cBhvr>
                                        <p:cTn id="8" dur="799" decel="100000" fill="hold"/>
                                        <p:tgtEl>
                                          <p:spTgt spid="11266"/>
                                        </p:tgtEl>
                                        <p:attrNameLst>
                                          <p:attrName>style.rotation</p:attrName>
                                        </p:attrNameLst>
                                      </p:cBhvr>
                                      <p:tavLst>
                                        <p:tav tm="0">
                                          <p:val>
                                            <p:fltVal val="-90"/>
                                          </p:val>
                                        </p:tav>
                                        <p:tav tm="100000">
                                          <p:val>
                                            <p:fltVal val="0"/>
                                          </p:val>
                                        </p:tav>
                                      </p:tavLst>
                                    </p:anim>
                                    <p:anim calcmode="lin" valueType="num">
                                      <p:cBhvr>
                                        <p:cTn id="9" dur="799" decel="100000" fill="hold"/>
                                        <p:tgtEl>
                                          <p:spTgt spid="11266"/>
                                        </p:tgtEl>
                                        <p:attrNameLst>
                                          <p:attrName>ppt_x</p:attrName>
                                        </p:attrNameLst>
                                      </p:cBhvr>
                                      <p:tavLst>
                                        <p:tav tm="0">
                                          <p:val>
                                            <p:strVal val="#ppt_x+0.4"/>
                                          </p:val>
                                        </p:tav>
                                        <p:tav tm="100000">
                                          <p:val>
                                            <p:strVal val="#ppt_x-0.05"/>
                                          </p:val>
                                        </p:tav>
                                      </p:tavLst>
                                    </p:anim>
                                    <p:anim calcmode="lin" valueType="num">
                                      <p:cBhvr>
                                        <p:cTn id="10" dur="799" decel="100000" fill="hold"/>
                                        <p:tgtEl>
                                          <p:spTgt spid="1126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126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126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1267">
                                            <p:txEl>
                                              <p:pRg st="0" end="0"/>
                                            </p:txEl>
                                          </p:spTgt>
                                        </p:tgtEl>
                                        <p:attrNameLst>
                                          <p:attrName>style.visibility</p:attrName>
                                        </p:attrNameLst>
                                      </p:cBhvr>
                                      <p:to>
                                        <p:strVal val="visible"/>
                                      </p:to>
                                    </p:set>
                                    <p:animEffect transition="in" filter="fade">
                                      <p:cBhvr>
                                        <p:cTn id="17" dur="1000"/>
                                        <p:tgtEl>
                                          <p:spTgt spid="11267">
                                            <p:txEl>
                                              <p:pRg st="0" end="0"/>
                                            </p:txEl>
                                          </p:spTgt>
                                        </p:tgtEl>
                                      </p:cBhvr>
                                    </p:animEffect>
                                    <p:anim calcmode="lin" valueType="num">
                                      <p:cBhvr>
                                        <p:cTn id="1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sz="3600">
                <a:solidFill>
                  <a:srgbClr val="FF0000"/>
                </a:solidFill>
              </a:rPr>
              <a:t>总结</a:t>
            </a:r>
            <a:r>
              <a:rPr lang="en-US" altLang="zh-CN" sz="3600" b="1" i="1">
                <a:solidFill>
                  <a:srgbClr val="FF0000"/>
                </a:solidFill>
              </a:rPr>
              <a:t>P </a:t>
            </a:r>
            <a:r>
              <a:rPr lang="zh-CN" altLang="en-US" sz="3600" b="1" i="1">
                <a:solidFill>
                  <a:srgbClr val="FF0000"/>
                </a:solidFill>
              </a:rPr>
              <a:t>、</a:t>
            </a:r>
            <a:r>
              <a:rPr lang="en-US" altLang="zh-CN" sz="3600" b="1" i="1">
                <a:solidFill>
                  <a:srgbClr val="FF0000"/>
                </a:solidFill>
              </a:rPr>
              <a:t>F </a:t>
            </a:r>
            <a:r>
              <a:rPr lang="zh-CN" altLang="en-US" sz="3600" b="1" i="1">
                <a:solidFill>
                  <a:srgbClr val="FF0000"/>
                </a:solidFill>
              </a:rPr>
              <a:t>、</a:t>
            </a:r>
            <a:r>
              <a:rPr lang="en-US" altLang="zh-CN" sz="3600" b="1" i="1">
                <a:solidFill>
                  <a:srgbClr val="FF0000"/>
                </a:solidFill>
              </a:rPr>
              <a:t>v</a:t>
            </a:r>
            <a:r>
              <a:rPr lang="zh-CN" altLang="en-US" sz="3600">
                <a:solidFill>
                  <a:srgbClr val="FF0000"/>
                </a:solidFill>
              </a:rPr>
              <a:t>之间的关系</a:t>
            </a:r>
          </a:p>
        </p:txBody>
      </p:sp>
      <p:sp>
        <p:nvSpPr>
          <p:cNvPr id="12291" name="Rectangle 3"/>
          <p:cNvSpPr>
            <a:spLocks noGrp="1" noRot="1" noChangeArrowheads="1"/>
          </p:cNvSpPr>
          <p:nvPr>
            <p:ph type="body" idx="1"/>
          </p:nvPr>
        </p:nvSpPr>
        <p:spPr>
          <a:xfrm>
            <a:off x="457200" y="1295400"/>
            <a:ext cx="8229600" cy="5257800"/>
          </a:xfrm>
        </p:spPr>
        <p:txBody>
          <a:bodyPr/>
          <a:lstStyle/>
          <a:p>
            <a:pPr>
              <a:lnSpc>
                <a:spcPct val="80000"/>
              </a:lnSpc>
            </a:pPr>
            <a:r>
              <a:rPr lang="zh-CN" altLang="en-US" sz="2400"/>
              <a:t>通过前面的学习我们来总结一下</a:t>
            </a:r>
            <a:r>
              <a:rPr lang="en-US" altLang="zh-CN" sz="2400" b="1" i="1"/>
              <a:t>P </a:t>
            </a:r>
            <a:r>
              <a:rPr lang="zh-CN" altLang="en-US" sz="2400" b="1" i="1"/>
              <a:t>、</a:t>
            </a:r>
            <a:r>
              <a:rPr lang="en-US" altLang="zh-CN" sz="2400" b="1" i="1"/>
              <a:t>F </a:t>
            </a:r>
            <a:r>
              <a:rPr lang="zh-CN" altLang="en-US" sz="2400" b="1" i="1"/>
              <a:t>、</a:t>
            </a:r>
            <a:r>
              <a:rPr lang="en-US" altLang="zh-CN" sz="2400" b="1" i="1"/>
              <a:t>v</a:t>
            </a:r>
            <a:r>
              <a:rPr lang="zh-CN" altLang="en-US" sz="2400"/>
              <a:t>之间的关系：</a:t>
            </a:r>
            <a:endParaRPr lang="zh-CN" altLang="en-US" sz="2400" b="1"/>
          </a:p>
          <a:p>
            <a:pPr>
              <a:lnSpc>
                <a:spcPct val="80000"/>
              </a:lnSpc>
            </a:pPr>
            <a:r>
              <a:rPr lang="zh-CN" altLang="en-US" sz="2400" b="1"/>
              <a:t>（</a:t>
            </a:r>
            <a:r>
              <a:rPr lang="en-US" altLang="zh-CN" sz="2400" b="1"/>
              <a:t>1</a:t>
            </a:r>
            <a:r>
              <a:rPr lang="zh-CN" altLang="en-US" sz="2400" b="1"/>
              <a:t>）当牵引力</a:t>
            </a:r>
            <a:r>
              <a:rPr lang="en-US" altLang="zh-CN" sz="2400" b="1" i="1"/>
              <a:t>F</a:t>
            </a:r>
            <a:r>
              <a:rPr lang="zh-CN" altLang="en-US" sz="2400" b="1"/>
              <a:t>一定时，功率</a:t>
            </a:r>
            <a:r>
              <a:rPr lang="en-US" altLang="zh-CN" sz="2400" b="1" i="1"/>
              <a:t>P</a:t>
            </a:r>
            <a:r>
              <a:rPr lang="zh-CN" altLang="en-US" sz="2400" b="1"/>
              <a:t>和速度</a:t>
            </a:r>
            <a:r>
              <a:rPr lang="en-US" altLang="zh-CN" sz="2400" b="1" i="1"/>
              <a:t>v</a:t>
            </a:r>
            <a:r>
              <a:rPr lang="zh-CN" altLang="en-US" sz="2400" b="1"/>
              <a:t>之间有什么关系？ </a:t>
            </a:r>
          </a:p>
          <a:p>
            <a:pPr>
              <a:lnSpc>
                <a:spcPct val="80000"/>
              </a:lnSpc>
            </a:pPr>
            <a:r>
              <a:rPr lang="zh-CN" altLang="en-US" sz="2400" b="1"/>
              <a:t>（</a:t>
            </a:r>
            <a:r>
              <a:rPr lang="en-US" altLang="zh-CN" sz="2400" b="1"/>
              <a:t>2</a:t>
            </a:r>
            <a:r>
              <a:rPr lang="zh-CN" altLang="en-US" sz="2400" b="1"/>
              <a:t>）当速度</a:t>
            </a:r>
            <a:r>
              <a:rPr lang="en-US" altLang="zh-CN" sz="2400" b="1" i="1"/>
              <a:t>v</a:t>
            </a:r>
            <a:r>
              <a:rPr lang="zh-CN" altLang="en-US" sz="2400" b="1"/>
              <a:t>一定时，牵引力</a:t>
            </a:r>
            <a:r>
              <a:rPr lang="en-US" altLang="zh-CN" sz="2400" b="1" i="1"/>
              <a:t>F</a:t>
            </a:r>
            <a:r>
              <a:rPr lang="zh-CN" altLang="en-US" sz="2400" b="1"/>
              <a:t>和功率</a:t>
            </a:r>
            <a:r>
              <a:rPr lang="en-US" altLang="zh-CN" sz="2400" b="1" i="1"/>
              <a:t>P</a:t>
            </a:r>
            <a:r>
              <a:rPr lang="zh-CN" altLang="en-US" sz="2400" b="1"/>
              <a:t>之间关系如何？</a:t>
            </a:r>
          </a:p>
          <a:p>
            <a:pPr>
              <a:lnSpc>
                <a:spcPct val="80000"/>
              </a:lnSpc>
            </a:pPr>
            <a:r>
              <a:rPr lang="zh-CN" altLang="en-US" sz="2400" b="1"/>
              <a:t>（</a:t>
            </a:r>
            <a:r>
              <a:rPr lang="en-US" altLang="zh-CN" sz="2400" b="1"/>
              <a:t>3</a:t>
            </a:r>
            <a:r>
              <a:rPr lang="zh-CN" altLang="en-US" sz="2400" b="1"/>
              <a:t>）当输出功率</a:t>
            </a:r>
            <a:r>
              <a:rPr lang="en-US" altLang="zh-CN" sz="2400" b="1" i="1"/>
              <a:t>P</a:t>
            </a:r>
            <a:r>
              <a:rPr lang="zh-CN" altLang="en-US" sz="2400" b="1"/>
              <a:t>一定时，牵引力</a:t>
            </a:r>
            <a:r>
              <a:rPr lang="en-US" altLang="zh-CN" sz="2400" b="1" i="1"/>
              <a:t>F</a:t>
            </a:r>
            <a:r>
              <a:rPr lang="zh-CN" altLang="en-US" sz="2400" b="1"/>
              <a:t>和速度</a:t>
            </a:r>
            <a:r>
              <a:rPr lang="en-US" altLang="zh-CN" sz="2400" b="1" i="1"/>
              <a:t>v</a:t>
            </a:r>
            <a:r>
              <a:rPr lang="zh-CN" altLang="en-US" sz="2400" b="1"/>
              <a:t>之间有什么关系？</a:t>
            </a:r>
            <a:endParaRPr lang="zh-CN" altLang="en-US" sz="2400"/>
          </a:p>
          <a:p>
            <a:pPr>
              <a:lnSpc>
                <a:spcPct val="80000"/>
              </a:lnSpc>
            </a:pPr>
            <a:r>
              <a:rPr lang="zh-CN" altLang="en-US" sz="2400" b="1" i="1"/>
              <a:t>   </a:t>
            </a:r>
            <a:r>
              <a:rPr lang="zh-CN" altLang="en-US" sz="2400" b="1"/>
              <a:t>据</a:t>
            </a:r>
            <a:r>
              <a:rPr lang="en-US" altLang="zh-CN" sz="2400" b="1" i="1"/>
              <a:t>P=Fv</a:t>
            </a:r>
            <a:r>
              <a:rPr lang="zh-CN" altLang="en-US" sz="2400" b="1"/>
              <a:t>可得</a:t>
            </a:r>
            <a:r>
              <a:rPr lang="zh-CN" altLang="en-US" sz="2400"/>
              <a:t> </a:t>
            </a:r>
          </a:p>
          <a:p>
            <a:pPr>
              <a:lnSpc>
                <a:spcPct val="80000"/>
              </a:lnSpc>
            </a:pPr>
            <a:r>
              <a:rPr lang="zh-CN" altLang="en-US" sz="2400" b="1" i="1"/>
              <a:t>                         </a:t>
            </a:r>
            <a:r>
              <a:rPr lang="en-US" altLang="zh-CN" sz="2400" b="1" i="1"/>
              <a:t>F</a:t>
            </a:r>
            <a:r>
              <a:rPr lang="zh-CN" altLang="en-US" sz="2400" b="1"/>
              <a:t>一定时，</a:t>
            </a:r>
            <a:r>
              <a:rPr lang="en-US" altLang="zh-CN" sz="2400" b="1" i="1"/>
              <a:t>P∝v</a:t>
            </a:r>
            <a:r>
              <a:rPr lang="en-US" altLang="zh-CN" sz="2400"/>
              <a:t> </a:t>
            </a:r>
          </a:p>
          <a:p>
            <a:pPr>
              <a:lnSpc>
                <a:spcPct val="80000"/>
              </a:lnSpc>
            </a:pPr>
            <a:r>
              <a:rPr lang="en-US" altLang="zh-CN" sz="2400" b="1" i="1"/>
              <a:t>                         v</a:t>
            </a:r>
            <a:r>
              <a:rPr lang="zh-CN" altLang="en-US" sz="2400" b="1"/>
              <a:t>一定时，</a:t>
            </a:r>
            <a:r>
              <a:rPr lang="en-US" altLang="zh-CN" sz="2400" b="1" i="1"/>
              <a:t>P∝F</a:t>
            </a:r>
            <a:r>
              <a:rPr lang="en-US" altLang="zh-CN" sz="2400" b="1"/>
              <a:t>  </a:t>
            </a:r>
            <a:endParaRPr lang="en-US" altLang="zh-CN" sz="2400" b="1" i="1"/>
          </a:p>
          <a:p>
            <a:pPr>
              <a:lnSpc>
                <a:spcPct val="80000"/>
              </a:lnSpc>
            </a:pPr>
            <a:r>
              <a:rPr lang="en-US" altLang="zh-CN" sz="2400" b="1" i="1"/>
              <a:t>                          P</a:t>
            </a:r>
            <a:r>
              <a:rPr lang="zh-CN" altLang="en-US" sz="2400" b="1"/>
              <a:t>一定时，</a:t>
            </a:r>
            <a:r>
              <a:rPr lang="en-US" altLang="zh-CN" sz="2400" b="1" i="1"/>
              <a:t>F∝</a:t>
            </a:r>
            <a:r>
              <a:rPr lang="en-US" altLang="zh-CN" sz="2400" b="1"/>
              <a:t> 1/v</a:t>
            </a:r>
            <a:endParaRPr lang="en-US" altLang="zh-CN" sz="2400"/>
          </a:p>
          <a:p>
            <a:pPr>
              <a:lnSpc>
                <a:spcPct val="80000"/>
              </a:lnSpc>
            </a:pPr>
            <a:r>
              <a:rPr lang="zh-CN" altLang="en-US" sz="2400">
                <a:solidFill>
                  <a:srgbClr val="FF0000"/>
                </a:solidFill>
              </a:rPr>
              <a:t>说明：</a:t>
            </a:r>
          </a:p>
          <a:p>
            <a:pPr>
              <a:lnSpc>
                <a:spcPct val="80000"/>
              </a:lnSpc>
            </a:pPr>
            <a:r>
              <a:rPr lang="zh-CN" altLang="en-US" sz="2400"/>
              <a:t>（</a:t>
            </a:r>
            <a:r>
              <a:rPr lang="en-US" altLang="zh-CN" sz="2400"/>
              <a:t>1</a:t>
            </a:r>
            <a:r>
              <a:rPr lang="zh-CN" altLang="en-US" sz="2400"/>
              <a:t>）当</a:t>
            </a:r>
            <a:r>
              <a:rPr lang="en-US" altLang="zh-CN" sz="2400" i="1"/>
              <a:t>F</a:t>
            </a:r>
            <a:r>
              <a:rPr lang="zh-CN" altLang="en-US" sz="2400"/>
              <a:t>为合外力时，</a:t>
            </a:r>
            <a:r>
              <a:rPr lang="en-US" altLang="zh-CN" sz="2400" i="1"/>
              <a:t>P</a:t>
            </a:r>
            <a:r>
              <a:rPr lang="zh-CN" altLang="en-US" sz="2400"/>
              <a:t>为合外力做功的功率；当</a:t>
            </a:r>
            <a:r>
              <a:rPr lang="en-US" altLang="zh-CN" sz="2400" i="1"/>
              <a:t>F</a:t>
            </a:r>
            <a:r>
              <a:rPr lang="zh-CN" altLang="en-US" sz="2400"/>
              <a:t>为某一外力时，</a:t>
            </a:r>
            <a:r>
              <a:rPr lang="en-US" altLang="zh-CN" sz="2400" i="1"/>
              <a:t>P</a:t>
            </a:r>
            <a:r>
              <a:rPr lang="zh-CN" altLang="en-US" sz="2400"/>
              <a:t>为该力做功的功率；</a:t>
            </a:r>
          </a:p>
          <a:p>
            <a:pPr>
              <a:lnSpc>
                <a:spcPct val="80000"/>
              </a:lnSpc>
            </a:pPr>
            <a:r>
              <a:rPr lang="zh-CN" altLang="en-US" sz="2400"/>
              <a:t>（</a:t>
            </a:r>
            <a:r>
              <a:rPr lang="en-US" altLang="zh-CN" sz="2400"/>
              <a:t>2</a:t>
            </a:r>
            <a:r>
              <a:rPr lang="zh-CN" altLang="en-US" sz="2400"/>
              <a:t>）在汽车等交通工具一类问题中，式中</a:t>
            </a:r>
            <a:r>
              <a:rPr lang="en-US" altLang="zh-CN" sz="2400" i="1"/>
              <a:t>P</a:t>
            </a:r>
            <a:r>
              <a:rPr lang="zh-CN" altLang="en-US" sz="2400"/>
              <a:t>为发动机的实际功率，</a:t>
            </a:r>
            <a:r>
              <a:rPr lang="en-US" altLang="zh-CN" sz="2400" i="1"/>
              <a:t>F</a:t>
            </a:r>
            <a:r>
              <a:rPr lang="zh-CN" altLang="en-US" sz="2400"/>
              <a:t>为发动机的牵引力，</a:t>
            </a:r>
            <a:r>
              <a:rPr lang="en-US" altLang="zh-CN" sz="2400" i="1"/>
              <a:t>v</a:t>
            </a:r>
            <a:r>
              <a:rPr lang="zh-CN" altLang="en-US" sz="2400"/>
              <a:t>为汽车的瞬时速度。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18</TotalTime>
  <Words>1546</Words>
  <Application>Microsoft Office PowerPoint</Application>
  <PresentationFormat>全屏显示(4:3)</PresentationFormat>
  <Paragraphs>108</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 2</vt:lpstr>
      <vt:lpstr>Wingdings</vt:lpstr>
      <vt:lpstr>隶书</vt:lpstr>
      <vt:lpstr>Webdings</vt:lpstr>
      <vt:lpstr>BatangChe</vt:lpstr>
      <vt:lpstr>Times New Roman</vt:lpstr>
      <vt:lpstr>砖雕艺术</vt:lpstr>
      <vt:lpstr>PowerPoint 演示文稿</vt:lpstr>
      <vt:lpstr>导入</vt:lpstr>
      <vt:lpstr>功率的含义</vt:lpstr>
      <vt:lpstr>平均功率与瞬时功率</vt:lpstr>
      <vt:lpstr>额定功率与实际功率</vt:lpstr>
      <vt:lpstr>力、位移、时间与功率的关系</vt:lpstr>
      <vt:lpstr>对功率公式的理解</vt:lpstr>
      <vt:lpstr>对功率公式的应用</vt:lpstr>
      <vt:lpstr>总结P 、F 、v之间的关系</vt:lpstr>
      <vt:lpstr>课堂练习</vt:lpstr>
      <vt:lpstr>PowerPoint 演示文稿</vt:lpstr>
      <vt:lpstr>PowerPoint 演示文稿</vt:lpstr>
      <vt:lpstr>PowerPoint 演示文稿</vt:lpstr>
      <vt:lpstr>PowerPoint 演示文稿</vt:lpstr>
      <vt:lpstr>PowerPoint 演示文稿</vt:lpstr>
      <vt:lpstr>课堂小结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17</cp:revision>
  <cp:lastPrinted>1601-01-01T00:00:00Z</cp:lastPrinted>
  <dcterms:created xsi:type="dcterms:W3CDTF">1601-01-01T00:00:00Z</dcterms:created>
  <dcterms:modified xsi:type="dcterms:W3CDTF">2014-09-18T06:02:07Z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