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263EF7-F9B6-46FB-89BE-0F1C23DB06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305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81DFF-2959-43DE-8D8B-C1A3E9BF09C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9D597-DAF2-4E7A-9048-23F624BB9EA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547EB-94B1-4ADB-B8BF-78A6FD14413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329AE-E3CF-4607-BB4B-E611AD2930D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77BC-01C8-4576-834E-92291149455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B5ED0-B406-4233-828D-5F143B85E74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8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D679B-C80E-4E53-97AB-08E30CC137ED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82246-C6B8-478B-852C-838C48A53AF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A343D-8926-4D53-AACF-32C68A47876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C5FF59-6A98-4563-8C70-872957A63D9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8C10D-5B91-4A7D-8F0B-49CC516C04B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BDE32-9ECB-43BD-BD71-AF4B7B6B454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0069D1-1FED-40F1-9596-BBB3F913DEF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1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3C633-ABF1-4257-A3FA-10C2A7C5401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9D497-66B7-4A25-94B7-F34BBBECC0A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EEAD713-0BE5-49DF-B734-7CD6E0399D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45EFA-E80B-445D-BFDB-B07A13186F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85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AB37E-C2A4-44C8-929D-153B18C452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38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0"/>
            <a:ext cx="8540750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B53C414-49F4-49DB-8ED6-E32E5D79C5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83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E724C-D4B9-4357-9E13-B204E05476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23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A804-3637-4F40-ADAA-F72551A27B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65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3CD7E-0EF3-478A-8C81-5311D18BC5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7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6145A-11CD-466E-9F13-930E86FE3F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29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58FB7-1A7D-41A6-95F0-3EB2EF5D42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9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42D92-D671-425C-9FE1-C99B6136F7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50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49332-81DE-4343-B094-8BBAF0657A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71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B87A2-E03A-430F-9DB6-3F81B0778D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09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003B4E3-1BFF-4BC6-BB12-CC51F35F3B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93800" y="4924425"/>
            <a:ext cx="68897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第七章  机械能守恒定律</a:t>
            </a:r>
            <a:endParaRPr lang="zh-CN" altLang="en-US" sz="4000">
              <a:solidFill>
                <a:srgbClr val="003399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第四节  重力势能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55725" y="2154238"/>
            <a:ext cx="390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8600" y="3505200"/>
            <a:ext cx="8640763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结论：</a:t>
            </a:r>
          </a:p>
          <a:p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、物体运动时，重力对它做的功只跟它的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起点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和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终点的位置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有关，而跟物体运动的路径无关。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62000" y="91440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重力做功的表达式均为：</a:t>
            </a:r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W</a:t>
            </a:r>
            <a:r>
              <a:rPr kumimoji="1" lang="en-US" altLang="zh-CN" sz="32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G</a:t>
            </a:r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=mgh</a:t>
            </a:r>
            <a:r>
              <a:rPr kumimoji="1" lang="en-US" altLang="zh-CN" sz="32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-mgh</a:t>
            </a:r>
            <a:r>
              <a:rPr kumimoji="1" lang="en-US" altLang="zh-CN" sz="32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68288" y="5486400"/>
            <a:ext cx="86248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FF0000"/>
                </a:solidFill>
                <a:ea typeface="华文行楷" pitchFamily="2" charset="-122"/>
              </a:rPr>
              <a:t>“mgh”</a:t>
            </a:r>
            <a:r>
              <a:rPr lang="zh-CN" altLang="en-US" sz="4000">
                <a:solidFill>
                  <a:srgbClr val="FF0000"/>
                </a:solidFill>
                <a:ea typeface="华文行楷" pitchFamily="2" charset="-122"/>
              </a:rPr>
              <a:t>是一个具有特殊意义的物理量。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87338" y="1905000"/>
            <a:ext cx="8883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latin typeface="黑体" pitchFamily="2" charset="-122"/>
                <a:ea typeface="黑体" pitchFamily="2" charset="-122"/>
              </a:rPr>
              <a:t>功的大小都等于物重跟起点高度的乘积</a:t>
            </a:r>
            <a:r>
              <a:rPr kumimoji="1" lang="en-US" altLang="zh-CN" sz="3200" b="1">
                <a:latin typeface="Times New Roman" pitchFamily="18" charset="0"/>
              </a:rPr>
              <a:t>mgh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</a:p>
          <a:p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与物重跟终点高度的乘积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mgh</a:t>
            </a:r>
            <a:r>
              <a:rPr kumimoji="1" lang="en-US" altLang="zh-CN" sz="3200" b="1" baseline="-25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两者之差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6" grpId="0" autoUpdateAnimBg="0"/>
      <p:bldP spid="18437" grpId="0" autoUpdateAnimBg="0"/>
      <p:bldP spid="1843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629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00FF"/>
                </a:solidFill>
                <a:ea typeface="黑体" pitchFamily="2" charset="-122"/>
              </a:rPr>
              <a:t>猜想：重力势能的决定因素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4343400" y="2057400"/>
            <a:ext cx="0" cy="1008063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124200" y="3048000"/>
            <a:ext cx="4035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ea typeface="华文宋体" pitchFamily="2" charset="-122"/>
              </a:rPr>
              <a:t>自主实验探究</a:t>
            </a:r>
            <a:endParaRPr lang="zh-CN" altLang="en-US" sz="3200" b="1">
              <a:solidFill>
                <a:srgbClr val="0000FF"/>
              </a:solidFill>
              <a:ea typeface="华文宋体" pitchFamily="2" charset="-122"/>
            </a:endParaRP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4343400" y="4191000"/>
            <a:ext cx="0" cy="8382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086100" y="4953000"/>
            <a:ext cx="2808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>
                <a:solidFill>
                  <a:srgbClr val="0000FF"/>
                </a:solidFill>
                <a:ea typeface="黑体" pitchFamily="2" charset="-122"/>
              </a:rPr>
              <a:t>   </a:t>
            </a:r>
            <a:r>
              <a:rPr lang="zh-CN" altLang="en-US" sz="3600" b="1">
                <a:solidFill>
                  <a:srgbClr val="0000FF"/>
                </a:solidFill>
                <a:ea typeface="黑体" pitchFamily="2" charset="-122"/>
              </a:rPr>
              <a:t>理论探究</a:t>
            </a: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　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667000" y="2209800"/>
            <a:ext cx="1203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  <a:ea typeface="黑体" pitchFamily="2" charset="-122"/>
              </a:rPr>
              <a:t>质量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648200" y="2209800"/>
            <a:ext cx="1203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  <a:ea typeface="黑体" pitchFamily="2" charset="-122"/>
              </a:rPr>
              <a:t>高度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52400" y="304800"/>
            <a:ext cx="875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研究清重力做功的特点后我们定量研究重力势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能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371600" y="3581400"/>
            <a:ext cx="6981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ea typeface="华文宋体" pitchFamily="2" charset="-122"/>
              </a:rPr>
              <a:t>(</a:t>
            </a:r>
            <a:r>
              <a:rPr lang="zh-CN" altLang="en-US" sz="3200" b="1">
                <a:solidFill>
                  <a:srgbClr val="FF0000"/>
                </a:solidFill>
                <a:ea typeface="黑体" pitchFamily="2" charset="-122"/>
              </a:rPr>
              <a:t>做一做：利用身边的物体感受、体会</a:t>
            </a:r>
            <a:r>
              <a:rPr lang="en-US" altLang="zh-CN" sz="3200" b="1">
                <a:solidFill>
                  <a:srgbClr val="FF0000"/>
                </a:solidFill>
                <a:ea typeface="华文宋体" pitchFamily="2" charset="-122"/>
              </a:rPr>
              <a:t>)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685800" y="5562600"/>
            <a:ext cx="72945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根据功和能的关系：</a:t>
            </a:r>
          </a:p>
          <a:p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重力势能的变化必与重力做功相关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  <p:bldP spid="20484" grpId="0" autoUpdateAnimBg="0"/>
      <p:bldP spid="20485" grpId="0" animBg="1"/>
      <p:bldP spid="20486" grpId="0" autoUpdateAnimBg="0"/>
      <p:bldP spid="20487" grpId="0" autoUpdateAnimBg="0"/>
      <p:bldP spid="20488" grpId="0" autoUpdateAnimBg="0"/>
      <p:bldP spid="20490" grpId="0" autoUpdateAnimBg="0"/>
      <p:bldP spid="2049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52475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ea typeface="黑体" pitchFamily="2" charset="-122"/>
              </a:rPr>
              <a:t>二、重力势能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425825" y="3352800"/>
          <a:ext cx="2136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Microsoft 公式 3.0" r:id="rId4" imgW="672840" imgH="215640" progId="Equation.3">
                  <p:embed/>
                </p:oleObj>
              </mc:Choice>
              <mc:Fallback>
                <p:oleObj name="Microsoft 公式 3.0" r:id="rId4" imgW="67284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3352800"/>
                        <a:ext cx="2136775" cy="6858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57200" y="5562600"/>
            <a:ext cx="7632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、重力势能是标量，单位是焦耳（</a:t>
            </a:r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799465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华文宋体" pitchFamily="2" charset="-122"/>
              </a:rPr>
              <a:t>阅读思考题：</a:t>
            </a:r>
          </a:p>
          <a:p>
            <a:r>
              <a:rPr lang="zh-CN" altLang="en-US" sz="3200" b="1">
                <a:solidFill>
                  <a:srgbClr val="0000FF"/>
                </a:solidFill>
                <a:ea typeface="华文宋体" pitchFamily="2" charset="-122"/>
              </a:rPr>
              <a:t>重力势能的表达式是什么</a:t>
            </a:r>
            <a:r>
              <a:rPr lang="en-US" altLang="zh-CN" sz="3200" b="1">
                <a:solidFill>
                  <a:srgbClr val="0000FF"/>
                </a:solidFill>
                <a:ea typeface="华文宋体" pitchFamily="2" charset="-122"/>
              </a:rPr>
              <a:t>?</a:t>
            </a:r>
            <a:r>
              <a:rPr lang="zh-CN" altLang="en-US" sz="3200" b="1">
                <a:solidFill>
                  <a:srgbClr val="0000FF"/>
                </a:solidFill>
                <a:ea typeface="华文宋体" pitchFamily="2" charset="-122"/>
              </a:rPr>
              <a:t>用文字怎样叙述</a:t>
            </a:r>
            <a:r>
              <a:rPr lang="en-US" altLang="zh-CN" sz="3200" b="1">
                <a:solidFill>
                  <a:srgbClr val="0000FF"/>
                </a:solidFill>
                <a:ea typeface="华文宋体" pitchFamily="2" charset="-122"/>
              </a:rPr>
              <a:t>?</a:t>
            </a:r>
          </a:p>
          <a:p>
            <a:r>
              <a:rPr lang="zh-CN" altLang="en-US" sz="3200" b="1">
                <a:solidFill>
                  <a:srgbClr val="0000FF"/>
                </a:solidFill>
                <a:ea typeface="华文宋体" pitchFamily="2" charset="-122"/>
              </a:rPr>
              <a:t>重力势能是矢量还是标量</a:t>
            </a:r>
            <a:r>
              <a:rPr lang="en-US" altLang="zh-CN" sz="3200" b="1">
                <a:solidFill>
                  <a:srgbClr val="0000FF"/>
                </a:solidFill>
                <a:ea typeface="华文宋体" pitchFamily="2" charset="-122"/>
              </a:rPr>
              <a:t>? </a:t>
            </a:r>
          </a:p>
          <a:p>
            <a:r>
              <a:rPr lang="zh-CN" altLang="en-US" sz="3200" b="1">
                <a:solidFill>
                  <a:srgbClr val="0000FF"/>
                </a:solidFill>
                <a:ea typeface="华文宋体" pitchFamily="2" charset="-122"/>
              </a:rPr>
              <a:t>重力势能的单位是什么</a:t>
            </a:r>
            <a:r>
              <a:rPr lang="en-US" altLang="zh-CN" sz="3200" b="1">
                <a:solidFill>
                  <a:srgbClr val="0000FF"/>
                </a:solidFill>
                <a:ea typeface="华文宋体" pitchFamily="2" charset="-122"/>
              </a:rPr>
              <a:t>?</a:t>
            </a:r>
            <a:r>
              <a:rPr lang="zh-CN" altLang="en-US" sz="3200" b="1">
                <a:solidFill>
                  <a:srgbClr val="0000FF"/>
                </a:solidFill>
                <a:ea typeface="华文宋体" pitchFamily="2" charset="-122"/>
              </a:rPr>
              <a:t>符号是什么</a:t>
            </a:r>
            <a:r>
              <a:rPr lang="en-US" altLang="zh-CN" sz="3200" b="1">
                <a:solidFill>
                  <a:srgbClr val="0000FF"/>
                </a:solidFill>
                <a:ea typeface="华文宋体" pitchFamily="2" charset="-122"/>
              </a:rPr>
              <a:t>?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33400" y="4191000"/>
            <a:ext cx="77549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、物体的重力势能等于它所受重力与</a:t>
            </a:r>
          </a:p>
          <a:p>
            <a:r>
              <a:rPr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所处高度的乘积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33413" y="4708525"/>
            <a:ext cx="81295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重力做的功等于重力势能的减少量</a:t>
            </a:r>
            <a:endParaRPr lang="zh-CN" altLang="en-US" sz="4000" b="1">
              <a:solidFill>
                <a:srgbClr val="0000FF"/>
              </a:solidFill>
              <a:ea typeface="华文行楷" pitchFamily="2" charset="-122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1000" y="90488"/>
            <a:ext cx="8229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400" b="1">
                <a:solidFill>
                  <a:srgbClr val="FF0000"/>
                </a:solidFill>
                <a:ea typeface="黑体" pitchFamily="2" charset="-122"/>
              </a:rPr>
              <a:t>重力做功与重力势能的关系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668655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>
                <a:solidFill>
                  <a:srgbClr val="0000FF"/>
                </a:solidFill>
                <a:ea typeface="华文宋体" pitchFamily="2" charset="-122"/>
              </a:rPr>
              <a:t>E</a:t>
            </a:r>
            <a:r>
              <a:rPr kumimoji="1" lang="en-US" altLang="zh-CN" sz="2800" b="1">
                <a:solidFill>
                  <a:srgbClr val="0000FF"/>
                </a:solidFill>
                <a:ea typeface="华文宋体" pitchFamily="2" charset="-122"/>
              </a:rPr>
              <a:t>p</a:t>
            </a:r>
            <a:r>
              <a:rPr kumimoji="1" lang="en-US" altLang="zh-CN" sz="2800" b="1" baseline="-25000">
                <a:solidFill>
                  <a:srgbClr val="0000FF"/>
                </a:solidFill>
                <a:ea typeface="华文宋体" pitchFamily="2" charset="-122"/>
              </a:rPr>
              <a:t>1</a:t>
            </a:r>
            <a:r>
              <a:rPr kumimoji="1" lang="en-US" altLang="zh-CN" sz="2800" b="1">
                <a:solidFill>
                  <a:srgbClr val="0000FF"/>
                </a:solidFill>
                <a:ea typeface="华文宋体" pitchFamily="2" charset="-122"/>
              </a:rPr>
              <a:t>  =mgh</a:t>
            </a:r>
            <a:r>
              <a:rPr kumimoji="1" lang="en-US" altLang="zh-CN" sz="2800" b="1" baseline="-25000">
                <a:solidFill>
                  <a:srgbClr val="0000FF"/>
                </a:solidFill>
                <a:ea typeface="华文宋体" pitchFamily="2" charset="-122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ea typeface="华文宋体" pitchFamily="2" charset="-122"/>
              </a:rPr>
              <a:t>表示物体在初位置的重力势能</a:t>
            </a:r>
          </a:p>
          <a:p>
            <a:endParaRPr kumimoji="1" lang="zh-CN" altLang="en-US" sz="2800" b="1" baseline="-25000">
              <a:solidFill>
                <a:srgbClr val="0000FF"/>
              </a:solidFill>
              <a:ea typeface="华文宋体" pitchFamily="2" charset="-122"/>
            </a:endParaRPr>
          </a:p>
          <a:p>
            <a:r>
              <a:rPr kumimoji="1" lang="zh-CN" altLang="en-US" sz="2800" b="1">
                <a:solidFill>
                  <a:srgbClr val="0000FF"/>
                </a:solidFill>
                <a:ea typeface="华文宋体" pitchFamily="2" charset="-122"/>
              </a:rPr>
              <a:t> </a:t>
            </a:r>
            <a:r>
              <a:rPr kumimoji="1" lang="en-US" altLang="zh-CN" sz="2800" b="1" i="1">
                <a:solidFill>
                  <a:srgbClr val="0000FF"/>
                </a:solidFill>
                <a:ea typeface="华文宋体" pitchFamily="2" charset="-122"/>
              </a:rPr>
              <a:t>E</a:t>
            </a:r>
            <a:r>
              <a:rPr kumimoji="1" lang="en-US" altLang="zh-CN" sz="2800" b="1">
                <a:solidFill>
                  <a:srgbClr val="0000FF"/>
                </a:solidFill>
                <a:ea typeface="华文宋体" pitchFamily="2" charset="-122"/>
              </a:rPr>
              <a:t>p</a:t>
            </a:r>
            <a:r>
              <a:rPr kumimoji="1" lang="en-US" altLang="zh-CN" sz="2800" b="1" baseline="-25000">
                <a:solidFill>
                  <a:srgbClr val="0000FF"/>
                </a:solidFill>
                <a:ea typeface="华文宋体" pitchFamily="2" charset="-122"/>
              </a:rPr>
              <a:t>2</a:t>
            </a:r>
            <a:r>
              <a:rPr kumimoji="1" lang="en-US" altLang="zh-CN" sz="2800" b="1">
                <a:solidFill>
                  <a:srgbClr val="0000FF"/>
                </a:solidFill>
                <a:ea typeface="华文宋体" pitchFamily="2" charset="-122"/>
              </a:rPr>
              <a:t>=mgh</a:t>
            </a:r>
            <a:r>
              <a:rPr kumimoji="1" lang="en-US" altLang="zh-CN" sz="2800" b="1" baseline="-25000">
                <a:solidFill>
                  <a:srgbClr val="0000FF"/>
                </a:solidFill>
                <a:ea typeface="华文宋体" pitchFamily="2" charset="-122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ea typeface="华文宋体" pitchFamily="2" charset="-122"/>
              </a:rPr>
              <a:t>表示物体在末位置的重力势能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81000" y="3429000"/>
            <a:ext cx="861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40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 </a:t>
            </a:r>
            <a:r>
              <a:rPr lang="en-US" altLang="zh-CN" sz="32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kumimoji="1" lang="en-US" altLang="zh-CN" sz="3200" b="1" i="1">
                <a:solidFill>
                  <a:srgbClr val="0000FF"/>
                </a:solidFill>
                <a:ea typeface="华文宋体" pitchFamily="2" charset="-122"/>
              </a:rPr>
              <a:t>E</a:t>
            </a:r>
            <a:r>
              <a:rPr kumimoji="1" lang="en-US" altLang="zh-CN" sz="3200" b="1">
                <a:solidFill>
                  <a:srgbClr val="0000FF"/>
                </a:solidFill>
                <a:ea typeface="华文宋体" pitchFamily="2" charset="-122"/>
              </a:rPr>
              <a:t>p</a:t>
            </a:r>
            <a:r>
              <a:rPr kumimoji="1" lang="en-US" altLang="zh-CN" sz="3200" b="1" baseline="-25000">
                <a:solidFill>
                  <a:srgbClr val="0000FF"/>
                </a:solidFill>
                <a:ea typeface="华文宋体" pitchFamily="2" charset="-122"/>
              </a:rPr>
              <a:t>1 </a:t>
            </a:r>
            <a:r>
              <a:rPr kumimoji="1" lang="zh-CN" altLang="en-US" sz="3200" b="1">
                <a:solidFill>
                  <a:srgbClr val="0000FF"/>
                </a:solidFill>
                <a:ea typeface="华文宋体" pitchFamily="2" charset="-122"/>
              </a:rPr>
              <a:t>－ </a:t>
            </a:r>
            <a:r>
              <a:rPr kumimoji="1" lang="en-US" altLang="zh-CN" sz="3200" b="1" i="1">
                <a:solidFill>
                  <a:srgbClr val="0000FF"/>
                </a:solidFill>
                <a:ea typeface="华文宋体" pitchFamily="2" charset="-122"/>
              </a:rPr>
              <a:t>E</a:t>
            </a:r>
            <a:r>
              <a:rPr kumimoji="1" lang="en-US" altLang="zh-CN" sz="3200" b="1">
                <a:solidFill>
                  <a:srgbClr val="0000FF"/>
                </a:solidFill>
                <a:ea typeface="华文宋体" pitchFamily="2" charset="-122"/>
              </a:rPr>
              <a:t>p</a:t>
            </a:r>
            <a:r>
              <a:rPr kumimoji="1" lang="en-US" altLang="zh-CN" sz="3200" b="1" baseline="-25000">
                <a:solidFill>
                  <a:srgbClr val="0000FF"/>
                </a:solidFill>
                <a:ea typeface="华文宋体" pitchFamily="2" charset="-122"/>
              </a:rPr>
              <a:t>2</a:t>
            </a:r>
            <a:r>
              <a:rPr kumimoji="1" lang="en-US" altLang="zh-CN" sz="3200" b="1">
                <a:solidFill>
                  <a:srgbClr val="0000FF"/>
                </a:solidFill>
                <a:ea typeface="华文宋体" pitchFamily="2" charset="-122"/>
              </a:rPr>
              <a:t> =</a:t>
            </a:r>
            <a:r>
              <a:rPr kumimoji="1" lang="zh-CN" altLang="en-US" sz="3200" b="1">
                <a:solidFill>
                  <a:srgbClr val="0000FF"/>
                </a:solidFill>
                <a:ea typeface="华文宋体" pitchFamily="2" charset="-122"/>
              </a:rPr>
              <a:t>－</a:t>
            </a:r>
            <a:r>
              <a:rPr kumimoji="1" lang="en-US" altLang="zh-CN" sz="3200" b="1">
                <a:solidFill>
                  <a:srgbClr val="0000FF"/>
                </a:solidFill>
                <a:ea typeface="华文宋体" pitchFamily="2" charset="-122"/>
              </a:rPr>
              <a:t>( </a:t>
            </a:r>
            <a:r>
              <a:rPr kumimoji="1" lang="en-US" altLang="zh-CN" sz="3200" b="1" i="1">
                <a:solidFill>
                  <a:srgbClr val="0000FF"/>
                </a:solidFill>
                <a:ea typeface="华文宋体" pitchFamily="2" charset="-122"/>
              </a:rPr>
              <a:t>E</a:t>
            </a:r>
            <a:r>
              <a:rPr kumimoji="1" lang="en-US" altLang="zh-CN" sz="3200" b="1">
                <a:solidFill>
                  <a:srgbClr val="0000FF"/>
                </a:solidFill>
                <a:ea typeface="华文宋体" pitchFamily="2" charset="-122"/>
              </a:rPr>
              <a:t>p</a:t>
            </a:r>
            <a:r>
              <a:rPr kumimoji="1" lang="en-US" altLang="zh-CN" sz="3200" b="1" baseline="-25000">
                <a:solidFill>
                  <a:srgbClr val="0000FF"/>
                </a:solidFill>
                <a:ea typeface="华文宋体" pitchFamily="2" charset="-122"/>
              </a:rPr>
              <a:t>2</a:t>
            </a:r>
            <a:r>
              <a:rPr kumimoji="1" lang="en-US" altLang="zh-CN" sz="3200" b="1">
                <a:solidFill>
                  <a:srgbClr val="0000FF"/>
                </a:solidFill>
                <a:ea typeface="华文宋体" pitchFamily="2" charset="-122"/>
              </a:rPr>
              <a:t> </a:t>
            </a:r>
            <a:r>
              <a:rPr kumimoji="1" lang="zh-CN" altLang="en-US" sz="3200" b="1">
                <a:solidFill>
                  <a:srgbClr val="0000FF"/>
                </a:solidFill>
                <a:ea typeface="华文宋体" pitchFamily="2" charset="-122"/>
              </a:rPr>
              <a:t>－ </a:t>
            </a:r>
            <a:r>
              <a:rPr kumimoji="1" lang="en-US" altLang="zh-CN" sz="3200" b="1" i="1">
                <a:solidFill>
                  <a:srgbClr val="0000FF"/>
                </a:solidFill>
                <a:ea typeface="华文宋体" pitchFamily="2" charset="-122"/>
              </a:rPr>
              <a:t>E</a:t>
            </a:r>
            <a:r>
              <a:rPr kumimoji="1" lang="en-US" altLang="zh-CN" sz="3200" b="1">
                <a:solidFill>
                  <a:srgbClr val="0000FF"/>
                </a:solidFill>
                <a:ea typeface="华文宋体" pitchFamily="2" charset="-122"/>
              </a:rPr>
              <a:t>p</a:t>
            </a:r>
            <a:r>
              <a:rPr kumimoji="1" lang="en-US" altLang="zh-CN" sz="3200" b="1" baseline="-25000">
                <a:solidFill>
                  <a:srgbClr val="0000FF"/>
                </a:solidFill>
                <a:ea typeface="华文宋体" pitchFamily="2" charset="-122"/>
              </a:rPr>
              <a:t>1</a:t>
            </a:r>
            <a:r>
              <a:rPr kumimoji="1" lang="en-US" altLang="zh-CN" sz="3200" b="1">
                <a:solidFill>
                  <a:srgbClr val="0000FF"/>
                </a:solidFill>
                <a:ea typeface="华文宋体" pitchFamily="2" charset="-122"/>
              </a:rPr>
              <a:t>) = </a:t>
            </a:r>
            <a:r>
              <a:rPr kumimoji="1" lang="zh-CN" altLang="en-US" sz="3200" b="1">
                <a:solidFill>
                  <a:srgbClr val="0000FF"/>
                </a:solidFill>
                <a:ea typeface="华文宋体" pitchFamily="2" charset="-122"/>
              </a:rPr>
              <a:t>－ △</a:t>
            </a:r>
            <a:r>
              <a:rPr kumimoji="1" lang="en-US" altLang="zh-CN" sz="3200" b="1" i="1">
                <a:solidFill>
                  <a:srgbClr val="0000FF"/>
                </a:solidFill>
                <a:ea typeface="华文宋体" pitchFamily="2" charset="-122"/>
              </a:rPr>
              <a:t>E</a:t>
            </a:r>
            <a:r>
              <a:rPr kumimoji="1" lang="en-US" altLang="zh-CN" sz="3200" b="1">
                <a:solidFill>
                  <a:srgbClr val="0000FF"/>
                </a:solidFill>
                <a:ea typeface="华文宋体" pitchFamily="2" charset="-122"/>
              </a:rPr>
              <a:t>p</a:t>
            </a:r>
            <a:endParaRPr lang="en-US" altLang="zh-CN" sz="3200" b="1" i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62000" y="1096963"/>
            <a:ext cx="792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重力做功的表达式：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32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 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 mgh</a:t>
            </a:r>
            <a:r>
              <a:rPr lang="en-US" altLang="zh-CN" sz="32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-mgh</a:t>
            </a:r>
            <a:r>
              <a:rPr lang="en-US" altLang="zh-CN" sz="32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36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80" grpId="0" autoUpdateAnimBg="0"/>
      <p:bldP spid="2458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228600" y="762000"/>
            <a:ext cx="8280400" cy="4730750"/>
            <a:chOff x="295" y="1207"/>
            <a:chExt cx="5216" cy="2980"/>
          </a:xfrm>
        </p:grpSpPr>
        <p:pic>
          <p:nvPicPr>
            <p:cNvPr id="26627" name="Picture 3" descr="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2523"/>
              <a:ext cx="1728" cy="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28" name="Picture 4" descr="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2523"/>
              <a:ext cx="1728" cy="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295" y="1207"/>
              <a:ext cx="5216" cy="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kumimoji="1" lang="zh-CN" altLang="en-US" sz="3200" b="1">
                  <a:solidFill>
                    <a:srgbClr val="FF0000"/>
                  </a:solidFill>
                  <a:latin typeface="Tahoma" pitchFamily="34" charset="0"/>
                  <a:ea typeface="黑体" pitchFamily="2" charset="-122"/>
                </a:rPr>
                <a:t>讨论：</a:t>
              </a:r>
            </a:p>
            <a:p>
              <a:r>
                <a:rPr kumimoji="1" lang="zh-CN" altLang="en-US" sz="3200" b="1">
                  <a:solidFill>
                    <a:srgbClr val="0000FF"/>
                  </a:solidFill>
                  <a:latin typeface="Tahoma" pitchFamily="34" charset="0"/>
                </a:rPr>
                <a:t>	</a:t>
              </a:r>
              <a:r>
                <a:rPr kumimoji="1" lang="zh-CN" altLang="en-US" sz="3200" b="1">
                  <a:solidFill>
                    <a:srgbClr val="0000FF"/>
                  </a:solidFill>
                  <a:latin typeface="Tahoma" pitchFamily="34" charset="0"/>
                  <a:ea typeface="黑体" pitchFamily="2" charset="-122"/>
                </a:rPr>
                <a:t>下图中物体运动时，重力做什么功？物体的重力势能发生怎样的变化？根据分析，你能确定重力做功与重力势能变化有什么关系吗？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69"/>
          <a:stretch>
            <a:fillRect/>
          </a:stretch>
        </p:blipFill>
        <p:spPr bwMode="auto">
          <a:xfrm>
            <a:off x="5943600" y="1066800"/>
            <a:ext cx="2952750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5" name="Picture 3" descr="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15"/>
          <a:stretch>
            <a:fillRect/>
          </a:stretch>
        </p:blipFill>
        <p:spPr bwMode="auto">
          <a:xfrm>
            <a:off x="5943600" y="3733800"/>
            <a:ext cx="29527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52400" y="1447800"/>
            <a:ext cx="5562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重力做正功</a:t>
            </a:r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重力势能减少</a:t>
            </a:r>
          </a:p>
          <a:p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W</a:t>
            </a:r>
            <a:r>
              <a:rPr kumimoji="1" lang="en-US" altLang="zh-CN" sz="32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G</a:t>
            </a:r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&gt;0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kumimoji="1" lang="en-US" altLang="zh-CN" sz="32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P1</a:t>
            </a:r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&gt;E</a:t>
            </a:r>
            <a:r>
              <a:rPr kumimoji="1" lang="en-US" altLang="zh-CN" sz="32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P2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28600" y="3810000"/>
            <a:ext cx="487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重力做负功</a:t>
            </a:r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重力势能增加</a:t>
            </a:r>
          </a:p>
          <a:p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W</a:t>
            </a:r>
            <a:r>
              <a:rPr kumimoji="1" lang="en-US" altLang="zh-CN" sz="32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G</a:t>
            </a:r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&lt;0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kumimoji="1" lang="en-US" altLang="zh-CN" sz="32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P1</a:t>
            </a:r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&lt;E</a:t>
            </a:r>
            <a:r>
              <a:rPr kumimoji="1" lang="en-US" altLang="zh-CN" sz="32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P2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33400" y="2590800"/>
            <a:ext cx="37560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重力势能减少的数量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等于重力对物体做的功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09600" y="4876800"/>
            <a:ext cx="411321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重力势能增加的数量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等于物体克服重力做的功</a:t>
            </a:r>
            <a:endParaRPr lang="zh-CN" altLang="en-US" sz="2800" i="1"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77" grpId="0" autoUpdateAnimBg="0"/>
      <p:bldP spid="28678" grpId="0" autoUpdateAnimBg="0"/>
      <p:bldP spid="2867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23850" y="2819400"/>
            <a:ext cx="88201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0000FF"/>
                </a:solidFill>
                <a:ea typeface="华文宋体" pitchFamily="2" charset="-122"/>
              </a:rPr>
              <a:t>通过自主探究、合作交流</a:t>
            </a:r>
          </a:p>
          <a:p>
            <a:r>
              <a:rPr lang="zh-CN" altLang="en-US" sz="4000" b="1">
                <a:solidFill>
                  <a:srgbClr val="FF0000"/>
                </a:solidFill>
                <a:ea typeface="华文宋体" pitchFamily="2" charset="-122"/>
              </a:rPr>
              <a:t>深刻体会：</a:t>
            </a:r>
          </a:p>
          <a:p>
            <a:r>
              <a:rPr lang="zh-CN" altLang="en-US" sz="4000" b="1">
                <a:solidFill>
                  <a:srgbClr val="0000FF"/>
                </a:solidFill>
                <a:ea typeface="华文宋体" pitchFamily="2" charset="-122"/>
              </a:rPr>
              <a:t>重力势能的相对性</a:t>
            </a:r>
          </a:p>
          <a:p>
            <a:r>
              <a:rPr lang="zh-CN" altLang="en-US" sz="4000" b="1">
                <a:solidFill>
                  <a:srgbClr val="0000FF"/>
                </a:solidFill>
                <a:ea typeface="华文宋体" pitchFamily="2" charset="-122"/>
              </a:rPr>
              <a:t>重力势能差值的确定性</a:t>
            </a:r>
          </a:p>
          <a:p>
            <a:r>
              <a:rPr lang="zh-CN" altLang="en-US" sz="4000" b="1">
                <a:solidFill>
                  <a:srgbClr val="0000FF"/>
                </a:solidFill>
                <a:ea typeface="华文宋体" pitchFamily="2" charset="-122"/>
              </a:rPr>
              <a:t>重力势能正、负号的含义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600200" y="260350"/>
            <a:ext cx="6110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三、重力势能的相对性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3400" y="11430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站在高楼的窗台上，你敢不敢向下跳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81000" y="2057400"/>
            <a:ext cx="475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00FF"/>
                </a:solidFill>
                <a:ea typeface="华文宋体" pitchFamily="2" charset="-122"/>
              </a:rPr>
              <a:t>阅读教材该部分内容</a:t>
            </a:r>
            <a:endParaRPr lang="zh-CN" altLang="en-US" sz="3600" i="1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Rot="1" noChangeArrowheads="1"/>
          </p:cNvSpPr>
          <p:nvPr/>
        </p:nvSpPr>
        <p:spPr bwMode="auto">
          <a:xfrm>
            <a:off x="179388" y="765175"/>
            <a:ext cx="8964612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把所选高度的</a:t>
            </a:r>
            <a:r>
              <a:rPr lang="zh-CN" altLang="en-US" sz="32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起点处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的平面叫参考平面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参考平面的选取是任意的 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选取不同的参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  考平面，物体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  的重力势能的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  数值是不同的 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通常选择</a:t>
            </a:r>
            <a:r>
              <a:rPr lang="zh-CN" altLang="en-US" sz="32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地面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作为参考平面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" t="10979" r="17369" b="3607"/>
          <a:stretch>
            <a:fillRect/>
          </a:stretch>
        </p:blipFill>
        <p:spPr>
          <a:xfrm>
            <a:off x="3348038" y="2133600"/>
            <a:ext cx="5592762" cy="4530725"/>
          </a:xfrm>
          <a:noFill/>
          <a:ln/>
        </p:spPr>
      </p:pic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6300788" y="5445125"/>
            <a:ext cx="17272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6372225" y="5445125"/>
            <a:ext cx="2592388" cy="1087438"/>
            <a:chOff x="2109" y="3430"/>
            <a:chExt cx="1633" cy="685"/>
          </a:xfrm>
        </p:grpSpPr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>
              <a:off x="2109" y="4110"/>
              <a:ext cx="13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 flipV="1">
              <a:off x="2744" y="3430"/>
              <a:ext cx="0" cy="6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2880" y="3884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CC00"/>
                  </a:solidFill>
                </a:rPr>
                <a:t>参考平面</a:t>
              </a:r>
            </a:p>
          </p:txBody>
        </p: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2835" y="3566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CC00"/>
                  </a:solidFill>
                </a:rPr>
                <a:t>h</a:t>
              </a:r>
              <a:r>
                <a:rPr lang="en-US" altLang="zh-CN" sz="2400" b="1" baseline="-25000">
                  <a:solidFill>
                    <a:srgbClr val="FFCC00"/>
                  </a:solidFill>
                </a:rPr>
                <a:t>1</a:t>
              </a:r>
              <a:endParaRPr lang="en-US" altLang="zh-CN" sz="2400" b="1">
                <a:solidFill>
                  <a:srgbClr val="FFCC00"/>
                </a:solidFill>
              </a:endParaRPr>
            </a:p>
          </p:txBody>
        </p:sp>
      </p:grp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7812088" y="5073650"/>
            <a:ext cx="1152525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CC00"/>
                </a:solidFill>
              </a:rPr>
              <a:t>参考平面</a:t>
            </a:r>
            <a:r>
              <a:rPr lang="en-US" altLang="zh-CN" sz="2400" b="1" i="1">
                <a:solidFill>
                  <a:srgbClr val="FFCC00"/>
                </a:solidFill>
              </a:rPr>
              <a:t>h</a:t>
            </a:r>
            <a:r>
              <a:rPr lang="en-US" altLang="zh-CN" b="1" baseline="-25000">
                <a:solidFill>
                  <a:srgbClr val="FFCC00"/>
                </a:solidFill>
              </a:rPr>
              <a:t>2</a:t>
            </a:r>
            <a:r>
              <a:rPr lang="en-US" altLang="zh-CN" b="1">
                <a:solidFill>
                  <a:srgbClr val="FFCC00"/>
                </a:solidFill>
              </a:rPr>
              <a:t>=0</a:t>
            </a:r>
          </a:p>
        </p:txBody>
      </p:sp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6443663" y="2997200"/>
            <a:ext cx="2233612" cy="2447925"/>
            <a:chOff x="2154" y="1888"/>
            <a:chExt cx="1407" cy="1542"/>
          </a:xfrm>
        </p:grpSpPr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2154" y="1888"/>
              <a:ext cx="11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2744" y="1888"/>
              <a:ext cx="0" cy="154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2835" y="1888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CC00"/>
                  </a:solidFill>
                </a:rPr>
                <a:t>参考平面</a:t>
              </a:r>
            </a:p>
          </p:txBody>
        </p:sp>
        <p:sp>
          <p:nvSpPr>
            <p:cNvPr id="32783" name="Text Box 15"/>
            <p:cNvSpPr txBox="1">
              <a:spLocks noChangeArrowheads="1"/>
            </p:cNvSpPr>
            <p:nvPr/>
          </p:nvSpPr>
          <p:spPr bwMode="auto">
            <a:xfrm>
              <a:off x="2789" y="2341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CC00"/>
                  </a:solidFill>
                </a:rPr>
                <a:t>-h</a:t>
              </a:r>
              <a:r>
                <a:rPr lang="en-US" altLang="zh-CN" b="1" baseline="-25000">
                  <a:solidFill>
                    <a:srgbClr val="FFCC00"/>
                  </a:solidFill>
                </a:rPr>
                <a:t>3</a:t>
              </a:r>
              <a:endParaRPr lang="en-US" altLang="zh-CN" b="1">
                <a:solidFill>
                  <a:srgbClr val="FFCC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autoUpdateAnimBg="0"/>
      <p:bldP spid="32772" grpId="0" animBg="1"/>
      <p:bldP spid="32778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52400" y="990600"/>
            <a:ext cx="836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、 将参考平面的重力势能取作零。</a:t>
            </a:r>
            <a:endParaRPr kumimoji="1" lang="zh-CN" altLang="en-US" sz="3200" b="1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74625" y="1700213"/>
            <a:ext cx="889317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、重力势能是标量，其负号</a:t>
            </a:r>
            <a:r>
              <a:rPr kumimoji="1" lang="zh-CN" altLang="en-US" sz="32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仅表示相对大小：</a:t>
            </a:r>
            <a:br>
              <a:rPr kumimoji="1" lang="zh-CN" altLang="en-US" sz="32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</a:b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正值：位于参考平面以上的物体的势能，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Ep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＞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0</a:t>
            </a:r>
            <a:br>
              <a:rPr kumimoji="1" lang="en-US" altLang="zh-CN" sz="3200" b="1">
                <a:latin typeface="黑体" pitchFamily="2" charset="-122"/>
                <a:ea typeface="黑体" pitchFamily="2" charset="-122"/>
              </a:rPr>
            </a:b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负值：位于参考平面以下的物体的势能，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Ep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＜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/>
          <p:cNvSpPr>
            <a:spLocks noChangeShapeType="1"/>
          </p:cNvSpPr>
          <p:nvPr/>
        </p:nvSpPr>
        <p:spPr bwMode="auto">
          <a:xfrm>
            <a:off x="11430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395288" y="765175"/>
            <a:ext cx="6248400" cy="4343400"/>
            <a:chOff x="288" y="192"/>
            <a:chExt cx="3936" cy="2736"/>
          </a:xfrm>
        </p:grpSpPr>
        <p:sp>
          <p:nvSpPr>
            <p:cNvPr id="34820" name="Line 4"/>
            <p:cNvSpPr>
              <a:spLocks noChangeShapeType="1"/>
            </p:cNvSpPr>
            <p:nvPr/>
          </p:nvSpPr>
          <p:spPr bwMode="auto">
            <a:xfrm flipH="1">
              <a:off x="2400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288" y="192"/>
              <a:ext cx="3936" cy="2736"/>
              <a:chOff x="288" y="192"/>
              <a:chExt cx="3936" cy="2736"/>
            </a:xfrm>
          </p:grpSpPr>
          <p:sp>
            <p:nvSpPr>
              <p:cNvPr id="34822" name="Line 6"/>
              <p:cNvSpPr>
                <a:spLocks noChangeShapeType="1"/>
              </p:cNvSpPr>
              <p:nvPr/>
            </p:nvSpPr>
            <p:spPr bwMode="auto">
              <a:xfrm flipH="1">
                <a:off x="2304" y="3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3" name="Line 7"/>
              <p:cNvSpPr>
                <a:spLocks noChangeShapeType="1"/>
              </p:cNvSpPr>
              <p:nvPr/>
            </p:nvSpPr>
            <p:spPr bwMode="auto">
              <a:xfrm flipV="1">
                <a:off x="2496" y="153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824" name="Group 8"/>
              <p:cNvGrpSpPr>
                <a:grpSpLocks/>
              </p:cNvGrpSpPr>
              <p:nvPr/>
            </p:nvGrpSpPr>
            <p:grpSpPr bwMode="auto">
              <a:xfrm>
                <a:off x="288" y="192"/>
                <a:ext cx="3936" cy="2736"/>
                <a:chOff x="288" y="192"/>
                <a:chExt cx="3936" cy="2736"/>
              </a:xfrm>
            </p:grpSpPr>
            <p:grpSp>
              <p:nvGrpSpPr>
                <p:cNvPr id="34825" name="Group 9"/>
                <p:cNvGrpSpPr>
                  <a:grpSpLocks/>
                </p:cNvGrpSpPr>
                <p:nvPr/>
              </p:nvGrpSpPr>
              <p:grpSpPr bwMode="auto">
                <a:xfrm>
                  <a:off x="816" y="1680"/>
                  <a:ext cx="2784" cy="1248"/>
                  <a:chOff x="816" y="1680"/>
                  <a:chExt cx="2784" cy="1248"/>
                </a:xfrm>
              </p:grpSpPr>
              <p:sp>
                <p:nvSpPr>
                  <p:cNvPr id="3482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680"/>
                    <a:ext cx="2784" cy="192"/>
                  </a:xfrm>
                  <a:prstGeom prst="rect">
                    <a:avLst/>
                  </a:prstGeom>
                  <a:solidFill>
                    <a:srgbClr val="99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2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872"/>
                    <a:ext cx="192" cy="1056"/>
                  </a:xfrm>
                  <a:prstGeom prst="rect">
                    <a:avLst/>
                  </a:prstGeom>
                  <a:solidFill>
                    <a:srgbClr val="99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2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872"/>
                    <a:ext cx="192" cy="1056"/>
                  </a:xfrm>
                  <a:prstGeom prst="rect">
                    <a:avLst/>
                  </a:prstGeom>
                  <a:solidFill>
                    <a:srgbClr val="99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829" name="Oval 13"/>
                <p:cNvSpPr>
                  <a:spLocks noChangeArrowheads="1"/>
                </p:cNvSpPr>
                <p:nvPr/>
              </p:nvSpPr>
              <p:spPr bwMode="auto">
                <a:xfrm>
                  <a:off x="2640" y="192"/>
                  <a:ext cx="288" cy="288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30" name="Oval 14"/>
                <p:cNvSpPr>
                  <a:spLocks noChangeArrowheads="1"/>
                </p:cNvSpPr>
                <p:nvPr/>
              </p:nvSpPr>
              <p:spPr bwMode="auto">
                <a:xfrm>
                  <a:off x="2640" y="1392"/>
                  <a:ext cx="288" cy="288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31" name="Oval 15"/>
                <p:cNvSpPr>
                  <a:spLocks noChangeArrowheads="1"/>
                </p:cNvSpPr>
                <p:nvPr/>
              </p:nvSpPr>
              <p:spPr bwMode="auto">
                <a:xfrm>
                  <a:off x="2688" y="2640"/>
                  <a:ext cx="288" cy="288"/>
                </a:xfrm>
                <a:prstGeom prst="ellipse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32" name="Line 16"/>
                <p:cNvSpPr>
                  <a:spLocks noChangeShapeType="1"/>
                </p:cNvSpPr>
                <p:nvPr/>
              </p:nvSpPr>
              <p:spPr bwMode="auto">
                <a:xfrm>
                  <a:off x="288" y="2928"/>
                  <a:ext cx="39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3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112" y="192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3483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160" y="139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3483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256" y="259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34836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2352" y="153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37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496" y="336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38" name="Line 22"/>
                <p:cNvSpPr>
                  <a:spLocks noChangeShapeType="1"/>
                </p:cNvSpPr>
                <p:nvPr/>
              </p:nvSpPr>
              <p:spPr bwMode="auto">
                <a:xfrm>
                  <a:off x="2496" y="1056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39" name="Line 23"/>
                <p:cNvSpPr>
                  <a:spLocks noChangeShapeType="1"/>
                </p:cNvSpPr>
                <p:nvPr/>
              </p:nvSpPr>
              <p:spPr bwMode="auto">
                <a:xfrm>
                  <a:off x="2496" y="2256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04" y="76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>
                      <a:latin typeface="Times New Roman" pitchFamily="18" charset="0"/>
                    </a:rPr>
                    <a:t>h</a:t>
                  </a:r>
                  <a:r>
                    <a:rPr kumimoji="1" lang="en-US" altLang="zh-CN" sz="240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484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208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>
                      <a:latin typeface="Times New Roman" pitchFamily="18" charset="0"/>
                    </a:rPr>
                    <a:t>h</a:t>
                  </a:r>
                  <a:r>
                    <a:rPr kumimoji="1" lang="en-US" altLang="zh-CN" sz="2400" baseline="-25000">
                      <a:latin typeface="Times New Roman" pitchFamily="18" charset="0"/>
                    </a:rPr>
                    <a:t>2</a:t>
                  </a:r>
                </a:p>
              </p:txBody>
            </p:sp>
          </p:grpSp>
        </p:grpSp>
      </p:grp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6011863" y="1125538"/>
            <a:ext cx="2952750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小球从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A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点落到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C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点。分别以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A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C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水平面为零势面，计算此小球的重力势能并求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AC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之间的势能差。</a:t>
            </a:r>
          </a:p>
        </p:txBody>
      </p:sp>
      <p:grpSp>
        <p:nvGrpSpPr>
          <p:cNvPr id="34843" name="Group 27"/>
          <p:cNvGrpSpPr>
            <a:grpSpLocks/>
          </p:cNvGrpSpPr>
          <p:nvPr/>
        </p:nvGrpSpPr>
        <p:grpSpPr bwMode="auto">
          <a:xfrm>
            <a:off x="358775" y="692150"/>
            <a:ext cx="8785225" cy="4968875"/>
            <a:chOff x="113" y="391"/>
            <a:chExt cx="5534" cy="3130"/>
          </a:xfrm>
        </p:grpSpPr>
        <p:sp>
          <p:nvSpPr>
            <p:cNvPr id="34844" name="AutoShape 28"/>
            <p:cNvSpPr>
              <a:spLocks noChangeArrowheads="1"/>
            </p:cNvSpPr>
            <p:nvPr/>
          </p:nvSpPr>
          <p:spPr bwMode="auto">
            <a:xfrm>
              <a:off x="113" y="391"/>
              <a:ext cx="5534" cy="3130"/>
            </a:xfrm>
            <a:prstGeom prst="cloudCallout">
              <a:avLst>
                <a:gd name="adj1" fmla="val -38815"/>
                <a:gd name="adj2" fmla="val 5987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pSp>
          <p:nvGrpSpPr>
            <p:cNvPr id="34845" name="Group 29"/>
            <p:cNvGrpSpPr>
              <a:grpSpLocks/>
            </p:cNvGrpSpPr>
            <p:nvPr/>
          </p:nvGrpSpPr>
          <p:grpSpPr bwMode="auto">
            <a:xfrm>
              <a:off x="930" y="935"/>
              <a:ext cx="4218" cy="861"/>
              <a:chOff x="0" y="0"/>
              <a:chExt cx="5040" cy="518"/>
            </a:xfrm>
          </p:grpSpPr>
          <p:sp>
            <p:nvSpPr>
              <p:cNvPr id="34846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40" cy="0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4847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5040" cy="518"/>
                <a:chOff x="0" y="0"/>
                <a:chExt cx="5040" cy="518"/>
              </a:xfrm>
            </p:grpSpPr>
            <p:sp>
              <p:nvSpPr>
                <p:cNvPr id="34848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040" cy="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49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040" cy="518"/>
                </a:xfrm>
                <a:prstGeom prst="rect">
                  <a:avLst/>
                </a:prstGeom>
                <a:solidFill>
                  <a:srgbClr val="FF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CN" sz="3600" b="1">
                      <a:solidFill>
                        <a:srgbClr val="0000FF"/>
                      </a:solidFill>
                      <a:latin typeface="华文新魏" pitchFamily="2" charset="-122"/>
                      <a:ea typeface="华文新魏" pitchFamily="2" charset="-122"/>
                    </a:rPr>
                    <a:t>1</a:t>
                  </a:r>
                  <a:r>
                    <a:rPr kumimoji="1" lang="zh-CN" altLang="en-US" sz="3600" b="1">
                      <a:solidFill>
                        <a:srgbClr val="0000FF"/>
                      </a:solidFill>
                      <a:latin typeface="华文新魏" pitchFamily="2" charset="-122"/>
                      <a:ea typeface="华文新魏" pitchFamily="2" charset="-122"/>
                    </a:rPr>
                    <a:t>、重力势能是相对的</a:t>
                  </a:r>
                  <a:r>
                    <a:rPr kumimoji="1" lang="zh-CN" altLang="en-US" sz="3600" b="1">
                      <a:solidFill>
                        <a:srgbClr val="FF0000"/>
                      </a:solidFill>
                      <a:latin typeface="华文新魏" pitchFamily="2" charset="-122"/>
                      <a:ea typeface="华文新魏" pitchFamily="2" charset="-122"/>
                    </a:rPr>
                    <a:t>，</a:t>
                  </a:r>
                  <a:r>
                    <a:rPr kumimoji="1" lang="zh-CN" altLang="en-US" sz="3600" b="1">
                      <a:solidFill>
                        <a:srgbClr val="008000"/>
                      </a:solidFill>
                      <a:latin typeface="华文新魏" pitchFamily="2" charset="-122"/>
                      <a:ea typeface="华文新魏" pitchFamily="2" charset="-122"/>
                    </a:rPr>
                    <a:t>所选的零势能面不同，重力势能的值是不同的，</a:t>
                  </a:r>
                </a:p>
                <a:p>
                  <a:r>
                    <a:rPr kumimoji="1" lang="en-US" altLang="zh-CN" sz="3600" b="1">
                      <a:solidFill>
                        <a:srgbClr val="008000"/>
                      </a:solidFill>
                      <a:latin typeface="华文新魏" pitchFamily="2" charset="-122"/>
                      <a:ea typeface="华文新魏" pitchFamily="2" charset="-122"/>
                    </a:rPr>
                    <a:t>2</a:t>
                  </a:r>
                  <a:r>
                    <a:rPr kumimoji="1" lang="zh-CN" altLang="en-US" sz="3600" b="1">
                      <a:solidFill>
                        <a:srgbClr val="008000"/>
                      </a:solidFill>
                      <a:latin typeface="华文新魏" pitchFamily="2" charset="-122"/>
                      <a:ea typeface="华文新魏" pitchFamily="2" charset="-122"/>
                    </a:rPr>
                    <a:t>、但两点间的</a:t>
                  </a:r>
                  <a:r>
                    <a:rPr kumimoji="1" lang="zh-CN" altLang="en-US" sz="3600" b="1">
                      <a:solidFill>
                        <a:srgbClr val="0000FF"/>
                      </a:solidFill>
                      <a:latin typeface="华文新魏" pitchFamily="2" charset="-122"/>
                      <a:ea typeface="华文新魏" pitchFamily="2" charset="-122"/>
                    </a:rPr>
                    <a:t>势能差是绝对的，</a:t>
                  </a:r>
                  <a:r>
                    <a:rPr kumimoji="1" lang="zh-CN" altLang="en-US" sz="3600" b="1">
                      <a:solidFill>
                        <a:srgbClr val="008000"/>
                      </a:solidFill>
                      <a:latin typeface="华文新魏" pitchFamily="2" charset="-122"/>
                      <a:ea typeface="华文新魏" pitchFamily="2" charset="-122"/>
                    </a:rPr>
                    <a:t>只取决于两点间的高度差，与零势能面的选取无关。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52400" y="5607050"/>
            <a:ext cx="88931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2002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年９月２１日上午，俄罗斯高加索北奥塞梯地区的一个村庄发生雪崩，造成至少１００人失踪。</a:t>
            </a:r>
            <a:r>
              <a:rPr kumimoji="1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4099" name="Picture 3" descr="3_6-12-44-274_2002081515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23825"/>
            <a:ext cx="7885112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7956550" y="908050"/>
            <a:ext cx="104298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6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雪崩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sz="4000" b="1">
                <a:solidFill>
                  <a:srgbClr val="FF0000"/>
                </a:solidFill>
                <a:ea typeface="黑体" pitchFamily="2" charset="-122"/>
              </a:rPr>
              <a:t>四、势能是系统所共有的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4038600"/>
            <a:ext cx="8610600" cy="2667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/>
              <a:t>         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严格说来，重力势能是地球和物体所组成的这个物体</a:t>
            </a:r>
            <a:r>
              <a:rPr lang="zh-CN" altLang="en-US" b="1">
                <a:latin typeface="Arial"/>
                <a:ea typeface="黑体" pitchFamily="2" charset="-122"/>
              </a:rPr>
              <a:t>“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系统</a:t>
            </a:r>
            <a:r>
              <a:rPr lang="zh-CN" altLang="en-US" b="1">
                <a:latin typeface="Arial"/>
                <a:ea typeface="黑体" pitchFamily="2" charset="-122"/>
              </a:rPr>
              <a:t>”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所共有的，而不是地球上的物体单独具有的。</a:t>
            </a:r>
          </a:p>
          <a:p>
            <a:pPr>
              <a:buFont typeface="Wingdings 2" pitchFamily="18" charset="2"/>
              <a:buNone/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      平常所说的</a:t>
            </a:r>
            <a:r>
              <a:rPr lang="zh-CN" altLang="en-US" b="1">
                <a:latin typeface="Arial"/>
                <a:ea typeface="黑体" pitchFamily="2" charset="-122"/>
              </a:rPr>
              <a:t>“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物体</a:t>
            </a:r>
            <a:r>
              <a:rPr lang="zh-CN" altLang="en-US" b="1">
                <a:latin typeface="Arial"/>
                <a:ea typeface="黑体" pitchFamily="2" charset="-122"/>
              </a:rPr>
              <a:t>”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的重力势能，只是一种简化的说法。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187450" y="1247775"/>
            <a:ext cx="36893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分析：</a:t>
            </a:r>
            <a:r>
              <a:rPr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Ep</a:t>
            </a:r>
            <a:r>
              <a:rPr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mgh</a:t>
            </a:r>
          </a:p>
          <a:p>
            <a:r>
              <a:rPr lang="en-US" altLang="zh-CN" sz="3600" b="1">
                <a:solidFill>
                  <a:srgbClr val="0000FF"/>
                </a:solidFill>
                <a:ea typeface="华文宋体" pitchFamily="2" charset="-122"/>
              </a:rPr>
              <a:t>G</a:t>
            </a:r>
            <a:r>
              <a:rPr lang="zh-CN" altLang="en-US" sz="3600" b="1">
                <a:solidFill>
                  <a:srgbClr val="0000FF"/>
                </a:solidFill>
                <a:ea typeface="华文宋体" pitchFamily="2" charset="-122"/>
              </a:rPr>
              <a:t>＝</a:t>
            </a:r>
            <a:r>
              <a:rPr lang="en-US" altLang="zh-CN" sz="3600" b="1">
                <a:solidFill>
                  <a:srgbClr val="0000FF"/>
                </a:solidFill>
                <a:ea typeface="华文宋体" pitchFamily="2" charset="-122"/>
              </a:rPr>
              <a:t>mg </a:t>
            </a:r>
          </a:p>
          <a:p>
            <a:r>
              <a:rPr lang="en-US" altLang="zh-CN" sz="3600" b="1">
                <a:solidFill>
                  <a:srgbClr val="0000FF"/>
                </a:solidFill>
                <a:ea typeface="华文宋体" pitchFamily="2" charset="-122"/>
              </a:rPr>
              <a:t>m:</a:t>
            </a:r>
          </a:p>
          <a:p>
            <a:r>
              <a:rPr lang="en-US" altLang="zh-CN" sz="3600" b="1">
                <a:solidFill>
                  <a:srgbClr val="0000FF"/>
                </a:solidFill>
                <a:ea typeface="华文宋体" pitchFamily="2" charset="-122"/>
              </a:rPr>
              <a:t>g :</a:t>
            </a:r>
            <a:r>
              <a:rPr lang="zh-CN" altLang="en-US" sz="3600" b="1">
                <a:solidFill>
                  <a:srgbClr val="0000FF"/>
                </a:solidFill>
                <a:ea typeface="华文宋体" pitchFamily="2" charset="-122"/>
              </a:rPr>
              <a:t>　　</a:t>
            </a:r>
          </a:p>
          <a:p>
            <a:r>
              <a:rPr lang="en-US" altLang="zh-CN" sz="3600" b="1">
                <a:solidFill>
                  <a:srgbClr val="0000FF"/>
                </a:solidFill>
                <a:ea typeface="华文宋体" pitchFamily="2" charset="-122"/>
              </a:rPr>
              <a:t>h </a:t>
            </a:r>
            <a:r>
              <a:rPr lang="zh-CN" altLang="en-US" sz="3600" b="1">
                <a:solidFill>
                  <a:srgbClr val="0000FF"/>
                </a:solidFill>
                <a:ea typeface="华文宋体" pitchFamily="2" charset="-122"/>
              </a:rPr>
              <a:t>：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048000" y="19050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由于地球对物体的吸引而产生的</a:t>
            </a:r>
            <a:endParaRPr lang="zh-CN" altLang="en-US" b="1" i="1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981200" y="24384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决定于物体　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8137525" y="32226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i="1">
              <a:ea typeface="华文隶书" pitchFamily="2" charset="-122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1981200" y="2971800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决定于地球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828800" y="35052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反映了物体与地球间的相对位置关系</a:t>
            </a:r>
            <a:endParaRPr lang="zh-CN" altLang="en-US" i="1">
              <a:solidFill>
                <a:srgbClr val="FF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5" grpId="0" autoUpdateAnimBg="0"/>
      <p:bldP spid="35846" grpId="0" autoUpdateAnimBg="0"/>
      <p:bldP spid="35847" grpId="0" autoUpdateAnimBg="0"/>
      <p:bldP spid="35848" grpId="0" autoUpdateAnimBg="0"/>
      <p:bldP spid="3584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24000"/>
            <a:ext cx="8305800" cy="338455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IE" b="1">
                <a:latin typeface="华文宋体" pitchFamily="2" charset="-122"/>
                <a:ea typeface="华文宋体" pitchFamily="2" charset="-122"/>
              </a:rPr>
              <a:t>1、物体在运动过程中，克服重力做功为50</a:t>
            </a:r>
            <a:r>
              <a:rPr lang="en-IE" altLang="zh-CN" b="1">
                <a:latin typeface="华文宋体" pitchFamily="2" charset="-122"/>
                <a:ea typeface="华文宋体" pitchFamily="2" charset="-122"/>
              </a:rPr>
              <a:t>J，</a:t>
            </a:r>
            <a:r>
              <a:rPr lang="zh-CN" altLang="en-IE" b="1">
                <a:latin typeface="华文宋体" pitchFamily="2" charset="-122"/>
                <a:ea typeface="华文宋体" pitchFamily="2" charset="-122"/>
              </a:rPr>
              <a:t>则：（　　　　）</a:t>
            </a:r>
            <a:endParaRPr lang="zh-CN" altLang="en-US" b="1">
              <a:latin typeface="华文宋体" pitchFamily="2" charset="-122"/>
              <a:ea typeface="华文宋体" pitchFamily="2" charset="-122"/>
            </a:endParaRP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en-IE" altLang="zh-CN" b="1">
                <a:latin typeface="华文宋体" pitchFamily="2" charset="-122"/>
                <a:ea typeface="华文宋体" pitchFamily="2" charset="-122"/>
              </a:rPr>
              <a:t> A、</a:t>
            </a:r>
            <a:r>
              <a:rPr lang="zh-CN" altLang="en-IE" b="1">
                <a:latin typeface="华文宋体" pitchFamily="2" charset="-122"/>
                <a:ea typeface="华文宋体" pitchFamily="2" charset="-122"/>
              </a:rPr>
              <a:t>重力做功为50</a:t>
            </a:r>
            <a:r>
              <a:rPr lang="en-IE" altLang="zh-CN" b="1">
                <a:latin typeface="华文宋体" pitchFamily="2" charset="-122"/>
                <a:ea typeface="华文宋体" pitchFamily="2" charset="-122"/>
              </a:rPr>
              <a:t>J；</a:t>
            </a:r>
            <a:endParaRPr lang="zh-CN" altLang="en-US" b="1">
              <a:latin typeface="华文宋体" pitchFamily="2" charset="-122"/>
              <a:ea typeface="华文宋体" pitchFamily="2" charset="-122"/>
            </a:endParaRP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en-IE" altLang="zh-CN" b="1">
                <a:latin typeface="华文宋体" pitchFamily="2" charset="-122"/>
                <a:ea typeface="华文宋体" pitchFamily="2" charset="-122"/>
              </a:rPr>
              <a:t> B、</a:t>
            </a:r>
            <a:r>
              <a:rPr lang="zh-CN" altLang="en-IE" b="1">
                <a:latin typeface="华文宋体" pitchFamily="2" charset="-122"/>
                <a:ea typeface="华文宋体" pitchFamily="2" charset="-122"/>
              </a:rPr>
              <a:t>物体的重力势能一定增加了50</a:t>
            </a:r>
            <a:r>
              <a:rPr lang="en-IE" altLang="zh-CN" b="1">
                <a:latin typeface="华文宋体" pitchFamily="2" charset="-122"/>
                <a:ea typeface="华文宋体" pitchFamily="2" charset="-122"/>
              </a:rPr>
              <a:t>J；</a:t>
            </a:r>
            <a:endParaRPr lang="zh-CN" altLang="en-US" b="1">
              <a:latin typeface="华文宋体" pitchFamily="2" charset="-122"/>
              <a:ea typeface="华文宋体" pitchFamily="2" charset="-122"/>
            </a:endParaRP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en-IE" altLang="zh-CN" b="1">
                <a:latin typeface="华文宋体" pitchFamily="2" charset="-122"/>
                <a:ea typeface="华文宋体" pitchFamily="2" charset="-122"/>
              </a:rPr>
              <a:t> C、</a:t>
            </a:r>
            <a:r>
              <a:rPr lang="zh-CN" altLang="en-IE" b="1">
                <a:latin typeface="华文宋体" pitchFamily="2" charset="-122"/>
                <a:ea typeface="华文宋体" pitchFamily="2" charset="-122"/>
              </a:rPr>
              <a:t>物体的重力势能一定减少50</a:t>
            </a:r>
            <a:r>
              <a:rPr lang="en-IE" altLang="zh-CN" b="1">
                <a:latin typeface="华文宋体" pitchFamily="2" charset="-122"/>
                <a:ea typeface="华文宋体" pitchFamily="2" charset="-122"/>
              </a:rPr>
              <a:t>J；</a:t>
            </a:r>
            <a:endParaRPr lang="zh-CN" altLang="en-US" b="1">
              <a:latin typeface="华文宋体" pitchFamily="2" charset="-122"/>
              <a:ea typeface="华文宋体" pitchFamily="2" charset="-122"/>
            </a:endParaRP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en-IE" altLang="zh-CN" b="1">
                <a:latin typeface="华文宋体" pitchFamily="2" charset="-122"/>
                <a:ea typeface="华文宋体" pitchFamily="2" charset="-122"/>
              </a:rPr>
              <a:t> D、</a:t>
            </a:r>
            <a:r>
              <a:rPr lang="zh-CN" altLang="en-IE" b="1">
                <a:latin typeface="华文宋体" pitchFamily="2" charset="-122"/>
                <a:ea typeface="华文宋体" pitchFamily="2" charset="-122"/>
              </a:rPr>
              <a:t>重力做了50</a:t>
            </a:r>
            <a:r>
              <a:rPr lang="en-IE" altLang="zh-CN" b="1">
                <a:latin typeface="华文宋体" pitchFamily="2" charset="-122"/>
                <a:ea typeface="华文宋体" pitchFamily="2" charset="-122"/>
              </a:rPr>
              <a:t>J</a:t>
            </a:r>
            <a:r>
              <a:rPr lang="zh-CN" altLang="en-IE" b="1">
                <a:latin typeface="华文宋体" pitchFamily="2" charset="-122"/>
                <a:ea typeface="华文宋体" pitchFamily="2" charset="-122"/>
              </a:rPr>
              <a:t>的负功。</a:t>
            </a:r>
            <a:endParaRPr lang="zh-CN" altLang="en-US"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04800" y="390525"/>
            <a:ext cx="8540750" cy="752475"/>
          </a:xfrm>
          <a:noFill/>
          <a:ln/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课堂练习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438400" y="1981200"/>
            <a:ext cx="77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BD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6200" y="136525"/>
            <a:ext cx="8915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2</a:t>
            </a:r>
            <a:r>
              <a:rPr kumimoji="1" lang="zh-CN" altLang="en-US" sz="3600" b="1">
                <a:latin typeface="Times New Roman" pitchFamily="18" charset="0"/>
              </a:rPr>
              <a:t>、</a:t>
            </a:r>
            <a:r>
              <a:rPr kumimoji="1" lang="zh-CN" altLang="en-US" sz="3200" b="1">
                <a:latin typeface="Times New Roman" pitchFamily="18" charset="0"/>
              </a:rPr>
              <a:t>如图，质量</a:t>
            </a:r>
            <a:r>
              <a:rPr kumimoji="1" lang="en-US" altLang="zh-CN" sz="3200" b="1">
                <a:latin typeface="Times New Roman" pitchFamily="18" charset="0"/>
              </a:rPr>
              <a:t>1.0kg</a:t>
            </a:r>
            <a:r>
              <a:rPr kumimoji="1" lang="zh-CN" altLang="en-US" sz="3200" b="1">
                <a:latin typeface="Times New Roman" pitchFamily="18" charset="0"/>
              </a:rPr>
              <a:t>的小球，从桌面以</a:t>
            </a:r>
            <a:r>
              <a:rPr kumimoji="1" lang="en-US" altLang="zh-CN" sz="3200" b="1">
                <a:latin typeface="Times New Roman" pitchFamily="18" charset="0"/>
              </a:rPr>
              <a:t>h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>
                <a:latin typeface="Times New Roman" pitchFamily="18" charset="0"/>
              </a:rPr>
              <a:t>=2.0m</a:t>
            </a:r>
            <a:r>
              <a:rPr kumimoji="1" lang="zh-CN" altLang="en-US" sz="3200" b="1">
                <a:latin typeface="Times New Roman" pitchFamily="18" charset="0"/>
              </a:rPr>
              <a:t>的</a:t>
            </a:r>
            <a:r>
              <a:rPr kumimoji="1" lang="en-US" altLang="zh-CN" sz="3200" b="1">
                <a:latin typeface="Times New Roman" pitchFamily="18" charset="0"/>
              </a:rPr>
              <a:t>A</a:t>
            </a:r>
            <a:r>
              <a:rPr kumimoji="1" lang="zh-CN" altLang="en-US" sz="3200" b="1">
                <a:latin typeface="Times New Roman" pitchFamily="18" charset="0"/>
              </a:rPr>
              <a:t>点落到地面的</a:t>
            </a:r>
            <a:r>
              <a:rPr kumimoji="1" lang="en-US" altLang="zh-CN" sz="3200" b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点，桌面高</a:t>
            </a:r>
            <a:r>
              <a:rPr kumimoji="1" lang="en-US" altLang="zh-CN" sz="3200" b="1">
                <a:latin typeface="Times New Roman" pitchFamily="18" charset="0"/>
              </a:rPr>
              <a:t>h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>
                <a:latin typeface="Times New Roman" pitchFamily="18" charset="0"/>
              </a:rPr>
              <a:t>=1.0m</a:t>
            </a:r>
            <a:r>
              <a:rPr kumimoji="1" lang="zh-CN" altLang="en-US" sz="3200" b="1">
                <a:latin typeface="Times New Roman" pitchFamily="18" charset="0"/>
              </a:rPr>
              <a:t>．请按要求填写下表</a:t>
            </a:r>
            <a:r>
              <a:rPr kumimoji="1" lang="zh-CN" altLang="en-US" sz="3200">
                <a:latin typeface="Times New Roman" pitchFamily="18" charset="0"/>
              </a:rPr>
              <a:t>．</a:t>
            </a:r>
            <a:r>
              <a:rPr kumimoji="1" lang="en-US" altLang="zh-CN" sz="3200" b="1">
                <a:latin typeface="Times New Roman" pitchFamily="18" charset="0"/>
              </a:rPr>
              <a:t>(g=10m/s</a:t>
            </a:r>
            <a:r>
              <a:rPr kumimoji="1" lang="en-US" altLang="zh-CN" sz="3200" b="1" baseline="30000">
                <a:latin typeface="Times New Roman" pitchFamily="18" charset="0"/>
              </a:rPr>
              <a:t>2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39939" name="Group 3"/>
          <p:cNvGraphicFramePr>
            <a:graphicFrameLocks noGrp="1"/>
          </p:cNvGraphicFramePr>
          <p:nvPr/>
        </p:nvGraphicFramePr>
        <p:xfrm>
          <a:off x="2339975" y="1916113"/>
          <a:ext cx="6408738" cy="3192462"/>
        </p:xfrm>
        <a:graphic>
          <a:graphicData uri="http://schemas.openxmlformats.org/drawingml/2006/table">
            <a:tbl>
              <a:tblPr/>
              <a:tblGrid>
                <a:gridCol w="784225"/>
                <a:gridCol w="1304925"/>
                <a:gridCol w="1223963"/>
                <a:gridCol w="1439862"/>
                <a:gridCol w="1655763"/>
              </a:tblGrid>
              <a:tr h="151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参考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平面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小球在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点重力势能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小球在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点重力势能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下落过程小球重力做功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下落过程小球重力势能变化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桌面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地面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3348038" y="3619500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 20J</a:t>
            </a: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3421063" y="4349750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30J</a:t>
            </a: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4500563" y="3562350"/>
            <a:ext cx="1150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10J</a:t>
            </a:r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4835525" y="4349750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6013450" y="36306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30J</a:t>
            </a: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6002338" y="4349750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30J</a:t>
            </a:r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7513638" y="3644900"/>
            <a:ext cx="1019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-30J</a:t>
            </a: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7513638" y="4349750"/>
            <a:ext cx="1019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-30J</a:t>
            </a:r>
          </a:p>
        </p:txBody>
      </p:sp>
      <p:grpSp>
        <p:nvGrpSpPr>
          <p:cNvPr id="39973" name="Group 37"/>
          <p:cNvGrpSpPr>
            <a:grpSpLocks/>
          </p:cNvGrpSpPr>
          <p:nvPr/>
        </p:nvGrpSpPr>
        <p:grpSpPr bwMode="auto">
          <a:xfrm>
            <a:off x="0" y="2743200"/>
            <a:ext cx="2124075" cy="3309938"/>
            <a:chOff x="136" y="1842"/>
            <a:chExt cx="1338" cy="2085"/>
          </a:xfrm>
        </p:grpSpPr>
        <p:grpSp>
          <p:nvGrpSpPr>
            <p:cNvPr id="39974" name="Group 38"/>
            <p:cNvGrpSpPr>
              <a:grpSpLocks/>
            </p:cNvGrpSpPr>
            <p:nvPr/>
          </p:nvGrpSpPr>
          <p:grpSpPr bwMode="auto">
            <a:xfrm>
              <a:off x="136" y="1842"/>
              <a:ext cx="1338" cy="1930"/>
              <a:chOff x="2472" y="729"/>
              <a:chExt cx="1361" cy="1930"/>
            </a:xfrm>
          </p:grpSpPr>
          <p:grpSp>
            <p:nvGrpSpPr>
              <p:cNvPr id="39975" name="Group 39"/>
              <p:cNvGrpSpPr>
                <a:grpSpLocks/>
              </p:cNvGrpSpPr>
              <p:nvPr/>
            </p:nvGrpSpPr>
            <p:grpSpPr bwMode="auto">
              <a:xfrm>
                <a:off x="3243" y="729"/>
                <a:ext cx="590" cy="1930"/>
                <a:chOff x="3197" y="709"/>
                <a:chExt cx="1089" cy="1930"/>
              </a:xfrm>
            </p:grpSpPr>
            <p:sp>
              <p:nvSpPr>
                <p:cNvPr id="39976" name="Oval 40"/>
                <p:cNvSpPr>
                  <a:spLocks noChangeArrowheads="1"/>
                </p:cNvSpPr>
                <p:nvPr/>
              </p:nvSpPr>
              <p:spPr bwMode="auto">
                <a:xfrm>
                  <a:off x="3225" y="709"/>
                  <a:ext cx="272" cy="136"/>
                </a:xfrm>
                <a:prstGeom prst="ellipse">
                  <a:avLst/>
                </a:prstGeom>
                <a:solidFill>
                  <a:srgbClr val="66FF33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7" name="Line 41"/>
                <p:cNvSpPr>
                  <a:spLocks noChangeShapeType="1"/>
                </p:cNvSpPr>
                <p:nvPr/>
              </p:nvSpPr>
              <p:spPr bwMode="auto">
                <a:xfrm>
                  <a:off x="3289" y="2639"/>
                  <a:ext cx="635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78" name="Line 42"/>
                <p:cNvSpPr>
                  <a:spLocks noChangeShapeType="1"/>
                </p:cNvSpPr>
                <p:nvPr/>
              </p:nvSpPr>
              <p:spPr bwMode="auto">
                <a:xfrm>
                  <a:off x="3379" y="2004"/>
                  <a:ext cx="363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79" name="Line 43"/>
                <p:cNvSpPr>
                  <a:spLocks noChangeShapeType="1"/>
                </p:cNvSpPr>
                <p:nvPr/>
              </p:nvSpPr>
              <p:spPr bwMode="auto">
                <a:xfrm>
                  <a:off x="3197" y="870"/>
                  <a:ext cx="72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80" name="Line 44"/>
                <p:cNvSpPr>
                  <a:spLocks noChangeShapeType="1"/>
                </p:cNvSpPr>
                <p:nvPr/>
              </p:nvSpPr>
              <p:spPr bwMode="auto">
                <a:xfrm>
                  <a:off x="3562" y="1550"/>
                  <a:ext cx="0" cy="454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8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562" y="2018"/>
                  <a:ext cx="0" cy="18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82" name="Line 46"/>
                <p:cNvSpPr>
                  <a:spLocks noChangeShapeType="1"/>
                </p:cNvSpPr>
                <p:nvPr/>
              </p:nvSpPr>
              <p:spPr bwMode="auto">
                <a:xfrm>
                  <a:off x="3562" y="2442"/>
                  <a:ext cx="0" cy="181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83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562" y="882"/>
                  <a:ext cx="0" cy="39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8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379" y="1262"/>
                  <a:ext cx="90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FF0000"/>
                      </a:solidFill>
                      <a:latin typeface="Times New Roman" pitchFamily="18" charset="0"/>
                    </a:rPr>
                    <a:t>h</a:t>
                  </a:r>
                  <a:r>
                    <a:rPr kumimoji="1" lang="en-US" altLang="zh-CN" sz="2800" b="1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9985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381" y="2169"/>
                  <a:ext cx="63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>
                      <a:solidFill>
                        <a:srgbClr val="FF0000"/>
                      </a:solidFill>
                      <a:latin typeface="Times New Roman" pitchFamily="18" charset="0"/>
                    </a:rPr>
                    <a:t>h</a:t>
                  </a:r>
                  <a:r>
                    <a:rPr kumimoji="1" lang="en-US" altLang="zh-CN" sz="28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39986" name="Group 50"/>
              <p:cNvGrpSpPr>
                <a:grpSpLocks/>
              </p:cNvGrpSpPr>
              <p:nvPr/>
            </p:nvGrpSpPr>
            <p:grpSpPr bwMode="auto">
              <a:xfrm>
                <a:off x="2472" y="2024"/>
                <a:ext cx="862" cy="635"/>
                <a:chOff x="1610" y="2069"/>
                <a:chExt cx="1225" cy="564"/>
              </a:xfrm>
            </p:grpSpPr>
            <p:sp>
              <p:nvSpPr>
                <p:cNvPr id="39987" name="Rectangle 51"/>
                <p:cNvSpPr>
                  <a:spLocks noChangeArrowheads="1"/>
                </p:cNvSpPr>
                <p:nvPr/>
              </p:nvSpPr>
              <p:spPr bwMode="auto">
                <a:xfrm>
                  <a:off x="1832" y="2478"/>
                  <a:ext cx="780" cy="33"/>
                </a:xfrm>
                <a:prstGeom prst="rect">
                  <a:avLst/>
                </a:prstGeom>
                <a:solidFill>
                  <a:srgbClr val="99000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8" name="Rectangle 52"/>
                <p:cNvSpPr>
                  <a:spLocks noChangeArrowheads="1"/>
                </p:cNvSpPr>
                <p:nvPr/>
              </p:nvSpPr>
              <p:spPr bwMode="auto">
                <a:xfrm>
                  <a:off x="1610" y="2069"/>
                  <a:ext cx="1225" cy="33"/>
                </a:xfrm>
                <a:prstGeom prst="rect">
                  <a:avLst/>
                </a:prstGeom>
                <a:solidFill>
                  <a:srgbClr val="99000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9" name="Rectangle 53"/>
                <p:cNvSpPr>
                  <a:spLocks noChangeArrowheads="1"/>
                </p:cNvSpPr>
                <p:nvPr/>
              </p:nvSpPr>
              <p:spPr bwMode="auto">
                <a:xfrm>
                  <a:off x="1720" y="2102"/>
                  <a:ext cx="1003" cy="100"/>
                </a:xfrm>
                <a:prstGeom prst="rect">
                  <a:avLst/>
                </a:prstGeom>
                <a:solidFill>
                  <a:srgbClr val="99000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0" name="AutoShape 54"/>
                <p:cNvSpPr>
                  <a:spLocks noChangeArrowheads="1"/>
                </p:cNvSpPr>
                <p:nvPr/>
              </p:nvSpPr>
              <p:spPr bwMode="auto">
                <a:xfrm>
                  <a:off x="2562" y="2201"/>
                  <a:ext cx="56" cy="425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99000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1" name="AutoShape 55"/>
                <p:cNvSpPr>
                  <a:spLocks noChangeArrowheads="1"/>
                </p:cNvSpPr>
                <p:nvPr/>
              </p:nvSpPr>
              <p:spPr bwMode="auto">
                <a:xfrm>
                  <a:off x="1805" y="2208"/>
                  <a:ext cx="56" cy="425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99000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992" name="Text Box 56"/>
            <p:cNvSpPr txBox="1">
              <a:spLocks noChangeArrowheads="1"/>
            </p:cNvSpPr>
            <p:nvPr/>
          </p:nvSpPr>
          <p:spPr bwMode="auto">
            <a:xfrm>
              <a:off x="624" y="187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39993" name="Text Box 57"/>
            <p:cNvSpPr txBox="1">
              <a:spLocks noChangeArrowheads="1"/>
            </p:cNvSpPr>
            <p:nvPr/>
          </p:nvSpPr>
          <p:spPr bwMode="auto">
            <a:xfrm>
              <a:off x="720" y="360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  <a:ea typeface="华文行楷" pitchFamily="2" charset="-122"/>
                </a:rPr>
                <a:t>B</a:t>
              </a:r>
            </a:p>
          </p:txBody>
        </p:sp>
      </p:grpSp>
      <p:sp>
        <p:nvSpPr>
          <p:cNvPr id="39994" name="Text Box 58"/>
          <p:cNvSpPr txBox="1">
            <a:spLocks noChangeArrowheads="1"/>
          </p:cNvSpPr>
          <p:nvPr/>
        </p:nvSpPr>
        <p:spPr bwMode="auto">
          <a:xfrm>
            <a:off x="1763713" y="5229225"/>
            <a:ext cx="7632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选取不同的参考平面</a:t>
            </a:r>
            <a:r>
              <a:rPr kumimoji="1"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物体的重力势能的数值不同</a:t>
            </a:r>
          </a:p>
        </p:txBody>
      </p:sp>
      <p:sp>
        <p:nvSpPr>
          <p:cNvPr id="39995" name="Text Box 59"/>
          <p:cNvSpPr txBox="1">
            <a:spLocks noChangeArrowheads="1"/>
          </p:cNvSpPr>
          <p:nvPr/>
        </p:nvSpPr>
        <p:spPr bwMode="auto">
          <a:xfrm>
            <a:off x="1763713" y="5734050"/>
            <a:ext cx="738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rPr>
              <a:t> 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对一个确定的过程，</a:t>
            </a:r>
            <a:r>
              <a:rPr kumimoji="1"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W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G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和△</a:t>
            </a:r>
            <a:r>
              <a:rPr kumimoji="1"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与参考面的选择无关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5" grpId="0" autoUpdateAnimBg="0"/>
      <p:bldP spid="39966" grpId="0" autoUpdateAnimBg="0"/>
      <p:bldP spid="39967" grpId="0" autoUpdateAnimBg="0"/>
      <p:bldP spid="39968" grpId="0" autoUpdateAnimBg="0"/>
      <p:bldP spid="39969" grpId="0" autoUpdateAnimBg="0"/>
      <p:bldP spid="39970" grpId="0" autoUpdateAnimBg="0"/>
      <p:bldP spid="39971" grpId="0" autoUpdateAnimBg="0"/>
      <p:bldP spid="39972" grpId="0" autoUpdateAnimBg="0"/>
      <p:bldP spid="39994" grpId="0" autoUpdateAnimBg="0"/>
      <p:bldP spid="3999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33350"/>
            <a:ext cx="8540750" cy="823913"/>
          </a:xfrm>
        </p:spPr>
        <p:txBody>
          <a:bodyPr/>
          <a:lstStyle/>
          <a:p>
            <a:r>
              <a:rPr lang="zh-CN" altLang="en-US" sz="4800" b="1">
                <a:solidFill>
                  <a:srgbClr val="FF0000"/>
                </a:solidFill>
                <a:ea typeface="华文行楷" pitchFamily="2" charset="-122"/>
              </a:rPr>
              <a:t>课堂小结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79388" y="969963"/>
            <a:ext cx="87852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物体运动时，重力对它做的功只跟它的起点和终点的位置有关，而跟物体运动的路径无关。</a:t>
            </a:r>
          </a:p>
          <a:p>
            <a:pPr>
              <a:spcBef>
                <a:spcPct val="25000"/>
              </a:spcBef>
            </a:pPr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物体由于被举高而具有的能量叫重力势能．</a:t>
            </a:r>
            <a:r>
              <a:rPr kumimoji="1" lang="zh-CN" altLang="en-US" sz="32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52400" y="3490913"/>
            <a:ext cx="8755063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重力势能是标量，单位是焦耳（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J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重力势能是相对的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重力势能的变化是绝对的</a:t>
            </a:r>
          </a:p>
          <a:p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(3)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势能是系统的共有的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50825" y="5075238"/>
            <a:ext cx="86423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重力做正功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重力势能减少；重力做负功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重力势能增加。重力做功与重力势能的变化在数值上是相等的，即：	</a:t>
            </a:r>
            <a:r>
              <a:rPr kumimoji="1"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W</a:t>
            </a:r>
            <a:r>
              <a:rPr kumimoji="1" lang="en-US" altLang="zh-CN" sz="32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G</a:t>
            </a:r>
            <a:r>
              <a:rPr kumimoji="1"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=E</a:t>
            </a:r>
            <a:r>
              <a:rPr kumimoji="1" lang="en-US" altLang="zh-CN" sz="32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P1</a:t>
            </a:r>
            <a:r>
              <a:rPr kumimoji="1"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-E</a:t>
            </a:r>
            <a:r>
              <a:rPr kumimoji="1" lang="en-US" altLang="zh-CN" sz="32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P2</a:t>
            </a:r>
            <a:endParaRPr kumimoji="1" lang="en-US" altLang="zh-CN" sz="32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352800" y="2800350"/>
            <a:ext cx="2209800" cy="64135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00"/>
                </a:solidFill>
              </a:rPr>
              <a:t>Ep=mgh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4397375"/>
            <a:ext cx="9144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美国内华达州亚利桑那陨石坑。这个陨石坑是</a:t>
            </a:r>
            <a:r>
              <a:rPr kumimoji="1"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万年前，一颗直径约为</a:t>
            </a:r>
            <a:r>
              <a:rPr kumimoji="1"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30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～</a:t>
            </a:r>
            <a:r>
              <a:rPr kumimoji="1"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50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米的铁质流星撞击地面的结果。这颗流星重约</a:t>
            </a:r>
            <a:r>
              <a:rPr kumimoji="1"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50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万千克、速度达到</a:t>
            </a:r>
            <a:r>
              <a:rPr kumimoji="1"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20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千米／秒，爆炸力相当于</a:t>
            </a:r>
            <a:r>
              <a:rPr kumimoji="1"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2000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万千克梯恩梯</a:t>
            </a:r>
            <a:r>
              <a:rPr kumimoji="1"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(TNT)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，超过美国轰炸日本广岛那颗原子弹的一千倍。爆炸在地面上产生了一个直径约</a:t>
            </a:r>
            <a:r>
              <a:rPr kumimoji="1"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1245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米，平均深度达</a:t>
            </a:r>
            <a:r>
              <a:rPr kumimoji="1"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180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米的大坑。据说，坑中可以安放下</a:t>
            </a:r>
            <a:r>
              <a:rPr kumimoji="1"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20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个足球场，四周的看台则能容纳</a:t>
            </a:r>
            <a:r>
              <a:rPr kumimoji="1"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200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多万观众。 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0" y="0"/>
            <a:ext cx="8686800" cy="4379913"/>
            <a:chOff x="192" y="28"/>
            <a:chExt cx="5472" cy="2759"/>
          </a:xfrm>
        </p:grpSpPr>
        <p:grpSp>
          <p:nvGrpSpPr>
            <p:cNvPr id="5124" name="Group 4"/>
            <p:cNvGrpSpPr>
              <a:grpSpLocks/>
            </p:cNvGrpSpPr>
            <p:nvPr/>
          </p:nvGrpSpPr>
          <p:grpSpPr bwMode="auto">
            <a:xfrm>
              <a:off x="192" y="28"/>
              <a:ext cx="5232" cy="2759"/>
              <a:chOff x="192" y="28"/>
              <a:chExt cx="5232" cy="2759"/>
            </a:xfrm>
          </p:grpSpPr>
          <p:pic>
            <p:nvPicPr>
              <p:cNvPr id="5125" name="Picture 5" descr="分布在世界各地的著名陨石坑(组图)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" y="28"/>
                <a:ext cx="4490" cy="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26" name="Text Box 6"/>
              <p:cNvSpPr txBox="1">
                <a:spLocks noChangeArrowheads="1"/>
              </p:cNvSpPr>
              <p:nvPr/>
            </p:nvSpPr>
            <p:spPr bwMode="auto">
              <a:xfrm>
                <a:off x="4886" y="384"/>
                <a:ext cx="538" cy="16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4400" b="1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kumimoji="1" lang="zh-CN" altLang="en-US" sz="4400" b="1">
                    <a:solidFill>
                      <a:srgbClr val="FF0000"/>
                    </a:solidFill>
                    <a:latin typeface="Times New Roman" pitchFamily="18" charset="0"/>
                  </a:rPr>
                  <a:t>陨石坑</a:t>
                </a:r>
              </a:p>
            </p:txBody>
          </p:sp>
        </p:grp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5318" y="288"/>
              <a:ext cx="346" cy="2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美国内华达州亚利桑那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WordArt 3"/>
          <p:cNvSpPr>
            <a:spLocks noChangeArrowheads="1" noChangeShapeType="1" noTextEdit="1"/>
          </p:cNvSpPr>
          <p:nvPr/>
        </p:nvSpPr>
        <p:spPr bwMode="auto">
          <a:xfrm rot="5400000">
            <a:off x="-679450" y="2203450"/>
            <a:ext cx="4889500" cy="1854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fromWordArt="1">
            <a:prstTxWarp prst="textWave4">
              <a:avLst>
                <a:gd name="adj1" fmla="val 13005"/>
                <a:gd name="adj2" fmla="val 0"/>
              </a:avLst>
            </a:prstTxWarp>
          </a:bodyPr>
          <a:lstStyle/>
          <a:p>
            <a:pPr algn="ctr" fontAlgn="auto"/>
            <a:r>
              <a:rPr lang="zh-CN" altLang="en-US" sz="4000" kern="10">
                <a:solidFill>
                  <a:srgbClr val="FFFF00"/>
                </a:solidFill>
                <a:effectLst>
                  <a:outerShdw dist="99190" dir="7788334" algn="ctr" rotWithShape="0">
                    <a:srgbClr val="000080">
                      <a:alpha val="80000"/>
                    </a:srgbClr>
                  </a:outerShdw>
                </a:effectLst>
                <a:latin typeface="宋体"/>
                <a:ea typeface="宋体"/>
              </a:rPr>
              <a:t>重力势能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620000" y="549275"/>
            <a:ext cx="152400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r>
              <a:rPr lang="zh-CN" altLang="en-US" sz="4400">
                <a:solidFill>
                  <a:srgbClr val="FFCCFF"/>
                </a:solidFill>
                <a:ea typeface="华文行楷" pitchFamily="2" charset="-122"/>
              </a:rPr>
              <a:t>疑是银河落九天。</a:t>
            </a:r>
          </a:p>
          <a:p>
            <a:r>
              <a:rPr lang="zh-CN" altLang="en-US" sz="4400">
                <a:solidFill>
                  <a:srgbClr val="FFCCFF"/>
                </a:solidFill>
                <a:ea typeface="华文行楷" pitchFamily="2" charset="-122"/>
              </a:rPr>
              <a:t>飞流直下三千尺，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990600" y="5562600"/>
            <a:ext cx="780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499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>
                <a:solidFill>
                  <a:srgbClr val="FFFF00"/>
                </a:solidFill>
                <a:ea typeface="华文新魏" pitchFamily="2" charset="-122"/>
              </a:rPr>
              <a:t>为什么水会往低处流？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31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latin typeface="宋体" pitchFamily="2" charset="-122"/>
              </a:rPr>
              <a:t>如何判断一个物体是否具有能量呢？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295400" y="2943225"/>
            <a:ext cx="6788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00FF"/>
                </a:solidFill>
                <a:ea typeface="华文仿宋" pitchFamily="2" charset="-122"/>
              </a:rPr>
              <a:t>初中学过：</a:t>
            </a:r>
          </a:p>
          <a:p>
            <a:r>
              <a:rPr lang="zh-CN" altLang="en-US" sz="4000" b="1">
                <a:solidFill>
                  <a:srgbClr val="0000FF"/>
                </a:solidFill>
                <a:ea typeface="华文仿宋" pitchFamily="2" charset="-122"/>
              </a:rPr>
              <a:t>如果一个物体能够对外做功，</a:t>
            </a:r>
          </a:p>
          <a:p>
            <a:r>
              <a:rPr lang="zh-CN" altLang="en-US" sz="4000" b="1">
                <a:solidFill>
                  <a:srgbClr val="0000FF"/>
                </a:solidFill>
                <a:ea typeface="华文仿宋" pitchFamily="2" charset="-122"/>
              </a:rPr>
              <a:t>这个物体就具有能。</a:t>
            </a:r>
            <a:endParaRPr lang="zh-CN" altLang="en-US" sz="4000" i="1">
              <a:solidFill>
                <a:srgbClr val="00FFFF"/>
              </a:solidFill>
              <a:ea typeface="华文仿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88925" y="227013"/>
            <a:ext cx="8718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华文宋体" pitchFamily="2" charset="-122"/>
              </a:rPr>
              <a:t>静止的物体在没有下落之前储存了与高度有关的能量，</a:t>
            </a:r>
          </a:p>
          <a:p>
            <a:r>
              <a:rPr lang="zh-CN" altLang="en-US" sz="2800" b="1">
                <a:solidFill>
                  <a:srgbClr val="0000FF"/>
                </a:solidFill>
                <a:ea typeface="华文宋体" pitchFamily="2" charset="-122"/>
              </a:rPr>
              <a:t>　　　　　　</a:t>
            </a:r>
            <a:r>
              <a:rPr lang="en-US" altLang="zh-CN" sz="2800" b="1">
                <a:solidFill>
                  <a:srgbClr val="0000FF"/>
                </a:solidFill>
                <a:ea typeface="华文宋体" pitchFamily="2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ea typeface="华文宋体" pitchFamily="2" charset="-122"/>
              </a:rPr>
              <a:t>正所谓：蓄势待发）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143250" y="1219200"/>
            <a:ext cx="2419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FF3300"/>
                </a:solidFill>
                <a:ea typeface="华文隶书" pitchFamily="2" charset="-122"/>
              </a:rPr>
              <a:t>重力势能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52400" y="2887663"/>
            <a:ext cx="6229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FF"/>
                </a:solidFill>
                <a:latin typeface="华文宋体" pitchFamily="2" charset="-122"/>
                <a:ea typeface="华文宋体" pitchFamily="2" charset="-122"/>
              </a:rPr>
              <a:t>通过以下短片观察：</a:t>
            </a:r>
          </a:p>
          <a:p>
            <a:r>
              <a:rPr lang="zh-CN" altLang="en-US" sz="2800" b="1">
                <a:solidFill>
                  <a:srgbClr val="0000FF"/>
                </a:solidFill>
                <a:latin typeface="华文宋体" pitchFamily="2" charset="-122"/>
                <a:ea typeface="华文宋体" pitchFamily="2" charset="-122"/>
              </a:rPr>
              <a:t>通过何种途径能够使重力势能释放出来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00025" y="4343400"/>
            <a:ext cx="8807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FF"/>
                </a:solidFill>
                <a:latin typeface="华文宋体" pitchFamily="2" charset="-122"/>
                <a:ea typeface="华文宋体" pitchFamily="2" charset="-122"/>
              </a:rPr>
              <a:t>从功和能的关系的角度分析：</a:t>
            </a:r>
          </a:p>
          <a:p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  <a:ea typeface="华文宋体" pitchFamily="2" charset="-122"/>
              </a:rPr>
              <a:t>又是通过哪个力做功使这种能量释放出来的？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华文宋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  <a:ea typeface="华文宋体" pitchFamily="2" charset="-122"/>
              </a:rPr>
              <a:t>为什么？</a:t>
            </a:r>
            <a:endParaRPr lang="zh-CN" altLang="en-US" i="1">
              <a:solidFill>
                <a:srgbClr val="0000FF"/>
              </a:solidFill>
              <a:ea typeface="华文隶书" pitchFamily="2" charset="-122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00050" y="2071688"/>
            <a:ext cx="8362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华文宋体" pitchFamily="2" charset="-122"/>
              </a:rPr>
              <a:t>这是一种与高度有关的能量，我们称之为重力势能。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6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8450" y="2438400"/>
            <a:ext cx="8540750" cy="823913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一、重力的功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187450" y="3886200"/>
            <a:ext cx="68897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 b="1">
                <a:solidFill>
                  <a:srgbClr val="FF00FF"/>
                </a:solidFill>
                <a:ea typeface="华文行楷" pitchFamily="2" charset="-122"/>
              </a:rPr>
              <a:t>重力做功有什么特点呢？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显然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重力势能的释放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，必对应于高度的改变，</a:t>
            </a:r>
          </a:p>
          <a:p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离不开重力做功</a:t>
            </a:r>
            <a:r>
              <a:rPr lang="zh-CN" altLang="en-US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68275"/>
            <a:ext cx="8540750" cy="765175"/>
          </a:xfrm>
          <a:noFill/>
          <a:ln/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ea typeface="华文行楷" pitchFamily="2" charset="-122"/>
              </a:rPr>
              <a:t>研究重力做功的特点</a:t>
            </a:r>
          </a:p>
        </p:txBody>
      </p:sp>
      <p:pic>
        <p:nvPicPr>
          <p:cNvPr id="15363" name="Picture 3" descr="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2" t="72679" r="5983" b="7202"/>
          <a:stretch>
            <a:fillRect/>
          </a:stretch>
        </p:blipFill>
        <p:spPr bwMode="auto">
          <a:xfrm>
            <a:off x="179388" y="2420938"/>
            <a:ext cx="8785225" cy="38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03213" y="808038"/>
            <a:ext cx="84455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设一个质量为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的物体，沿三种不同路径从高度是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en-US" altLang="zh-CN" sz="32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的位置，向下运动到高度为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en-US" altLang="zh-CN" sz="32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的位置，重力做功各为多少？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288" y="5075238"/>
            <a:ext cx="8424862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思考：</a:t>
            </a:r>
          </a:p>
          <a:p>
            <a:r>
              <a:rPr kumimoji="1"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	对于上述重力沿不同路径做功的三种情形的分析，你有什么体会？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23850" y="908050"/>
          <a:ext cx="53276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1701720" imgH="228600" progId="Equation.3">
                  <p:embed/>
                </p:oleObj>
              </mc:Choice>
              <mc:Fallback>
                <p:oleObj name="Equation" r:id="rId3" imgW="17017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08050"/>
                        <a:ext cx="5327650" cy="59531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323850" y="1773238"/>
          <a:ext cx="5327650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5" imgW="1562040" imgH="457200" progId="Equation.3">
                  <p:embed/>
                </p:oleObj>
              </mc:Choice>
              <mc:Fallback>
                <p:oleObj name="Equation" r:id="rId5" imgW="15620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73238"/>
                        <a:ext cx="5327650" cy="14208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23850" y="3429000"/>
          <a:ext cx="532765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7" imgW="2311200" imgH="685800" progId="Equation.3">
                  <p:embed/>
                </p:oleObj>
              </mc:Choice>
              <mc:Fallback>
                <p:oleObj name="Equation" r:id="rId7" imgW="231120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429000"/>
                        <a:ext cx="5327650" cy="15811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6" descr="0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2" t="72679" r="59409" b="7202"/>
          <a:stretch>
            <a:fillRect/>
          </a:stretch>
        </p:blipFill>
        <p:spPr bwMode="auto">
          <a:xfrm>
            <a:off x="6732588" y="765175"/>
            <a:ext cx="1728787" cy="383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 descr="0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60" t="72679" r="5983" b="12572"/>
          <a:stretch>
            <a:fillRect/>
          </a:stretch>
        </p:blipFill>
        <p:spPr bwMode="auto">
          <a:xfrm>
            <a:off x="8423275" y="765175"/>
            <a:ext cx="720725" cy="280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0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0" t="72679" r="36511" b="7202"/>
          <a:stretch>
            <a:fillRect/>
          </a:stretch>
        </p:blipFill>
        <p:spPr bwMode="auto">
          <a:xfrm>
            <a:off x="5795963" y="765175"/>
            <a:ext cx="2663825" cy="383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7" name="Picture 9" descr="0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1" t="72679" r="5983" b="7202"/>
          <a:stretch>
            <a:fillRect/>
          </a:stretch>
        </p:blipFill>
        <p:spPr bwMode="auto">
          <a:xfrm>
            <a:off x="5759450" y="765175"/>
            <a:ext cx="3384550" cy="383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16</TotalTime>
  <Words>1189</Words>
  <Application>Microsoft Office PowerPoint</Application>
  <PresentationFormat>全屏显示(4:3)</PresentationFormat>
  <Paragraphs>168</Paragraphs>
  <Slides>24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 2</vt:lpstr>
      <vt:lpstr>Wingdings</vt:lpstr>
      <vt:lpstr>楷体_GB2312</vt:lpstr>
      <vt:lpstr>Times New Roman</vt:lpstr>
      <vt:lpstr>黑体</vt:lpstr>
      <vt:lpstr>华文行楷</vt:lpstr>
      <vt:lpstr>华文新魏</vt:lpstr>
      <vt:lpstr>华文仿宋</vt:lpstr>
      <vt:lpstr>华文宋体</vt:lpstr>
      <vt:lpstr>华文隶书</vt:lpstr>
      <vt:lpstr>Tahoma</vt:lpstr>
      <vt:lpstr>隶书</vt:lpstr>
      <vt:lpstr>砖雕艺术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一、重力的功</vt:lpstr>
      <vt:lpstr>研究重力做功的特点</vt:lpstr>
      <vt:lpstr>PowerPoint 演示文稿</vt:lpstr>
      <vt:lpstr>PowerPoint 演示文稿</vt:lpstr>
      <vt:lpstr>PowerPoint 演示文稿</vt:lpstr>
      <vt:lpstr>二、重力势能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四、势能是系统所共有的</vt:lpstr>
      <vt:lpstr>课堂练习</vt:lpstr>
      <vt:lpstr>PowerPoint 演示文稿</vt:lpstr>
      <vt:lpstr>课堂小结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</cp:revision>
  <cp:lastPrinted>1601-01-01T00:00:00Z</cp:lastPrinted>
  <dcterms:created xsi:type="dcterms:W3CDTF">1601-01-01T00:00:00Z</dcterms:created>
  <dcterms:modified xsi:type="dcterms:W3CDTF">2014-09-18T06:02:59Z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