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78"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1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7650"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7651"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pPr lvl="0"/>
            <a:r>
              <a:rPr lang="zh-CN" altLang="en-US" noProof="0" smtClean="0"/>
              <a:t>单击此处编辑母版副标题样式</a:t>
            </a:r>
          </a:p>
        </p:txBody>
      </p:sp>
      <p:sp>
        <p:nvSpPr>
          <p:cNvPr id="27652" name="Rectangle 4"/>
          <p:cNvSpPr>
            <a:spLocks noGrp="1" noChangeArrowheads="1"/>
          </p:cNvSpPr>
          <p:nvPr>
            <p:ph type="dt" sz="half" idx="2"/>
          </p:nvPr>
        </p:nvSpPr>
        <p:spPr/>
        <p:txBody>
          <a:bodyPr/>
          <a:lstStyle>
            <a:lvl1pPr>
              <a:defRPr/>
            </a:lvl1pPr>
          </a:lstStyle>
          <a:p>
            <a:endParaRPr lang="en-US" altLang="zh-CN"/>
          </a:p>
        </p:txBody>
      </p:sp>
      <p:sp>
        <p:nvSpPr>
          <p:cNvPr id="27653" name="Rectangle 5"/>
          <p:cNvSpPr>
            <a:spLocks noGrp="1" noChangeArrowheads="1"/>
          </p:cNvSpPr>
          <p:nvPr>
            <p:ph type="ftr" sz="quarter" idx="3"/>
          </p:nvPr>
        </p:nvSpPr>
        <p:spPr/>
        <p:txBody>
          <a:bodyPr/>
          <a:lstStyle>
            <a:lvl1pPr>
              <a:defRPr/>
            </a:lvl1pPr>
          </a:lstStyle>
          <a:p>
            <a:endParaRPr lang="en-US" altLang="zh-CN"/>
          </a:p>
        </p:txBody>
      </p:sp>
      <p:sp>
        <p:nvSpPr>
          <p:cNvPr id="27654" name="Rectangle 6"/>
          <p:cNvSpPr>
            <a:spLocks noGrp="1" noChangeArrowheads="1"/>
          </p:cNvSpPr>
          <p:nvPr>
            <p:ph type="sldNum" sz="quarter" idx="4"/>
          </p:nvPr>
        </p:nvSpPr>
        <p:spPr/>
        <p:txBody>
          <a:bodyPr/>
          <a:lstStyle>
            <a:lvl1pPr>
              <a:defRPr/>
            </a:lvl1pPr>
          </a:lstStyle>
          <a:p>
            <a:fld id="{1ACEF8DB-C4CC-4651-9F29-A38CC3488A8F}"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FF0EA36-17DA-49A9-B488-611DB052A007}" type="slidenum">
              <a:rPr lang="en-US" altLang="zh-CN"/>
              <a:pPr/>
              <a:t>‹#›</a:t>
            </a:fld>
            <a:endParaRPr lang="en-US" altLang="zh-CN"/>
          </a:p>
        </p:txBody>
      </p:sp>
    </p:spTree>
    <p:extLst>
      <p:ext uri="{BB962C8B-B14F-4D97-AF65-F5344CB8AC3E}">
        <p14:creationId xmlns:p14="http://schemas.microsoft.com/office/powerpoint/2010/main" val="199120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74AFD1D-EC9B-48AC-AF4D-C2FC6F42AC1E}" type="slidenum">
              <a:rPr lang="en-US" altLang="zh-CN"/>
              <a:pPr/>
              <a:t>‹#›</a:t>
            </a:fld>
            <a:endParaRPr lang="en-US" altLang="zh-CN"/>
          </a:p>
        </p:txBody>
      </p:sp>
    </p:spTree>
    <p:extLst>
      <p:ext uri="{BB962C8B-B14F-4D97-AF65-F5344CB8AC3E}">
        <p14:creationId xmlns:p14="http://schemas.microsoft.com/office/powerpoint/2010/main" val="234162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757D5EF-E81C-4650-889D-07B2F1DC2E6F}" type="slidenum">
              <a:rPr lang="en-US" altLang="zh-CN"/>
              <a:pPr/>
              <a:t>‹#›</a:t>
            </a:fld>
            <a:endParaRPr lang="en-US" altLang="zh-CN"/>
          </a:p>
        </p:txBody>
      </p:sp>
    </p:spTree>
    <p:extLst>
      <p:ext uri="{BB962C8B-B14F-4D97-AF65-F5344CB8AC3E}">
        <p14:creationId xmlns:p14="http://schemas.microsoft.com/office/powerpoint/2010/main" val="16236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4B9DD85-0957-40C2-91F4-821F14A1E937}" type="slidenum">
              <a:rPr lang="en-US" altLang="zh-CN"/>
              <a:pPr/>
              <a:t>‹#›</a:t>
            </a:fld>
            <a:endParaRPr lang="en-US" altLang="zh-CN"/>
          </a:p>
        </p:txBody>
      </p:sp>
    </p:spTree>
    <p:extLst>
      <p:ext uri="{BB962C8B-B14F-4D97-AF65-F5344CB8AC3E}">
        <p14:creationId xmlns:p14="http://schemas.microsoft.com/office/powerpoint/2010/main" val="286065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E30F95E-6F77-4892-96B1-2125705990A1}" type="slidenum">
              <a:rPr lang="en-US" altLang="zh-CN"/>
              <a:pPr/>
              <a:t>‹#›</a:t>
            </a:fld>
            <a:endParaRPr lang="en-US" altLang="zh-CN"/>
          </a:p>
        </p:txBody>
      </p:sp>
    </p:spTree>
    <p:extLst>
      <p:ext uri="{BB962C8B-B14F-4D97-AF65-F5344CB8AC3E}">
        <p14:creationId xmlns:p14="http://schemas.microsoft.com/office/powerpoint/2010/main" val="128865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D3001C7-1E63-4E15-977F-4B214EDE53CF}" type="slidenum">
              <a:rPr lang="en-US" altLang="zh-CN"/>
              <a:pPr/>
              <a:t>‹#›</a:t>
            </a:fld>
            <a:endParaRPr lang="en-US" altLang="zh-CN"/>
          </a:p>
        </p:txBody>
      </p:sp>
    </p:spTree>
    <p:extLst>
      <p:ext uri="{BB962C8B-B14F-4D97-AF65-F5344CB8AC3E}">
        <p14:creationId xmlns:p14="http://schemas.microsoft.com/office/powerpoint/2010/main" val="180357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54DBFE4-0EC2-4D47-ABBB-F2B51DF25180}" type="slidenum">
              <a:rPr lang="en-US" altLang="zh-CN"/>
              <a:pPr/>
              <a:t>‹#›</a:t>
            </a:fld>
            <a:endParaRPr lang="en-US" altLang="zh-CN"/>
          </a:p>
        </p:txBody>
      </p:sp>
    </p:spTree>
    <p:extLst>
      <p:ext uri="{BB962C8B-B14F-4D97-AF65-F5344CB8AC3E}">
        <p14:creationId xmlns:p14="http://schemas.microsoft.com/office/powerpoint/2010/main" val="249455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F0EE6C5-A180-4607-AEA0-687479E34705}" type="slidenum">
              <a:rPr lang="en-US" altLang="zh-CN"/>
              <a:pPr/>
              <a:t>‹#›</a:t>
            </a:fld>
            <a:endParaRPr lang="en-US" altLang="zh-CN"/>
          </a:p>
        </p:txBody>
      </p:sp>
    </p:spTree>
    <p:extLst>
      <p:ext uri="{BB962C8B-B14F-4D97-AF65-F5344CB8AC3E}">
        <p14:creationId xmlns:p14="http://schemas.microsoft.com/office/powerpoint/2010/main" val="35883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E3DB835-13D0-4A22-9BF2-A403786B49CE}" type="slidenum">
              <a:rPr lang="en-US" altLang="zh-CN"/>
              <a:pPr/>
              <a:t>‹#›</a:t>
            </a:fld>
            <a:endParaRPr lang="en-US" altLang="zh-CN"/>
          </a:p>
        </p:txBody>
      </p:sp>
    </p:spTree>
    <p:extLst>
      <p:ext uri="{BB962C8B-B14F-4D97-AF65-F5344CB8AC3E}">
        <p14:creationId xmlns:p14="http://schemas.microsoft.com/office/powerpoint/2010/main" val="79695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6A73D61-95DF-4598-9630-B55753CBB61F}" type="slidenum">
              <a:rPr lang="en-US" altLang="zh-CN"/>
              <a:pPr/>
              <a:t>‹#›</a:t>
            </a:fld>
            <a:endParaRPr lang="en-US" altLang="zh-CN"/>
          </a:p>
        </p:txBody>
      </p:sp>
    </p:spTree>
    <p:extLst>
      <p:ext uri="{BB962C8B-B14F-4D97-AF65-F5344CB8AC3E}">
        <p14:creationId xmlns:p14="http://schemas.microsoft.com/office/powerpoint/2010/main" val="3287926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6627"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28"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66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6630"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0B31A0E-24E7-4E50-9A43-8E26497342D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1193800" y="4924425"/>
            <a:ext cx="68897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第七章  机械能守恒定律</a:t>
            </a:r>
            <a:endParaRPr lang="zh-CN" altLang="en-US" sz="4000">
              <a:solidFill>
                <a:srgbClr val="003399"/>
              </a:solidFill>
              <a:latin typeface="隶书" pitchFamily="49" charset="-122"/>
              <a:ea typeface="隶书" pitchFamily="49" charset="-122"/>
            </a:endParaRPr>
          </a:p>
          <a:p>
            <a:pPr algn="ctr"/>
            <a:r>
              <a:rPr lang="zh-CN" altLang="en-US" sz="4000">
                <a:solidFill>
                  <a:srgbClr val="003399"/>
                </a:solidFill>
                <a:latin typeface="隶书" pitchFamily="49" charset="-122"/>
                <a:ea typeface="隶书" pitchFamily="49" charset="-122"/>
              </a:rPr>
              <a:t>第四节  重力势能</a:t>
            </a:r>
          </a:p>
        </p:txBody>
      </p:sp>
      <p:sp>
        <p:nvSpPr>
          <p:cNvPr id="31749" name="Text Box 5"/>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99"/>
                </a:solidFill>
              </a:rPr>
              <a:t>人教版必修</a:t>
            </a:r>
            <a:r>
              <a:rPr lang="en-US" altLang="zh-CN" b="1">
                <a:solidFill>
                  <a:srgbClr val="003399"/>
                </a:solidFill>
              </a:rPr>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1371600" y="1300163"/>
            <a:ext cx="6481763"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solidFill>
                  <a:srgbClr val="0000FF"/>
                </a:solidFill>
                <a:latin typeface="方正姚体" pitchFamily="2" charset="-122"/>
                <a:ea typeface="方正姚体" pitchFamily="2" charset="-122"/>
              </a:rPr>
              <a:t>我们把物理量</a:t>
            </a:r>
            <a:r>
              <a:rPr lang="en-US" altLang="zh-CN" sz="2800" b="1">
                <a:solidFill>
                  <a:srgbClr val="0000FF"/>
                </a:solidFill>
                <a:latin typeface="方正姚体" pitchFamily="2" charset="-122"/>
                <a:ea typeface="方正姚体" pitchFamily="2" charset="-122"/>
              </a:rPr>
              <a:t>mgh</a:t>
            </a:r>
            <a:r>
              <a:rPr lang="zh-CN" altLang="en-US" sz="2800" b="1">
                <a:solidFill>
                  <a:srgbClr val="0000FF"/>
                </a:solidFill>
                <a:latin typeface="方正姚体" pitchFamily="2" charset="-122"/>
                <a:ea typeface="方正姚体" pitchFamily="2" charset="-122"/>
              </a:rPr>
              <a:t>叫做物体的重力势能</a:t>
            </a:r>
            <a:r>
              <a:rPr lang="zh-CN" altLang="en-US" sz="2800" b="1">
                <a:solidFill>
                  <a:srgbClr val="0000FF"/>
                </a:solidFill>
              </a:rPr>
              <a:t>．</a:t>
            </a:r>
            <a:r>
              <a:rPr lang="zh-CN" altLang="en-US">
                <a:solidFill>
                  <a:srgbClr val="0000FF"/>
                </a:solidFill>
              </a:rPr>
              <a:t> </a:t>
            </a:r>
          </a:p>
        </p:txBody>
      </p:sp>
      <p:sp>
        <p:nvSpPr>
          <p:cNvPr id="13316" name="Rectangle 4"/>
          <p:cNvSpPr>
            <a:spLocks noChangeArrowheads="1"/>
          </p:cNvSpPr>
          <p:nvPr/>
        </p:nvSpPr>
        <p:spPr bwMode="auto">
          <a:xfrm>
            <a:off x="0" y="3284538"/>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solidFill>
                  <a:srgbClr val="000000"/>
                </a:solidFill>
              </a:rPr>
              <a:t>       </a:t>
            </a:r>
            <a:r>
              <a:rPr lang="zh-CN" altLang="en-US" sz="3200" b="1">
                <a:solidFill>
                  <a:srgbClr val="000000"/>
                </a:solidFill>
              </a:rPr>
              <a:t>物体的重力势能等于它所受到的重力与所处高度的乘积</a:t>
            </a:r>
            <a:r>
              <a:rPr lang="zh-CN" altLang="en-US" sz="3200">
                <a:solidFill>
                  <a:srgbClr val="000000"/>
                </a:solidFill>
              </a:rPr>
              <a:t>．</a:t>
            </a:r>
          </a:p>
        </p:txBody>
      </p:sp>
      <p:sp>
        <p:nvSpPr>
          <p:cNvPr id="13317" name="Rectangle 5"/>
          <p:cNvSpPr>
            <a:spLocks noChangeArrowheads="1"/>
          </p:cNvSpPr>
          <p:nvPr/>
        </p:nvSpPr>
        <p:spPr bwMode="auto">
          <a:xfrm>
            <a:off x="3348038" y="2205038"/>
            <a:ext cx="2109787" cy="7112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0000FF"/>
                </a:solidFill>
              </a:rPr>
              <a:t>E</a:t>
            </a:r>
            <a:r>
              <a:rPr lang="en-US" altLang="zh-CN" sz="4000" b="1" baseline="-25000">
                <a:solidFill>
                  <a:srgbClr val="0000FF"/>
                </a:solidFill>
                <a:ea typeface=""/>
              </a:rPr>
              <a:t>p</a:t>
            </a:r>
            <a:r>
              <a:rPr lang="en-US" altLang="zh-CN" sz="4000" b="1">
                <a:solidFill>
                  <a:srgbClr val="0000FF"/>
                </a:solidFill>
              </a:rPr>
              <a:t>=mgh</a:t>
            </a:r>
          </a:p>
        </p:txBody>
      </p:sp>
      <p:sp>
        <p:nvSpPr>
          <p:cNvPr id="13318" name="Rectangle 6"/>
          <p:cNvSpPr>
            <a:spLocks noChangeArrowheads="1"/>
          </p:cNvSpPr>
          <p:nvPr/>
        </p:nvSpPr>
        <p:spPr bwMode="auto">
          <a:xfrm>
            <a:off x="611188" y="5013325"/>
            <a:ext cx="6324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a:solidFill>
                  <a:srgbClr val="FF0000"/>
                </a:solidFill>
              </a:rPr>
              <a:t>说明：</a:t>
            </a:r>
            <a:r>
              <a:rPr lang="zh-CN" altLang="en-US" sz="2800" b="1">
                <a:solidFill>
                  <a:srgbClr val="0000FF"/>
                </a:solidFill>
              </a:rPr>
              <a:t>重力势能是标量． </a:t>
            </a:r>
          </a:p>
          <a:p>
            <a:r>
              <a:rPr lang="zh-CN" altLang="en-US" sz="2800" b="1">
                <a:solidFill>
                  <a:srgbClr val="FF0000"/>
                </a:solidFill>
              </a:rPr>
              <a:t>单位：</a:t>
            </a:r>
            <a:r>
              <a:rPr lang="zh-CN" altLang="en-US" sz="2800" b="1">
                <a:solidFill>
                  <a:srgbClr val="0000FF"/>
                </a:solidFill>
              </a:rPr>
              <a:t>焦耳，</a:t>
            </a:r>
            <a:r>
              <a:rPr lang="en-US" altLang="zh-CN" sz="2800" b="1">
                <a:solidFill>
                  <a:srgbClr val="0000FF"/>
                </a:solidFill>
              </a:rPr>
              <a:t>1 J=1 kg·m·s</a:t>
            </a:r>
            <a:r>
              <a:rPr lang="en-US" altLang="zh-CN" sz="2800" b="1" baseline="30000">
                <a:solidFill>
                  <a:srgbClr val="0000FF"/>
                </a:solidFill>
              </a:rPr>
              <a:t>-2</a:t>
            </a:r>
            <a:r>
              <a:rPr lang="en-US" altLang="zh-CN" sz="2800" b="1">
                <a:solidFill>
                  <a:srgbClr val="0000FF"/>
                </a:solidFill>
              </a:rPr>
              <a:t>·m=1 N·m</a:t>
            </a:r>
            <a:r>
              <a:rPr lang="en-US" altLang="zh-CN">
                <a:solidFill>
                  <a:srgbClr val="0000FF"/>
                </a:solidFill>
              </a:rPr>
              <a:t> </a:t>
            </a:r>
          </a:p>
        </p:txBody>
      </p:sp>
      <p:sp>
        <p:nvSpPr>
          <p:cNvPr id="13319" name="Text Box 7"/>
          <p:cNvSpPr txBox="1">
            <a:spLocks noChangeArrowheads="1"/>
          </p:cNvSpPr>
          <p:nvPr/>
        </p:nvSpPr>
        <p:spPr bwMode="auto">
          <a:xfrm>
            <a:off x="228600" y="457200"/>
            <a:ext cx="3124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重力势能：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wipe(down)">
                                      <p:cBhvr>
                                        <p:cTn id="12" dur="500"/>
                                        <p:tgtEl>
                                          <p:spTgt spid="13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blinds(vertical)">
                                      <p:cBhvr>
                                        <p:cTn id="17" dur="500"/>
                                        <p:tgtEl>
                                          <p:spTgt spid="13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13318"/>
                                        </p:tgtEl>
                                        <p:attrNameLst>
                                          <p:attrName>style.visibility</p:attrName>
                                        </p:attrNameLst>
                                      </p:cBhvr>
                                      <p:to>
                                        <p:strVal val="visible"/>
                                      </p:to>
                                    </p:set>
                                    <p:anim calcmode="lin" valueType="num">
                                      <p:cBhvr>
                                        <p:cTn id="22" dur="500" fill="hold"/>
                                        <p:tgtEl>
                                          <p:spTgt spid="13318"/>
                                        </p:tgtEl>
                                        <p:attrNameLst>
                                          <p:attrName>ppt_w</p:attrName>
                                        </p:attrNameLst>
                                      </p:cBhvr>
                                      <p:tavLst>
                                        <p:tav tm="0">
                                          <p:val>
                                            <p:fltVal val="0"/>
                                          </p:val>
                                        </p:tav>
                                        <p:tav tm="100000">
                                          <p:val>
                                            <p:strVal val="#ppt_w"/>
                                          </p:val>
                                        </p:tav>
                                      </p:tavLst>
                                    </p:anim>
                                    <p:anim calcmode="lin" valueType="num">
                                      <p:cBhvr>
                                        <p:cTn id="23" dur="500" fill="hold"/>
                                        <p:tgtEl>
                                          <p:spTgt spid="13318"/>
                                        </p:tgtEl>
                                        <p:attrNameLst>
                                          <p:attrName>ppt_h</p:attrName>
                                        </p:attrNameLst>
                                      </p:cBhvr>
                                      <p:tavLst>
                                        <p:tav tm="0">
                                          <p:val>
                                            <p:fltVal val="0"/>
                                          </p:val>
                                        </p:tav>
                                        <p:tav tm="100000">
                                          <p:val>
                                            <p:strVal val="#ppt_h"/>
                                          </p:val>
                                        </p:tav>
                                      </p:tavLst>
                                    </p:anim>
                                    <p:animEffect transition="in" filter="fade">
                                      <p:cBhvr>
                                        <p:cTn id="24"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p:bldP spid="13316" grpId="0"/>
      <p:bldP spid="13317" grpId="0" animBg="1"/>
      <p:bldP spid="133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685800" y="1258888"/>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FF"/>
                </a:solidFill>
                <a:latin typeface="方正姚体" pitchFamily="2" charset="-122"/>
                <a:ea typeface="方正姚体" pitchFamily="2" charset="-122"/>
              </a:rPr>
              <a:t>重力势能和重力做功的表达式非常相似，它们之间的关系是什么呢 ？</a:t>
            </a:r>
          </a:p>
        </p:txBody>
      </p:sp>
      <p:sp>
        <p:nvSpPr>
          <p:cNvPr id="14340" name="Text Box 4"/>
          <p:cNvSpPr txBox="1">
            <a:spLocks noChangeArrowheads="1"/>
          </p:cNvSpPr>
          <p:nvPr/>
        </p:nvSpPr>
        <p:spPr bwMode="auto">
          <a:xfrm>
            <a:off x="2627313" y="2420938"/>
            <a:ext cx="31686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000" b="1">
                <a:solidFill>
                  <a:srgbClr val="FF0000"/>
                </a:solidFill>
              </a:rPr>
              <a:t> W</a:t>
            </a:r>
            <a:r>
              <a:rPr lang="en-US" altLang="zh-CN" sz="4000" b="1" baseline="-25000">
                <a:solidFill>
                  <a:srgbClr val="FF0000"/>
                </a:solidFill>
              </a:rPr>
              <a:t>G</a:t>
            </a:r>
            <a:r>
              <a:rPr lang="en-US" altLang="zh-CN" sz="4000" b="1">
                <a:solidFill>
                  <a:srgbClr val="FF0000"/>
                </a:solidFill>
              </a:rPr>
              <a:t>=E</a:t>
            </a:r>
            <a:r>
              <a:rPr lang="en-US" altLang="zh-CN" sz="4000" b="1" baseline="-25000">
                <a:solidFill>
                  <a:srgbClr val="FF0000"/>
                </a:solidFill>
              </a:rPr>
              <a:t>p1</a:t>
            </a:r>
            <a:r>
              <a:rPr lang="en-US" altLang="zh-CN" sz="4000" b="1">
                <a:solidFill>
                  <a:srgbClr val="FF0000"/>
                </a:solidFill>
              </a:rPr>
              <a:t>-E</a:t>
            </a:r>
            <a:r>
              <a:rPr lang="en-US" altLang="zh-CN" sz="4000" b="1" baseline="-25000">
                <a:solidFill>
                  <a:srgbClr val="FF0000"/>
                </a:solidFill>
              </a:rPr>
              <a:t>p2</a:t>
            </a:r>
          </a:p>
        </p:txBody>
      </p:sp>
      <p:sp>
        <p:nvSpPr>
          <p:cNvPr id="14341" name="Rectangle 5"/>
          <p:cNvSpPr>
            <a:spLocks noChangeArrowheads="1"/>
          </p:cNvSpPr>
          <p:nvPr/>
        </p:nvSpPr>
        <p:spPr bwMode="auto">
          <a:xfrm>
            <a:off x="152400" y="3990975"/>
            <a:ext cx="8915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a:t>      </a:t>
            </a:r>
            <a:r>
              <a:rPr lang="zh-CN" altLang="en-US" sz="2800" b="1"/>
              <a:t>当物体受到的重力做正功时，物体重力势能减少；</a:t>
            </a:r>
          </a:p>
          <a:p>
            <a:r>
              <a:rPr lang="zh-CN" altLang="en-US" sz="2800" b="1"/>
              <a:t>      当物体克服重力做功时，物体重力势能增加，所以说重力势能的变化量和重力做功之间的关系应该是互为相反数</a:t>
            </a:r>
            <a:r>
              <a:rPr lang="zh-CN" altLang="en-US" sz="2800"/>
              <a:t> </a:t>
            </a:r>
          </a:p>
        </p:txBody>
      </p:sp>
      <p:sp>
        <p:nvSpPr>
          <p:cNvPr id="14342" name="Text Box 6"/>
          <p:cNvSpPr txBox="1">
            <a:spLocks noChangeArrowheads="1"/>
          </p:cNvSpPr>
          <p:nvPr/>
        </p:nvSpPr>
        <p:spPr bwMode="auto">
          <a:xfrm>
            <a:off x="457200" y="533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linds(horizontal)">
                                      <p:cBhvr>
                                        <p:cTn id="7" dur="500"/>
                                        <p:tgtEl>
                                          <p:spTgt spid="14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500"/>
                                        <p:tgtEl>
                                          <p:spTgt spid="14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strips(downLeft)">
                                      <p:cBhvr>
                                        <p:cTn id="17"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p:bldP spid="143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565400"/>
            <a:ext cx="3230562" cy="3816350"/>
          </a:xfrm>
          <a:prstGeom prst="rect">
            <a:avLst/>
          </a:prstGeom>
          <a:noFill/>
          <a:extLst>
            <a:ext uri="{909E8E84-426E-40DD-AFC4-6F175D3DCCD1}">
              <a14:hiddenFill xmlns:a14="http://schemas.microsoft.com/office/drawing/2010/main">
                <a:solidFill>
                  <a:srgbClr val="FFFFFF"/>
                </a:solidFill>
              </a14:hiddenFill>
            </a:ext>
          </a:extLst>
        </p:spPr>
      </p:pic>
      <p:sp>
        <p:nvSpPr>
          <p:cNvPr id="15364" name="Text Box 4"/>
          <p:cNvSpPr txBox="1">
            <a:spLocks noChangeArrowheads="1"/>
          </p:cNvSpPr>
          <p:nvPr/>
        </p:nvSpPr>
        <p:spPr bwMode="auto">
          <a:xfrm>
            <a:off x="0" y="1412875"/>
            <a:ext cx="914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000000"/>
                </a:solidFill>
              </a:rPr>
              <a:t>        </a:t>
            </a:r>
            <a:r>
              <a:rPr lang="zh-CN" altLang="en-US" sz="2400" b="1">
                <a:solidFill>
                  <a:srgbClr val="000000"/>
                </a:solidFill>
              </a:rPr>
              <a:t>塔吊把一质量为</a:t>
            </a:r>
            <a:r>
              <a:rPr lang="en-US" altLang="zh-CN" sz="2400" b="1">
                <a:solidFill>
                  <a:srgbClr val="000000"/>
                </a:solidFill>
              </a:rPr>
              <a:t>200kg</a:t>
            </a:r>
            <a:r>
              <a:rPr lang="zh-CN" altLang="en-US" sz="2400" b="1">
                <a:solidFill>
                  <a:srgbClr val="000000"/>
                </a:solidFill>
              </a:rPr>
              <a:t>的物体，从距地面高为</a:t>
            </a:r>
            <a:r>
              <a:rPr lang="en-US" altLang="zh-CN" sz="2400" b="1">
                <a:solidFill>
                  <a:srgbClr val="000000"/>
                </a:solidFill>
              </a:rPr>
              <a:t>h</a:t>
            </a:r>
            <a:r>
              <a:rPr lang="en-US" altLang="zh-CN" sz="2400" b="1" baseline="-25000">
                <a:solidFill>
                  <a:srgbClr val="000000"/>
                </a:solidFill>
              </a:rPr>
              <a:t>1</a:t>
            </a:r>
            <a:r>
              <a:rPr lang="en-US" altLang="zh-CN" sz="2400" b="1">
                <a:solidFill>
                  <a:srgbClr val="000000"/>
                </a:solidFill>
              </a:rPr>
              <a:t>=10m</a:t>
            </a:r>
            <a:r>
              <a:rPr lang="zh-CN" altLang="en-US" sz="2400" b="1">
                <a:solidFill>
                  <a:srgbClr val="000000"/>
                </a:solidFill>
              </a:rPr>
              <a:t>的高度匀速运到高为</a:t>
            </a:r>
            <a:r>
              <a:rPr lang="en-US" altLang="zh-CN" sz="2400" b="1">
                <a:solidFill>
                  <a:srgbClr val="000000"/>
                </a:solidFill>
              </a:rPr>
              <a:t>h</a:t>
            </a:r>
            <a:r>
              <a:rPr lang="en-US" altLang="zh-CN" sz="2400" b="1" baseline="-25000">
                <a:solidFill>
                  <a:srgbClr val="000000"/>
                </a:solidFill>
              </a:rPr>
              <a:t>2</a:t>
            </a:r>
            <a:r>
              <a:rPr lang="en-US" altLang="zh-CN" sz="2400" b="1">
                <a:solidFill>
                  <a:srgbClr val="000000"/>
                </a:solidFill>
              </a:rPr>
              <a:t>=3m</a:t>
            </a:r>
            <a:r>
              <a:rPr lang="zh-CN" altLang="en-US" sz="2400" b="1">
                <a:solidFill>
                  <a:srgbClr val="000000"/>
                </a:solidFill>
              </a:rPr>
              <a:t>的地方，重力做了多少功？物体的重力势能如何变化？若物体加速或减速下降呢？</a:t>
            </a:r>
            <a:r>
              <a:rPr lang="en-US" altLang="zh-CN" sz="2400" b="1">
                <a:solidFill>
                  <a:srgbClr val="000000"/>
                </a:solidFill>
              </a:rPr>
              <a:t>(g=10m/s</a:t>
            </a:r>
            <a:r>
              <a:rPr lang="en-US" altLang="zh-CN" sz="2400" b="1" baseline="30000">
                <a:solidFill>
                  <a:srgbClr val="000000"/>
                </a:solidFill>
              </a:rPr>
              <a:t>-2</a:t>
            </a:r>
            <a:r>
              <a:rPr lang="en-US" altLang="zh-CN" sz="2400" b="1">
                <a:solidFill>
                  <a:srgbClr val="000000"/>
                </a:solidFill>
              </a:rPr>
              <a:t>)</a:t>
            </a:r>
          </a:p>
        </p:txBody>
      </p:sp>
      <p:sp>
        <p:nvSpPr>
          <p:cNvPr id="15365" name="Text Box 5"/>
          <p:cNvSpPr txBox="1">
            <a:spLocks noChangeArrowheads="1"/>
          </p:cNvSpPr>
          <p:nvPr/>
        </p:nvSpPr>
        <p:spPr bwMode="auto">
          <a:xfrm>
            <a:off x="3419475" y="3068638"/>
            <a:ext cx="5472113"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分析：重力做功为：</a:t>
            </a:r>
          </a:p>
          <a:p>
            <a:pPr>
              <a:spcBef>
                <a:spcPct val="50000"/>
              </a:spcBef>
            </a:pPr>
            <a:r>
              <a:rPr lang="zh-CN" altLang="en-US" sz="2400" b="1"/>
              <a:t>        </a:t>
            </a:r>
            <a:r>
              <a:rPr lang="en-US" altLang="zh-CN" sz="2400" b="1"/>
              <a:t>W</a:t>
            </a:r>
            <a:r>
              <a:rPr lang="en-US" altLang="zh-CN" sz="2400" b="1" baseline="-25000"/>
              <a:t>G</a:t>
            </a:r>
            <a:r>
              <a:rPr lang="en-US" altLang="zh-CN" sz="2400" b="1"/>
              <a:t>=mg(h</a:t>
            </a:r>
            <a:r>
              <a:rPr lang="en-US" altLang="zh-CN" sz="2400" b="1" baseline="-25000"/>
              <a:t>1</a:t>
            </a:r>
            <a:r>
              <a:rPr lang="en-US" altLang="zh-CN" sz="2400" b="1"/>
              <a:t>-h</a:t>
            </a:r>
            <a:r>
              <a:rPr lang="en-US" altLang="zh-CN" sz="2400" b="1" baseline="-25000"/>
              <a:t>2</a:t>
            </a:r>
            <a:r>
              <a:rPr lang="en-US" altLang="zh-CN" sz="2400" b="1"/>
              <a:t>)=14000J</a:t>
            </a:r>
          </a:p>
          <a:p>
            <a:pPr>
              <a:spcBef>
                <a:spcPct val="50000"/>
              </a:spcBef>
            </a:pPr>
            <a:r>
              <a:rPr lang="en-US" altLang="zh-CN" sz="2400" b="1">
                <a:solidFill>
                  <a:schemeClr val="hlink"/>
                </a:solidFill>
              </a:rPr>
              <a:t>        </a:t>
            </a:r>
            <a:r>
              <a:rPr lang="en-US" altLang="zh-CN" sz="2400" b="1"/>
              <a:t>W</a:t>
            </a:r>
            <a:r>
              <a:rPr lang="en-US" altLang="zh-CN" sz="2400" b="1" baseline="-25000"/>
              <a:t>G</a:t>
            </a:r>
            <a:r>
              <a:rPr lang="en-US" altLang="zh-CN" sz="2400" b="1"/>
              <a:t>=E</a:t>
            </a:r>
            <a:r>
              <a:rPr lang="en-US" altLang="zh-CN" sz="2400" b="1" baseline="-25000"/>
              <a:t>p1</a:t>
            </a:r>
            <a:r>
              <a:rPr lang="en-US" altLang="zh-CN" sz="2400" b="1"/>
              <a:t>-E</a:t>
            </a:r>
            <a:r>
              <a:rPr lang="en-US" altLang="zh-CN" sz="2400" b="1" baseline="-25000"/>
              <a:t>p2</a:t>
            </a:r>
            <a:r>
              <a:rPr lang="en-US" altLang="zh-CN" sz="2400" b="1"/>
              <a:t>=mgh</a:t>
            </a:r>
            <a:r>
              <a:rPr lang="en-US" altLang="zh-CN" sz="2400" b="1" baseline="-25000"/>
              <a:t>1</a:t>
            </a:r>
            <a:r>
              <a:rPr lang="en-US" altLang="zh-CN" sz="2400" b="1"/>
              <a:t>-mgh</a:t>
            </a:r>
            <a:r>
              <a:rPr lang="en-US" altLang="zh-CN" sz="2400" b="1" baseline="-25000"/>
              <a:t>2</a:t>
            </a:r>
            <a:r>
              <a:rPr lang="en-US" altLang="zh-CN" sz="2400" b="1"/>
              <a:t>=14000J</a:t>
            </a:r>
          </a:p>
          <a:p>
            <a:pPr>
              <a:spcBef>
                <a:spcPct val="50000"/>
              </a:spcBef>
            </a:pPr>
            <a:r>
              <a:rPr lang="zh-CN" altLang="en-US" sz="2400" b="1"/>
              <a:t>重力势能减少了</a:t>
            </a:r>
            <a:r>
              <a:rPr lang="en-US" altLang="zh-CN" sz="2400" b="1"/>
              <a:t>14000J</a:t>
            </a:r>
          </a:p>
        </p:txBody>
      </p:sp>
      <p:sp>
        <p:nvSpPr>
          <p:cNvPr id="15366" name="Text Box 6"/>
          <p:cNvSpPr txBox="1">
            <a:spLocks noChangeArrowheads="1"/>
          </p:cNvSpPr>
          <p:nvPr/>
        </p:nvSpPr>
        <p:spPr bwMode="auto">
          <a:xfrm>
            <a:off x="2916238" y="836613"/>
            <a:ext cx="46815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FF0000"/>
                </a:solidFill>
                <a:ea typeface="方正姚体" pitchFamily="2" charset="-122"/>
              </a:rPr>
              <a:t>请同学们完成</a:t>
            </a:r>
          </a:p>
        </p:txBody>
      </p:sp>
      <p:sp>
        <p:nvSpPr>
          <p:cNvPr id="15367" name="Text Box 7"/>
          <p:cNvSpPr txBox="1">
            <a:spLocks noChangeArrowheads="1"/>
          </p:cNvSpPr>
          <p:nvPr/>
        </p:nvSpPr>
        <p:spPr bwMode="auto">
          <a:xfrm>
            <a:off x="3851275" y="5589588"/>
            <a:ext cx="4752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FF"/>
                </a:solidFill>
              </a:rPr>
              <a:t>重力做正功重力势能减少</a:t>
            </a:r>
          </a:p>
        </p:txBody>
      </p:sp>
      <p:sp>
        <p:nvSpPr>
          <p:cNvPr id="15368" name="Text Box 8"/>
          <p:cNvSpPr txBox="1">
            <a:spLocks noChangeArrowheads="1"/>
          </p:cNvSpPr>
          <p:nvPr/>
        </p:nvSpPr>
        <p:spPr bwMode="auto">
          <a:xfrm>
            <a:off x="457200" y="533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blinds(horizontal)">
                                      <p:cBhvr>
                                        <p:cTn id="7" dur="500"/>
                                        <p:tgtEl>
                                          <p:spTgt spid="15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wipe(down)">
                                      <p:cBhvr>
                                        <p:cTn id="12" dur="500"/>
                                        <p:tgtEl>
                                          <p:spTgt spid="15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linds(horizontal)">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15365"/>
                                        </p:tgtEl>
                                        <p:attrNameLst>
                                          <p:attrName>style.visibility</p:attrName>
                                        </p:attrNameLst>
                                      </p:cBhvr>
                                      <p:to>
                                        <p:strVal val="visible"/>
                                      </p:to>
                                    </p:set>
                                    <p:anim calcmode="lin" valueType="num">
                                      <p:cBhvr>
                                        <p:cTn id="22" dur="500" fill="hold"/>
                                        <p:tgtEl>
                                          <p:spTgt spid="15365"/>
                                        </p:tgtEl>
                                        <p:attrNameLst>
                                          <p:attrName>ppt_w</p:attrName>
                                        </p:attrNameLst>
                                      </p:cBhvr>
                                      <p:tavLst>
                                        <p:tav tm="0">
                                          <p:val>
                                            <p:fltVal val="0"/>
                                          </p:val>
                                        </p:tav>
                                        <p:tav tm="100000">
                                          <p:val>
                                            <p:strVal val="#ppt_w"/>
                                          </p:val>
                                        </p:tav>
                                      </p:tavLst>
                                    </p:anim>
                                    <p:anim calcmode="lin" valueType="num">
                                      <p:cBhvr>
                                        <p:cTn id="23" dur="500" fill="hold"/>
                                        <p:tgtEl>
                                          <p:spTgt spid="15365"/>
                                        </p:tgtEl>
                                        <p:attrNameLst>
                                          <p:attrName>ppt_h</p:attrName>
                                        </p:attrNameLst>
                                      </p:cBhvr>
                                      <p:tavLst>
                                        <p:tav tm="0">
                                          <p:val>
                                            <p:fltVal val="0"/>
                                          </p:val>
                                        </p:tav>
                                        <p:tav tm="100000">
                                          <p:val>
                                            <p:strVal val="#ppt_h"/>
                                          </p:val>
                                        </p:tav>
                                      </p:tavLst>
                                    </p:anim>
                                    <p:animEffect transition="in" filter="fade">
                                      <p:cBhvr>
                                        <p:cTn id="24" dur="500"/>
                                        <p:tgtEl>
                                          <p:spTgt spid="1536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367"/>
                                        </p:tgtEl>
                                        <p:attrNameLst>
                                          <p:attrName>style.visibility</p:attrName>
                                        </p:attrNameLst>
                                      </p:cBhvr>
                                      <p:to>
                                        <p:strVal val="visible"/>
                                      </p:to>
                                    </p:set>
                                    <p:animEffect transition="in" filter="wipe(left)">
                                      <p:cBhvr>
                                        <p:cTn id="29"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p:bldP spid="15366" grpId="0"/>
      <p:bldP spid="153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511425"/>
            <a:ext cx="3097212" cy="3870325"/>
          </a:xfrm>
          <a:prstGeom prst="rect">
            <a:avLst/>
          </a:prstGeom>
          <a:noFill/>
          <a:extLst>
            <a:ext uri="{909E8E84-426E-40DD-AFC4-6F175D3DCCD1}">
              <a14:hiddenFill xmlns:a14="http://schemas.microsoft.com/office/drawing/2010/main">
                <a:solidFill>
                  <a:srgbClr val="FFFFFF"/>
                </a:solidFill>
              </a14:hiddenFill>
            </a:ext>
          </a:extLst>
        </p:spPr>
      </p:pic>
      <p:sp>
        <p:nvSpPr>
          <p:cNvPr id="16388" name="Text Box 4"/>
          <p:cNvSpPr txBox="1">
            <a:spLocks noChangeArrowheads="1"/>
          </p:cNvSpPr>
          <p:nvPr/>
        </p:nvSpPr>
        <p:spPr bwMode="auto">
          <a:xfrm>
            <a:off x="0" y="1268413"/>
            <a:ext cx="914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000000"/>
                </a:solidFill>
              </a:rPr>
              <a:t>        </a:t>
            </a:r>
            <a:r>
              <a:rPr lang="zh-CN" altLang="en-US" sz="2400" b="1">
                <a:solidFill>
                  <a:srgbClr val="000000"/>
                </a:solidFill>
              </a:rPr>
              <a:t>塔吊把一质量为</a:t>
            </a:r>
            <a:r>
              <a:rPr lang="en-US" altLang="zh-CN" sz="2400" b="1">
                <a:solidFill>
                  <a:srgbClr val="000000"/>
                </a:solidFill>
              </a:rPr>
              <a:t>200kg</a:t>
            </a:r>
            <a:r>
              <a:rPr lang="zh-CN" altLang="en-US" sz="2400" b="1">
                <a:solidFill>
                  <a:srgbClr val="000000"/>
                </a:solidFill>
              </a:rPr>
              <a:t>的物体，从距地面高为</a:t>
            </a:r>
            <a:r>
              <a:rPr lang="en-US" altLang="zh-CN" sz="2400" b="1">
                <a:solidFill>
                  <a:srgbClr val="000000"/>
                </a:solidFill>
              </a:rPr>
              <a:t>h</a:t>
            </a:r>
            <a:r>
              <a:rPr lang="en-US" altLang="zh-CN" sz="2400" b="1" baseline="-25000">
                <a:solidFill>
                  <a:srgbClr val="000000"/>
                </a:solidFill>
              </a:rPr>
              <a:t>1</a:t>
            </a:r>
            <a:r>
              <a:rPr lang="en-US" altLang="zh-CN" sz="2400" b="1">
                <a:solidFill>
                  <a:srgbClr val="000000"/>
                </a:solidFill>
              </a:rPr>
              <a:t>=3m</a:t>
            </a:r>
            <a:r>
              <a:rPr lang="zh-CN" altLang="en-US" sz="2400" b="1">
                <a:solidFill>
                  <a:srgbClr val="000000"/>
                </a:solidFill>
              </a:rPr>
              <a:t>的高度匀速运到高为</a:t>
            </a:r>
            <a:r>
              <a:rPr lang="en-US" altLang="zh-CN" sz="2400" b="1">
                <a:solidFill>
                  <a:srgbClr val="000000"/>
                </a:solidFill>
              </a:rPr>
              <a:t>h</a:t>
            </a:r>
            <a:r>
              <a:rPr lang="en-US" altLang="zh-CN" sz="2400" b="1" baseline="-25000">
                <a:solidFill>
                  <a:srgbClr val="000000"/>
                </a:solidFill>
              </a:rPr>
              <a:t>2</a:t>
            </a:r>
            <a:r>
              <a:rPr lang="en-US" altLang="zh-CN" sz="2400" b="1">
                <a:solidFill>
                  <a:srgbClr val="000000"/>
                </a:solidFill>
              </a:rPr>
              <a:t>=10m</a:t>
            </a:r>
            <a:r>
              <a:rPr lang="zh-CN" altLang="en-US" sz="2400" b="1">
                <a:solidFill>
                  <a:srgbClr val="000000"/>
                </a:solidFill>
              </a:rPr>
              <a:t>的地方，重力做了多少功？物体的重力势能如何变化？若物体加速或减速上升呢？</a:t>
            </a:r>
            <a:r>
              <a:rPr lang="en-US" altLang="zh-CN" sz="2400" b="1">
                <a:solidFill>
                  <a:srgbClr val="000000"/>
                </a:solidFill>
              </a:rPr>
              <a:t>(g=10m/s</a:t>
            </a:r>
            <a:r>
              <a:rPr lang="en-US" altLang="zh-CN" sz="2400" b="1" baseline="30000">
                <a:solidFill>
                  <a:srgbClr val="000000"/>
                </a:solidFill>
              </a:rPr>
              <a:t>-2</a:t>
            </a:r>
            <a:r>
              <a:rPr lang="en-US" altLang="zh-CN" sz="2400" b="1">
                <a:solidFill>
                  <a:srgbClr val="000000"/>
                </a:solidFill>
              </a:rPr>
              <a:t>)</a:t>
            </a:r>
          </a:p>
        </p:txBody>
      </p:sp>
      <p:sp>
        <p:nvSpPr>
          <p:cNvPr id="16389" name="Text Box 5"/>
          <p:cNvSpPr txBox="1">
            <a:spLocks noChangeArrowheads="1"/>
          </p:cNvSpPr>
          <p:nvPr/>
        </p:nvSpPr>
        <p:spPr bwMode="auto">
          <a:xfrm>
            <a:off x="3348038" y="3213100"/>
            <a:ext cx="5545137"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分析：重力做功为：</a:t>
            </a:r>
          </a:p>
          <a:p>
            <a:pPr>
              <a:spcBef>
                <a:spcPct val="50000"/>
              </a:spcBef>
            </a:pPr>
            <a:r>
              <a:rPr lang="zh-CN" altLang="en-US" sz="2400" b="1"/>
              <a:t>     </a:t>
            </a:r>
            <a:r>
              <a:rPr lang="en-US" altLang="zh-CN" sz="2400" b="1"/>
              <a:t>W</a:t>
            </a:r>
            <a:r>
              <a:rPr lang="en-US" altLang="zh-CN" sz="2400" b="1" baseline="-25000"/>
              <a:t>G</a:t>
            </a:r>
            <a:r>
              <a:rPr lang="en-US" altLang="zh-CN" sz="2400" b="1"/>
              <a:t>=mg(h</a:t>
            </a:r>
            <a:r>
              <a:rPr lang="en-US" altLang="zh-CN" sz="2400" b="1" baseline="-25000"/>
              <a:t>1</a:t>
            </a:r>
            <a:r>
              <a:rPr lang="en-US" altLang="zh-CN" sz="2400" b="1"/>
              <a:t>-h</a:t>
            </a:r>
            <a:r>
              <a:rPr lang="en-US" altLang="zh-CN" sz="2400" b="1" baseline="-25000"/>
              <a:t>2</a:t>
            </a:r>
            <a:r>
              <a:rPr lang="en-US" altLang="zh-CN" sz="2400" b="1"/>
              <a:t>)=</a:t>
            </a:r>
            <a:r>
              <a:rPr lang="zh-CN" altLang="en-US" sz="2400" b="1"/>
              <a:t>－</a:t>
            </a:r>
            <a:r>
              <a:rPr lang="en-US" altLang="zh-CN" sz="2400" b="1"/>
              <a:t>14000J</a:t>
            </a:r>
          </a:p>
          <a:p>
            <a:pPr>
              <a:spcBef>
                <a:spcPct val="50000"/>
              </a:spcBef>
            </a:pPr>
            <a:r>
              <a:rPr lang="en-US" altLang="zh-CN" sz="2400" b="1"/>
              <a:t>     W</a:t>
            </a:r>
            <a:r>
              <a:rPr lang="en-US" altLang="zh-CN" sz="2400" b="1" baseline="-25000"/>
              <a:t>G</a:t>
            </a:r>
            <a:r>
              <a:rPr lang="en-US" altLang="zh-CN" sz="2400" b="1"/>
              <a:t>=E</a:t>
            </a:r>
            <a:r>
              <a:rPr lang="en-US" altLang="zh-CN" sz="2400" b="1" baseline="-25000"/>
              <a:t>p1</a:t>
            </a:r>
            <a:r>
              <a:rPr lang="en-US" altLang="zh-CN" sz="2400" b="1"/>
              <a:t>-E</a:t>
            </a:r>
            <a:r>
              <a:rPr lang="en-US" altLang="zh-CN" sz="2400" b="1" baseline="-25000"/>
              <a:t>p2</a:t>
            </a:r>
            <a:r>
              <a:rPr lang="en-US" altLang="zh-CN" sz="2400" b="1"/>
              <a:t>=mgh</a:t>
            </a:r>
            <a:r>
              <a:rPr lang="en-US" altLang="zh-CN" sz="2400" b="1" baseline="-25000"/>
              <a:t>1</a:t>
            </a:r>
            <a:r>
              <a:rPr lang="en-US" altLang="zh-CN" sz="2400" b="1"/>
              <a:t>-mgh</a:t>
            </a:r>
            <a:r>
              <a:rPr lang="en-US" altLang="zh-CN" sz="2400" b="1" baseline="-25000"/>
              <a:t>2</a:t>
            </a:r>
            <a:r>
              <a:rPr lang="en-US" altLang="zh-CN" sz="2400" b="1"/>
              <a:t>=</a:t>
            </a:r>
            <a:r>
              <a:rPr lang="zh-CN" altLang="en-US" sz="2400" b="1"/>
              <a:t>－</a:t>
            </a:r>
            <a:r>
              <a:rPr lang="en-US" altLang="zh-CN" sz="2400" b="1"/>
              <a:t>14000J</a:t>
            </a:r>
          </a:p>
          <a:p>
            <a:pPr>
              <a:spcBef>
                <a:spcPct val="50000"/>
              </a:spcBef>
            </a:pPr>
            <a:r>
              <a:rPr lang="zh-CN" altLang="en-US" sz="2400" b="1"/>
              <a:t>重力势能增加了</a:t>
            </a:r>
            <a:r>
              <a:rPr lang="en-US" altLang="zh-CN" sz="2400" b="1"/>
              <a:t>14000J</a:t>
            </a:r>
          </a:p>
        </p:txBody>
      </p:sp>
      <p:sp>
        <p:nvSpPr>
          <p:cNvPr id="16390" name="Text Box 6"/>
          <p:cNvSpPr txBox="1">
            <a:spLocks noChangeArrowheads="1"/>
          </p:cNvSpPr>
          <p:nvPr/>
        </p:nvSpPr>
        <p:spPr bwMode="auto">
          <a:xfrm>
            <a:off x="3203575" y="677863"/>
            <a:ext cx="4681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FF"/>
                </a:solidFill>
                <a:ea typeface="方正姚体" pitchFamily="2" charset="-122"/>
              </a:rPr>
              <a:t>请同学们完成</a:t>
            </a:r>
          </a:p>
        </p:txBody>
      </p:sp>
      <p:sp>
        <p:nvSpPr>
          <p:cNvPr id="16391" name="Text Box 7"/>
          <p:cNvSpPr txBox="1">
            <a:spLocks noChangeArrowheads="1"/>
          </p:cNvSpPr>
          <p:nvPr/>
        </p:nvSpPr>
        <p:spPr bwMode="auto">
          <a:xfrm>
            <a:off x="3779838" y="5589588"/>
            <a:ext cx="4752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0000FF"/>
                </a:solidFill>
              </a:rPr>
              <a:t>重力做负功重力势能增加</a:t>
            </a:r>
          </a:p>
        </p:txBody>
      </p:sp>
      <p:sp>
        <p:nvSpPr>
          <p:cNvPr id="16392" name="Text Box 8"/>
          <p:cNvSpPr txBox="1">
            <a:spLocks noChangeArrowheads="1"/>
          </p:cNvSpPr>
          <p:nvPr/>
        </p:nvSpPr>
        <p:spPr bwMode="auto">
          <a:xfrm>
            <a:off x="457200" y="533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wipe(down)">
                                      <p:cBhvr>
                                        <p:cTn id="7" dur="5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wipe(down)">
                                      <p:cBhvr>
                                        <p:cTn id="12" dur="500"/>
                                        <p:tgtEl>
                                          <p:spTgt spid="16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6386"/>
                                        </p:tgtEl>
                                        <p:attrNameLst>
                                          <p:attrName>style.visibility</p:attrName>
                                        </p:attrNameLst>
                                      </p:cBhvr>
                                      <p:to>
                                        <p:strVal val="visible"/>
                                      </p:to>
                                    </p:set>
                                    <p:animEffect transition="in" filter="wipe(down)">
                                      <p:cBhvr>
                                        <p:cTn id="17" dur="500"/>
                                        <p:tgtEl>
                                          <p:spTgt spid="163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16389"/>
                                        </p:tgtEl>
                                        <p:attrNameLst>
                                          <p:attrName>style.visibility</p:attrName>
                                        </p:attrNameLst>
                                      </p:cBhvr>
                                      <p:to>
                                        <p:strVal val="visible"/>
                                      </p:to>
                                    </p:set>
                                    <p:anim calcmode="lin" valueType="num">
                                      <p:cBhvr>
                                        <p:cTn id="22" dur="500" fill="hold"/>
                                        <p:tgtEl>
                                          <p:spTgt spid="16389"/>
                                        </p:tgtEl>
                                        <p:attrNameLst>
                                          <p:attrName>ppt_w</p:attrName>
                                        </p:attrNameLst>
                                      </p:cBhvr>
                                      <p:tavLst>
                                        <p:tav tm="0">
                                          <p:val>
                                            <p:fltVal val="0"/>
                                          </p:val>
                                        </p:tav>
                                        <p:tav tm="100000">
                                          <p:val>
                                            <p:strVal val="#ppt_w"/>
                                          </p:val>
                                        </p:tav>
                                      </p:tavLst>
                                    </p:anim>
                                    <p:anim calcmode="lin" valueType="num">
                                      <p:cBhvr>
                                        <p:cTn id="23" dur="500" fill="hold"/>
                                        <p:tgtEl>
                                          <p:spTgt spid="16389"/>
                                        </p:tgtEl>
                                        <p:attrNameLst>
                                          <p:attrName>ppt_h</p:attrName>
                                        </p:attrNameLst>
                                      </p:cBhvr>
                                      <p:tavLst>
                                        <p:tav tm="0">
                                          <p:val>
                                            <p:fltVal val="0"/>
                                          </p:val>
                                        </p:tav>
                                        <p:tav tm="100000">
                                          <p:val>
                                            <p:strVal val="#ppt_h"/>
                                          </p:val>
                                        </p:tav>
                                      </p:tavLst>
                                    </p:anim>
                                    <p:animEffect transition="in" filter="fade">
                                      <p:cBhvr>
                                        <p:cTn id="24" dur="500"/>
                                        <p:tgtEl>
                                          <p:spTgt spid="1638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391"/>
                                        </p:tgtEl>
                                        <p:attrNameLst>
                                          <p:attrName>style.visibility</p:attrName>
                                        </p:attrNameLst>
                                      </p:cBhvr>
                                      <p:to>
                                        <p:strVal val="visible"/>
                                      </p:to>
                                    </p:set>
                                    <p:animEffect transition="in" filter="wipe(left)">
                                      <p:cBhvr>
                                        <p:cTn id="29"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89" grpId="0"/>
      <p:bldP spid="16390" grpId="0"/>
      <p:bldP spid="163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15900" y="4365625"/>
            <a:ext cx="90360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6038"/>
            <a:r>
              <a:rPr lang="en-US" altLang="zh-CN" sz="2400">
                <a:solidFill>
                  <a:srgbClr val="000000"/>
                </a:solidFill>
              </a:rPr>
              <a:t>        </a:t>
            </a:r>
            <a:r>
              <a:rPr lang="zh-CN" altLang="en-US" sz="2400">
                <a:solidFill>
                  <a:srgbClr val="000000"/>
                </a:solidFill>
              </a:rPr>
              <a:t>当然不能，因为此时这个能量不能表示物体重力做功的实际情况．</a:t>
            </a:r>
          </a:p>
          <a:p>
            <a:pPr indent="46038"/>
            <a:r>
              <a:rPr lang="zh-CN" altLang="en-US" sz="2400">
                <a:solidFill>
                  <a:srgbClr val="000000"/>
                </a:solidFill>
              </a:rPr>
              <a:t>当摩擦力对物体做功时，我们能不能定义有一个摩擦力势能存在呢</a:t>
            </a:r>
            <a:r>
              <a:rPr lang="en-US" altLang="zh-CN" sz="2400">
                <a:solidFill>
                  <a:srgbClr val="000000"/>
                </a:solidFill>
              </a:rPr>
              <a:t>?</a:t>
            </a:r>
            <a:r>
              <a:rPr lang="zh-CN" altLang="en-US" sz="2400">
                <a:solidFill>
                  <a:srgbClr val="000000"/>
                </a:solidFill>
              </a:rPr>
              <a:t>为什么</a:t>
            </a:r>
            <a:r>
              <a:rPr lang="en-US" altLang="zh-CN" sz="2400">
                <a:solidFill>
                  <a:srgbClr val="000000"/>
                </a:solidFill>
              </a:rPr>
              <a:t>?</a:t>
            </a:r>
          </a:p>
          <a:p>
            <a:pPr indent="46038"/>
            <a:r>
              <a:rPr lang="en-US" altLang="zh-CN" sz="2400">
                <a:solidFill>
                  <a:srgbClr val="000000"/>
                </a:solidFill>
              </a:rPr>
              <a:t>       </a:t>
            </a:r>
            <a:r>
              <a:rPr lang="zh-CN" altLang="en-US" sz="2400">
                <a:solidFill>
                  <a:srgbClr val="000000"/>
                </a:solidFill>
              </a:rPr>
              <a:t>不行，摩擦力做功与路径有关。</a:t>
            </a:r>
          </a:p>
        </p:txBody>
      </p:sp>
      <p:pic>
        <p:nvPicPr>
          <p:cNvPr id="17411" name="Picture 3" descr="儿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692150"/>
            <a:ext cx="8964612" cy="3573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checkerboard(across)">
                                      <p:cBhvr>
                                        <p:cTn id="7" dur="500"/>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0"/>
                                        </p:tgtEl>
                                        <p:attrNameLst>
                                          <p:attrName>style.visibility</p:attrName>
                                        </p:attrNameLst>
                                      </p:cBhvr>
                                      <p:to>
                                        <p:strVal val="visible"/>
                                      </p:to>
                                    </p:set>
                                    <p:animEffect transition="in" filter="blinds(horizontal)">
                                      <p:cBhvr>
                                        <p:cTn id="12"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2286000" y="1265238"/>
            <a:ext cx="50403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a:solidFill>
                  <a:srgbClr val="0000FF"/>
                </a:solidFill>
                <a:latin typeface="方正姚体" pitchFamily="2" charset="-122"/>
                <a:ea typeface="方正姚体" pitchFamily="2" charset="-122"/>
              </a:rPr>
              <a:t>高度</a:t>
            </a:r>
            <a:r>
              <a:rPr lang="en-US" altLang="zh-CN" sz="3200" b="1">
                <a:solidFill>
                  <a:srgbClr val="0000FF"/>
                </a:solidFill>
                <a:latin typeface="方正姚体" pitchFamily="2" charset="-122"/>
                <a:ea typeface="方正姚体" pitchFamily="2" charset="-122"/>
              </a:rPr>
              <a:t>h</a:t>
            </a:r>
            <a:r>
              <a:rPr lang="zh-CN" altLang="en-US" sz="3200" b="1">
                <a:solidFill>
                  <a:srgbClr val="0000FF"/>
                </a:solidFill>
                <a:latin typeface="方正姚体" pitchFamily="2" charset="-122"/>
                <a:ea typeface="方正姚体" pitchFamily="2" charset="-122"/>
              </a:rPr>
              <a:t>是相对于谁的呢？</a:t>
            </a:r>
          </a:p>
        </p:txBody>
      </p:sp>
      <p:sp>
        <p:nvSpPr>
          <p:cNvPr id="18436" name="Rectangle 4"/>
          <p:cNvSpPr>
            <a:spLocks noChangeArrowheads="1"/>
          </p:cNvSpPr>
          <p:nvPr/>
        </p:nvSpPr>
        <p:spPr bwMode="auto">
          <a:xfrm>
            <a:off x="36513" y="1989138"/>
            <a:ext cx="91440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a:solidFill>
                  <a:srgbClr val="0000FF"/>
                </a:solidFill>
              </a:rPr>
              <a:t>        </a:t>
            </a:r>
            <a:r>
              <a:rPr lang="zh-CN" altLang="en-US" sz="2800" b="1">
                <a:solidFill>
                  <a:srgbClr val="0000FF"/>
                </a:solidFill>
              </a:rPr>
              <a:t>重力势能总是相对于某个水平面来说的，这个水平面叫</a:t>
            </a:r>
            <a:r>
              <a:rPr lang="zh-CN" altLang="en-US" sz="2800" b="1">
                <a:solidFill>
                  <a:srgbClr val="FF0000"/>
                </a:solidFill>
              </a:rPr>
              <a:t>参考平面</a:t>
            </a:r>
            <a:r>
              <a:rPr lang="zh-CN" altLang="en-US" sz="2800" b="1"/>
              <a:t>．</a:t>
            </a:r>
          </a:p>
          <a:p>
            <a:r>
              <a:rPr lang="zh-CN" altLang="en-US" sz="2800"/>
              <a:t>        </a:t>
            </a:r>
          </a:p>
          <a:p>
            <a:r>
              <a:rPr lang="zh-CN" altLang="en-US" sz="2800"/>
              <a:t>       </a:t>
            </a:r>
            <a:r>
              <a:rPr lang="zh-CN" altLang="en-US" sz="2800">
                <a:solidFill>
                  <a:srgbClr val="000000"/>
                </a:solidFill>
              </a:rPr>
              <a:t>参考平面选取不同，重力势能的数值就不同．可见，重力势能具有相对性．选择哪个水平面作为参考平面，可视研究问题的方便而定，通常选择地面作为参考平面．选择不同的参考平面，物体的重力势能的数值是不同的，但并不影响研究有关重力势能的问题，因为在有关的问题中，有确定意义的是重力势能的差值，</a:t>
            </a:r>
            <a:r>
              <a:rPr lang="zh-CN" altLang="en-US" sz="2800">
                <a:solidFill>
                  <a:srgbClr val="FF0000"/>
                </a:solidFill>
              </a:rPr>
              <a:t>这个差值并不因选择不同的参考平面而有所不同</a:t>
            </a:r>
            <a:r>
              <a:rPr lang="zh-CN" altLang="en-US">
                <a:solidFill>
                  <a:srgbClr val="FF0000"/>
                </a:solidFill>
              </a:rPr>
              <a:t> </a:t>
            </a:r>
          </a:p>
        </p:txBody>
      </p:sp>
      <p:sp>
        <p:nvSpPr>
          <p:cNvPr id="18437" name="Text Box 5"/>
          <p:cNvSpPr txBox="1">
            <a:spLocks noChangeArrowheads="1"/>
          </p:cNvSpPr>
          <p:nvPr/>
        </p:nvSpPr>
        <p:spPr bwMode="auto">
          <a:xfrm>
            <a:off x="2514600" y="304800"/>
            <a:ext cx="434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4000" b="1">
                <a:solidFill>
                  <a:srgbClr val="FF0000"/>
                </a:solidFill>
              </a:rPr>
              <a:t>重力势能的相对性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blinds(horizontal)">
                                      <p:cBhvr>
                                        <p:cTn id="7" dur="500"/>
                                        <p:tgtEl>
                                          <p:spTgt spid="1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8436">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18436">
                                            <p:txEl>
                                              <p:pRg st="2" end="2"/>
                                            </p:txEl>
                                          </p:spTgt>
                                        </p:tgtEl>
                                        <p:attrNameLst>
                                          <p:attrName>style.visibility</p:attrName>
                                        </p:attrNameLst>
                                      </p:cBhvr>
                                      <p:to>
                                        <p:strVal val="visible"/>
                                      </p:to>
                                    </p:set>
                                    <p:animEffect transition="in" filter="box(in)">
                                      <p:cBhvr>
                                        <p:cTn id="16" dur="500"/>
                                        <p:tgtEl>
                                          <p:spTgt spid="184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121121212121212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205038"/>
            <a:ext cx="2657475" cy="4105275"/>
          </a:xfrm>
          <a:prstGeom prst="rect">
            <a:avLst/>
          </a:prstGeom>
          <a:noFill/>
          <a:extLst>
            <a:ext uri="{909E8E84-426E-40DD-AFC4-6F175D3DCCD1}">
              <a14:hiddenFill xmlns:a14="http://schemas.microsoft.com/office/drawing/2010/main">
                <a:solidFill>
                  <a:srgbClr val="FFFFFF"/>
                </a:solidFill>
              </a14:hiddenFill>
            </a:ext>
          </a:extLst>
        </p:spPr>
      </p:pic>
      <p:sp>
        <p:nvSpPr>
          <p:cNvPr id="19459" name="Text Box 3"/>
          <p:cNvSpPr txBox="1">
            <a:spLocks noChangeArrowheads="1"/>
          </p:cNvSpPr>
          <p:nvPr/>
        </p:nvSpPr>
        <p:spPr bwMode="auto">
          <a:xfrm>
            <a:off x="3460750" y="822325"/>
            <a:ext cx="4464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FF0000"/>
                </a:solidFill>
                <a:ea typeface="方正姚体" pitchFamily="2" charset="-122"/>
              </a:rPr>
              <a:t>重力势能的正负表示大小</a:t>
            </a:r>
          </a:p>
        </p:txBody>
      </p:sp>
      <p:sp>
        <p:nvSpPr>
          <p:cNvPr id="19461" name="Text Box 5"/>
          <p:cNvSpPr txBox="1">
            <a:spLocks noChangeArrowheads="1"/>
          </p:cNvSpPr>
          <p:nvPr/>
        </p:nvSpPr>
        <p:spPr bwMode="auto">
          <a:xfrm>
            <a:off x="3059113" y="1773238"/>
            <a:ext cx="5761037"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00"/>
                </a:solidFill>
              </a:rPr>
              <a:t>对选定的参考平面而言，上方物体的高度是正值，重力势能也是正值；</a:t>
            </a:r>
          </a:p>
          <a:p>
            <a:pPr>
              <a:spcBef>
                <a:spcPct val="50000"/>
              </a:spcBef>
            </a:pPr>
            <a:r>
              <a:rPr lang="zh-CN" altLang="en-US" sz="2800" b="1">
                <a:solidFill>
                  <a:srgbClr val="000000"/>
                </a:solidFill>
              </a:rPr>
              <a:t>下方物体的高度是负值，重力势能也是负值。重力势能为负，表示物体在这个位置具有的重力势能比在参考平面上具有的重力势能少。</a:t>
            </a:r>
          </a:p>
        </p:txBody>
      </p:sp>
      <p:sp>
        <p:nvSpPr>
          <p:cNvPr id="19462" name="Text Box 6"/>
          <p:cNvSpPr txBox="1">
            <a:spLocks noChangeArrowheads="1"/>
          </p:cNvSpPr>
          <p:nvPr/>
        </p:nvSpPr>
        <p:spPr bwMode="auto">
          <a:xfrm>
            <a:off x="3132138" y="5445125"/>
            <a:ext cx="5795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t>重力势能：－</a:t>
            </a:r>
            <a:r>
              <a:rPr lang="en-US" altLang="zh-CN" sz="3600"/>
              <a:t>3 J</a:t>
            </a:r>
            <a:r>
              <a:rPr lang="zh-CN" altLang="en-US" sz="3600"/>
              <a:t>＞ － </a:t>
            </a:r>
            <a:r>
              <a:rPr lang="en-US" altLang="zh-CN" sz="3600"/>
              <a:t>5 J</a:t>
            </a:r>
          </a:p>
        </p:txBody>
      </p:sp>
      <p:sp>
        <p:nvSpPr>
          <p:cNvPr id="19463" name="Text Box 7"/>
          <p:cNvSpPr txBox="1">
            <a:spLocks noChangeArrowheads="1"/>
          </p:cNvSpPr>
          <p:nvPr/>
        </p:nvSpPr>
        <p:spPr bwMode="auto">
          <a:xfrm>
            <a:off x="457200" y="533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wipe(down)">
                                      <p:cBhvr>
                                        <p:cTn id="12" dur="500"/>
                                        <p:tgtEl>
                                          <p:spTgt spid="194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9461">
                                            <p:txEl>
                                              <p:pRg st="0" end="0"/>
                                            </p:txEl>
                                          </p:spTgt>
                                        </p:tgtEl>
                                        <p:attrNameLst>
                                          <p:attrName>style.visibility</p:attrName>
                                        </p:attrNameLst>
                                      </p:cBhvr>
                                      <p:to>
                                        <p:strVal val="visible"/>
                                      </p:to>
                                    </p:set>
                                    <p:animEffect transition="in" filter="wipe(down)">
                                      <p:cBhvr>
                                        <p:cTn id="17" dur="500"/>
                                        <p:tgtEl>
                                          <p:spTgt spid="1946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461">
                                            <p:txEl>
                                              <p:pRg st="1" end="1"/>
                                            </p:txEl>
                                          </p:spTgt>
                                        </p:tgtEl>
                                        <p:attrNameLst>
                                          <p:attrName>style.visibility</p:attrName>
                                        </p:attrNameLst>
                                      </p:cBhvr>
                                      <p:to>
                                        <p:strVal val="visible"/>
                                      </p:to>
                                    </p:set>
                                    <p:animEffect transition="in" filter="blinds(horizontal)">
                                      <p:cBhvr>
                                        <p:cTn id="22" dur="500"/>
                                        <p:tgtEl>
                                          <p:spTgt spid="1946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9462">
                                            <p:txEl>
                                              <p:pRg st="0" end="0"/>
                                            </p:txEl>
                                          </p:spTgt>
                                        </p:tgtEl>
                                        <p:attrNameLst>
                                          <p:attrName>style.visibility</p:attrName>
                                        </p:attrNameLst>
                                      </p:cBhvr>
                                      <p:to>
                                        <p:strVal val="visible"/>
                                      </p:to>
                                    </p:set>
                                    <p:animEffect transition="in" filter="wipe(down)">
                                      <p:cBhvr>
                                        <p:cTn id="27" dur="500"/>
                                        <p:tgtEl>
                                          <p:spTgt spid="194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2916238" y="1109663"/>
            <a:ext cx="3168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FF0000"/>
                </a:solidFill>
                <a:ea typeface="方正姚体" pitchFamily="2" charset="-122"/>
              </a:rPr>
              <a:t>我们已经体会到：</a:t>
            </a:r>
          </a:p>
        </p:txBody>
      </p:sp>
      <p:sp>
        <p:nvSpPr>
          <p:cNvPr id="20484" name="Text Box 4"/>
          <p:cNvSpPr txBox="1">
            <a:spLocks noChangeArrowheads="1"/>
          </p:cNvSpPr>
          <p:nvPr/>
        </p:nvSpPr>
        <p:spPr bwMode="auto">
          <a:xfrm>
            <a:off x="611188" y="2133600"/>
            <a:ext cx="76327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1</a:t>
            </a:r>
            <a:r>
              <a:rPr lang="zh-CN" altLang="en-US" sz="3200" b="1"/>
              <a:t>、重力做正功重力势能减少，而且重力做了多少功，重力势能就减少了多少。</a:t>
            </a:r>
          </a:p>
        </p:txBody>
      </p:sp>
      <p:sp>
        <p:nvSpPr>
          <p:cNvPr id="20485" name="Text Box 5"/>
          <p:cNvSpPr txBox="1">
            <a:spLocks noChangeArrowheads="1"/>
          </p:cNvSpPr>
          <p:nvPr/>
        </p:nvSpPr>
        <p:spPr bwMode="auto">
          <a:xfrm>
            <a:off x="539750" y="3500438"/>
            <a:ext cx="79930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2</a:t>
            </a:r>
            <a:r>
              <a:rPr lang="zh-CN" altLang="en-US" sz="3200" b="1"/>
              <a:t>、重力做负功重力势能增加，而且克服重力做了多少功，重力势能就增加多少。</a:t>
            </a:r>
          </a:p>
        </p:txBody>
      </p:sp>
      <p:sp>
        <p:nvSpPr>
          <p:cNvPr id="20486" name="Text Box 6"/>
          <p:cNvSpPr txBox="1">
            <a:spLocks noChangeArrowheads="1"/>
          </p:cNvSpPr>
          <p:nvPr/>
        </p:nvSpPr>
        <p:spPr bwMode="auto">
          <a:xfrm>
            <a:off x="1692275" y="5229225"/>
            <a:ext cx="5851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b="1">
                <a:solidFill>
                  <a:srgbClr val="0000FF"/>
                </a:solidFill>
              </a:rPr>
              <a:t>体会“功是能量转化的量度”</a:t>
            </a:r>
          </a:p>
        </p:txBody>
      </p:sp>
      <p:sp>
        <p:nvSpPr>
          <p:cNvPr id="20487" name="Text Box 7"/>
          <p:cNvSpPr txBox="1">
            <a:spLocks noChangeArrowheads="1"/>
          </p:cNvSpPr>
          <p:nvPr/>
        </p:nvSpPr>
        <p:spPr bwMode="auto">
          <a:xfrm>
            <a:off x="457200" y="533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总结：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down)">
                                      <p:cBhvr>
                                        <p:cTn id="7" dur="500"/>
                                        <p:tgtEl>
                                          <p:spTgt spid="20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20484"/>
                                        </p:tgtEl>
                                        <p:attrNameLst>
                                          <p:attrName>style.visibility</p:attrName>
                                        </p:attrNameLst>
                                      </p:cBhvr>
                                      <p:to>
                                        <p:strVal val="visible"/>
                                      </p:to>
                                    </p:set>
                                    <p:anim calcmode="lin" valueType="num">
                                      <p:cBhvr>
                                        <p:cTn id="12" dur="500" fill="hold"/>
                                        <p:tgtEl>
                                          <p:spTgt spid="20484"/>
                                        </p:tgtEl>
                                        <p:attrNameLst>
                                          <p:attrName>ppt_w</p:attrName>
                                        </p:attrNameLst>
                                      </p:cBhvr>
                                      <p:tavLst>
                                        <p:tav tm="0">
                                          <p:val>
                                            <p:fltVal val="0"/>
                                          </p:val>
                                        </p:tav>
                                        <p:tav tm="100000">
                                          <p:val>
                                            <p:strVal val="#ppt_w"/>
                                          </p:val>
                                        </p:tav>
                                      </p:tavLst>
                                    </p:anim>
                                    <p:anim calcmode="lin" valueType="num">
                                      <p:cBhvr>
                                        <p:cTn id="13" dur="500" fill="hold"/>
                                        <p:tgtEl>
                                          <p:spTgt spid="20484"/>
                                        </p:tgtEl>
                                        <p:attrNameLst>
                                          <p:attrName>ppt_h</p:attrName>
                                        </p:attrNameLst>
                                      </p:cBhvr>
                                      <p:tavLst>
                                        <p:tav tm="0">
                                          <p:val>
                                            <p:fltVal val="0"/>
                                          </p:val>
                                        </p:tav>
                                        <p:tav tm="100000">
                                          <p:val>
                                            <p:strVal val="#ppt_h"/>
                                          </p:val>
                                        </p:tav>
                                      </p:tavLst>
                                    </p:anim>
                                    <p:animEffect transition="in" filter="fade">
                                      <p:cBhvr>
                                        <p:cTn id="14" dur="500"/>
                                        <p:tgtEl>
                                          <p:spTgt spid="2048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20485"/>
                                        </p:tgtEl>
                                        <p:attrNameLst>
                                          <p:attrName>style.visibility</p:attrName>
                                        </p:attrNameLst>
                                      </p:cBhvr>
                                      <p:to>
                                        <p:strVal val="visible"/>
                                      </p:to>
                                    </p:set>
                                    <p:anim calcmode="lin" valueType="num">
                                      <p:cBhvr>
                                        <p:cTn id="19" dur="500" fill="hold"/>
                                        <p:tgtEl>
                                          <p:spTgt spid="20485"/>
                                        </p:tgtEl>
                                        <p:attrNameLst>
                                          <p:attrName>ppt_w</p:attrName>
                                        </p:attrNameLst>
                                      </p:cBhvr>
                                      <p:tavLst>
                                        <p:tav tm="0">
                                          <p:val>
                                            <p:fltVal val="0"/>
                                          </p:val>
                                        </p:tav>
                                        <p:tav tm="100000">
                                          <p:val>
                                            <p:strVal val="#ppt_w"/>
                                          </p:val>
                                        </p:tav>
                                      </p:tavLst>
                                    </p:anim>
                                    <p:anim calcmode="lin" valueType="num">
                                      <p:cBhvr>
                                        <p:cTn id="20" dur="500" fill="hold"/>
                                        <p:tgtEl>
                                          <p:spTgt spid="20485"/>
                                        </p:tgtEl>
                                        <p:attrNameLst>
                                          <p:attrName>ppt_h</p:attrName>
                                        </p:attrNameLst>
                                      </p:cBhvr>
                                      <p:tavLst>
                                        <p:tav tm="0">
                                          <p:val>
                                            <p:fltVal val="0"/>
                                          </p:val>
                                        </p:tav>
                                        <p:tav tm="100000">
                                          <p:val>
                                            <p:strVal val="#ppt_h"/>
                                          </p:val>
                                        </p:tav>
                                      </p:tavLst>
                                    </p:anim>
                                    <p:animEffect transition="in" filter="fade">
                                      <p:cBhvr>
                                        <p:cTn id="21" dur="500"/>
                                        <p:tgtEl>
                                          <p:spTgt spid="2048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0486"/>
                                        </p:tgtEl>
                                        <p:attrNameLst>
                                          <p:attrName>style.visibility</p:attrName>
                                        </p:attrNameLst>
                                      </p:cBhvr>
                                      <p:to>
                                        <p:strVal val="visible"/>
                                      </p:to>
                                    </p:set>
                                    <p:animEffect transition="in" filter="checkerboard(across)">
                                      <p:cBhvr>
                                        <p:cTn id="26"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P spid="20485" grpId="0"/>
      <p:bldP spid="2048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2543175" y="1541463"/>
            <a:ext cx="4692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800" b="1">
                <a:solidFill>
                  <a:srgbClr val="FF0000"/>
                </a:solidFill>
                <a:latin typeface="方正姚体" pitchFamily="2" charset="-122"/>
                <a:ea typeface="方正姚体" pitchFamily="2" charset="-122"/>
              </a:rPr>
              <a:t>那么重力势能是谁具有的呢</a:t>
            </a:r>
            <a:r>
              <a:rPr lang="en-US" altLang="zh-CN" sz="2800" b="1">
                <a:solidFill>
                  <a:srgbClr val="FF0000"/>
                </a:solidFill>
                <a:latin typeface="方正姚体" pitchFamily="2" charset="-122"/>
                <a:ea typeface="方正姚体" pitchFamily="2" charset="-122"/>
              </a:rPr>
              <a:t>?</a:t>
            </a:r>
            <a:r>
              <a:rPr lang="en-US" altLang="zh-CN" b="1">
                <a:solidFill>
                  <a:srgbClr val="FF0000"/>
                </a:solidFill>
              </a:rPr>
              <a:t> </a:t>
            </a:r>
          </a:p>
        </p:txBody>
      </p:sp>
      <p:sp>
        <p:nvSpPr>
          <p:cNvPr id="21508" name="Rectangle 4"/>
          <p:cNvSpPr>
            <a:spLocks noChangeArrowheads="1"/>
          </p:cNvSpPr>
          <p:nvPr/>
        </p:nvSpPr>
        <p:spPr bwMode="auto">
          <a:xfrm>
            <a:off x="0" y="257810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solidFill>
                  <a:srgbClr val="0000FF"/>
                </a:solidFill>
              </a:rPr>
              <a:t>    </a:t>
            </a:r>
            <a:r>
              <a:rPr lang="zh-CN" altLang="en-US" sz="3200" b="1">
                <a:solidFill>
                  <a:srgbClr val="0000FF"/>
                </a:solidFill>
              </a:rPr>
              <a:t>重力势能应该是物体与地球组成的系统共同具有的，而不是地球上某一个物体单独具有的。</a:t>
            </a:r>
          </a:p>
        </p:txBody>
      </p:sp>
      <p:sp>
        <p:nvSpPr>
          <p:cNvPr id="21509" name="Rectangle 5"/>
          <p:cNvSpPr>
            <a:spLocks noChangeArrowheads="1"/>
          </p:cNvSpPr>
          <p:nvPr/>
        </p:nvSpPr>
        <p:spPr bwMode="auto">
          <a:xfrm>
            <a:off x="0" y="407670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a:solidFill>
                  <a:srgbClr val="000000"/>
                </a:solidFill>
              </a:rPr>
              <a:t>不只是重力势能，任何形式的势能，都是相应的物体系统由于其中各物体之间，或物体内的各部分之间存在相互作用而具有的能，是由各物体的相对位置决定的．</a:t>
            </a:r>
          </a:p>
        </p:txBody>
      </p:sp>
      <p:sp>
        <p:nvSpPr>
          <p:cNvPr id="21510" name="Text Box 6"/>
          <p:cNvSpPr txBox="1">
            <a:spLocks noChangeArrowheads="1"/>
          </p:cNvSpPr>
          <p:nvPr/>
        </p:nvSpPr>
        <p:spPr bwMode="auto">
          <a:xfrm>
            <a:off x="2514600" y="304800"/>
            <a:ext cx="434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4000" b="1">
                <a:solidFill>
                  <a:srgbClr val="FF0000"/>
                </a:solidFill>
              </a:rPr>
              <a:t>重力势能的系统性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down)">
                                      <p:cBhvr>
                                        <p:cTn id="7" dur="500"/>
                                        <p:tgtEl>
                                          <p:spTgt spid="2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checkerboard(across)">
                                      <p:cBhvr>
                                        <p:cTn id="12" dur="500"/>
                                        <p:tgtEl>
                                          <p:spTgt spid="21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blinds(horizontal)">
                                      <p:cBhvr>
                                        <p:cTn id="17"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p:bldP spid="2150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9525" y="2924175"/>
            <a:ext cx="915352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6038"/>
            <a:r>
              <a:rPr lang="en-US" altLang="zh-CN" sz="2800">
                <a:solidFill>
                  <a:srgbClr val="000000"/>
                </a:solidFill>
              </a:rPr>
              <a:t>  A.</a:t>
            </a:r>
            <a:r>
              <a:rPr lang="zh-CN" altLang="en-US" sz="2800">
                <a:solidFill>
                  <a:srgbClr val="000000"/>
                </a:solidFill>
              </a:rPr>
              <a:t>重力势能等于零的物体，一定不会对别的物体做功    </a:t>
            </a:r>
          </a:p>
          <a:p>
            <a:pPr indent="46038"/>
            <a:r>
              <a:rPr lang="zh-CN" altLang="en-US" sz="2800">
                <a:solidFill>
                  <a:srgbClr val="000000"/>
                </a:solidFill>
              </a:rPr>
              <a:t>  </a:t>
            </a:r>
            <a:r>
              <a:rPr lang="en-US" altLang="zh-CN" sz="2800">
                <a:solidFill>
                  <a:srgbClr val="000000"/>
                </a:solidFill>
              </a:rPr>
              <a:t>B.</a:t>
            </a:r>
            <a:r>
              <a:rPr lang="zh-CN" altLang="en-US" sz="2800">
                <a:solidFill>
                  <a:srgbClr val="000000"/>
                </a:solidFill>
              </a:rPr>
              <a:t>放在地面上的物体，它的重力势能一定等于零</a:t>
            </a:r>
          </a:p>
          <a:p>
            <a:pPr indent="46038"/>
            <a:r>
              <a:rPr lang="zh-CN" altLang="en-US" sz="2800">
                <a:solidFill>
                  <a:srgbClr val="000000"/>
                </a:solidFill>
              </a:rPr>
              <a:t>  </a:t>
            </a:r>
            <a:r>
              <a:rPr lang="en-US" altLang="zh-CN" sz="2800">
                <a:solidFill>
                  <a:srgbClr val="000000"/>
                </a:solidFill>
              </a:rPr>
              <a:t>C.</a:t>
            </a:r>
            <a:r>
              <a:rPr lang="zh-CN" altLang="en-US" sz="2800">
                <a:solidFill>
                  <a:srgbClr val="000000"/>
                </a:solidFill>
              </a:rPr>
              <a:t>在不同高度将某一物体抛出，落地时重力势能相等</a:t>
            </a:r>
          </a:p>
          <a:p>
            <a:pPr indent="46038"/>
            <a:r>
              <a:rPr lang="zh-CN" altLang="en-US" sz="2800">
                <a:solidFill>
                  <a:srgbClr val="000000"/>
                </a:solidFill>
              </a:rPr>
              <a:t>  </a:t>
            </a:r>
            <a:r>
              <a:rPr lang="en-US" altLang="zh-CN" sz="2800">
                <a:solidFill>
                  <a:srgbClr val="000000"/>
                </a:solidFill>
              </a:rPr>
              <a:t>D</a:t>
            </a:r>
            <a:r>
              <a:rPr lang="zh-CN" altLang="en-US" sz="2800">
                <a:solidFill>
                  <a:srgbClr val="000000"/>
                </a:solidFill>
              </a:rPr>
              <a:t>相对不同的参考平面，物体具有不同数值的重力势       </a:t>
            </a:r>
          </a:p>
          <a:p>
            <a:pPr indent="46038"/>
            <a:r>
              <a:rPr lang="zh-CN" altLang="en-US" sz="2800">
                <a:solidFill>
                  <a:srgbClr val="000000"/>
                </a:solidFill>
              </a:rPr>
              <a:t>     能，但并不影响研究有关重力势能</a:t>
            </a:r>
          </a:p>
        </p:txBody>
      </p:sp>
      <p:sp>
        <p:nvSpPr>
          <p:cNvPr id="22532" name="Rectangle 4"/>
          <p:cNvSpPr>
            <a:spLocks noChangeArrowheads="1"/>
          </p:cNvSpPr>
          <p:nvPr/>
        </p:nvSpPr>
        <p:spPr bwMode="auto">
          <a:xfrm>
            <a:off x="179388" y="1916113"/>
            <a:ext cx="8718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00FF"/>
                </a:solidFill>
                <a:latin typeface="方正姚体" pitchFamily="2" charset="-122"/>
                <a:ea typeface="方正姚体" pitchFamily="2" charset="-122"/>
              </a:rPr>
              <a:t>1</a:t>
            </a:r>
            <a:r>
              <a:rPr lang="zh-CN" altLang="en-US" sz="3200" b="1">
                <a:solidFill>
                  <a:srgbClr val="0000FF"/>
                </a:solidFill>
                <a:latin typeface="方正姚体" pitchFamily="2" charset="-122"/>
                <a:ea typeface="方正姚体" pitchFamily="2" charset="-122"/>
              </a:rPr>
              <a:t>、关于重力势能的几种理解，正确的是 </a:t>
            </a:r>
            <a:r>
              <a:rPr lang="en-US" altLang="zh-CN" sz="3200" b="1">
                <a:solidFill>
                  <a:srgbClr val="0000FF"/>
                </a:solidFill>
                <a:latin typeface="方正姚体" pitchFamily="2" charset="-122"/>
                <a:ea typeface="方正姚体" pitchFamily="2" charset="-122"/>
              </a:rPr>
              <a:t>(    )</a:t>
            </a:r>
          </a:p>
        </p:txBody>
      </p:sp>
      <p:sp>
        <p:nvSpPr>
          <p:cNvPr id="22533" name="Text Box 5"/>
          <p:cNvSpPr txBox="1">
            <a:spLocks noChangeArrowheads="1"/>
          </p:cNvSpPr>
          <p:nvPr/>
        </p:nvSpPr>
        <p:spPr bwMode="auto">
          <a:xfrm>
            <a:off x="7620000" y="1916113"/>
            <a:ext cx="576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FF0000"/>
                </a:solidFill>
                <a:latin typeface="Times New Roman" pitchFamily="18" charset="0"/>
              </a:rPr>
              <a:t>D</a:t>
            </a:r>
          </a:p>
        </p:txBody>
      </p:sp>
      <p:sp>
        <p:nvSpPr>
          <p:cNvPr id="22534" name="Text Box 6"/>
          <p:cNvSpPr txBox="1">
            <a:spLocks noChangeArrowheads="1"/>
          </p:cNvSpPr>
          <p:nvPr/>
        </p:nvSpPr>
        <p:spPr bwMode="auto">
          <a:xfrm>
            <a:off x="457200" y="533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ppt_w</p:attrName>
                                        </p:attrNameLst>
                                      </p:cBhvr>
                                      <p:tavLst>
                                        <p:tav tm="0">
                                          <p:val>
                                            <p:fltVal val="0"/>
                                          </p:val>
                                        </p:tav>
                                        <p:tav tm="100000">
                                          <p:val>
                                            <p:strVal val="#ppt_w"/>
                                          </p:val>
                                        </p:tav>
                                      </p:tavLst>
                                    </p:anim>
                                    <p:anim calcmode="lin" valueType="num">
                                      <p:cBhvr>
                                        <p:cTn id="8" dur="500" fill="hold"/>
                                        <p:tgtEl>
                                          <p:spTgt spid="22530"/>
                                        </p:tgtEl>
                                        <p:attrNameLst>
                                          <p:attrName>ppt_h</p:attrName>
                                        </p:attrNameLst>
                                      </p:cBhvr>
                                      <p:tavLst>
                                        <p:tav tm="0">
                                          <p:val>
                                            <p:fltVal val="0"/>
                                          </p:val>
                                        </p:tav>
                                        <p:tav tm="100000">
                                          <p:val>
                                            <p:strVal val="#ppt_h"/>
                                          </p:val>
                                        </p:tav>
                                      </p:tavLst>
                                    </p:anim>
                                    <p:animEffect transition="in" filter="fade">
                                      <p:cBhvr>
                                        <p:cTn id="9" dur="500"/>
                                        <p:tgtEl>
                                          <p:spTgt spid="225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2533"/>
                                        </p:tgtEl>
                                        <p:attrNameLst>
                                          <p:attrName>style.visibility</p:attrName>
                                        </p:attrNameLst>
                                      </p:cBhvr>
                                      <p:to>
                                        <p:strVal val="visible"/>
                                      </p:to>
                                    </p:set>
                                    <p:anim calcmode="lin" valueType="num">
                                      <p:cBhvr additive="base">
                                        <p:cTn id="14" dur="500" fill="hold"/>
                                        <p:tgtEl>
                                          <p:spTgt spid="22533"/>
                                        </p:tgtEl>
                                        <p:attrNameLst>
                                          <p:attrName>ppt_x</p:attrName>
                                        </p:attrNameLst>
                                      </p:cBhvr>
                                      <p:tavLst>
                                        <p:tav tm="0">
                                          <p:val>
                                            <p:strVal val="#ppt_x"/>
                                          </p:val>
                                        </p:tav>
                                        <p:tav tm="100000">
                                          <p:val>
                                            <p:strVal val="#ppt_x"/>
                                          </p:val>
                                        </p:tav>
                                      </p:tavLst>
                                    </p:anim>
                                    <p:anim calcmode="lin" valueType="num">
                                      <p:cBhvr additive="base">
                                        <p:cTn id="15"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3" name="Group 7"/>
          <p:cNvGrpSpPr>
            <a:grpSpLocks/>
          </p:cNvGrpSpPr>
          <p:nvPr/>
        </p:nvGrpSpPr>
        <p:grpSpPr bwMode="auto">
          <a:xfrm>
            <a:off x="0" y="2133600"/>
            <a:ext cx="9144000" cy="2447925"/>
            <a:chOff x="0" y="1752"/>
            <a:chExt cx="5760" cy="1542"/>
          </a:xfrm>
        </p:grpSpPr>
        <p:pic>
          <p:nvPicPr>
            <p:cNvPr id="4104" name="Picture 8" descr="2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
              <a:ext cx="1923" cy="15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105" name="Picture 9" descr="1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 y="1752"/>
              <a:ext cx="1882" cy="15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106" name="Picture 10" descr="3453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 y="1752"/>
              <a:ext cx="1769" cy="15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52413" y="2781300"/>
            <a:ext cx="9144001"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6038"/>
            <a:r>
              <a:rPr lang="en-US" altLang="zh-CN" sz="2800"/>
              <a:t>       </a:t>
            </a:r>
            <a:r>
              <a:rPr lang="en-US" altLang="zh-CN" sz="2800">
                <a:solidFill>
                  <a:srgbClr val="000000"/>
                </a:solidFill>
              </a:rPr>
              <a:t>A.</a:t>
            </a:r>
            <a:r>
              <a:rPr lang="zh-CN" altLang="en-US" sz="2800">
                <a:solidFill>
                  <a:srgbClr val="000000"/>
                </a:solidFill>
              </a:rPr>
              <a:t>重力势能只跟物体所处的初、末位置有关，与物体  </a:t>
            </a:r>
          </a:p>
          <a:p>
            <a:pPr indent="46038"/>
            <a:r>
              <a:rPr lang="zh-CN" altLang="en-US" sz="2800">
                <a:solidFill>
                  <a:srgbClr val="000000"/>
                </a:solidFill>
              </a:rPr>
              <a:t>           实际经过的路径无关</a:t>
            </a:r>
          </a:p>
          <a:p>
            <a:pPr indent="46038"/>
            <a:r>
              <a:rPr lang="zh-CN" altLang="en-US" sz="2800">
                <a:solidFill>
                  <a:srgbClr val="000000"/>
                </a:solidFill>
              </a:rPr>
              <a:t>       </a:t>
            </a:r>
            <a:r>
              <a:rPr lang="en-US" altLang="zh-CN" sz="2800">
                <a:solidFill>
                  <a:srgbClr val="000000"/>
                </a:solidFill>
              </a:rPr>
              <a:t>B.</a:t>
            </a:r>
            <a:r>
              <a:rPr lang="zh-CN" altLang="en-US" sz="2800">
                <a:solidFill>
                  <a:srgbClr val="000000"/>
                </a:solidFill>
              </a:rPr>
              <a:t>重力势能的变化，只跟重力做功有关，和其他力做</a:t>
            </a:r>
          </a:p>
          <a:p>
            <a:pPr indent="46038"/>
            <a:r>
              <a:rPr lang="zh-CN" altLang="en-US" sz="2800">
                <a:solidFill>
                  <a:srgbClr val="000000"/>
                </a:solidFill>
              </a:rPr>
              <a:t>          功多少无关</a:t>
            </a:r>
          </a:p>
          <a:p>
            <a:pPr indent="46038"/>
            <a:r>
              <a:rPr lang="zh-CN" altLang="en-US" sz="2800">
                <a:solidFill>
                  <a:srgbClr val="000000"/>
                </a:solidFill>
              </a:rPr>
              <a:t>       </a:t>
            </a:r>
            <a:r>
              <a:rPr lang="en-US" altLang="zh-CN" sz="2800">
                <a:solidFill>
                  <a:srgbClr val="000000"/>
                </a:solidFill>
              </a:rPr>
              <a:t>C.</a:t>
            </a:r>
            <a:r>
              <a:rPr lang="zh-CN" altLang="en-US" sz="2800">
                <a:solidFill>
                  <a:srgbClr val="000000"/>
                </a:solidFill>
              </a:rPr>
              <a:t>重力势能是矢量，在地球表面以上为正，在地球表 </a:t>
            </a:r>
          </a:p>
          <a:p>
            <a:pPr indent="46038"/>
            <a:r>
              <a:rPr lang="zh-CN" altLang="en-US" sz="2800">
                <a:solidFill>
                  <a:srgbClr val="000000"/>
                </a:solidFill>
              </a:rPr>
              <a:t>          面以下为负</a:t>
            </a:r>
          </a:p>
          <a:p>
            <a:pPr indent="46038"/>
            <a:r>
              <a:rPr lang="zh-CN" altLang="en-US" sz="2800">
                <a:solidFill>
                  <a:srgbClr val="000000"/>
                </a:solidFill>
              </a:rPr>
              <a:t>       </a:t>
            </a:r>
            <a:r>
              <a:rPr lang="en-US" altLang="zh-CN" sz="2800">
                <a:solidFill>
                  <a:srgbClr val="000000"/>
                </a:solidFill>
              </a:rPr>
              <a:t>D.</a:t>
            </a:r>
            <a:r>
              <a:rPr lang="zh-CN" altLang="en-US" sz="2800">
                <a:solidFill>
                  <a:srgbClr val="000000"/>
                </a:solidFill>
              </a:rPr>
              <a:t>重力势能的变化量等于重力对物体做的功</a:t>
            </a:r>
          </a:p>
        </p:txBody>
      </p:sp>
      <p:sp>
        <p:nvSpPr>
          <p:cNvPr id="23555" name="Rectangle 3"/>
          <p:cNvSpPr>
            <a:spLocks noChangeArrowheads="1"/>
          </p:cNvSpPr>
          <p:nvPr/>
        </p:nvSpPr>
        <p:spPr bwMode="auto">
          <a:xfrm>
            <a:off x="250825" y="1773238"/>
            <a:ext cx="8515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0000FF"/>
                </a:solidFill>
                <a:latin typeface="方正姚体" pitchFamily="2" charset="-122"/>
                <a:ea typeface="方正姚体" pitchFamily="2" charset="-122"/>
              </a:rPr>
              <a:t>2.</a:t>
            </a:r>
            <a:r>
              <a:rPr lang="zh-CN" altLang="en-US" sz="3200">
                <a:solidFill>
                  <a:srgbClr val="0000FF"/>
                </a:solidFill>
                <a:latin typeface="方正姚体" pitchFamily="2" charset="-122"/>
                <a:ea typeface="方正姚体" pitchFamily="2" charset="-122"/>
              </a:rPr>
              <a:t>下列关于重力势能的说法，正确的是 </a:t>
            </a:r>
            <a:r>
              <a:rPr lang="en-US" altLang="zh-CN" sz="3200">
                <a:solidFill>
                  <a:srgbClr val="0000FF"/>
                </a:solidFill>
                <a:latin typeface="方正姚体" pitchFamily="2" charset="-122"/>
                <a:ea typeface="方正姚体" pitchFamily="2" charset="-122"/>
              </a:rPr>
              <a:t>(    )</a:t>
            </a:r>
          </a:p>
        </p:txBody>
      </p:sp>
      <p:sp>
        <p:nvSpPr>
          <p:cNvPr id="23557" name="Text Box 5"/>
          <p:cNvSpPr txBox="1">
            <a:spLocks noChangeArrowheads="1"/>
          </p:cNvSpPr>
          <p:nvPr/>
        </p:nvSpPr>
        <p:spPr bwMode="auto">
          <a:xfrm>
            <a:off x="7391400" y="1779588"/>
            <a:ext cx="576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a:solidFill>
                  <a:srgbClr val="FF0000"/>
                </a:solidFill>
                <a:latin typeface="Times New Roman" pitchFamily="18" charset="0"/>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 calcmode="lin" valueType="num">
                                      <p:cBhvr additive="base">
                                        <p:cTn id="7" dur="500" fill="hold"/>
                                        <p:tgtEl>
                                          <p:spTgt spid="23557"/>
                                        </p:tgtEl>
                                        <p:attrNameLst>
                                          <p:attrName>ppt_x</p:attrName>
                                        </p:attrNameLst>
                                      </p:cBhvr>
                                      <p:tavLst>
                                        <p:tav tm="0">
                                          <p:val>
                                            <p:strVal val="#ppt_x"/>
                                          </p:val>
                                        </p:tav>
                                        <p:tav tm="100000">
                                          <p:val>
                                            <p:strVal val="#ppt_x"/>
                                          </p:val>
                                        </p:tav>
                                      </p:tavLst>
                                    </p:anim>
                                    <p:anim calcmode="lin" valueType="num">
                                      <p:cBhvr additive="base">
                                        <p:cTn id="8"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1601788"/>
            <a:ext cx="9144000" cy="447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306388"/>
            <a:r>
              <a:rPr lang="zh-CN" altLang="en-US" sz="3200" b="1">
                <a:solidFill>
                  <a:srgbClr val="0000FF"/>
                </a:solidFill>
              </a:rPr>
              <a:t>一、重力做功：与起点和终点的位置有关．与物</a:t>
            </a:r>
          </a:p>
          <a:p>
            <a:pPr indent="306388"/>
            <a:r>
              <a:rPr lang="zh-CN" altLang="en-US" sz="3200" b="1">
                <a:solidFill>
                  <a:srgbClr val="0000FF"/>
                </a:solidFill>
              </a:rPr>
              <a:t>       体的路径无关．</a:t>
            </a:r>
            <a:endParaRPr lang="zh-CN" altLang="en-US" sz="3200">
              <a:solidFill>
                <a:srgbClr val="0000FF"/>
              </a:solidFill>
            </a:endParaRPr>
          </a:p>
          <a:p>
            <a:pPr indent="306388"/>
            <a:r>
              <a:rPr lang="zh-CN" altLang="en-US" sz="3200" b="1">
                <a:solidFill>
                  <a:srgbClr val="0000FF"/>
                </a:solidFill>
              </a:rPr>
              <a:t>二、重力势能：物体的重力势能等于它所受的</a:t>
            </a:r>
          </a:p>
          <a:p>
            <a:pPr indent="306388"/>
            <a:r>
              <a:rPr lang="zh-CN" altLang="en-US" sz="3200" b="1">
                <a:solidFill>
                  <a:srgbClr val="0000FF"/>
                </a:solidFill>
              </a:rPr>
              <a:t>       重力和所处高度的乘积．</a:t>
            </a:r>
            <a:endParaRPr lang="zh-CN" altLang="en-US" sz="3200">
              <a:solidFill>
                <a:srgbClr val="0000FF"/>
              </a:solidFill>
            </a:endParaRPr>
          </a:p>
          <a:p>
            <a:pPr indent="306388"/>
            <a:r>
              <a:rPr lang="zh-CN" altLang="en-US" sz="3200" b="1">
                <a:solidFill>
                  <a:srgbClr val="0000FF"/>
                </a:solidFill>
              </a:rPr>
              <a:t>三、重力势能的相对性    </a:t>
            </a:r>
            <a:endParaRPr lang="zh-CN" altLang="en-US" sz="3200">
              <a:solidFill>
                <a:srgbClr val="0000FF"/>
              </a:solidFill>
            </a:endParaRPr>
          </a:p>
          <a:p>
            <a:pPr indent="306388"/>
            <a:r>
              <a:rPr lang="zh-CN" altLang="en-US" sz="3200" b="1">
                <a:solidFill>
                  <a:srgbClr val="0000FF"/>
                </a:solidFill>
              </a:rPr>
              <a:t>       重力势能与参考平面的选取有关．但重力势 </a:t>
            </a:r>
          </a:p>
          <a:p>
            <a:pPr indent="306388"/>
            <a:r>
              <a:rPr lang="zh-CN" altLang="en-US" sz="3200" b="1">
                <a:solidFill>
                  <a:srgbClr val="0000FF"/>
                </a:solidFill>
              </a:rPr>
              <a:t> 能的变化量与参考平面的选取无关．</a:t>
            </a:r>
          </a:p>
          <a:p>
            <a:pPr indent="306388"/>
            <a:r>
              <a:rPr lang="zh-CN" altLang="en-US" sz="3200" b="1">
                <a:solidFill>
                  <a:srgbClr val="0000FF"/>
                </a:solidFill>
              </a:rPr>
              <a:t> 四、重力势能的系统性</a:t>
            </a:r>
          </a:p>
          <a:p>
            <a:pPr indent="306388"/>
            <a:r>
              <a:rPr lang="zh-CN" altLang="en-US" sz="3200" b="1">
                <a:solidFill>
                  <a:srgbClr val="0000FF"/>
                </a:solidFill>
              </a:rPr>
              <a:t>       势能是物体和地球所共有的．</a:t>
            </a:r>
            <a:r>
              <a:rPr lang="zh-CN" altLang="en-US">
                <a:solidFill>
                  <a:srgbClr val="0000FF"/>
                </a:solidFill>
              </a:rPr>
              <a:t> </a:t>
            </a:r>
          </a:p>
        </p:txBody>
      </p:sp>
      <p:sp>
        <p:nvSpPr>
          <p:cNvPr id="24580" name="Text Box 4"/>
          <p:cNvSpPr txBox="1">
            <a:spLocks noChangeArrowheads="1"/>
          </p:cNvSpPr>
          <p:nvPr/>
        </p:nvSpPr>
        <p:spPr bwMode="auto">
          <a:xfrm>
            <a:off x="533400" y="533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linds(horizontal)">
                                      <p:cBhvr>
                                        <p:cTn id="7" dur="500"/>
                                        <p:tgtEl>
                                          <p:spTgt spid="24578">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animEffect transition="in" filter="blinds(horizontal)">
                                      <p:cBhvr>
                                        <p:cTn id="11" dur="500"/>
                                        <p:tgtEl>
                                          <p:spTgt spid="2457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24578">
                                            <p:txEl>
                                              <p:pRg st="2" end="2"/>
                                            </p:txEl>
                                          </p:spTgt>
                                        </p:tgtEl>
                                        <p:attrNameLst>
                                          <p:attrName>style.visibility</p:attrName>
                                        </p:attrNameLst>
                                      </p:cBhvr>
                                      <p:to>
                                        <p:strVal val="visible"/>
                                      </p:to>
                                    </p:set>
                                    <p:animEffect transition="in" filter="checkerboard(across)">
                                      <p:cBhvr>
                                        <p:cTn id="16" dur="500"/>
                                        <p:tgtEl>
                                          <p:spTgt spid="24578">
                                            <p:txEl>
                                              <p:pRg st="2" end="2"/>
                                            </p:txEl>
                                          </p:spTgt>
                                        </p:tgtEl>
                                      </p:cBhvr>
                                    </p:animEffect>
                                  </p:childTnLst>
                                </p:cTn>
                              </p:par>
                            </p:childTnLst>
                          </p:cTn>
                        </p:par>
                        <p:par>
                          <p:cTn id="17" fill="hold" nodeType="afterGroup">
                            <p:stCondLst>
                              <p:cond delay="500"/>
                            </p:stCondLst>
                            <p:childTnLst>
                              <p:par>
                                <p:cTn id="18" presetID="5" presetClass="entr" presetSubtype="10" fill="hold" nodeType="afterEffect">
                                  <p:stCondLst>
                                    <p:cond delay="0"/>
                                  </p:stCondLst>
                                  <p:childTnLst>
                                    <p:set>
                                      <p:cBhvr>
                                        <p:cTn id="19" dur="1" fill="hold">
                                          <p:stCondLst>
                                            <p:cond delay="0"/>
                                          </p:stCondLst>
                                        </p:cTn>
                                        <p:tgtEl>
                                          <p:spTgt spid="24578">
                                            <p:txEl>
                                              <p:pRg st="3" end="3"/>
                                            </p:txEl>
                                          </p:spTgt>
                                        </p:tgtEl>
                                        <p:attrNameLst>
                                          <p:attrName>style.visibility</p:attrName>
                                        </p:attrNameLst>
                                      </p:cBhvr>
                                      <p:to>
                                        <p:strVal val="visible"/>
                                      </p:to>
                                    </p:set>
                                    <p:animEffect transition="in" filter="checkerboard(across)">
                                      <p:cBhvr>
                                        <p:cTn id="20" dur="500"/>
                                        <p:tgtEl>
                                          <p:spTgt spid="24578">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4578">
                                            <p:txEl>
                                              <p:pRg st="4" end="4"/>
                                            </p:txEl>
                                          </p:spTgt>
                                        </p:tgtEl>
                                        <p:attrNameLst>
                                          <p:attrName>style.visibility</p:attrName>
                                        </p:attrNameLst>
                                      </p:cBhvr>
                                      <p:to>
                                        <p:strVal val="visible"/>
                                      </p:to>
                                    </p:set>
                                    <p:animEffect transition="in" filter="wipe(left)">
                                      <p:cBhvr>
                                        <p:cTn id="25" dur="500"/>
                                        <p:tgtEl>
                                          <p:spTgt spid="24578">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24578">
                                            <p:txEl>
                                              <p:pRg st="5" end="5"/>
                                            </p:txEl>
                                          </p:spTgt>
                                        </p:tgtEl>
                                        <p:attrNameLst>
                                          <p:attrName>style.visibility</p:attrName>
                                        </p:attrNameLst>
                                      </p:cBhvr>
                                      <p:to>
                                        <p:strVal val="visible"/>
                                      </p:to>
                                    </p:set>
                                    <p:animEffect transition="in" filter="box(in)">
                                      <p:cBhvr>
                                        <p:cTn id="30" dur="500"/>
                                        <p:tgtEl>
                                          <p:spTgt spid="24578">
                                            <p:txEl>
                                              <p:pRg st="5" end="5"/>
                                            </p:txEl>
                                          </p:spTgt>
                                        </p:tgtEl>
                                      </p:cBhvr>
                                    </p:animEffect>
                                  </p:childTnLst>
                                </p:cTn>
                              </p:par>
                            </p:childTnLst>
                          </p:cTn>
                        </p:par>
                        <p:par>
                          <p:cTn id="31" fill="hold" nodeType="afterGroup">
                            <p:stCondLst>
                              <p:cond delay="500"/>
                            </p:stCondLst>
                            <p:childTnLst>
                              <p:par>
                                <p:cTn id="32" presetID="4" presetClass="entr" presetSubtype="16" fill="hold" nodeType="afterEffect">
                                  <p:stCondLst>
                                    <p:cond delay="0"/>
                                  </p:stCondLst>
                                  <p:childTnLst>
                                    <p:set>
                                      <p:cBhvr>
                                        <p:cTn id="33" dur="1" fill="hold">
                                          <p:stCondLst>
                                            <p:cond delay="0"/>
                                          </p:stCondLst>
                                        </p:cTn>
                                        <p:tgtEl>
                                          <p:spTgt spid="24578">
                                            <p:txEl>
                                              <p:pRg st="6" end="6"/>
                                            </p:txEl>
                                          </p:spTgt>
                                        </p:tgtEl>
                                        <p:attrNameLst>
                                          <p:attrName>style.visibility</p:attrName>
                                        </p:attrNameLst>
                                      </p:cBhvr>
                                      <p:to>
                                        <p:strVal val="visible"/>
                                      </p:to>
                                    </p:set>
                                    <p:animEffect transition="in" filter="box(in)">
                                      <p:cBhvr>
                                        <p:cTn id="34" dur="500"/>
                                        <p:tgtEl>
                                          <p:spTgt spid="24578">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4578">
                                            <p:txEl>
                                              <p:pRg st="7" end="7"/>
                                            </p:txEl>
                                          </p:spTgt>
                                        </p:tgtEl>
                                        <p:attrNameLst>
                                          <p:attrName>style.visibility</p:attrName>
                                        </p:attrNameLst>
                                      </p:cBhvr>
                                      <p:to>
                                        <p:strVal val="visible"/>
                                      </p:to>
                                    </p:set>
                                    <p:animEffect transition="in" filter="blinds(horizontal)">
                                      <p:cBhvr>
                                        <p:cTn id="39" dur="500"/>
                                        <p:tgtEl>
                                          <p:spTgt spid="24578">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ntr" presetSubtype="0" fill="hold" nodeType="clickEffect">
                                  <p:stCondLst>
                                    <p:cond delay="0"/>
                                  </p:stCondLst>
                                  <p:childTnLst>
                                    <p:set>
                                      <p:cBhvr>
                                        <p:cTn id="43" dur="1" fill="hold">
                                          <p:stCondLst>
                                            <p:cond delay="0"/>
                                          </p:stCondLst>
                                        </p:cTn>
                                        <p:tgtEl>
                                          <p:spTgt spid="24578">
                                            <p:txEl>
                                              <p:pRg st="8" end="8"/>
                                            </p:txEl>
                                          </p:spTgt>
                                        </p:tgtEl>
                                        <p:attrNameLst>
                                          <p:attrName>style.visibility</p:attrName>
                                        </p:attrNameLst>
                                      </p:cBhvr>
                                      <p:to>
                                        <p:strVal val="visible"/>
                                      </p:to>
                                    </p:set>
                                    <p:anim calcmode="lin" valueType="num">
                                      <p:cBhvr>
                                        <p:cTn id="44" dur="500" fill="hold"/>
                                        <p:tgtEl>
                                          <p:spTgt spid="24578">
                                            <p:txEl>
                                              <p:pRg st="8" end="8"/>
                                            </p:txEl>
                                          </p:spTgt>
                                        </p:tgtEl>
                                        <p:attrNameLst>
                                          <p:attrName>ppt_w</p:attrName>
                                        </p:attrNameLst>
                                      </p:cBhvr>
                                      <p:tavLst>
                                        <p:tav tm="0">
                                          <p:val>
                                            <p:fltVal val="0"/>
                                          </p:val>
                                        </p:tav>
                                        <p:tav tm="100000">
                                          <p:val>
                                            <p:strVal val="#ppt_w"/>
                                          </p:val>
                                        </p:tav>
                                      </p:tavLst>
                                    </p:anim>
                                    <p:anim calcmode="lin" valueType="num">
                                      <p:cBhvr>
                                        <p:cTn id="45" dur="500" fill="hold"/>
                                        <p:tgtEl>
                                          <p:spTgt spid="24578">
                                            <p:txEl>
                                              <p:pRg st="8" end="8"/>
                                            </p:txEl>
                                          </p:spTgt>
                                        </p:tgtEl>
                                        <p:attrNameLst>
                                          <p:attrName>ppt_h</p:attrName>
                                        </p:attrNameLst>
                                      </p:cBhvr>
                                      <p:tavLst>
                                        <p:tav tm="0">
                                          <p:val>
                                            <p:fltVal val="0"/>
                                          </p:val>
                                        </p:tav>
                                        <p:tav tm="100000">
                                          <p:val>
                                            <p:strVal val="#ppt_h"/>
                                          </p:val>
                                        </p:tav>
                                      </p:tavLst>
                                    </p:anim>
                                    <p:animEffect transition="in" filter="fade">
                                      <p:cBhvr>
                                        <p:cTn id="46" dur="500"/>
                                        <p:tgtEl>
                                          <p:spTgt spid="2457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533400" y="2117725"/>
            <a:ext cx="8001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000">
                <a:ea typeface="方正姚体" pitchFamily="2" charset="-122"/>
              </a:rPr>
              <a:t>       </a:t>
            </a:r>
            <a:r>
              <a:rPr lang="zh-CN" altLang="en-US" sz="4000">
                <a:ea typeface="方正姚体" pitchFamily="2" charset="-122"/>
              </a:rPr>
              <a:t>蓬松的白雪，给人以恬静、美丽的感觉。然而雪崩爆发时，以排山倒海之势，推毁沿途一切，给人类、自然界带来灾难！</a:t>
            </a:r>
          </a:p>
        </p:txBody>
      </p:sp>
      <p:sp>
        <p:nvSpPr>
          <p:cNvPr id="5124" name="Text Box 4"/>
          <p:cNvSpPr txBox="1">
            <a:spLocks noChangeArrowheads="1"/>
          </p:cNvSpPr>
          <p:nvPr/>
        </p:nvSpPr>
        <p:spPr bwMode="auto">
          <a:xfrm>
            <a:off x="381000" y="1219200"/>
            <a:ext cx="259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引入：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ipe(left)">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1000" y="1447800"/>
            <a:ext cx="83058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r>
              <a:rPr lang="en-US" altLang="zh-CN" sz="3200">
                <a:solidFill>
                  <a:srgbClr val="0000FF"/>
                </a:solidFill>
                <a:latin typeface="方正姚体" pitchFamily="2" charset="-122"/>
                <a:ea typeface="方正姚体" pitchFamily="2" charset="-122"/>
              </a:rPr>
              <a:t>  </a:t>
            </a:r>
            <a:r>
              <a:rPr lang="zh-CN" altLang="en-US" sz="3200">
                <a:solidFill>
                  <a:srgbClr val="0000FF"/>
                </a:solidFill>
                <a:latin typeface="方正姚体" pitchFamily="2" charset="-122"/>
                <a:ea typeface="方正姚体" pitchFamily="2" charset="-122"/>
              </a:rPr>
              <a:t>这是因为物体一旦处在一定高度时，就具有了一定的能量。而当它从所处的的高处落下时，这些能量就会以做功的方式释放出来</a:t>
            </a:r>
          </a:p>
          <a:p>
            <a:pPr indent="276225"/>
            <a:r>
              <a:rPr lang="zh-CN" altLang="en-US" sz="3200">
                <a:solidFill>
                  <a:schemeClr val="accent2"/>
                </a:solidFill>
                <a:latin typeface="方正姚体" pitchFamily="2" charset="-122"/>
                <a:ea typeface="方正姚体" pitchFamily="2" charset="-122"/>
              </a:rPr>
              <a:t>  </a:t>
            </a:r>
            <a:r>
              <a:rPr lang="zh-CN" altLang="en-US" sz="3200" b="1">
                <a:solidFill>
                  <a:srgbClr val="FF0000"/>
                </a:solidFill>
                <a:latin typeface="方正姚体" pitchFamily="2" charset="-122"/>
                <a:ea typeface="方正姚体" pitchFamily="2" charset="-122"/>
              </a:rPr>
              <a:t>在初中我们已经学过：</a:t>
            </a:r>
            <a:r>
              <a:rPr lang="zh-CN" altLang="en-US" sz="3200" b="1">
                <a:latin typeface="方正姚体" pitchFamily="2" charset="-122"/>
                <a:ea typeface="方正姚体" pitchFamily="2" charset="-122"/>
              </a:rPr>
              <a:t>物体由于被举高而具有的能量叫重力势能．</a:t>
            </a:r>
          </a:p>
          <a:p>
            <a:pPr indent="276225"/>
            <a:r>
              <a:rPr lang="zh-CN" altLang="en-US" sz="3200">
                <a:solidFill>
                  <a:schemeClr val="accent2"/>
                </a:solidFill>
                <a:latin typeface="方正姚体" pitchFamily="2" charset="-122"/>
                <a:ea typeface="方正姚体" pitchFamily="2" charset="-122"/>
              </a:rPr>
              <a:t>  </a:t>
            </a:r>
            <a:r>
              <a:rPr lang="zh-CN" altLang="en-US" sz="3200">
                <a:solidFill>
                  <a:srgbClr val="0000FF"/>
                </a:solidFill>
                <a:latin typeface="方正姚体" pitchFamily="2" charset="-122"/>
                <a:ea typeface="方正姚体" pitchFamily="2" charset="-122"/>
              </a:rPr>
              <a:t>那么重力势能的大小与什么有关，又如何定量表示呢</a:t>
            </a:r>
            <a:r>
              <a:rPr lang="en-US" altLang="zh-CN" sz="3200">
                <a:solidFill>
                  <a:srgbClr val="0000FF"/>
                </a:solidFill>
                <a:latin typeface="方正姚体" pitchFamily="2" charset="-122"/>
                <a:ea typeface="方正姚体" pitchFamily="2" charset="-122"/>
              </a:rPr>
              <a:t>?</a:t>
            </a:r>
            <a:r>
              <a:rPr lang="zh-CN" altLang="en-US" sz="3200">
                <a:solidFill>
                  <a:srgbClr val="0000FF"/>
                </a:solidFill>
                <a:latin typeface="方正姚体" pitchFamily="2" charset="-122"/>
                <a:ea typeface="方正姚体" pitchFamily="2" charset="-122"/>
              </a:rPr>
              <a:t>本节课我们就来学习这个问题．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wipe(down)">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wipe(left)">
                                      <p:cBhvr>
                                        <p:cTn id="12" dur="500"/>
                                        <p:tgtEl>
                                          <p:spTgt spid="7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blinds(vertical)">
                                      <p:cBhvr>
                                        <p:cTn id="17" dur="500"/>
                                        <p:tgtEl>
                                          <p:spTgt spid="71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2420938"/>
            <a:ext cx="9144000" cy="3527425"/>
          </a:xfrm>
          <a:prstGeom prst="rect">
            <a:avLst/>
          </a:prstGeom>
          <a:noFill/>
          <a:extLst>
            <a:ext uri="{909E8E84-426E-40DD-AFC4-6F175D3DCCD1}">
              <a14:hiddenFill xmlns:a14="http://schemas.microsoft.com/office/drawing/2010/main">
                <a:solidFill>
                  <a:srgbClr val="FFFFFF"/>
                </a:solidFill>
              </a14:hiddenFill>
            </a:ext>
          </a:extLst>
        </p:spPr>
      </p:pic>
      <p:sp>
        <p:nvSpPr>
          <p:cNvPr id="8196" name="Text Box 4"/>
          <p:cNvSpPr txBox="1">
            <a:spLocks noChangeArrowheads="1"/>
          </p:cNvSpPr>
          <p:nvPr/>
        </p:nvSpPr>
        <p:spPr bwMode="auto">
          <a:xfrm>
            <a:off x="990600" y="1614488"/>
            <a:ext cx="7451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0000FF"/>
                </a:solidFill>
                <a:ea typeface="方正姚体" pitchFamily="2" charset="-122"/>
              </a:rPr>
              <a:t> </a:t>
            </a:r>
            <a:r>
              <a:rPr lang="zh-CN" altLang="en-US" sz="2800" b="1">
                <a:solidFill>
                  <a:srgbClr val="0000FF"/>
                </a:solidFill>
                <a:ea typeface="方正姚体" pitchFamily="2" charset="-122"/>
              </a:rPr>
              <a:t>请同学们分别计算以下三种情况重力所做的功</a:t>
            </a:r>
          </a:p>
        </p:txBody>
      </p:sp>
      <p:sp>
        <p:nvSpPr>
          <p:cNvPr id="8197" name="Text Box 5"/>
          <p:cNvSpPr txBox="1">
            <a:spLocks noChangeArrowheads="1"/>
          </p:cNvSpPr>
          <p:nvPr/>
        </p:nvSpPr>
        <p:spPr bwMode="auto">
          <a:xfrm>
            <a:off x="457200" y="533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做功：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wipe(left)">
                                      <p:cBhvr>
                                        <p:cTn id="7" dur="500"/>
                                        <p:tgtEl>
                                          <p:spTgt spid="8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barn(outVertical)">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133600"/>
            <a:ext cx="1565275" cy="3687763"/>
          </a:xfrm>
          <a:prstGeom prst="rect">
            <a:avLst/>
          </a:prstGeom>
          <a:noFill/>
          <a:extLst>
            <a:ext uri="{909E8E84-426E-40DD-AFC4-6F175D3DCCD1}">
              <a14:hiddenFill xmlns:a14="http://schemas.microsoft.com/office/drawing/2010/main">
                <a:solidFill>
                  <a:srgbClr val="FFFFFF"/>
                </a:solidFill>
              </a14:hiddenFill>
            </a:ext>
          </a:extLst>
        </p:spPr>
      </p:pic>
      <p:sp>
        <p:nvSpPr>
          <p:cNvPr id="9220" name="Text Box 4"/>
          <p:cNvSpPr txBox="1">
            <a:spLocks noChangeArrowheads="1"/>
          </p:cNvSpPr>
          <p:nvPr/>
        </p:nvSpPr>
        <p:spPr bwMode="auto">
          <a:xfrm>
            <a:off x="3276600" y="1038225"/>
            <a:ext cx="252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0000FF"/>
                </a:solidFill>
                <a:ea typeface="方正姚体" pitchFamily="2" charset="-122"/>
              </a:rPr>
              <a:t>第一种情况</a:t>
            </a:r>
          </a:p>
        </p:txBody>
      </p:sp>
      <p:sp>
        <p:nvSpPr>
          <p:cNvPr id="9221" name="Text Box 5"/>
          <p:cNvSpPr txBox="1">
            <a:spLocks noChangeArrowheads="1"/>
          </p:cNvSpPr>
          <p:nvPr/>
        </p:nvSpPr>
        <p:spPr bwMode="auto">
          <a:xfrm>
            <a:off x="2916238" y="2492375"/>
            <a:ext cx="41767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t>重力做的功</a:t>
            </a:r>
            <a:r>
              <a:rPr lang="zh-CN" altLang="en-US" sz="3600"/>
              <a:t>：</a:t>
            </a:r>
          </a:p>
        </p:txBody>
      </p:sp>
      <p:sp>
        <p:nvSpPr>
          <p:cNvPr id="9222" name="Text Box 6"/>
          <p:cNvSpPr txBox="1">
            <a:spLocks noChangeArrowheads="1"/>
          </p:cNvSpPr>
          <p:nvPr/>
        </p:nvSpPr>
        <p:spPr bwMode="auto">
          <a:xfrm>
            <a:off x="2843213" y="407670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0000FF"/>
                </a:solidFill>
              </a:rPr>
              <a:t>W</a:t>
            </a:r>
            <a:r>
              <a:rPr lang="en-US" altLang="zh-CN" sz="3600" b="1" baseline="-25000">
                <a:solidFill>
                  <a:srgbClr val="0000FF"/>
                </a:solidFill>
              </a:rPr>
              <a:t>G</a:t>
            </a:r>
            <a:r>
              <a:rPr lang="zh-CN" altLang="en-US" sz="3600" b="1">
                <a:solidFill>
                  <a:srgbClr val="0000FF"/>
                </a:solidFill>
              </a:rPr>
              <a:t>＝</a:t>
            </a:r>
            <a:r>
              <a:rPr lang="en-US" altLang="zh-CN" sz="3600" b="1">
                <a:solidFill>
                  <a:srgbClr val="0000FF"/>
                </a:solidFill>
              </a:rPr>
              <a:t>mgh=mgh</a:t>
            </a:r>
            <a:r>
              <a:rPr lang="en-US" altLang="zh-CN" sz="3600" b="1" baseline="-25000">
                <a:solidFill>
                  <a:srgbClr val="0000FF"/>
                </a:solidFill>
              </a:rPr>
              <a:t>1</a:t>
            </a:r>
            <a:r>
              <a:rPr lang="zh-CN" altLang="en-US" sz="3600" b="1">
                <a:solidFill>
                  <a:srgbClr val="0000FF"/>
                </a:solidFill>
              </a:rPr>
              <a:t>－</a:t>
            </a:r>
            <a:r>
              <a:rPr lang="en-US" altLang="zh-CN" sz="3600" b="1">
                <a:solidFill>
                  <a:srgbClr val="0000FF"/>
                </a:solidFill>
              </a:rPr>
              <a:t>mgh</a:t>
            </a:r>
            <a:r>
              <a:rPr lang="en-US" altLang="zh-CN" sz="3600" b="1" baseline="-25000">
                <a:solidFill>
                  <a:srgbClr val="0000FF"/>
                </a:solidFill>
              </a:rPr>
              <a:t>2</a:t>
            </a:r>
          </a:p>
        </p:txBody>
      </p:sp>
      <p:sp>
        <p:nvSpPr>
          <p:cNvPr id="9223" name="Text Box 7"/>
          <p:cNvSpPr txBox="1">
            <a:spLocks noChangeArrowheads="1"/>
          </p:cNvSpPr>
          <p:nvPr/>
        </p:nvSpPr>
        <p:spPr bwMode="auto">
          <a:xfrm>
            <a:off x="457200" y="533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down)">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blinds(horizontal)">
                                      <p:cBhvr>
                                        <p:cTn id="12" dur="500"/>
                                        <p:tgtEl>
                                          <p:spTgt spid="92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box(in)">
                                      <p:cBhvr>
                                        <p:cTn id="17" dur="500"/>
                                        <p:tgtEl>
                                          <p:spTgt spid="92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9222"/>
                                        </p:tgtEl>
                                        <p:attrNameLst>
                                          <p:attrName>style.visibility</p:attrName>
                                        </p:attrNameLst>
                                      </p:cBhvr>
                                      <p:to>
                                        <p:strVal val="visible"/>
                                      </p:to>
                                    </p:set>
                                    <p:anim calcmode="lin" valueType="num">
                                      <p:cBhvr>
                                        <p:cTn id="22" dur="500" fill="hold"/>
                                        <p:tgtEl>
                                          <p:spTgt spid="9222"/>
                                        </p:tgtEl>
                                        <p:attrNameLst>
                                          <p:attrName>ppt_w</p:attrName>
                                        </p:attrNameLst>
                                      </p:cBhvr>
                                      <p:tavLst>
                                        <p:tav tm="0">
                                          <p:val>
                                            <p:fltVal val="0"/>
                                          </p:val>
                                        </p:tav>
                                        <p:tav tm="100000">
                                          <p:val>
                                            <p:strVal val="#ppt_w"/>
                                          </p:val>
                                        </p:tav>
                                      </p:tavLst>
                                    </p:anim>
                                    <p:anim calcmode="lin" valueType="num">
                                      <p:cBhvr>
                                        <p:cTn id="23" dur="500" fill="hold"/>
                                        <p:tgtEl>
                                          <p:spTgt spid="9222"/>
                                        </p:tgtEl>
                                        <p:attrNameLst>
                                          <p:attrName>ppt_h</p:attrName>
                                        </p:attrNameLst>
                                      </p:cBhvr>
                                      <p:tavLst>
                                        <p:tav tm="0">
                                          <p:val>
                                            <p:fltVal val="0"/>
                                          </p:val>
                                        </p:tav>
                                        <p:tav tm="100000">
                                          <p:val>
                                            <p:strVal val="#ppt_h"/>
                                          </p:val>
                                        </p:tav>
                                      </p:tavLst>
                                    </p:anim>
                                    <p:animEffect transition="in" filter="fade">
                                      <p:cBhvr>
                                        <p:cTn id="24"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1" grpId="0"/>
      <p:bldP spid="92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3276600" y="1058863"/>
            <a:ext cx="252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0000FF"/>
                </a:solidFill>
                <a:ea typeface="方正姚体" pitchFamily="2" charset="-122"/>
              </a:rPr>
              <a:t>第二种情况</a:t>
            </a:r>
          </a:p>
        </p:txBody>
      </p:sp>
      <p:pic>
        <p:nvPicPr>
          <p:cNvPr id="10244" name="Picture 4" descr="12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916113"/>
            <a:ext cx="2879725" cy="3600450"/>
          </a:xfrm>
          <a:prstGeom prst="rect">
            <a:avLst/>
          </a:prstGeom>
          <a:noFill/>
          <a:extLst>
            <a:ext uri="{909E8E84-426E-40DD-AFC4-6F175D3DCCD1}">
              <a14:hiddenFill xmlns:a14="http://schemas.microsoft.com/office/drawing/2010/main">
                <a:solidFill>
                  <a:srgbClr val="FFFFFF"/>
                </a:solidFill>
              </a14:hiddenFill>
            </a:ext>
          </a:extLst>
        </p:spPr>
      </p:pic>
      <p:sp>
        <p:nvSpPr>
          <p:cNvPr id="10245" name="Text Box 5"/>
          <p:cNvSpPr txBox="1">
            <a:spLocks noChangeArrowheads="1"/>
          </p:cNvSpPr>
          <p:nvPr/>
        </p:nvSpPr>
        <p:spPr bwMode="auto">
          <a:xfrm>
            <a:off x="3635375" y="2420938"/>
            <a:ext cx="41767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t>重力做的功</a:t>
            </a:r>
            <a:r>
              <a:rPr lang="zh-CN" altLang="en-US" sz="3600"/>
              <a:t>：</a:t>
            </a:r>
          </a:p>
        </p:txBody>
      </p:sp>
      <p:sp>
        <p:nvSpPr>
          <p:cNvPr id="10246" name="Text Box 6"/>
          <p:cNvSpPr txBox="1">
            <a:spLocks noChangeArrowheads="1"/>
          </p:cNvSpPr>
          <p:nvPr/>
        </p:nvSpPr>
        <p:spPr bwMode="auto">
          <a:xfrm>
            <a:off x="3563938" y="4005263"/>
            <a:ext cx="48609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FF"/>
                </a:solidFill>
              </a:rPr>
              <a:t>W</a:t>
            </a:r>
            <a:r>
              <a:rPr lang="en-US" altLang="zh-CN" sz="3200" b="1" baseline="-25000">
                <a:solidFill>
                  <a:srgbClr val="0000FF"/>
                </a:solidFill>
              </a:rPr>
              <a:t>G</a:t>
            </a:r>
            <a:r>
              <a:rPr lang="zh-CN" altLang="en-US" sz="3200" b="1">
                <a:solidFill>
                  <a:srgbClr val="0000FF"/>
                </a:solidFill>
              </a:rPr>
              <a:t>＝ </a:t>
            </a:r>
            <a:r>
              <a:rPr lang="en-US" altLang="zh-CN" sz="3200" b="1">
                <a:solidFill>
                  <a:srgbClr val="0000FF"/>
                </a:solidFill>
              </a:rPr>
              <a:t>mglcosθ </a:t>
            </a:r>
            <a:r>
              <a:rPr lang="zh-CN" altLang="en-US" sz="3200" b="1">
                <a:solidFill>
                  <a:srgbClr val="0000FF"/>
                </a:solidFill>
              </a:rPr>
              <a:t>＝</a:t>
            </a:r>
            <a:r>
              <a:rPr lang="en-US" altLang="zh-CN" sz="3200" b="1">
                <a:solidFill>
                  <a:srgbClr val="0000FF"/>
                </a:solidFill>
              </a:rPr>
              <a:t>mgh</a:t>
            </a:r>
          </a:p>
          <a:p>
            <a:pPr>
              <a:spcBef>
                <a:spcPct val="50000"/>
              </a:spcBef>
            </a:pPr>
            <a:r>
              <a:rPr lang="en-US" altLang="zh-CN" sz="3200" b="1">
                <a:solidFill>
                  <a:srgbClr val="0000FF"/>
                </a:solidFill>
              </a:rPr>
              <a:t>     </a:t>
            </a:r>
            <a:r>
              <a:rPr lang="zh-CN" altLang="en-US" sz="3200" b="1">
                <a:solidFill>
                  <a:srgbClr val="0000FF"/>
                </a:solidFill>
              </a:rPr>
              <a:t>＝ </a:t>
            </a:r>
            <a:r>
              <a:rPr lang="en-US" altLang="zh-CN" sz="3200" b="1">
                <a:solidFill>
                  <a:srgbClr val="0000FF"/>
                </a:solidFill>
              </a:rPr>
              <a:t>mgh</a:t>
            </a:r>
            <a:r>
              <a:rPr lang="en-US" altLang="zh-CN" sz="3200" b="1" baseline="-25000">
                <a:solidFill>
                  <a:srgbClr val="0000FF"/>
                </a:solidFill>
              </a:rPr>
              <a:t>1</a:t>
            </a:r>
            <a:r>
              <a:rPr lang="zh-CN" altLang="en-US" sz="3200" b="1">
                <a:solidFill>
                  <a:srgbClr val="0000FF"/>
                </a:solidFill>
              </a:rPr>
              <a:t>－</a:t>
            </a:r>
            <a:r>
              <a:rPr lang="en-US" altLang="zh-CN" sz="3200" b="1">
                <a:solidFill>
                  <a:srgbClr val="0000FF"/>
                </a:solidFill>
              </a:rPr>
              <a:t>mgh</a:t>
            </a:r>
            <a:r>
              <a:rPr lang="en-US" altLang="zh-CN" sz="3200" b="1" baseline="-25000">
                <a:solidFill>
                  <a:srgbClr val="0000FF"/>
                </a:solidFill>
              </a:rPr>
              <a:t>2</a:t>
            </a:r>
          </a:p>
        </p:txBody>
      </p:sp>
      <p:sp>
        <p:nvSpPr>
          <p:cNvPr id="10247" name="Text Box 7"/>
          <p:cNvSpPr txBox="1">
            <a:spLocks noChangeArrowheads="1"/>
          </p:cNvSpPr>
          <p:nvPr/>
        </p:nvSpPr>
        <p:spPr bwMode="auto">
          <a:xfrm>
            <a:off x="457200" y="533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linds(horizontal)">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blinds(horizontal)">
                                      <p:cBhvr>
                                        <p:cTn id="12" dur="500"/>
                                        <p:tgtEl>
                                          <p:spTgt spid="10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wipe(left)">
                                      <p:cBhvr>
                                        <p:cTn id="17" dur="500"/>
                                        <p:tgtEl>
                                          <p:spTgt spid="10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10246"/>
                                        </p:tgtEl>
                                        <p:attrNameLst>
                                          <p:attrName>style.visibility</p:attrName>
                                        </p:attrNameLst>
                                      </p:cBhvr>
                                      <p:to>
                                        <p:strVal val="visible"/>
                                      </p:to>
                                    </p:set>
                                    <p:anim calcmode="lin" valueType="num">
                                      <p:cBhvr>
                                        <p:cTn id="22" dur="500" fill="hold"/>
                                        <p:tgtEl>
                                          <p:spTgt spid="10246"/>
                                        </p:tgtEl>
                                        <p:attrNameLst>
                                          <p:attrName>ppt_w</p:attrName>
                                        </p:attrNameLst>
                                      </p:cBhvr>
                                      <p:tavLst>
                                        <p:tav tm="0">
                                          <p:val>
                                            <p:fltVal val="0"/>
                                          </p:val>
                                        </p:tav>
                                        <p:tav tm="100000">
                                          <p:val>
                                            <p:strVal val="#ppt_w"/>
                                          </p:val>
                                        </p:tav>
                                      </p:tavLst>
                                    </p:anim>
                                    <p:anim calcmode="lin" valueType="num">
                                      <p:cBhvr>
                                        <p:cTn id="23" dur="500" fill="hold"/>
                                        <p:tgtEl>
                                          <p:spTgt spid="10246"/>
                                        </p:tgtEl>
                                        <p:attrNameLst>
                                          <p:attrName>ppt_h</p:attrName>
                                        </p:attrNameLst>
                                      </p:cBhvr>
                                      <p:tavLst>
                                        <p:tav tm="0">
                                          <p:val>
                                            <p:fltVal val="0"/>
                                          </p:val>
                                        </p:tav>
                                        <p:tav tm="100000">
                                          <p:val>
                                            <p:strVal val="#ppt_h"/>
                                          </p:val>
                                        </p:tav>
                                      </p:tavLst>
                                    </p:anim>
                                    <p:animEffect transition="in" filter="fade">
                                      <p:cBhvr>
                                        <p:cTn id="24"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0245" grpId="0"/>
      <p:bldP spid="102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2987675" y="981075"/>
            <a:ext cx="2663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0000FF"/>
                </a:solidFill>
                <a:ea typeface="方正姚体" pitchFamily="2" charset="-122"/>
              </a:rPr>
              <a:t>第三种情况</a:t>
            </a:r>
          </a:p>
        </p:txBody>
      </p:sp>
      <p:sp>
        <p:nvSpPr>
          <p:cNvPr id="11268" name="Text Box 4"/>
          <p:cNvSpPr txBox="1">
            <a:spLocks noChangeArrowheads="1"/>
          </p:cNvSpPr>
          <p:nvPr/>
        </p:nvSpPr>
        <p:spPr bwMode="auto">
          <a:xfrm>
            <a:off x="2843213" y="1851025"/>
            <a:ext cx="41767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t>重力做的功</a:t>
            </a:r>
            <a:r>
              <a:rPr lang="zh-CN" altLang="en-US" sz="3600"/>
              <a:t>：</a:t>
            </a:r>
          </a:p>
        </p:txBody>
      </p:sp>
      <p:sp>
        <p:nvSpPr>
          <p:cNvPr id="11269" name="Text Box 5"/>
          <p:cNvSpPr txBox="1">
            <a:spLocks noChangeArrowheads="1"/>
          </p:cNvSpPr>
          <p:nvPr/>
        </p:nvSpPr>
        <p:spPr bwMode="auto">
          <a:xfrm>
            <a:off x="2916238" y="2708275"/>
            <a:ext cx="6227762"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0000FF"/>
                </a:solidFill>
              </a:rPr>
              <a:t>W</a:t>
            </a:r>
            <a:r>
              <a:rPr lang="en-US" altLang="zh-CN" sz="3600" b="1" baseline="-25000">
                <a:solidFill>
                  <a:srgbClr val="0000FF"/>
                </a:solidFill>
              </a:rPr>
              <a:t>G</a:t>
            </a:r>
            <a:r>
              <a:rPr lang="zh-CN" altLang="en-US" sz="3600" b="1">
                <a:solidFill>
                  <a:srgbClr val="0000FF"/>
                </a:solidFill>
              </a:rPr>
              <a:t>＝</a:t>
            </a:r>
            <a:r>
              <a:rPr lang="en-US" altLang="zh-CN" sz="3600" b="1">
                <a:solidFill>
                  <a:srgbClr val="0000FF"/>
                </a:solidFill>
              </a:rPr>
              <a:t>mgΔh</a:t>
            </a:r>
            <a:r>
              <a:rPr lang="en-US" altLang="zh-CN" sz="3600" b="1" baseline="-25000">
                <a:solidFill>
                  <a:srgbClr val="0000FF"/>
                </a:solidFill>
              </a:rPr>
              <a:t>1</a:t>
            </a:r>
            <a:r>
              <a:rPr lang="zh-CN" altLang="en-US" sz="3600" b="1">
                <a:solidFill>
                  <a:srgbClr val="0000FF"/>
                </a:solidFill>
              </a:rPr>
              <a:t>＋</a:t>
            </a:r>
            <a:r>
              <a:rPr lang="en-US" altLang="zh-CN" sz="3600" b="1">
                <a:solidFill>
                  <a:srgbClr val="0000FF"/>
                </a:solidFill>
              </a:rPr>
              <a:t>mgΔh</a:t>
            </a:r>
            <a:r>
              <a:rPr lang="en-US" altLang="zh-CN" sz="3600" b="1" baseline="-25000">
                <a:solidFill>
                  <a:srgbClr val="0000FF"/>
                </a:solidFill>
              </a:rPr>
              <a:t>2 </a:t>
            </a:r>
            <a:r>
              <a:rPr lang="zh-CN" altLang="en-US" sz="3600" b="1">
                <a:solidFill>
                  <a:srgbClr val="0000FF"/>
                </a:solidFill>
              </a:rPr>
              <a:t>＋</a:t>
            </a:r>
            <a:r>
              <a:rPr lang="zh-CN" altLang="en-US" sz="3600" b="1" baseline="-25000">
                <a:solidFill>
                  <a:srgbClr val="0000FF"/>
                </a:solidFill>
              </a:rPr>
              <a:t> </a:t>
            </a:r>
            <a:r>
              <a:rPr lang="en-US" altLang="zh-CN" sz="3600" b="1">
                <a:solidFill>
                  <a:srgbClr val="0000FF"/>
                </a:solidFill>
              </a:rPr>
              <a:t>···</a:t>
            </a:r>
          </a:p>
          <a:p>
            <a:pPr>
              <a:spcBef>
                <a:spcPct val="50000"/>
              </a:spcBef>
            </a:pPr>
            <a:r>
              <a:rPr lang="en-US" altLang="zh-CN" sz="3600" b="1">
                <a:solidFill>
                  <a:srgbClr val="0000FF"/>
                </a:solidFill>
              </a:rPr>
              <a:t>     </a:t>
            </a:r>
            <a:r>
              <a:rPr lang="zh-CN" altLang="en-US" sz="3600" b="1">
                <a:solidFill>
                  <a:srgbClr val="0000FF"/>
                </a:solidFill>
              </a:rPr>
              <a:t>＝</a:t>
            </a:r>
            <a:r>
              <a:rPr lang="en-US" altLang="zh-CN" sz="3600" b="1">
                <a:solidFill>
                  <a:srgbClr val="0000FF"/>
                </a:solidFill>
              </a:rPr>
              <a:t>mg(Δh</a:t>
            </a:r>
            <a:r>
              <a:rPr lang="en-US" altLang="zh-CN" sz="3600" b="1" baseline="-25000">
                <a:solidFill>
                  <a:srgbClr val="0000FF"/>
                </a:solidFill>
              </a:rPr>
              <a:t>1 </a:t>
            </a:r>
            <a:r>
              <a:rPr lang="zh-CN" altLang="en-US" sz="3600" b="1">
                <a:solidFill>
                  <a:srgbClr val="0000FF"/>
                </a:solidFill>
              </a:rPr>
              <a:t>＋</a:t>
            </a:r>
            <a:r>
              <a:rPr lang="en-US" altLang="zh-CN" sz="3600" b="1">
                <a:solidFill>
                  <a:srgbClr val="0000FF"/>
                </a:solidFill>
              </a:rPr>
              <a:t>Δh</a:t>
            </a:r>
            <a:r>
              <a:rPr lang="en-US" altLang="zh-CN" sz="3600" b="1" baseline="-25000">
                <a:solidFill>
                  <a:srgbClr val="0000FF"/>
                </a:solidFill>
              </a:rPr>
              <a:t>2 </a:t>
            </a:r>
            <a:r>
              <a:rPr lang="zh-CN" altLang="en-US" sz="3600" b="1">
                <a:solidFill>
                  <a:srgbClr val="0000FF"/>
                </a:solidFill>
              </a:rPr>
              <a:t>＋</a:t>
            </a:r>
            <a:r>
              <a:rPr lang="zh-CN" altLang="en-US" sz="3600" b="1" baseline="-25000">
                <a:solidFill>
                  <a:srgbClr val="0000FF"/>
                </a:solidFill>
              </a:rPr>
              <a:t> </a:t>
            </a:r>
            <a:r>
              <a:rPr lang="en-US" altLang="zh-CN" sz="3600" b="1">
                <a:solidFill>
                  <a:srgbClr val="0000FF"/>
                </a:solidFill>
              </a:rPr>
              <a:t>···)</a:t>
            </a:r>
          </a:p>
          <a:p>
            <a:pPr>
              <a:spcBef>
                <a:spcPct val="50000"/>
              </a:spcBef>
            </a:pPr>
            <a:r>
              <a:rPr lang="en-US" altLang="zh-CN" sz="3600" b="1">
                <a:solidFill>
                  <a:srgbClr val="0000FF"/>
                </a:solidFill>
              </a:rPr>
              <a:t>     </a:t>
            </a:r>
            <a:r>
              <a:rPr lang="zh-CN" altLang="en-US" sz="3600" b="1">
                <a:solidFill>
                  <a:srgbClr val="0000FF"/>
                </a:solidFill>
              </a:rPr>
              <a:t>＝</a:t>
            </a:r>
            <a:r>
              <a:rPr lang="en-US" altLang="zh-CN" sz="3600" b="1">
                <a:solidFill>
                  <a:srgbClr val="0000FF"/>
                </a:solidFill>
              </a:rPr>
              <a:t>mgh</a:t>
            </a:r>
          </a:p>
          <a:p>
            <a:pPr>
              <a:spcBef>
                <a:spcPct val="50000"/>
              </a:spcBef>
            </a:pPr>
            <a:r>
              <a:rPr lang="en-US" altLang="zh-CN" sz="3600" b="1">
                <a:solidFill>
                  <a:srgbClr val="0000FF"/>
                </a:solidFill>
              </a:rPr>
              <a:t>     </a:t>
            </a:r>
            <a:r>
              <a:rPr lang="zh-CN" altLang="en-US" sz="3600" b="1">
                <a:solidFill>
                  <a:srgbClr val="0000FF"/>
                </a:solidFill>
              </a:rPr>
              <a:t>＝</a:t>
            </a:r>
            <a:r>
              <a:rPr lang="en-US" altLang="zh-CN" sz="3600" b="1">
                <a:solidFill>
                  <a:srgbClr val="0000FF"/>
                </a:solidFill>
              </a:rPr>
              <a:t>mgh</a:t>
            </a:r>
            <a:r>
              <a:rPr lang="en-US" altLang="zh-CN" sz="3600" b="1" baseline="-25000">
                <a:solidFill>
                  <a:srgbClr val="0000FF"/>
                </a:solidFill>
              </a:rPr>
              <a:t>1</a:t>
            </a:r>
            <a:r>
              <a:rPr lang="zh-CN" altLang="en-US" sz="3600" b="1">
                <a:solidFill>
                  <a:srgbClr val="0000FF"/>
                </a:solidFill>
              </a:rPr>
              <a:t>－</a:t>
            </a:r>
            <a:r>
              <a:rPr lang="en-US" altLang="zh-CN" sz="3600" b="1">
                <a:solidFill>
                  <a:srgbClr val="0000FF"/>
                </a:solidFill>
              </a:rPr>
              <a:t>mgh</a:t>
            </a:r>
            <a:r>
              <a:rPr lang="en-US" altLang="zh-CN" sz="3600" b="1" baseline="-25000">
                <a:solidFill>
                  <a:srgbClr val="0000FF"/>
                </a:solidFill>
              </a:rPr>
              <a:t>2</a:t>
            </a:r>
          </a:p>
        </p:txBody>
      </p:sp>
      <p:pic>
        <p:nvPicPr>
          <p:cNvPr id="11270" name="Picture 6" descr="我认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2133600"/>
            <a:ext cx="2771775" cy="3381375"/>
          </a:xfrm>
          <a:prstGeom prst="rect">
            <a:avLst/>
          </a:prstGeom>
          <a:noFill/>
          <a:extLst>
            <a:ext uri="{909E8E84-426E-40DD-AFC4-6F175D3DCCD1}">
              <a14:hiddenFill xmlns:a14="http://schemas.microsoft.com/office/drawing/2010/main">
                <a:solidFill>
                  <a:srgbClr val="FFFFFF"/>
                </a:solidFill>
              </a14:hiddenFill>
            </a:ext>
          </a:extLst>
        </p:spPr>
      </p:pic>
      <p:sp>
        <p:nvSpPr>
          <p:cNvPr id="11271" name="Text Box 7"/>
          <p:cNvSpPr txBox="1">
            <a:spLocks noChangeArrowheads="1"/>
          </p:cNvSpPr>
          <p:nvPr/>
        </p:nvSpPr>
        <p:spPr bwMode="auto">
          <a:xfrm>
            <a:off x="457200" y="533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linds(horizontal)">
                                      <p:cBhvr>
                                        <p:cTn id="7" dur="500"/>
                                        <p:tgtEl>
                                          <p:spTgt spid="1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270"/>
                                        </p:tgtEl>
                                        <p:attrNameLst>
                                          <p:attrName>style.visibility</p:attrName>
                                        </p:attrNameLst>
                                      </p:cBhvr>
                                      <p:to>
                                        <p:strVal val="visible"/>
                                      </p:to>
                                    </p:set>
                                    <p:animEffect transition="in" filter="wipe(down)">
                                      <p:cBhvr>
                                        <p:cTn id="12" dur="500"/>
                                        <p:tgtEl>
                                          <p:spTgt spid="112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wipe(left)">
                                      <p:cBhvr>
                                        <p:cTn id="17" dur="500"/>
                                        <p:tgtEl>
                                          <p:spTgt spid="11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11269"/>
                                        </p:tgtEl>
                                        <p:attrNameLst>
                                          <p:attrName>style.visibility</p:attrName>
                                        </p:attrNameLst>
                                      </p:cBhvr>
                                      <p:to>
                                        <p:strVal val="visible"/>
                                      </p:to>
                                    </p:set>
                                    <p:anim calcmode="lin" valueType="num">
                                      <p:cBhvr>
                                        <p:cTn id="22" dur="500" fill="hold"/>
                                        <p:tgtEl>
                                          <p:spTgt spid="11269"/>
                                        </p:tgtEl>
                                        <p:attrNameLst>
                                          <p:attrName>ppt_w</p:attrName>
                                        </p:attrNameLst>
                                      </p:cBhvr>
                                      <p:tavLst>
                                        <p:tav tm="0">
                                          <p:val>
                                            <p:fltVal val="0"/>
                                          </p:val>
                                        </p:tav>
                                        <p:tav tm="100000">
                                          <p:val>
                                            <p:strVal val="#ppt_w"/>
                                          </p:val>
                                        </p:tav>
                                      </p:tavLst>
                                    </p:anim>
                                    <p:anim calcmode="lin" valueType="num">
                                      <p:cBhvr>
                                        <p:cTn id="23" dur="500" fill="hold"/>
                                        <p:tgtEl>
                                          <p:spTgt spid="11269"/>
                                        </p:tgtEl>
                                        <p:attrNameLst>
                                          <p:attrName>ppt_h</p:attrName>
                                        </p:attrNameLst>
                                      </p:cBhvr>
                                      <p:tavLst>
                                        <p:tav tm="0">
                                          <p:val>
                                            <p:fltVal val="0"/>
                                          </p:val>
                                        </p:tav>
                                        <p:tav tm="100000">
                                          <p:val>
                                            <p:strVal val="#ppt_h"/>
                                          </p:val>
                                        </p:tav>
                                      </p:tavLst>
                                    </p:anim>
                                    <p:animEffect transition="in" filter="fade">
                                      <p:cBhvr>
                                        <p:cTn id="24"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68" grpId="0"/>
      <p:bldP spid="112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1524000" y="1462088"/>
            <a:ext cx="5903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FF"/>
                </a:solidFill>
                <a:ea typeface="方正姚体" pitchFamily="2" charset="-122"/>
              </a:rPr>
              <a:t>通过分析我们知道重力做功的特点</a:t>
            </a:r>
          </a:p>
        </p:txBody>
      </p:sp>
      <p:sp>
        <p:nvSpPr>
          <p:cNvPr id="12292" name="Rectangle 4"/>
          <p:cNvSpPr>
            <a:spLocks noChangeArrowheads="1"/>
          </p:cNvSpPr>
          <p:nvPr/>
        </p:nvSpPr>
        <p:spPr bwMode="auto">
          <a:xfrm>
            <a:off x="304800" y="2278063"/>
            <a:ext cx="8604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a:solidFill>
                  <a:srgbClr val="0000FF"/>
                </a:solidFill>
              </a:rPr>
              <a:t>       1</a:t>
            </a:r>
            <a:r>
              <a:rPr lang="zh-CN" altLang="en-US" sz="2800" b="1">
                <a:solidFill>
                  <a:srgbClr val="0000FF"/>
                </a:solidFill>
              </a:rPr>
              <a:t>、重力做功的特点是与运动的具体路径无关，只与初末状态物体的高度差有关</a:t>
            </a:r>
            <a:r>
              <a:rPr lang="zh-CN" altLang="en-US" sz="2800" b="1">
                <a:solidFill>
                  <a:srgbClr val="000000"/>
                </a:solidFill>
              </a:rPr>
              <a:t>，不论光滑路径还是粗糙路径，也不论是直线运动还是曲线运动，只要初末状态的高度差相同，重力做的功就相同．</a:t>
            </a:r>
          </a:p>
        </p:txBody>
      </p:sp>
      <p:sp>
        <p:nvSpPr>
          <p:cNvPr id="12293" name="Rectangle 5"/>
          <p:cNvSpPr>
            <a:spLocks noChangeArrowheads="1"/>
          </p:cNvSpPr>
          <p:nvPr/>
        </p:nvSpPr>
        <p:spPr bwMode="auto">
          <a:xfrm>
            <a:off x="304800" y="4295775"/>
            <a:ext cx="85328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a:t>      2</a:t>
            </a:r>
            <a:r>
              <a:rPr lang="zh-CN" altLang="en-US" sz="2800" b="1"/>
              <a:t>、“ </a:t>
            </a:r>
            <a:r>
              <a:rPr lang="en-US" altLang="zh-CN" sz="2800" b="1"/>
              <a:t>mgh”</a:t>
            </a:r>
            <a:r>
              <a:rPr lang="zh-CN" altLang="en-US" sz="2800" b="1"/>
              <a:t>是一个具有特殊意义的物理量。</a:t>
            </a:r>
          </a:p>
          <a:p>
            <a:r>
              <a:rPr lang="zh-CN" altLang="en-US" sz="2800" b="1"/>
              <a:t>      这是因为</a:t>
            </a:r>
            <a:r>
              <a:rPr lang="en-US" altLang="zh-CN" sz="2800" b="1"/>
              <a:t>mgh</a:t>
            </a:r>
            <a:r>
              <a:rPr lang="zh-CN" altLang="en-US" sz="2800" b="1"/>
              <a:t>这个物理量的特殊意义在于它一 方面与重力做功密切相关，另一方面它随高度的变化而变化．恰与势能的基本特征一致。</a:t>
            </a:r>
          </a:p>
        </p:txBody>
      </p:sp>
      <p:sp>
        <p:nvSpPr>
          <p:cNvPr id="12294" name="Text Box 6"/>
          <p:cNvSpPr txBox="1">
            <a:spLocks noChangeArrowheads="1"/>
          </p:cNvSpPr>
          <p:nvPr/>
        </p:nvSpPr>
        <p:spPr bwMode="auto">
          <a:xfrm>
            <a:off x="457200" y="5334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rgbClr val="FF0000"/>
                </a:solidFill>
              </a:rPr>
              <a:t>结论：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blinds(horizontal)">
                                      <p:cBhvr>
                                        <p:cTn id="12" dur="500"/>
                                        <p:tgtEl>
                                          <p:spTgt spid="122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2293"/>
                                        </p:tgtEl>
                                        <p:attrNameLst>
                                          <p:attrName>style.visibility</p:attrName>
                                        </p:attrNameLst>
                                      </p:cBhvr>
                                      <p:to>
                                        <p:strVal val="visible"/>
                                      </p:to>
                                    </p:set>
                                    <p:animEffect transition="in" filter="blinds(vertical)">
                                      <p:cBhvr>
                                        <p:cTn id="17"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2" grpId="0"/>
      <p:bldP spid="12293" grpId="0"/>
    </p:bldLst>
  </p:timing>
</p:sld>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CDESIGNJ</Template>
  <TotalTime>25</TotalTime>
  <Words>1236</Words>
  <Application>Microsoft Office PowerPoint</Application>
  <PresentationFormat>全屏显示(4:3)</PresentationFormat>
  <Paragraphs>107</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方正姚体</vt:lpstr>
      <vt:lpstr>华文新魏</vt:lpstr>
      <vt:lpstr/>
      <vt:lpstr>Times New Roman</vt:lpstr>
      <vt:lpstr>Wingdings 2</vt:lpstr>
      <vt:lpstr>Wingdings</vt:lpstr>
      <vt:lpstr>隶书</vt:lpstr>
      <vt:lpstr>砖雕艺术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22</cp:revision>
  <cp:lastPrinted>1601-01-01T00:00:00Z</cp:lastPrinted>
  <dcterms:created xsi:type="dcterms:W3CDTF">1601-01-01T00:00:00Z</dcterms:created>
  <dcterms:modified xsi:type="dcterms:W3CDTF">2014-09-18T06:03:22Z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