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369A2E3-A7B2-48D0-BA56-4C97F5BFDC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2BF00A-3FC9-48E2-900C-A24F31D2B8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3962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8B42F-D24B-4814-8F58-645523226E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55418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394730D-9C5E-48D1-B7C9-7E65D020C0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1984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B83B7-948B-4DCE-83C4-DC64431D7C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9867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53620-E88B-480A-86DF-A2D07722DA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44895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C7738-4C88-470C-8DB7-2D45F1B281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61385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F6859-909C-4EA0-A5F4-EBFC4D7188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2740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117C9-BFDE-475F-8136-331664A927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8088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A6A11-B8C4-45E6-9B0E-8237904184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2047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157B6-F178-4701-AB0F-36AE2DCE19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9810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E17CE-C13E-4271-BD86-3FF68EFABB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635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DA901C-B40B-47DD-8467-DAD8D4EBA4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90600" y="4924425"/>
            <a:ext cx="72961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第七章  机械能守恒定律</a:t>
            </a:r>
            <a:endParaRPr lang="zh-CN" altLang="en-US" sz="400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第五节  探究弹性势能的表达式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/>
          </p:cNvSpPr>
          <p:nvPr/>
        </p:nvSpPr>
        <p:spPr bwMode="auto">
          <a:xfrm>
            <a:off x="457200" y="762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3600" b="1">
                <a:solidFill>
                  <a:srgbClr val="FF0000"/>
                </a:solidFill>
                <a:ea typeface="黑体" pitchFamily="2" charset="-122"/>
              </a:rPr>
              <a:t>5</a:t>
            </a:r>
            <a:r>
              <a:rPr lang="zh-CN" altLang="en-US" sz="3600" b="1">
                <a:solidFill>
                  <a:srgbClr val="FF0000"/>
                </a:solidFill>
                <a:ea typeface="黑体" pitchFamily="2" charset="-122"/>
              </a:rPr>
              <a:t>、</a:t>
            </a:r>
            <a:r>
              <a:rPr lang="zh-CN" sz="3600" b="1">
                <a:solidFill>
                  <a:srgbClr val="FF0000"/>
                </a:solidFill>
                <a:ea typeface="黑体" pitchFamily="2" charset="-122"/>
              </a:rPr>
              <a:t>怎样计算拉力做所做的功？</a:t>
            </a:r>
          </a:p>
        </p:txBody>
      </p:sp>
      <p:pic>
        <p:nvPicPr>
          <p:cNvPr id="12291" name="Picture 3" descr="j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38213"/>
            <a:ext cx="38036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3459163" y="1846263"/>
            <a:ext cx="1184275" cy="55562"/>
            <a:chOff x="0" y="0"/>
            <a:chExt cx="1344" cy="48"/>
          </a:xfrm>
        </p:grpSpPr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0" y="48"/>
              <a:ext cx="13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 flipV="1">
              <a:off x="1344" y="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0" y="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 flipV="1">
              <a:off x="134" y="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V="1">
              <a:off x="268" y="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 flipV="1">
              <a:off x="403" y="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V="1">
              <a:off x="537" y="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V="1">
              <a:off x="672" y="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 flipV="1">
              <a:off x="806" y="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 flipV="1">
              <a:off x="940" y="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 flipV="1">
              <a:off x="1075" y="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V="1">
              <a:off x="1209" y="0"/>
              <a:ext cx="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838200" y="5294313"/>
            <a:ext cx="75438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在各个小段上，弹力可近似认为是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不变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的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1066800" y="3598863"/>
            <a:ext cx="723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latin typeface="黑体" pitchFamily="2" charset="-122"/>
                <a:ea typeface="黑体" pitchFamily="2" charset="-122"/>
              </a:rPr>
              <a:t>把弹簧从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到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B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的过程分成很多</a:t>
            </a:r>
            <a:r>
              <a:rPr 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小段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905000" y="4271963"/>
            <a:ext cx="4953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 i="1">
                <a:latin typeface="Times New Roman" pitchFamily="18" charset="0"/>
              </a:rPr>
              <a:t>Δ</a:t>
            </a:r>
            <a:r>
              <a:rPr lang="en-GB" sz="5400" b="1" i="1">
                <a:latin typeface="Times New Roman" pitchFamily="18" charset="0"/>
              </a:rPr>
              <a:t>l</a:t>
            </a:r>
            <a:r>
              <a:rPr lang="en-GB" sz="4000" b="1" i="1" baseline="-30000">
                <a:latin typeface="Times New Roman" pitchFamily="18" charset="0"/>
              </a:rPr>
              <a:t>1</a:t>
            </a:r>
            <a:r>
              <a:rPr lang="en-GB" sz="4000" b="1" i="1">
                <a:latin typeface="Times New Roman" pitchFamily="18" charset="0"/>
              </a:rPr>
              <a:t>,</a:t>
            </a:r>
            <a:r>
              <a:rPr lang="en-US" sz="4000" b="1" i="1">
                <a:latin typeface="Times New Roman" pitchFamily="18" charset="0"/>
              </a:rPr>
              <a:t>Δ</a:t>
            </a:r>
            <a:r>
              <a:rPr lang="en-GB" sz="5400" b="1" i="1">
                <a:latin typeface="Times New Roman" pitchFamily="18" charset="0"/>
              </a:rPr>
              <a:t>l</a:t>
            </a:r>
            <a:r>
              <a:rPr lang="en-GB" sz="4000" b="1" i="1" baseline="-30000">
                <a:latin typeface="Times New Roman" pitchFamily="18" charset="0"/>
              </a:rPr>
              <a:t>2</a:t>
            </a:r>
            <a:r>
              <a:rPr lang="en-GB" sz="4000" b="1" i="1">
                <a:latin typeface="Times New Roman" pitchFamily="18" charset="0"/>
              </a:rPr>
              <a:t>,</a:t>
            </a:r>
            <a:r>
              <a:rPr lang="en-US" sz="4000" b="1" i="1">
                <a:latin typeface="Times New Roman" pitchFamily="18" charset="0"/>
              </a:rPr>
              <a:t>Δ</a:t>
            </a:r>
            <a:r>
              <a:rPr lang="en-GB" sz="5400" b="1" i="1">
                <a:latin typeface="Times New Roman" pitchFamily="18" charset="0"/>
              </a:rPr>
              <a:t>l</a:t>
            </a:r>
            <a:r>
              <a:rPr lang="en-GB" sz="4000" b="1" i="1" baseline="-30000">
                <a:latin typeface="Times New Roman" pitchFamily="18" charset="0"/>
              </a:rPr>
              <a:t>3</a:t>
            </a:r>
            <a:r>
              <a:rPr lang="en-GB" sz="4000" b="1" i="1">
                <a:latin typeface="Times New Roman" pitchFamily="18" charset="0"/>
              </a:rPr>
              <a:t>…</a:t>
            </a:r>
            <a:r>
              <a:rPr lang="en-US" sz="4000" b="1" i="1">
                <a:latin typeface="Tahoma" pitchFamily="34" charset="0"/>
              </a:rPr>
              <a:t> 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2362200" y="5791200"/>
            <a:ext cx="4191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3600" b="1" i="1">
                <a:latin typeface="Times New Roman" pitchFamily="18" charset="0"/>
              </a:rPr>
              <a:t>F</a:t>
            </a:r>
            <a:r>
              <a:rPr lang="en-GB" sz="3600" b="1" i="1" baseline="-30000">
                <a:latin typeface="Times New Roman" pitchFamily="18" charset="0"/>
              </a:rPr>
              <a:t>1</a:t>
            </a:r>
            <a:r>
              <a:rPr lang="zh-CN" sz="3600" b="1" i="1">
                <a:latin typeface="Times New Roman" pitchFamily="18" charset="0"/>
              </a:rPr>
              <a:t>、</a:t>
            </a:r>
            <a:r>
              <a:rPr lang="en-GB" sz="3600" b="1" i="1">
                <a:latin typeface="Times New Roman" pitchFamily="18" charset="0"/>
              </a:rPr>
              <a:t>F</a:t>
            </a:r>
            <a:r>
              <a:rPr lang="en-GB" sz="3600" b="1" i="1" baseline="-30000">
                <a:latin typeface="Times New Roman" pitchFamily="18" charset="0"/>
              </a:rPr>
              <a:t>2</a:t>
            </a:r>
            <a:r>
              <a:rPr lang="zh-CN" sz="3600" b="1" i="1">
                <a:latin typeface="Times New Roman" pitchFamily="18" charset="0"/>
              </a:rPr>
              <a:t>、</a:t>
            </a:r>
            <a:r>
              <a:rPr lang="en-GB" sz="3600" b="1" i="1">
                <a:latin typeface="Times New Roman" pitchFamily="18" charset="0"/>
              </a:rPr>
              <a:t>F</a:t>
            </a:r>
            <a:r>
              <a:rPr lang="en-GB" sz="3600" b="1" i="1" baseline="-30000">
                <a:latin typeface="Times New Roman" pitchFamily="18" charset="0"/>
              </a:rPr>
              <a:t>3</a:t>
            </a:r>
            <a:r>
              <a:rPr lang="en-GB" sz="3600" b="1" i="1">
                <a:latin typeface="Times New Roman" pitchFamily="18" charset="0"/>
              </a:rPr>
              <a:t> …</a:t>
            </a:r>
            <a:r>
              <a:rPr lang="en-US" sz="4800" b="1">
                <a:latin typeface="Tahoma" pitchFamily="34" charset="0"/>
              </a:rPr>
              <a:t> </a:t>
            </a:r>
            <a:endParaRPr lang="en-US" sz="4800" b="1">
              <a:latin typeface="Times New Roman" pitchFamily="18" charset="0"/>
            </a:endParaRP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04800" y="776288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W</a:t>
            </a:r>
            <a:r>
              <a:rPr 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sz="28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en-US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sz="28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sz="28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en-US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sz="28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sz="28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en-US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sz="28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  <a:endParaRPr lang="en-US" sz="2800" b="1" i="1" baseline="-250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6897688" y="1228725"/>
            <a:ext cx="865187" cy="863600"/>
          </a:xfrm>
          <a:prstGeom prst="wedgeRoundRectCallout">
            <a:avLst>
              <a:gd name="adj1" fmla="val -42292"/>
              <a:gd name="adj2" fmla="val -106435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积分</a:t>
            </a:r>
          </a:p>
          <a:p>
            <a:pPr>
              <a:lnSpc>
                <a:spcPct val="110000"/>
              </a:lnSpc>
            </a:pPr>
            <a:r>
              <a:rPr lang="zh-CN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思想</a:t>
            </a:r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7229475" y="2452688"/>
            <a:ext cx="865188" cy="863600"/>
          </a:xfrm>
          <a:prstGeom prst="wedgeRoundRectCallout">
            <a:avLst>
              <a:gd name="adj1" fmla="val -95319"/>
              <a:gd name="adj2" fmla="val 76653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微分</a:t>
            </a:r>
          </a:p>
          <a:p>
            <a:pPr>
              <a:lnSpc>
                <a:spcPct val="110000"/>
              </a:lnSpc>
            </a:pPr>
            <a:r>
              <a:rPr lang="zh-CN" sz="24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思想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1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229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229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tmFilter="0,0; .5, 1; 1, 1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tmFilter="0,0; .5, 1; 1, 1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5" grpId="0"/>
      <p:bldP spid="12306" grpId="0"/>
      <p:bldP spid="12307" grpId="0"/>
      <p:bldP spid="12308" grpId="0"/>
      <p:bldP spid="12309" grpId="0"/>
      <p:bldP spid="12310" grpId="0" animBg="1" autoUpdateAnimBg="0"/>
      <p:bldP spid="1231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Rot="1" noChangeArrowheads="1"/>
          </p:cNvSpPr>
          <p:nvPr/>
        </p:nvSpPr>
        <p:spPr bwMode="auto">
          <a:xfrm>
            <a:off x="1600200" y="152400"/>
            <a:ext cx="609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3600" b="1">
                <a:solidFill>
                  <a:srgbClr val="FF0000"/>
                </a:solidFill>
                <a:ea typeface="黑体" pitchFamily="2" charset="-122"/>
              </a:rPr>
              <a:t>6</a:t>
            </a:r>
            <a:r>
              <a:rPr lang="zh-CN" altLang="en-US" sz="3600" b="1">
                <a:solidFill>
                  <a:srgbClr val="FF0000"/>
                </a:solidFill>
                <a:ea typeface="黑体" pitchFamily="2" charset="-122"/>
              </a:rPr>
              <a:t>、</a:t>
            </a:r>
            <a:r>
              <a:rPr lang="zh-CN" sz="3600" b="1">
                <a:solidFill>
                  <a:srgbClr val="FF0000"/>
                </a:solidFill>
                <a:ea typeface="黑体" pitchFamily="2" charset="-122"/>
              </a:rPr>
              <a:t>怎样计算这个求和式？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295400" y="768350"/>
            <a:ext cx="670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W</a:t>
            </a:r>
            <a:r>
              <a:rPr 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sz="36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sz="36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sz="36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Δl</a:t>
            </a:r>
            <a:r>
              <a:rPr lang="en-US" sz="36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sz="36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sz="36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sz="36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Δl</a:t>
            </a:r>
            <a:r>
              <a:rPr lang="en-US" sz="36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sz="36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sz="36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sz="36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Δl</a:t>
            </a:r>
            <a:r>
              <a:rPr lang="en-US" sz="36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＋</a:t>
            </a:r>
            <a:r>
              <a:rPr lang="en-US" sz="36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  <a:endParaRPr lang="en-US" sz="3600" b="1" i="1" baseline="-250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3316" name="Picture 4" descr="2"/>
          <p:cNvPicPr>
            <a:picLocks noChangeAspect="1" noChangeArrowheads="1"/>
          </p:cNvPicPr>
          <p:nvPr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022600"/>
            <a:ext cx="6181725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849313" y="1520825"/>
            <a:ext cx="1993900" cy="1430338"/>
          </a:xfrm>
          <a:prstGeom prst="wedgeRoundRectCallout">
            <a:avLst>
              <a:gd name="adj1" fmla="val 89412"/>
              <a:gd name="adj2" fmla="val 39125"/>
              <a:gd name="adj3" fmla="val 16667"/>
            </a:avLst>
          </a:prstGeom>
          <a:solidFill>
            <a:srgbClr val="FFFFCC">
              <a:alpha val="79999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sz="2400" b="1">
                <a:solidFill>
                  <a:srgbClr val="FF0000"/>
                </a:solidFill>
                <a:ea typeface="黑体" pitchFamily="2" charset="-122"/>
              </a:rPr>
              <a:t>如何求匀变速直线运动的位移的？</a:t>
            </a:r>
          </a:p>
        </p:txBody>
      </p:sp>
      <p:pic>
        <p:nvPicPr>
          <p:cNvPr id="13318" name="Picture 6" descr="2"/>
          <p:cNvPicPr>
            <a:picLocks noChangeAspect="1" noChangeArrowheads="1"/>
          </p:cNvPicPr>
          <p:nvPr/>
        </p:nvPicPr>
        <p:blipFill>
          <a:blip r:embed="rId3">
            <a:lum brigh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2239963"/>
            <a:ext cx="4054475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tmFilter="0,0; .5, 1; 1, 1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33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3" dur="1"/>
                                        <p:tgtEl>
                                          <p:spTgt spid="13318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331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43" dur="1"/>
                                        <p:tgtEl>
                                          <p:spTgt spid="13316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 flipV="1">
            <a:off x="1735138" y="889000"/>
            <a:ext cx="18288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354138" y="373063"/>
            <a:ext cx="2590800" cy="1968500"/>
            <a:chOff x="0" y="0"/>
            <a:chExt cx="1768" cy="1240"/>
          </a:xfrm>
        </p:grpSpPr>
        <p:sp>
          <p:nvSpPr>
            <p:cNvPr id="14340" name="Line 4"/>
            <p:cNvSpPr>
              <a:spLocks noChangeShapeType="1"/>
            </p:cNvSpPr>
            <p:nvPr/>
          </p:nvSpPr>
          <p:spPr bwMode="auto">
            <a:xfrm>
              <a:off x="260" y="1088"/>
              <a:ext cx="15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 flipV="1">
              <a:off x="260" y="37"/>
              <a:ext cx="0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64" y="952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>
                  <a:solidFill>
                    <a:srgbClr val="FF00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4837113" y="228600"/>
            <a:ext cx="2819400" cy="2209800"/>
            <a:chOff x="0" y="0"/>
            <a:chExt cx="1924" cy="1392"/>
          </a:xfrm>
        </p:grpSpPr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260" y="1152"/>
              <a:ext cx="15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V="1">
              <a:off x="260" y="96"/>
              <a:ext cx="0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 flipV="1">
              <a:off x="260" y="384"/>
              <a:ext cx="1248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91" y="1029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1470" y="1104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sz="2400" b="1" i="1">
                  <a:solidFill>
                    <a:srgbClr val="FF0000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491" y="1017"/>
              <a:ext cx="196" cy="135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681" y="903"/>
              <a:ext cx="197" cy="245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878" y="777"/>
              <a:ext cx="196" cy="375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1065" y="651"/>
              <a:ext cx="196" cy="499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55" name="Group 19"/>
          <p:cNvGrpSpPr>
            <a:grpSpLocks/>
          </p:cNvGrpSpPr>
          <p:nvPr/>
        </p:nvGrpSpPr>
        <p:grpSpPr bwMode="auto">
          <a:xfrm>
            <a:off x="1295400" y="2532063"/>
            <a:ext cx="2609850" cy="2233612"/>
            <a:chOff x="0" y="0"/>
            <a:chExt cx="1781" cy="1407"/>
          </a:xfrm>
        </p:grpSpPr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08" y="1152"/>
              <a:ext cx="15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 flipV="1">
              <a:off x="208" y="96"/>
              <a:ext cx="0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 flipV="1">
              <a:off x="208" y="384"/>
              <a:ext cx="1248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39" y="1029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>
                  <a:solidFill>
                    <a:srgbClr val="FF0000"/>
                  </a:solidFill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4360" name="Text Box 24"/>
            <p:cNvSpPr txBox="1">
              <a:spLocks noChangeArrowheads="1"/>
            </p:cNvSpPr>
            <p:nvPr/>
          </p:nvSpPr>
          <p:spPr bwMode="auto">
            <a:xfrm>
              <a:off x="1374" y="1119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sz="2400" b="1" i="1">
                  <a:solidFill>
                    <a:srgbClr val="FF0000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0" y="0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312" y="1091"/>
              <a:ext cx="104" cy="61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416" y="1029"/>
              <a:ext cx="104" cy="123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520" y="969"/>
              <a:ext cx="104" cy="18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624" y="894"/>
              <a:ext cx="104" cy="258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728" y="832"/>
              <a:ext cx="104" cy="320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832" y="768"/>
              <a:ext cx="104" cy="384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936" y="705"/>
              <a:ext cx="104" cy="447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1040" y="642"/>
              <a:ext cx="104" cy="510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1144" y="576"/>
              <a:ext cx="104" cy="576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76200" y="5165725"/>
            <a:ext cx="8839200" cy="1463675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sz="2600" b="1">
                <a:ea typeface="黑体" pitchFamily="2" charset="-122"/>
              </a:rPr>
              <a:t>每段拉力做的功就可用图中细窄的矩形面积表示，对这些矩形面积求和，就得到了有</a:t>
            </a:r>
            <a:r>
              <a:rPr lang="en-US" sz="2600" b="1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lang="zh-CN" sz="2600" b="1">
                <a:ea typeface="黑体" pitchFamily="2" charset="-122"/>
              </a:rPr>
              <a:t>和</a:t>
            </a:r>
            <a:r>
              <a:rPr lang="el-GR" sz="2600" b="1" i="1">
                <a:solidFill>
                  <a:srgbClr val="FF0000"/>
                </a:solidFill>
                <a:ea typeface="黑体" pitchFamily="2" charset="-122"/>
              </a:rPr>
              <a:t>Δ</a:t>
            </a:r>
            <a:r>
              <a:rPr lang="en-US" sz="2600" b="1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l</a:t>
            </a:r>
            <a:r>
              <a:rPr lang="zh-CN" sz="2600" b="1">
                <a:ea typeface="黑体" pitchFamily="2" charset="-122"/>
              </a:rPr>
              <a:t>围成的三角形面积，这块三角形的面积就表示拉力在整个过程中所做的功。</a:t>
            </a:r>
            <a:endParaRPr lang="zh-CN" altLang="zh-CN" sz="2600" b="1">
              <a:ea typeface="黑体" pitchFamily="2" charset="-122"/>
            </a:endParaRPr>
          </a:p>
        </p:txBody>
      </p:sp>
      <p:graphicFrame>
        <p:nvGraphicFramePr>
          <p:cNvPr id="14374" name="Object 38"/>
          <p:cNvGraphicFramePr>
            <a:graphicFrameLocks noChangeAspect="1"/>
          </p:cNvGraphicFramePr>
          <p:nvPr/>
        </p:nvGraphicFramePr>
        <p:xfrm>
          <a:off x="5029200" y="2605088"/>
          <a:ext cx="2819400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r:id="rId3" imgW="2419048" imgH="1914286" progId="Paint.Picture">
                  <p:embed/>
                </p:oleObj>
              </mc:Choice>
              <mc:Fallback>
                <p:oleObj r:id="rId3" imgW="2419048" imgH="1914286" progId="Paint.Picture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05088"/>
                        <a:ext cx="2819400" cy="223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6019800" y="4572000"/>
            <a:ext cx="1093788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192963" y="4524375"/>
            <a:ext cx="1341437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4570413" y="3213100"/>
            <a:ext cx="798512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l-GR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3441700" y="2100263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34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35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1437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Rot="1" noChangeArrowheads="1"/>
          </p:cNvSpPr>
          <p:nvPr/>
        </p:nvSpPr>
        <p:spPr bwMode="auto">
          <a:xfrm>
            <a:off x="914400" y="304800"/>
            <a:ext cx="7239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4000">
                <a:solidFill>
                  <a:srgbClr val="FF0000"/>
                </a:solidFill>
                <a:ea typeface="黑体" pitchFamily="2" charset="-122"/>
              </a:rPr>
              <a:t>7</a:t>
            </a:r>
            <a:r>
              <a:rPr lang="zh-CN" altLang="en-US" sz="4000">
                <a:solidFill>
                  <a:srgbClr val="FF0000"/>
                </a:solidFill>
                <a:ea typeface="黑体" pitchFamily="2" charset="-122"/>
              </a:rPr>
              <a:t>、</a:t>
            </a:r>
            <a:r>
              <a:rPr lang="zh-CN" sz="4000" b="1">
                <a:solidFill>
                  <a:srgbClr val="FF0000"/>
                </a:solidFill>
                <a:ea typeface="黑体" pitchFamily="2" charset="-122"/>
              </a:rPr>
              <a:t>弹性势能的表达式</a:t>
            </a:r>
            <a:endParaRPr lang="zh-CN" sz="400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81175" y="1773238"/>
            <a:ext cx="6524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sz="60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sz="6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sz="60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el-GR" sz="60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Δ</a:t>
            </a:r>
            <a:r>
              <a:rPr lang="en-US" sz="60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sz="6000" b="1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en-US" sz="60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/2</a:t>
            </a:r>
            <a:endParaRPr lang="en-US" sz="6000" b="1" i="1" baseline="3000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1114425" y="4005263"/>
            <a:ext cx="3457575" cy="647700"/>
          </a:xfrm>
          <a:prstGeom prst="wedgeRoundRectCallout">
            <a:avLst>
              <a:gd name="adj1" fmla="val 45463"/>
              <a:gd name="adj2" fmla="val -191912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800" b="1" i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k</a:t>
            </a:r>
            <a:r>
              <a:rPr lang="zh-CN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为弹簧的劲度系数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3429000" y="5157788"/>
            <a:ext cx="5257800" cy="576262"/>
          </a:xfrm>
          <a:prstGeom prst="wedgeRoundRectCallout">
            <a:avLst>
              <a:gd name="adj1" fmla="val -8426"/>
              <a:gd name="adj2" fmla="val -429889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l-GR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800" b="1" i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zh-CN" sz="2800" b="1">
                <a:solidFill>
                  <a:srgbClr val="FF0000"/>
                </a:solidFill>
                <a:ea typeface="华文中宋" pitchFamily="2" charset="-122"/>
              </a:rPr>
              <a:t>为弹簧的伸长或缩短量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 animBg="1" autoUpdateAnimBg="0"/>
      <p:bldP spid="1536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1000" y="15240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、（多项）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关于弹性势能，下列说法中正确的是：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（   ）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3200" b="1" i="1">
                <a:latin typeface="黑体" pitchFamily="2" charset="-122"/>
                <a:ea typeface="黑体" pitchFamily="2" charset="-122"/>
              </a:rPr>
              <a:t>A</a:t>
            </a:r>
            <a:r>
              <a:rPr lang="zh-CN" sz="3200" b="1" i="1">
                <a:latin typeface="黑体" pitchFamily="2" charset="-122"/>
                <a:ea typeface="黑体" pitchFamily="2" charset="-122"/>
              </a:rPr>
              <a:t>、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任何发生弹性形变的物体都具有弹性势能</a:t>
            </a:r>
            <a:r>
              <a:rPr lang="en-US" sz="3200" b="1">
                <a:latin typeface="Times New Roman" pitchFamily="18" charset="0"/>
                <a:ea typeface="黑体" pitchFamily="2" charset="-122"/>
              </a:rPr>
              <a:t/>
            </a:r>
            <a:br>
              <a:rPr lang="en-US" sz="3200" b="1">
                <a:latin typeface="Times New Roman" pitchFamily="18" charset="0"/>
                <a:ea typeface="黑体" pitchFamily="2" charset="-122"/>
              </a:rPr>
            </a:br>
            <a:r>
              <a:rPr lang="en-US" sz="3200" b="1" i="1">
                <a:latin typeface="黑体" pitchFamily="2" charset="-122"/>
                <a:ea typeface="黑体" pitchFamily="2" charset="-122"/>
              </a:rPr>
              <a:t>B</a:t>
            </a:r>
            <a:r>
              <a:rPr lang="zh-CN" sz="3200" b="1" i="1">
                <a:latin typeface="黑体" pitchFamily="2" charset="-122"/>
                <a:ea typeface="黑体" pitchFamily="2" charset="-122"/>
              </a:rPr>
              <a:t>、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任何具有弹性势能的物体，都一定是发生了弹性形变</a:t>
            </a:r>
            <a:r>
              <a:rPr lang="en-US" sz="3200" b="1">
                <a:latin typeface="黑体" pitchFamily="2" charset="-122"/>
                <a:ea typeface="黑体" pitchFamily="2" charset="-122"/>
              </a:rPr>
              <a:t/>
            </a:r>
            <a:br>
              <a:rPr lang="en-US" sz="3200" b="1">
                <a:latin typeface="黑体" pitchFamily="2" charset="-122"/>
                <a:ea typeface="黑体" pitchFamily="2" charset="-122"/>
              </a:rPr>
            </a:br>
            <a:r>
              <a:rPr lang="en-US" sz="3200" b="1" i="1">
                <a:latin typeface="黑体" pitchFamily="2" charset="-122"/>
                <a:ea typeface="黑体" pitchFamily="2" charset="-122"/>
              </a:rPr>
              <a:t>C</a:t>
            </a:r>
            <a:r>
              <a:rPr lang="zh-CN" sz="3200" b="1" i="1">
                <a:latin typeface="黑体" pitchFamily="2" charset="-122"/>
                <a:ea typeface="黑体" pitchFamily="2" charset="-122"/>
              </a:rPr>
              <a:t>、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物体只要发生形变就一定有弹性势能</a:t>
            </a:r>
            <a:r>
              <a:rPr lang="en-US" sz="3200" b="1">
                <a:latin typeface="黑体" pitchFamily="2" charset="-122"/>
                <a:ea typeface="黑体" pitchFamily="2" charset="-122"/>
              </a:rPr>
              <a:t/>
            </a:r>
            <a:br>
              <a:rPr lang="en-US" sz="3200" b="1">
                <a:latin typeface="黑体" pitchFamily="2" charset="-122"/>
                <a:ea typeface="黑体" pitchFamily="2" charset="-122"/>
              </a:rPr>
            </a:br>
            <a:r>
              <a:rPr lang="en-US" sz="3200" b="1" i="1">
                <a:latin typeface="黑体" pitchFamily="2" charset="-122"/>
                <a:ea typeface="黑体" pitchFamily="2" charset="-122"/>
              </a:rPr>
              <a:t>D</a:t>
            </a:r>
            <a:r>
              <a:rPr lang="zh-CN" sz="3200" b="1" i="1">
                <a:latin typeface="黑体" pitchFamily="2" charset="-122"/>
                <a:ea typeface="黑体" pitchFamily="2" charset="-122"/>
              </a:rPr>
              <a:t>、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弹簧的弹性势能只跟弹簧的形变量有关</a:t>
            </a:r>
          </a:p>
        </p:txBody>
      </p:sp>
      <p:sp>
        <p:nvSpPr>
          <p:cNvPr id="16387" name="Rectangle 3"/>
          <p:cNvSpPr>
            <a:spLocks noRot="1" noChangeArrowheads="1"/>
          </p:cNvSpPr>
          <p:nvPr/>
        </p:nvSpPr>
        <p:spPr bwMode="auto">
          <a:xfrm>
            <a:off x="2590800" y="228600"/>
            <a:ext cx="3733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4000">
                <a:solidFill>
                  <a:srgbClr val="FF0000"/>
                </a:solidFill>
                <a:ea typeface="黑体" pitchFamily="2" charset="-122"/>
              </a:rPr>
              <a:t>课堂练习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905000" y="2133600"/>
            <a:ext cx="931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AB</a:t>
            </a:r>
            <a:endParaRPr lang="zh-CN" altLang="zh-CN" sz="32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28600" y="1108075"/>
            <a:ext cx="82296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多项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)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如图，在一次</a:t>
            </a:r>
            <a:r>
              <a:rPr lang="zh-CN" sz="3200" b="1">
                <a:latin typeface="Times New Roman"/>
                <a:ea typeface="黑体" pitchFamily="2" charset="-122"/>
              </a:rPr>
              <a:t>“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蹦极</a:t>
            </a:r>
            <a:r>
              <a:rPr lang="zh-CN" sz="3200" b="1">
                <a:latin typeface="Times New Roman"/>
                <a:ea typeface="黑体" pitchFamily="2" charset="-122"/>
              </a:rPr>
              <a:t>”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运动中，人由高空跃下到最低点的整个过程中，下列说法正确的是：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       )</a:t>
            </a:r>
            <a:r>
              <a:rPr lang="zh-CN" altLang="zh-CN" sz="3200" b="1">
                <a:latin typeface="黑体" pitchFamily="2" charset="-122"/>
                <a:ea typeface="黑体" pitchFamily="2" charset="-122"/>
              </a:rPr>
              <a:t/>
            </a:r>
            <a:br>
              <a:rPr lang="zh-CN" altLang="zh-CN" sz="3200" b="1">
                <a:latin typeface="黑体" pitchFamily="2" charset="-122"/>
                <a:ea typeface="黑体" pitchFamily="2" charset="-122"/>
              </a:rPr>
            </a:br>
            <a:r>
              <a:rPr lang="en-US" sz="3200" b="1">
                <a:latin typeface="黑体" pitchFamily="2" charset="-122"/>
                <a:ea typeface="黑体" pitchFamily="2" charset="-122"/>
              </a:rPr>
              <a:t>A.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重力对人做正功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sz="3200" b="1">
                <a:latin typeface="黑体" pitchFamily="2" charset="-122"/>
                <a:ea typeface="黑体" pitchFamily="2" charset="-122"/>
              </a:rPr>
              <a:t>B.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人的重力势能减小了</a:t>
            </a:r>
            <a:br>
              <a:rPr lang="zh-CN" sz="3200" b="1">
                <a:latin typeface="黑体" pitchFamily="2" charset="-122"/>
                <a:ea typeface="黑体" pitchFamily="2" charset="-122"/>
              </a:rPr>
            </a:br>
            <a:r>
              <a:rPr lang="en-US" sz="3200" b="1">
                <a:latin typeface="黑体" pitchFamily="2" charset="-122"/>
                <a:ea typeface="黑体" pitchFamily="2" charset="-122"/>
              </a:rPr>
              <a:t>C.</a:t>
            </a:r>
            <a:r>
              <a:rPr lang="en-US" sz="3200" b="1">
                <a:latin typeface="Times New Roman"/>
                <a:ea typeface="黑体" pitchFamily="2" charset="-122"/>
              </a:rPr>
              <a:t>“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蹦极</a:t>
            </a:r>
            <a:r>
              <a:rPr lang="zh-CN" sz="3200" b="1">
                <a:latin typeface="Times New Roman"/>
                <a:ea typeface="黑体" pitchFamily="2" charset="-122"/>
              </a:rPr>
              <a:t>”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绳对人做负功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sz="3200" b="1">
                <a:latin typeface="黑体" pitchFamily="2" charset="-122"/>
                <a:ea typeface="黑体" pitchFamily="2" charset="-122"/>
              </a:rPr>
              <a:t>D.</a:t>
            </a:r>
            <a:r>
              <a:rPr lang="en-US" sz="3200" b="1">
                <a:latin typeface="Times New Roman"/>
                <a:ea typeface="黑体" pitchFamily="2" charset="-122"/>
              </a:rPr>
              <a:t>“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蹦极</a:t>
            </a:r>
            <a:r>
              <a:rPr lang="zh-CN" sz="3200" b="1">
                <a:latin typeface="Times New Roman"/>
                <a:ea typeface="黑体" pitchFamily="2" charset="-122"/>
              </a:rPr>
              <a:t>”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绳的弹性势能增加了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278313" y="2438400"/>
            <a:ext cx="1741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ABCD</a:t>
            </a:r>
            <a:endParaRPr lang="zh-CN" altLang="zh-CN" sz="32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7417" name="Picture 9" descr="002"/>
          <p:cNvPicPr>
            <a:picLocks noChangeAspect="1" noChangeArrowheads="1"/>
          </p:cNvPicPr>
          <p:nvPr/>
        </p:nvPicPr>
        <p:blipFill>
          <a:blip r:embed="rId2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67000"/>
            <a:ext cx="19526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7200" y="1270000"/>
            <a:ext cx="81534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8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、（单项）</a:t>
            </a:r>
            <a:r>
              <a:rPr lang="zh-CN" sz="2800" b="1">
                <a:latin typeface="黑体" pitchFamily="2" charset="-122"/>
                <a:ea typeface="黑体" pitchFamily="2" charset="-122"/>
              </a:rPr>
              <a:t>如图所示，在光滑的水平面上有一物体，它的左端连一弹簧，弹簧的另一端固定在墙上</a:t>
            </a:r>
            <a:r>
              <a:rPr lang="zh-CN" sz="2800" b="1" i="1">
                <a:latin typeface="Times New Roman" pitchFamily="18" charset="0"/>
                <a:ea typeface="黑体" pitchFamily="2" charset="-122"/>
              </a:rPr>
              <a:t>，</a:t>
            </a:r>
            <a:r>
              <a:rPr lang="zh-CN" sz="2800" b="1">
                <a:latin typeface="Times New Roman" pitchFamily="18" charset="0"/>
                <a:ea typeface="黑体" pitchFamily="2" charset="-122"/>
              </a:rPr>
              <a:t>在力</a:t>
            </a:r>
            <a:r>
              <a:rPr lang="en-US" sz="2800" b="1">
                <a:latin typeface="Times New Roman" pitchFamily="18" charset="0"/>
                <a:ea typeface="黑体" pitchFamily="2" charset="-122"/>
              </a:rPr>
              <a:t>F</a:t>
            </a:r>
            <a:r>
              <a:rPr lang="zh-CN" sz="2800" b="1">
                <a:latin typeface="Times New Roman" pitchFamily="18" charset="0"/>
                <a:ea typeface="黑体" pitchFamily="2" charset="-122"/>
              </a:rPr>
              <a:t>作用下物体处于静止状态。当撤去</a:t>
            </a:r>
            <a:r>
              <a:rPr lang="en-US" sz="2800" b="1">
                <a:latin typeface="Times New Roman" pitchFamily="18" charset="0"/>
                <a:ea typeface="黑体" pitchFamily="2" charset="-122"/>
              </a:rPr>
              <a:t>F</a:t>
            </a:r>
            <a:r>
              <a:rPr lang="zh-CN" sz="2800" b="1">
                <a:latin typeface="Times New Roman" pitchFamily="18" charset="0"/>
                <a:ea typeface="黑体" pitchFamily="2" charset="-122"/>
              </a:rPr>
              <a:t>后，物体将向右运动，在物体向右运动过程中下列说法正确的是</a:t>
            </a:r>
            <a:r>
              <a:rPr lang="zh-CN" sz="2800" b="1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         </a:t>
            </a:r>
            <a:r>
              <a:rPr lang="en-US" altLang="zh-CN" sz="2800" b="1">
                <a:latin typeface="黑体" pitchFamily="2" charset="-122"/>
                <a:ea typeface="黑体" pitchFamily="2" charset="-122"/>
              </a:rPr>
              <a:t>(     )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2800" b="1" i="1">
                <a:latin typeface="黑体" pitchFamily="2" charset="-122"/>
                <a:ea typeface="黑体" pitchFamily="2" charset="-122"/>
              </a:rPr>
              <a:t>A</a:t>
            </a:r>
            <a:r>
              <a:rPr lang="zh-CN" sz="2800" b="1" i="1">
                <a:latin typeface="黑体" pitchFamily="2" charset="-122"/>
                <a:ea typeface="黑体" pitchFamily="2" charset="-122"/>
              </a:rPr>
              <a:t>、</a:t>
            </a:r>
            <a:r>
              <a:rPr lang="zh-CN" sz="2800" b="1">
                <a:latin typeface="Times New Roman" pitchFamily="18" charset="0"/>
                <a:ea typeface="黑体" pitchFamily="2" charset="-122"/>
              </a:rPr>
              <a:t>弹簧的弹性势能逐渐减小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2800" b="1" i="1">
                <a:latin typeface="黑体" pitchFamily="2" charset="-122"/>
                <a:ea typeface="黑体" pitchFamily="2" charset="-122"/>
              </a:rPr>
              <a:t>B</a:t>
            </a:r>
            <a:r>
              <a:rPr lang="zh-CN" sz="2800" b="1" i="1">
                <a:latin typeface="黑体" pitchFamily="2" charset="-122"/>
                <a:ea typeface="黑体" pitchFamily="2" charset="-122"/>
              </a:rPr>
              <a:t>、</a:t>
            </a:r>
            <a:r>
              <a:rPr lang="zh-CN" sz="2800" b="1">
                <a:latin typeface="Times New Roman" pitchFamily="18" charset="0"/>
                <a:ea typeface="黑体" pitchFamily="2" charset="-122"/>
              </a:rPr>
              <a:t>弹簧的弹性势能逐渐增大</a:t>
            </a:r>
            <a:endParaRPr lang="en-US" sz="2800" b="1" baseline="-25000">
              <a:latin typeface="Times New Roman" pitchFamily="18" charset="0"/>
              <a:ea typeface="黑体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2800" b="1" i="1">
                <a:latin typeface="黑体" pitchFamily="2" charset="-122"/>
                <a:ea typeface="黑体" pitchFamily="2" charset="-122"/>
              </a:rPr>
              <a:t>C</a:t>
            </a:r>
            <a:r>
              <a:rPr lang="zh-CN" sz="2800" b="1" i="1">
                <a:latin typeface="黑体" pitchFamily="2" charset="-122"/>
                <a:ea typeface="黑体" pitchFamily="2" charset="-122"/>
              </a:rPr>
              <a:t>、</a:t>
            </a:r>
            <a:r>
              <a:rPr lang="zh-CN" sz="2800" b="1">
                <a:latin typeface="Times New Roman" pitchFamily="18" charset="0"/>
                <a:ea typeface="黑体" pitchFamily="2" charset="-122"/>
              </a:rPr>
              <a:t>弹簧的弹性势能先增大再减小</a:t>
            </a:r>
            <a:endParaRPr lang="zh-CN" sz="2800" b="1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2800" b="1" i="1">
                <a:latin typeface="黑体" pitchFamily="2" charset="-122"/>
                <a:ea typeface="黑体" pitchFamily="2" charset="-122"/>
              </a:rPr>
              <a:t>D</a:t>
            </a:r>
            <a:r>
              <a:rPr lang="zh-CN" sz="2800" b="1" i="1">
                <a:latin typeface="黑体" pitchFamily="2" charset="-122"/>
                <a:ea typeface="黑体" pitchFamily="2" charset="-122"/>
              </a:rPr>
              <a:t>、</a:t>
            </a:r>
            <a:r>
              <a:rPr lang="zh-CN" sz="2800" b="1">
                <a:latin typeface="黑体" pitchFamily="2" charset="-122"/>
                <a:ea typeface="黑体" pitchFamily="2" charset="-122"/>
              </a:rPr>
              <a:t>弹簧的弹性势能先减小再增大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267200" y="3138488"/>
            <a:ext cx="931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endParaRPr lang="zh-CN" altLang="zh-CN" sz="28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7304088" y="3502025"/>
            <a:ext cx="1992312" cy="935038"/>
            <a:chOff x="0" y="0"/>
            <a:chExt cx="1360" cy="589"/>
          </a:xfrm>
        </p:grpSpPr>
        <p:grpSp>
          <p:nvGrpSpPr>
            <p:cNvPr id="18439" name="Group 7"/>
            <p:cNvGrpSpPr>
              <a:grpSpLocks/>
            </p:cNvGrpSpPr>
            <p:nvPr/>
          </p:nvGrpSpPr>
          <p:grpSpPr bwMode="auto">
            <a:xfrm>
              <a:off x="0" y="0"/>
              <a:ext cx="1360" cy="589"/>
              <a:chOff x="0" y="0"/>
              <a:chExt cx="1360" cy="589"/>
            </a:xfrm>
          </p:grpSpPr>
          <p:grpSp>
            <p:nvGrpSpPr>
              <p:cNvPr id="18440" name="Group 8"/>
              <p:cNvGrpSpPr>
                <a:grpSpLocks/>
              </p:cNvGrpSpPr>
              <p:nvPr/>
            </p:nvGrpSpPr>
            <p:grpSpPr bwMode="auto">
              <a:xfrm>
                <a:off x="57" y="91"/>
                <a:ext cx="1303" cy="498"/>
                <a:chOff x="0" y="0"/>
                <a:chExt cx="1303" cy="498"/>
              </a:xfrm>
            </p:grpSpPr>
            <p:grpSp>
              <p:nvGrpSpPr>
                <p:cNvPr id="18441" name="Group 9"/>
                <p:cNvGrpSpPr>
                  <a:grpSpLocks/>
                </p:cNvGrpSpPr>
                <p:nvPr/>
              </p:nvGrpSpPr>
              <p:grpSpPr bwMode="auto">
                <a:xfrm>
                  <a:off x="0" y="157"/>
                  <a:ext cx="1303" cy="341"/>
                  <a:chOff x="0" y="0"/>
                  <a:chExt cx="1303" cy="341"/>
                </a:xfrm>
              </p:grpSpPr>
              <p:sp>
                <p:nvSpPr>
                  <p:cNvPr id="1844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88" y="0"/>
                    <a:ext cx="234" cy="187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43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0" y="244"/>
                    <a:ext cx="1303" cy="97"/>
                    <a:chOff x="0" y="0"/>
                    <a:chExt cx="1125" cy="86"/>
                  </a:xfrm>
                </p:grpSpPr>
                <p:sp>
                  <p:nvSpPr>
                    <p:cNvPr id="18444" name="Rectangle 12" descr="浅色上对角线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1125" cy="86"/>
                    </a:xfrm>
                    <a:prstGeom prst="rect">
                      <a:avLst/>
                    </a:prstGeom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45" name="Line 13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0" y="2"/>
                      <a:ext cx="112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44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12" y="4"/>
                    <a:ext cx="215" cy="2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b="1" i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B</a:t>
                    </a:r>
                    <a:endParaRPr lang="en-US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endParaRPr>
                  </a:p>
                </p:txBody>
              </p:sp>
              <p:sp>
                <p:nvSpPr>
                  <p:cNvPr id="18447" name="未知"/>
                  <p:cNvSpPr>
                    <a:spLocks/>
                  </p:cNvSpPr>
                  <p:nvPr/>
                </p:nvSpPr>
                <p:spPr bwMode="auto">
                  <a:xfrm>
                    <a:off x="16" y="14"/>
                    <a:ext cx="476" cy="157"/>
                  </a:xfrm>
                  <a:custGeom>
                    <a:avLst/>
                    <a:gdLst>
                      <a:gd name="T0" fmla="*/ 0 w 4230"/>
                      <a:gd name="T1" fmla="*/ 255 h 482"/>
                      <a:gd name="T2" fmla="*/ 165 w 4230"/>
                      <a:gd name="T3" fmla="*/ 255 h 482"/>
                      <a:gd name="T4" fmla="*/ 285 w 4230"/>
                      <a:gd name="T5" fmla="*/ 30 h 482"/>
                      <a:gd name="T6" fmla="*/ 495 w 4230"/>
                      <a:gd name="T7" fmla="*/ 435 h 482"/>
                      <a:gd name="T8" fmla="*/ 720 w 4230"/>
                      <a:gd name="T9" fmla="*/ 30 h 482"/>
                      <a:gd name="T10" fmla="*/ 930 w 4230"/>
                      <a:gd name="T11" fmla="*/ 450 h 482"/>
                      <a:gd name="T12" fmla="*/ 1155 w 4230"/>
                      <a:gd name="T13" fmla="*/ 30 h 482"/>
                      <a:gd name="T14" fmla="*/ 1365 w 4230"/>
                      <a:gd name="T15" fmla="*/ 450 h 482"/>
                      <a:gd name="T16" fmla="*/ 1575 w 4230"/>
                      <a:gd name="T17" fmla="*/ 45 h 482"/>
                      <a:gd name="T18" fmla="*/ 1800 w 4230"/>
                      <a:gd name="T19" fmla="*/ 450 h 482"/>
                      <a:gd name="T20" fmla="*/ 2025 w 4230"/>
                      <a:gd name="T21" fmla="*/ 45 h 482"/>
                      <a:gd name="T22" fmla="*/ 2250 w 4230"/>
                      <a:gd name="T23" fmla="*/ 450 h 482"/>
                      <a:gd name="T24" fmla="*/ 2460 w 4230"/>
                      <a:gd name="T25" fmla="*/ 45 h 482"/>
                      <a:gd name="T26" fmla="*/ 2655 w 4230"/>
                      <a:gd name="T27" fmla="*/ 450 h 482"/>
                      <a:gd name="T28" fmla="*/ 2880 w 4230"/>
                      <a:gd name="T29" fmla="*/ 45 h 482"/>
                      <a:gd name="T30" fmla="*/ 3090 w 4230"/>
                      <a:gd name="T31" fmla="*/ 450 h 482"/>
                      <a:gd name="T32" fmla="*/ 3315 w 4230"/>
                      <a:gd name="T33" fmla="*/ 45 h 482"/>
                      <a:gd name="T34" fmla="*/ 3525 w 4230"/>
                      <a:gd name="T35" fmla="*/ 450 h 482"/>
                      <a:gd name="T36" fmla="*/ 3735 w 4230"/>
                      <a:gd name="T37" fmla="*/ 45 h 482"/>
                      <a:gd name="T38" fmla="*/ 3960 w 4230"/>
                      <a:gd name="T39" fmla="*/ 450 h 482"/>
                      <a:gd name="T40" fmla="*/ 4065 w 4230"/>
                      <a:gd name="T41" fmla="*/ 240 h 482"/>
                      <a:gd name="T42" fmla="*/ 4230 w 4230"/>
                      <a:gd name="T43" fmla="*/ 240 h 4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230" h="482">
                        <a:moveTo>
                          <a:pt x="0" y="255"/>
                        </a:moveTo>
                        <a:lnTo>
                          <a:pt x="165" y="255"/>
                        </a:lnTo>
                        <a:cubicBezTo>
                          <a:pt x="213" y="217"/>
                          <a:pt x="230" y="0"/>
                          <a:pt x="285" y="30"/>
                        </a:cubicBezTo>
                        <a:cubicBezTo>
                          <a:pt x="340" y="60"/>
                          <a:pt x="423" y="435"/>
                          <a:pt x="495" y="435"/>
                        </a:cubicBezTo>
                        <a:cubicBezTo>
                          <a:pt x="567" y="435"/>
                          <a:pt x="648" y="28"/>
                          <a:pt x="720" y="30"/>
                        </a:cubicBezTo>
                        <a:cubicBezTo>
                          <a:pt x="792" y="32"/>
                          <a:pt x="858" y="450"/>
                          <a:pt x="930" y="450"/>
                        </a:cubicBezTo>
                        <a:cubicBezTo>
                          <a:pt x="1002" y="450"/>
                          <a:pt x="1083" y="30"/>
                          <a:pt x="1155" y="30"/>
                        </a:cubicBezTo>
                        <a:cubicBezTo>
                          <a:pt x="1227" y="30"/>
                          <a:pt x="1295" y="447"/>
                          <a:pt x="1365" y="450"/>
                        </a:cubicBezTo>
                        <a:cubicBezTo>
                          <a:pt x="1435" y="453"/>
                          <a:pt x="1503" y="45"/>
                          <a:pt x="1575" y="45"/>
                        </a:cubicBezTo>
                        <a:cubicBezTo>
                          <a:pt x="1647" y="45"/>
                          <a:pt x="1725" y="450"/>
                          <a:pt x="1800" y="450"/>
                        </a:cubicBezTo>
                        <a:cubicBezTo>
                          <a:pt x="1875" y="450"/>
                          <a:pt x="1950" y="45"/>
                          <a:pt x="2025" y="45"/>
                        </a:cubicBezTo>
                        <a:cubicBezTo>
                          <a:pt x="2100" y="45"/>
                          <a:pt x="2178" y="450"/>
                          <a:pt x="2250" y="450"/>
                        </a:cubicBezTo>
                        <a:cubicBezTo>
                          <a:pt x="2322" y="450"/>
                          <a:pt x="2393" y="45"/>
                          <a:pt x="2460" y="45"/>
                        </a:cubicBezTo>
                        <a:cubicBezTo>
                          <a:pt x="2527" y="45"/>
                          <a:pt x="2585" y="450"/>
                          <a:pt x="2655" y="450"/>
                        </a:cubicBezTo>
                        <a:cubicBezTo>
                          <a:pt x="2725" y="450"/>
                          <a:pt x="2808" y="45"/>
                          <a:pt x="2880" y="45"/>
                        </a:cubicBezTo>
                        <a:cubicBezTo>
                          <a:pt x="2952" y="45"/>
                          <a:pt x="3018" y="450"/>
                          <a:pt x="3090" y="450"/>
                        </a:cubicBezTo>
                        <a:cubicBezTo>
                          <a:pt x="3162" y="450"/>
                          <a:pt x="3243" y="45"/>
                          <a:pt x="3315" y="45"/>
                        </a:cubicBezTo>
                        <a:cubicBezTo>
                          <a:pt x="3387" y="45"/>
                          <a:pt x="3455" y="450"/>
                          <a:pt x="3525" y="450"/>
                        </a:cubicBezTo>
                        <a:cubicBezTo>
                          <a:pt x="3595" y="450"/>
                          <a:pt x="3663" y="45"/>
                          <a:pt x="3735" y="45"/>
                        </a:cubicBezTo>
                        <a:cubicBezTo>
                          <a:pt x="3807" y="45"/>
                          <a:pt x="3905" y="418"/>
                          <a:pt x="3960" y="450"/>
                        </a:cubicBezTo>
                        <a:cubicBezTo>
                          <a:pt x="4015" y="482"/>
                          <a:pt x="4020" y="275"/>
                          <a:pt x="4065" y="240"/>
                        </a:cubicBezTo>
                        <a:lnTo>
                          <a:pt x="4230" y="24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48" name="AutoShape 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30" y="170"/>
                    <a:ext cx="55" cy="63"/>
                  </a:xfrm>
                  <a:custGeom>
                    <a:avLst/>
                    <a:gdLst>
                      <a:gd name="G0" fmla="+- 10800 0 0"/>
                      <a:gd name="G1" fmla="+- 21600 0 10800"/>
                      <a:gd name="G2" fmla="+- 21600 0 10800"/>
                      <a:gd name="G3" fmla="*/ G0 2929 10000"/>
                      <a:gd name="G4" fmla="+- 21600 0 G3"/>
                      <a:gd name="G5" fmla="+- 21600 0 G3"/>
                      <a:gd name="T0" fmla="*/ 10800 w 21600"/>
                      <a:gd name="T1" fmla="*/ 0 h 21600"/>
                      <a:gd name="T2" fmla="*/ 3163 w 21600"/>
                      <a:gd name="T3" fmla="*/ 3163 h 21600"/>
                      <a:gd name="T4" fmla="*/ 0 w 21600"/>
                      <a:gd name="T5" fmla="*/ 10800 h 21600"/>
                      <a:gd name="T6" fmla="*/ 3163 w 21600"/>
                      <a:gd name="T7" fmla="*/ 18437 h 21600"/>
                      <a:gd name="T8" fmla="*/ 10800 w 21600"/>
                      <a:gd name="T9" fmla="*/ 21600 h 21600"/>
                      <a:gd name="T10" fmla="*/ 18437 w 21600"/>
                      <a:gd name="T11" fmla="*/ 18437 h 21600"/>
                      <a:gd name="T12" fmla="*/ 21600 w 21600"/>
                      <a:gd name="T13" fmla="*/ 10800 h 21600"/>
                      <a:gd name="T14" fmla="*/ 18437 w 21600"/>
                      <a:gd name="T15" fmla="*/ 3163 h 21600"/>
                      <a:gd name="T16" fmla="*/ 3163 w 21600"/>
                      <a:gd name="T17" fmla="*/ 3163 h 21600"/>
                      <a:gd name="T18" fmla="*/ 18437 w 21600"/>
                      <a:gd name="T19" fmla="*/ 1843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T16" t="T17" r="T18" b="T19"/>
                    <a:pathLst>
                      <a:path w="21600" h="2160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10800" y="10800"/>
                        </a:moveTo>
                        <a:cubicBezTo>
                          <a:pt x="10800" y="10800"/>
                          <a:pt x="10800" y="10800"/>
                          <a:pt x="10800" y="10800"/>
                        </a:cubicBezTo>
                        <a:cubicBezTo>
                          <a:pt x="10800" y="10800"/>
                          <a:pt x="10800" y="10800"/>
                          <a:pt x="10800" y="10800"/>
                        </a:cubicBezTo>
                        <a:cubicBezTo>
                          <a:pt x="10800" y="10800"/>
                          <a:pt x="10800" y="10800"/>
                          <a:pt x="10800" y="10800"/>
                        </a:cubicBezTo>
                        <a:cubicBezTo>
                          <a:pt x="10800" y="10800"/>
                          <a:pt x="10800" y="10800"/>
                          <a:pt x="10800" y="1080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49" name="AutoShape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523" y="170"/>
                    <a:ext cx="55" cy="63"/>
                  </a:xfrm>
                  <a:custGeom>
                    <a:avLst/>
                    <a:gdLst>
                      <a:gd name="G0" fmla="+- 10800 0 0"/>
                      <a:gd name="G1" fmla="+- 21600 0 10800"/>
                      <a:gd name="G2" fmla="+- 21600 0 10800"/>
                      <a:gd name="G3" fmla="*/ G0 2929 10000"/>
                      <a:gd name="G4" fmla="+- 21600 0 G3"/>
                      <a:gd name="G5" fmla="+- 21600 0 G3"/>
                      <a:gd name="T0" fmla="*/ 10800 w 21600"/>
                      <a:gd name="T1" fmla="*/ 0 h 21600"/>
                      <a:gd name="T2" fmla="*/ 3163 w 21600"/>
                      <a:gd name="T3" fmla="*/ 3163 h 21600"/>
                      <a:gd name="T4" fmla="*/ 0 w 21600"/>
                      <a:gd name="T5" fmla="*/ 10800 h 21600"/>
                      <a:gd name="T6" fmla="*/ 3163 w 21600"/>
                      <a:gd name="T7" fmla="*/ 18437 h 21600"/>
                      <a:gd name="T8" fmla="*/ 10800 w 21600"/>
                      <a:gd name="T9" fmla="*/ 21600 h 21600"/>
                      <a:gd name="T10" fmla="*/ 18437 w 21600"/>
                      <a:gd name="T11" fmla="*/ 18437 h 21600"/>
                      <a:gd name="T12" fmla="*/ 21600 w 21600"/>
                      <a:gd name="T13" fmla="*/ 10800 h 21600"/>
                      <a:gd name="T14" fmla="*/ 18437 w 21600"/>
                      <a:gd name="T15" fmla="*/ 3163 h 21600"/>
                      <a:gd name="T16" fmla="*/ 3163 w 21600"/>
                      <a:gd name="T17" fmla="*/ 3163 h 21600"/>
                      <a:gd name="T18" fmla="*/ 18437 w 21600"/>
                      <a:gd name="T19" fmla="*/ 1843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T16" t="T17" r="T18" b="T19"/>
                    <a:pathLst>
                      <a:path w="21600" h="2160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10800" y="10800"/>
                        </a:moveTo>
                        <a:cubicBezTo>
                          <a:pt x="10800" y="10800"/>
                          <a:pt x="10800" y="10800"/>
                          <a:pt x="10800" y="10800"/>
                        </a:cubicBezTo>
                        <a:cubicBezTo>
                          <a:pt x="10800" y="10800"/>
                          <a:pt x="10800" y="10800"/>
                          <a:pt x="10800" y="10800"/>
                        </a:cubicBezTo>
                        <a:cubicBezTo>
                          <a:pt x="10800" y="10800"/>
                          <a:pt x="10800" y="10800"/>
                          <a:pt x="10800" y="10800"/>
                        </a:cubicBezTo>
                        <a:cubicBezTo>
                          <a:pt x="10800" y="10800"/>
                          <a:pt x="10800" y="10800"/>
                          <a:pt x="10800" y="1080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450" name="Rectangle 18"/>
                <p:cNvSpPr>
                  <a:spLocks noChangeArrowheads="1"/>
                </p:cNvSpPr>
                <p:nvPr/>
              </p:nvSpPr>
              <p:spPr bwMode="auto">
                <a:xfrm>
                  <a:off x="804" y="0"/>
                  <a:ext cx="13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b="1" i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Book Antiqua" pitchFamily="18" charset="0"/>
                    </a:rPr>
                    <a:t>F</a:t>
                  </a:r>
                  <a:endParaRPr lang="en-US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8451" name="Line 1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714" y="226"/>
                  <a:ext cx="28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52" name="Rectangle 20" descr="浅色上对角线"/>
              <p:cNvSpPr>
                <a:spLocks noChangeArrowheads="1"/>
              </p:cNvSpPr>
              <p:nvPr/>
            </p:nvSpPr>
            <p:spPr bwMode="auto">
              <a:xfrm rot="5400000">
                <a:off x="-217" y="216"/>
                <a:ext cx="512" cy="77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53" name="Line 21"/>
            <p:cNvSpPr>
              <a:spLocks noChangeAspect="1" noChangeShapeType="1"/>
            </p:cNvSpPr>
            <p:nvPr/>
          </p:nvSpPr>
          <p:spPr bwMode="auto">
            <a:xfrm rot="5400000">
              <a:off x="-180" y="256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8600" y="1066800"/>
            <a:ext cx="87630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、（单项）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在光滑的水平面上，物体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以较大的速度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sz="3200" b="1" baseline="-25000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向右运动，与较小速度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sz="3200" b="1" baseline="-25000">
                <a:latin typeface="Times New Roman" pitchFamily="18" charset="0"/>
                <a:ea typeface="黑体" pitchFamily="2" charset="-122"/>
              </a:rPr>
              <a:t>b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向同一方向运动的、连有轻质弹簧的物体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B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发生相互作用，如图所示。在相互作用的过程中，弹簧的弹性势能最大时：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(   )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/>
            </a:r>
            <a:br>
              <a:rPr lang="zh-CN" sz="3200" b="1">
                <a:latin typeface="黑体" pitchFamily="2" charset="-122"/>
                <a:ea typeface="黑体" pitchFamily="2" charset="-122"/>
              </a:rPr>
            </a:br>
            <a:r>
              <a:rPr lang="en-US" sz="3200" b="1" i="1">
                <a:latin typeface="黑体" pitchFamily="2" charset="-122"/>
                <a:ea typeface="黑体" pitchFamily="2" charset="-122"/>
              </a:rPr>
              <a:t>A</a:t>
            </a:r>
            <a:r>
              <a:rPr lang="zh-CN" sz="3200" b="1" i="1">
                <a:latin typeface="黑体" pitchFamily="2" charset="-122"/>
                <a:ea typeface="黑体" pitchFamily="2" charset="-122"/>
              </a:rPr>
              <a:t>、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sz="3200" b="1" baseline="-25000">
                <a:latin typeface="Times New Roman" pitchFamily="18" charset="0"/>
                <a:ea typeface="黑体" pitchFamily="2" charset="-122"/>
              </a:rPr>
              <a:t>a </a:t>
            </a:r>
            <a:r>
              <a:rPr lang="en-US" sz="3200" b="1">
                <a:latin typeface="Times New Roman" pitchFamily="18" charset="0"/>
                <a:ea typeface="黑体" pitchFamily="2" charset="-122"/>
              </a:rPr>
              <a:t>&gt;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sz="3200" b="1" baseline="-25000">
                <a:latin typeface="Times New Roman" pitchFamily="18" charset="0"/>
                <a:ea typeface="黑体" pitchFamily="2" charset="-122"/>
              </a:rPr>
              <a:t>b</a:t>
            </a:r>
            <a:endParaRPr lang="zh-CN" sz="3200" b="1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3200" b="1" i="1">
                <a:latin typeface="黑体" pitchFamily="2" charset="-122"/>
                <a:ea typeface="黑体" pitchFamily="2" charset="-122"/>
              </a:rPr>
              <a:t>B</a:t>
            </a:r>
            <a:r>
              <a:rPr lang="zh-CN" sz="3200" b="1" i="1">
                <a:latin typeface="黑体" pitchFamily="2" charset="-122"/>
                <a:ea typeface="黑体" pitchFamily="2" charset="-122"/>
              </a:rPr>
              <a:t>、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sz="3200" b="1" baseline="-25000">
                <a:latin typeface="Times New Roman" pitchFamily="18" charset="0"/>
                <a:ea typeface="黑体" pitchFamily="2" charset="-122"/>
              </a:rPr>
              <a:t>a </a:t>
            </a:r>
            <a:r>
              <a:rPr lang="en-US" sz="3200" b="1">
                <a:latin typeface="Times New Roman" pitchFamily="18" charset="0"/>
                <a:ea typeface="黑体" pitchFamily="2" charset="-122"/>
              </a:rPr>
              <a:t>&lt;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sz="3200" b="1" baseline="-25000">
                <a:latin typeface="Times New Roman" pitchFamily="18" charset="0"/>
                <a:ea typeface="黑体" pitchFamily="2" charset="-122"/>
              </a:rPr>
              <a:t>b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3200" b="1" i="1">
                <a:latin typeface="黑体" pitchFamily="2" charset="-122"/>
                <a:ea typeface="黑体" pitchFamily="2" charset="-122"/>
              </a:rPr>
              <a:t>C</a:t>
            </a:r>
            <a:r>
              <a:rPr lang="zh-CN" sz="3200" b="1" i="1">
                <a:latin typeface="黑体" pitchFamily="2" charset="-122"/>
                <a:ea typeface="黑体" pitchFamily="2" charset="-122"/>
              </a:rPr>
              <a:t>、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sz="3200" b="1" baseline="-25000">
                <a:latin typeface="Times New Roman" pitchFamily="18" charset="0"/>
                <a:ea typeface="黑体" pitchFamily="2" charset="-122"/>
              </a:rPr>
              <a:t>a </a:t>
            </a:r>
            <a:r>
              <a:rPr lang="en-US" sz="3200" b="1">
                <a:latin typeface="Times New Roman" pitchFamily="18" charset="0"/>
                <a:ea typeface="黑体" pitchFamily="2" charset="-122"/>
              </a:rPr>
              <a:t>=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sz="3200" b="1" baseline="-25000">
                <a:latin typeface="Times New Roman" pitchFamily="18" charset="0"/>
                <a:ea typeface="黑体" pitchFamily="2" charset="-122"/>
              </a:rPr>
              <a:t>b</a:t>
            </a:r>
            <a:endParaRPr lang="zh-CN" sz="3200" b="1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sz="3200" b="1" i="1">
                <a:latin typeface="黑体" pitchFamily="2" charset="-122"/>
                <a:ea typeface="黑体" pitchFamily="2" charset="-122"/>
              </a:rPr>
              <a:t>D</a:t>
            </a:r>
            <a:r>
              <a:rPr lang="zh-CN" sz="3200" b="1" i="1">
                <a:latin typeface="黑体" pitchFamily="2" charset="-122"/>
                <a:ea typeface="黑体" pitchFamily="2" charset="-122"/>
              </a:rPr>
              <a:t>、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无法确定</a:t>
            </a:r>
          </a:p>
        </p:txBody>
      </p: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4589463" y="4343400"/>
            <a:ext cx="2268537" cy="1447800"/>
            <a:chOff x="0" y="0"/>
            <a:chExt cx="1303" cy="680"/>
          </a:xfrm>
        </p:grpSpPr>
        <p:grpSp>
          <p:nvGrpSpPr>
            <p:cNvPr id="19463" name="Group 7"/>
            <p:cNvGrpSpPr>
              <a:grpSpLocks/>
            </p:cNvGrpSpPr>
            <p:nvPr/>
          </p:nvGrpSpPr>
          <p:grpSpPr bwMode="auto">
            <a:xfrm>
              <a:off x="0" y="14"/>
              <a:ext cx="1303" cy="666"/>
              <a:chOff x="0" y="0"/>
              <a:chExt cx="1303" cy="666"/>
            </a:xfrm>
          </p:grpSpPr>
          <p:sp>
            <p:nvSpPr>
              <p:cNvPr id="19464" name="Rectangle 8"/>
              <p:cNvSpPr>
                <a:spLocks noChangeArrowheads="1"/>
              </p:cNvSpPr>
              <p:nvPr/>
            </p:nvSpPr>
            <p:spPr bwMode="auto">
              <a:xfrm>
                <a:off x="896" y="325"/>
                <a:ext cx="234" cy="18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65" name="Rectangle 9"/>
              <p:cNvSpPr>
                <a:spLocks noChangeArrowheads="1"/>
              </p:cNvSpPr>
              <p:nvPr/>
            </p:nvSpPr>
            <p:spPr bwMode="auto">
              <a:xfrm>
                <a:off x="90" y="315"/>
                <a:ext cx="234" cy="18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466" name="Group 10"/>
              <p:cNvGrpSpPr>
                <a:grpSpLocks/>
              </p:cNvGrpSpPr>
              <p:nvPr/>
            </p:nvGrpSpPr>
            <p:grpSpPr bwMode="auto">
              <a:xfrm>
                <a:off x="0" y="569"/>
                <a:ext cx="1303" cy="97"/>
                <a:chOff x="0" y="0"/>
                <a:chExt cx="1125" cy="86"/>
              </a:xfrm>
            </p:grpSpPr>
            <p:sp>
              <p:nvSpPr>
                <p:cNvPr id="19467" name="Rectangle 11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25" cy="8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68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0" y="2"/>
                  <a:ext cx="112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469" name="Rectangle 13"/>
              <p:cNvSpPr>
                <a:spLocks noChangeArrowheads="1"/>
              </p:cNvSpPr>
              <p:nvPr/>
            </p:nvSpPr>
            <p:spPr bwMode="auto">
              <a:xfrm>
                <a:off x="920" y="329"/>
                <a:ext cx="215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b="1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  <a:endParaRPr 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9470" name="Rectangle 14"/>
              <p:cNvSpPr>
                <a:spLocks noChangeArrowheads="1"/>
              </p:cNvSpPr>
              <p:nvPr/>
            </p:nvSpPr>
            <p:spPr bwMode="auto">
              <a:xfrm>
                <a:off x="167" y="331"/>
                <a:ext cx="8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endParaRPr lang="en-US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9471" name="未知"/>
              <p:cNvSpPr>
                <a:spLocks/>
              </p:cNvSpPr>
              <p:nvPr/>
            </p:nvSpPr>
            <p:spPr bwMode="auto">
              <a:xfrm>
                <a:off x="424" y="339"/>
                <a:ext cx="476" cy="157"/>
              </a:xfrm>
              <a:custGeom>
                <a:avLst/>
                <a:gdLst>
                  <a:gd name="T0" fmla="*/ 0 w 4230"/>
                  <a:gd name="T1" fmla="*/ 255 h 482"/>
                  <a:gd name="T2" fmla="*/ 165 w 4230"/>
                  <a:gd name="T3" fmla="*/ 255 h 482"/>
                  <a:gd name="T4" fmla="*/ 285 w 4230"/>
                  <a:gd name="T5" fmla="*/ 30 h 482"/>
                  <a:gd name="T6" fmla="*/ 495 w 4230"/>
                  <a:gd name="T7" fmla="*/ 435 h 482"/>
                  <a:gd name="T8" fmla="*/ 720 w 4230"/>
                  <a:gd name="T9" fmla="*/ 30 h 482"/>
                  <a:gd name="T10" fmla="*/ 930 w 4230"/>
                  <a:gd name="T11" fmla="*/ 450 h 482"/>
                  <a:gd name="T12" fmla="*/ 1155 w 4230"/>
                  <a:gd name="T13" fmla="*/ 30 h 482"/>
                  <a:gd name="T14" fmla="*/ 1365 w 4230"/>
                  <a:gd name="T15" fmla="*/ 450 h 482"/>
                  <a:gd name="T16" fmla="*/ 1575 w 4230"/>
                  <a:gd name="T17" fmla="*/ 45 h 482"/>
                  <a:gd name="T18" fmla="*/ 1800 w 4230"/>
                  <a:gd name="T19" fmla="*/ 450 h 482"/>
                  <a:gd name="T20" fmla="*/ 2025 w 4230"/>
                  <a:gd name="T21" fmla="*/ 45 h 482"/>
                  <a:gd name="T22" fmla="*/ 2250 w 4230"/>
                  <a:gd name="T23" fmla="*/ 450 h 482"/>
                  <a:gd name="T24" fmla="*/ 2460 w 4230"/>
                  <a:gd name="T25" fmla="*/ 45 h 482"/>
                  <a:gd name="T26" fmla="*/ 2655 w 4230"/>
                  <a:gd name="T27" fmla="*/ 450 h 482"/>
                  <a:gd name="T28" fmla="*/ 2880 w 4230"/>
                  <a:gd name="T29" fmla="*/ 45 h 482"/>
                  <a:gd name="T30" fmla="*/ 3090 w 4230"/>
                  <a:gd name="T31" fmla="*/ 450 h 482"/>
                  <a:gd name="T32" fmla="*/ 3315 w 4230"/>
                  <a:gd name="T33" fmla="*/ 45 h 482"/>
                  <a:gd name="T34" fmla="*/ 3525 w 4230"/>
                  <a:gd name="T35" fmla="*/ 450 h 482"/>
                  <a:gd name="T36" fmla="*/ 3735 w 4230"/>
                  <a:gd name="T37" fmla="*/ 45 h 482"/>
                  <a:gd name="T38" fmla="*/ 3960 w 4230"/>
                  <a:gd name="T39" fmla="*/ 450 h 482"/>
                  <a:gd name="T40" fmla="*/ 4065 w 4230"/>
                  <a:gd name="T41" fmla="*/ 240 h 482"/>
                  <a:gd name="T42" fmla="*/ 4230 w 4230"/>
                  <a:gd name="T43" fmla="*/ 24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30" h="482">
                    <a:moveTo>
                      <a:pt x="0" y="255"/>
                    </a:moveTo>
                    <a:lnTo>
                      <a:pt x="165" y="255"/>
                    </a:lnTo>
                    <a:cubicBezTo>
                      <a:pt x="213" y="217"/>
                      <a:pt x="230" y="0"/>
                      <a:pt x="285" y="30"/>
                    </a:cubicBezTo>
                    <a:cubicBezTo>
                      <a:pt x="340" y="60"/>
                      <a:pt x="423" y="435"/>
                      <a:pt x="495" y="435"/>
                    </a:cubicBezTo>
                    <a:cubicBezTo>
                      <a:pt x="567" y="435"/>
                      <a:pt x="648" y="28"/>
                      <a:pt x="720" y="30"/>
                    </a:cubicBezTo>
                    <a:cubicBezTo>
                      <a:pt x="792" y="32"/>
                      <a:pt x="858" y="450"/>
                      <a:pt x="930" y="450"/>
                    </a:cubicBezTo>
                    <a:cubicBezTo>
                      <a:pt x="1002" y="450"/>
                      <a:pt x="1083" y="30"/>
                      <a:pt x="1155" y="30"/>
                    </a:cubicBezTo>
                    <a:cubicBezTo>
                      <a:pt x="1227" y="30"/>
                      <a:pt x="1295" y="447"/>
                      <a:pt x="1365" y="450"/>
                    </a:cubicBezTo>
                    <a:cubicBezTo>
                      <a:pt x="1435" y="453"/>
                      <a:pt x="1503" y="45"/>
                      <a:pt x="1575" y="45"/>
                    </a:cubicBezTo>
                    <a:cubicBezTo>
                      <a:pt x="1647" y="45"/>
                      <a:pt x="1725" y="450"/>
                      <a:pt x="1800" y="450"/>
                    </a:cubicBezTo>
                    <a:cubicBezTo>
                      <a:pt x="1875" y="450"/>
                      <a:pt x="1950" y="45"/>
                      <a:pt x="2025" y="45"/>
                    </a:cubicBezTo>
                    <a:cubicBezTo>
                      <a:pt x="2100" y="45"/>
                      <a:pt x="2178" y="450"/>
                      <a:pt x="2250" y="450"/>
                    </a:cubicBezTo>
                    <a:cubicBezTo>
                      <a:pt x="2322" y="450"/>
                      <a:pt x="2393" y="45"/>
                      <a:pt x="2460" y="45"/>
                    </a:cubicBezTo>
                    <a:cubicBezTo>
                      <a:pt x="2527" y="45"/>
                      <a:pt x="2585" y="450"/>
                      <a:pt x="2655" y="450"/>
                    </a:cubicBezTo>
                    <a:cubicBezTo>
                      <a:pt x="2725" y="450"/>
                      <a:pt x="2808" y="45"/>
                      <a:pt x="2880" y="45"/>
                    </a:cubicBezTo>
                    <a:cubicBezTo>
                      <a:pt x="2952" y="45"/>
                      <a:pt x="3018" y="450"/>
                      <a:pt x="3090" y="450"/>
                    </a:cubicBezTo>
                    <a:cubicBezTo>
                      <a:pt x="3162" y="450"/>
                      <a:pt x="3243" y="45"/>
                      <a:pt x="3315" y="45"/>
                    </a:cubicBezTo>
                    <a:cubicBezTo>
                      <a:pt x="3387" y="45"/>
                      <a:pt x="3455" y="450"/>
                      <a:pt x="3525" y="450"/>
                    </a:cubicBezTo>
                    <a:cubicBezTo>
                      <a:pt x="3595" y="450"/>
                      <a:pt x="3663" y="45"/>
                      <a:pt x="3735" y="45"/>
                    </a:cubicBezTo>
                    <a:cubicBezTo>
                      <a:pt x="3807" y="45"/>
                      <a:pt x="3905" y="418"/>
                      <a:pt x="3960" y="450"/>
                    </a:cubicBezTo>
                    <a:cubicBezTo>
                      <a:pt x="4015" y="482"/>
                      <a:pt x="4020" y="275"/>
                      <a:pt x="4065" y="240"/>
                    </a:cubicBezTo>
                    <a:lnTo>
                      <a:pt x="4230" y="24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2" name="Line 16"/>
              <p:cNvSpPr>
                <a:spLocks noChangeAspect="1" noChangeShapeType="1"/>
              </p:cNvSpPr>
              <p:nvPr/>
            </p:nvSpPr>
            <p:spPr bwMode="auto">
              <a:xfrm>
                <a:off x="126" y="212"/>
                <a:ext cx="14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3" name="Rectangle 17"/>
              <p:cNvSpPr>
                <a:spLocks noChangeArrowheads="1"/>
              </p:cNvSpPr>
              <p:nvPr/>
            </p:nvSpPr>
            <p:spPr bwMode="auto">
              <a:xfrm>
                <a:off x="90" y="0"/>
                <a:ext cx="17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lang="en-US" b="1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Book Antiqua" pitchFamily="18" charset="0"/>
                  </a:rPr>
                  <a:t>v</a:t>
                </a:r>
                <a:r>
                  <a:rPr lang="en-US" b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endParaRPr 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9474" name="AutoShape 18"/>
              <p:cNvSpPr>
                <a:spLocks noChangeAspect="1" noChangeArrowheads="1"/>
              </p:cNvSpPr>
              <p:nvPr/>
            </p:nvSpPr>
            <p:spPr bwMode="auto">
              <a:xfrm>
                <a:off x="1038" y="495"/>
                <a:ext cx="55" cy="63"/>
              </a:xfrm>
              <a:custGeom>
                <a:avLst/>
                <a:gdLst>
                  <a:gd name="G0" fmla="+- 10800 0 0"/>
                  <a:gd name="G1" fmla="+- 21600 0 10800"/>
                  <a:gd name="G2" fmla="+- 21600 0 108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0800" y="10800"/>
                    </a:moveTo>
                    <a:cubicBezTo>
                      <a:pt x="10800" y="10800"/>
                      <a:pt x="10800" y="10800"/>
                      <a:pt x="10800" y="10800"/>
                    </a:cubicBezTo>
                    <a:cubicBezTo>
                      <a:pt x="10800" y="10800"/>
                      <a:pt x="10800" y="10800"/>
                      <a:pt x="10800" y="10800"/>
                    </a:cubicBezTo>
                    <a:cubicBezTo>
                      <a:pt x="10800" y="10800"/>
                      <a:pt x="10800" y="10800"/>
                      <a:pt x="10800" y="10800"/>
                    </a:cubicBezTo>
                    <a:cubicBezTo>
                      <a:pt x="10800" y="10800"/>
                      <a:pt x="10800" y="10800"/>
                      <a:pt x="108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5" name="AutoShape 19"/>
              <p:cNvSpPr>
                <a:spLocks noChangeAspect="1" noChangeArrowheads="1"/>
              </p:cNvSpPr>
              <p:nvPr/>
            </p:nvSpPr>
            <p:spPr bwMode="auto">
              <a:xfrm>
                <a:off x="931" y="495"/>
                <a:ext cx="55" cy="63"/>
              </a:xfrm>
              <a:custGeom>
                <a:avLst/>
                <a:gdLst>
                  <a:gd name="G0" fmla="+- 10800 0 0"/>
                  <a:gd name="G1" fmla="+- 21600 0 10800"/>
                  <a:gd name="G2" fmla="+- 21600 0 108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0800" y="10800"/>
                    </a:moveTo>
                    <a:cubicBezTo>
                      <a:pt x="10800" y="10800"/>
                      <a:pt x="10800" y="10800"/>
                      <a:pt x="10800" y="10800"/>
                    </a:cubicBezTo>
                    <a:cubicBezTo>
                      <a:pt x="10800" y="10800"/>
                      <a:pt x="10800" y="10800"/>
                      <a:pt x="10800" y="10800"/>
                    </a:cubicBezTo>
                    <a:cubicBezTo>
                      <a:pt x="10800" y="10800"/>
                      <a:pt x="10800" y="10800"/>
                      <a:pt x="10800" y="10800"/>
                    </a:cubicBezTo>
                    <a:cubicBezTo>
                      <a:pt x="10800" y="10800"/>
                      <a:pt x="10800" y="10800"/>
                      <a:pt x="108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6" name="AutoShape 20"/>
              <p:cNvSpPr>
                <a:spLocks noChangeAspect="1" noChangeArrowheads="1"/>
              </p:cNvSpPr>
              <p:nvPr/>
            </p:nvSpPr>
            <p:spPr bwMode="auto">
              <a:xfrm>
                <a:off x="226" y="495"/>
                <a:ext cx="55" cy="63"/>
              </a:xfrm>
              <a:custGeom>
                <a:avLst/>
                <a:gdLst>
                  <a:gd name="G0" fmla="+- 10800 0 0"/>
                  <a:gd name="G1" fmla="+- 21600 0 10800"/>
                  <a:gd name="G2" fmla="+- 21600 0 108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0800" y="10800"/>
                    </a:moveTo>
                    <a:cubicBezTo>
                      <a:pt x="10800" y="10800"/>
                      <a:pt x="10800" y="10800"/>
                      <a:pt x="10800" y="10800"/>
                    </a:cubicBezTo>
                    <a:cubicBezTo>
                      <a:pt x="10800" y="10800"/>
                      <a:pt x="10800" y="10800"/>
                      <a:pt x="10800" y="10800"/>
                    </a:cubicBezTo>
                    <a:cubicBezTo>
                      <a:pt x="10800" y="10800"/>
                      <a:pt x="10800" y="10800"/>
                      <a:pt x="10800" y="10800"/>
                    </a:cubicBezTo>
                    <a:cubicBezTo>
                      <a:pt x="10800" y="10800"/>
                      <a:pt x="10800" y="10800"/>
                      <a:pt x="108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7" name="AutoShape 21"/>
              <p:cNvSpPr>
                <a:spLocks noChangeAspect="1" noChangeArrowheads="1"/>
              </p:cNvSpPr>
              <p:nvPr/>
            </p:nvSpPr>
            <p:spPr bwMode="auto">
              <a:xfrm>
                <a:off x="136" y="495"/>
                <a:ext cx="55" cy="63"/>
              </a:xfrm>
              <a:custGeom>
                <a:avLst/>
                <a:gdLst>
                  <a:gd name="G0" fmla="+- 10800 0 0"/>
                  <a:gd name="G1" fmla="+- 21600 0 10800"/>
                  <a:gd name="G2" fmla="+- 21600 0 10800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0800" y="10800"/>
                    </a:moveTo>
                    <a:cubicBezTo>
                      <a:pt x="10800" y="10800"/>
                      <a:pt x="10800" y="10800"/>
                      <a:pt x="10800" y="10800"/>
                    </a:cubicBezTo>
                    <a:cubicBezTo>
                      <a:pt x="10800" y="10800"/>
                      <a:pt x="10800" y="10800"/>
                      <a:pt x="10800" y="10800"/>
                    </a:cubicBezTo>
                    <a:cubicBezTo>
                      <a:pt x="10800" y="10800"/>
                      <a:pt x="10800" y="10800"/>
                      <a:pt x="10800" y="10800"/>
                    </a:cubicBezTo>
                    <a:cubicBezTo>
                      <a:pt x="10800" y="10800"/>
                      <a:pt x="10800" y="10800"/>
                      <a:pt x="1080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952" y="0"/>
              <a:ext cx="23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ook Antiqua" pitchFamily="18" charset="0"/>
                </a:rPr>
                <a:t>v</a:t>
              </a:r>
              <a:r>
                <a:rPr lang="en-US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B</a:t>
              </a:r>
              <a:endPara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479" name="Line 23"/>
            <p:cNvSpPr>
              <a:spLocks noChangeAspect="1" noChangeShapeType="1"/>
            </p:cNvSpPr>
            <p:nvPr/>
          </p:nvSpPr>
          <p:spPr bwMode="auto">
            <a:xfrm>
              <a:off x="952" y="235"/>
              <a:ext cx="14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3821113" y="3230563"/>
            <a:ext cx="979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endParaRPr lang="zh-CN" altLang="zh-CN" sz="3200" b="1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09600" y="1365250"/>
            <a:ext cx="5784850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5000"/>
              </a:lnSpc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sz="3200" b="1">
                <a:latin typeface="黑体" pitchFamily="2" charset="-122"/>
                <a:ea typeface="黑体" pitchFamily="2" charset="-122"/>
              </a:rPr>
              <a:t>如图所示，重物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的质量为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m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，置于水平地面上，其上表面联结一根竖直的轻质弹簧，弹簧的长度为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l</a:t>
            </a:r>
            <a:r>
              <a:rPr lang="en-US" sz="3200" b="1" baseline="-25000">
                <a:latin typeface="黑体" pitchFamily="2" charset="-122"/>
                <a:ea typeface="黑体" pitchFamily="2" charset="-122"/>
              </a:rPr>
              <a:t>0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劲度系数为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k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。现将弹簧的上端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P</a:t>
            </a:r>
            <a:r>
              <a:rPr 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缓慢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地竖直山提一段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H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，使重物</a:t>
            </a:r>
            <a:r>
              <a:rPr lang="en-US" sz="3200" b="1" i="1">
                <a:latin typeface="Times New Roman" pitchFamily="18" charset="0"/>
                <a:ea typeface="黑体" pitchFamily="2" charset="-122"/>
              </a:rPr>
              <a:t>A</a:t>
            </a:r>
            <a:r>
              <a:rPr lang="zh-CN" sz="3200" b="1">
                <a:latin typeface="黑体" pitchFamily="2" charset="-122"/>
                <a:ea typeface="黑体" pitchFamily="2" charset="-122"/>
              </a:rPr>
              <a:t>离地面时，重物具有的重力势能为多少？</a:t>
            </a:r>
          </a:p>
        </p:txBody>
      </p:sp>
      <p:sp>
        <p:nvSpPr>
          <p:cNvPr id="4099" name="Rectangle 3"/>
          <p:cNvSpPr>
            <a:spLocks noRot="1" noChangeArrowheads="1"/>
          </p:cNvSpPr>
          <p:nvPr/>
        </p:nvSpPr>
        <p:spPr bwMode="auto">
          <a:xfrm>
            <a:off x="914400" y="381000"/>
            <a:ext cx="464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700" b="1">
                <a:solidFill>
                  <a:srgbClr val="FF0000"/>
                </a:solidFill>
                <a:ea typeface="黑体" pitchFamily="2" charset="-122"/>
              </a:rPr>
              <a:t>温故知新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475413" y="2133600"/>
          <a:ext cx="2027237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771120" imgH="885600" progId="Word.Picture.8">
                  <p:embed/>
                </p:oleObj>
              </mc:Choice>
              <mc:Fallback>
                <p:oleObj r:id="rId3" imgW="771120" imgH="8856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2133600"/>
                        <a:ext cx="2027237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Rot="1" noChangeArrowheads="1"/>
          </p:cNvSpPr>
          <p:nvPr/>
        </p:nvSpPr>
        <p:spPr bwMode="auto">
          <a:xfrm>
            <a:off x="152400" y="152400"/>
            <a:ext cx="243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FF0000"/>
                </a:solidFill>
                <a:ea typeface="黑体" pitchFamily="2" charset="-122"/>
              </a:rPr>
              <a:t>观察</a:t>
            </a:r>
          </a:p>
        </p:txBody>
      </p:sp>
      <p:pic>
        <p:nvPicPr>
          <p:cNvPr id="5124" name="Picture 4" descr="031"/>
          <p:cNvPicPr>
            <a:picLocks noChangeAspect="1" noChangeArrowheads="1"/>
          </p:cNvPicPr>
          <p:nvPr/>
        </p:nvPicPr>
        <p:blipFill>
          <a:blip r:embed="rId2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781050"/>
            <a:ext cx="3989388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517525" y="4076700"/>
            <a:ext cx="1992313" cy="1430338"/>
          </a:xfrm>
          <a:prstGeom prst="wedgeRoundRectCallout">
            <a:avLst>
              <a:gd name="adj1" fmla="val 77866"/>
              <a:gd name="adj2" fmla="val -49778"/>
              <a:gd name="adj3" fmla="val 16667"/>
            </a:avLst>
          </a:prstGeom>
          <a:solidFill>
            <a:srgbClr val="FFFFCC">
              <a:alpha val="79999"/>
            </a:srgbClr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sz="2400" b="1">
                <a:solidFill>
                  <a:srgbClr val="FF0000"/>
                </a:solidFill>
                <a:ea typeface="黑体" pitchFamily="2" charset="-122"/>
              </a:rPr>
              <a:t>二张图中的物体有什么共同点？</a:t>
            </a:r>
          </a:p>
        </p:txBody>
      </p:sp>
      <p:pic>
        <p:nvPicPr>
          <p:cNvPr id="5126" name="Picture 6" descr="pic_127409"/>
          <p:cNvPicPr>
            <a:picLocks noChangeAspect="1" noChangeArrowheads="1"/>
          </p:cNvPicPr>
          <p:nvPr/>
        </p:nvPicPr>
        <p:blipFill>
          <a:blip r:embed="rId3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3886200"/>
            <a:ext cx="41148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1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12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51"/>
                            </p:stCondLst>
                            <p:childTnLst>
                              <p:par>
                                <p:cTn id="1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12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52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0" tmFilter="0,0; .5, 1; 1, 1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Rot="1" noChangeArrowheads="1"/>
          </p:cNvSpPr>
          <p:nvPr/>
        </p:nvSpPr>
        <p:spPr bwMode="auto">
          <a:xfrm>
            <a:off x="276225" y="1268413"/>
            <a:ext cx="8639175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8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5</a:t>
            </a:r>
            <a:r>
              <a:rPr lang="zh-CN" sz="4800" b="1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、探究弹性势能的表达式</a:t>
            </a:r>
          </a:p>
        </p:txBody>
      </p:sp>
      <p:sp>
        <p:nvSpPr>
          <p:cNvPr id="6148" name="Rectangle 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143000" y="2474913"/>
            <a:ext cx="6705600" cy="3468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2800" b="1">
                <a:latin typeface="黑体" pitchFamily="2" charset="-122"/>
                <a:ea typeface="黑体" pitchFamily="2" charset="-122"/>
              </a:rPr>
              <a:t>本节探究的内容有</a:t>
            </a:r>
          </a:p>
          <a:p>
            <a:pPr>
              <a:lnSpc>
                <a:spcPct val="140000"/>
              </a:lnSpc>
            </a:pPr>
            <a:r>
              <a:rPr lang="en-US" sz="2800" b="1">
                <a:latin typeface="黑体" pitchFamily="2" charset="-122"/>
                <a:ea typeface="黑体" pitchFamily="2" charset="-122"/>
              </a:rPr>
              <a:t>1.</a:t>
            </a:r>
            <a:r>
              <a:rPr lang="zh-CN" sz="2800" b="1">
                <a:latin typeface="黑体" pitchFamily="2" charset="-122"/>
                <a:ea typeface="黑体" pitchFamily="2" charset="-122"/>
              </a:rPr>
              <a:t>影响弹簧弹性势能的因素</a:t>
            </a:r>
          </a:p>
          <a:p>
            <a:pPr>
              <a:lnSpc>
                <a:spcPct val="140000"/>
              </a:lnSpc>
            </a:pPr>
            <a:r>
              <a:rPr lang="en-US" sz="2800" b="1">
                <a:latin typeface="黑体" pitchFamily="2" charset="-122"/>
                <a:ea typeface="黑体" pitchFamily="2" charset="-122"/>
              </a:rPr>
              <a:t>2.</a:t>
            </a:r>
            <a:r>
              <a:rPr lang="zh-CN" sz="2800" b="1">
                <a:latin typeface="黑体" pitchFamily="2" charset="-122"/>
                <a:ea typeface="黑体" pitchFamily="2" charset="-122"/>
              </a:rPr>
              <a:t>弹簧的弹性势能与拉力做功有何关系</a:t>
            </a:r>
          </a:p>
          <a:p>
            <a:pPr>
              <a:lnSpc>
                <a:spcPct val="140000"/>
              </a:lnSpc>
            </a:pPr>
            <a:r>
              <a:rPr lang="en-US" sz="2800" b="1">
                <a:latin typeface="黑体" pitchFamily="2" charset="-122"/>
                <a:ea typeface="黑体" pitchFamily="2" charset="-122"/>
              </a:rPr>
              <a:t>3.</a:t>
            </a:r>
            <a:r>
              <a:rPr lang="zh-CN" sz="2800" b="1">
                <a:latin typeface="黑体" pitchFamily="2" charset="-122"/>
                <a:ea typeface="黑体" pitchFamily="2" charset="-122"/>
              </a:rPr>
              <a:t>弹簧的弹性势能表达式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Rot="1" noChangeArrowheads="1"/>
          </p:cNvSpPr>
          <p:nvPr/>
        </p:nvSpPr>
        <p:spPr bwMode="auto">
          <a:xfrm>
            <a:off x="1600200" y="304800"/>
            <a:ext cx="5486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4000" b="1">
                <a:solidFill>
                  <a:srgbClr val="FF0000"/>
                </a:solidFill>
                <a:ea typeface="黑体" pitchFamily="2" charset="-122"/>
              </a:rPr>
              <a:t>1</a:t>
            </a:r>
            <a:r>
              <a:rPr lang="zh-CN" altLang="en-US" sz="4000" b="1">
                <a:solidFill>
                  <a:srgbClr val="FF0000"/>
                </a:solidFill>
                <a:ea typeface="黑体" pitchFamily="2" charset="-122"/>
              </a:rPr>
              <a:t>、</a:t>
            </a:r>
            <a:r>
              <a:rPr lang="zh-CN" sz="4000" b="1">
                <a:solidFill>
                  <a:srgbClr val="FF0000"/>
                </a:solidFill>
                <a:ea typeface="黑体" pitchFamily="2" charset="-122"/>
              </a:rPr>
              <a:t>弹性势能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435100"/>
            <a:ext cx="7696200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sz="4400" b="1">
                <a:latin typeface="黑体" pitchFamily="2" charset="-122"/>
                <a:ea typeface="黑体" pitchFamily="2" charset="-122"/>
              </a:rPr>
              <a:t>    发生</a:t>
            </a:r>
            <a:r>
              <a:rPr lang="zh-CN" sz="4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弹性</a:t>
            </a:r>
            <a:r>
              <a:rPr lang="zh-CN" sz="4400" b="1">
                <a:latin typeface="黑体" pitchFamily="2" charset="-122"/>
                <a:ea typeface="黑体" pitchFamily="2" charset="-122"/>
              </a:rPr>
              <a:t>形变的物体的各部分之间，由于有</a:t>
            </a:r>
            <a:r>
              <a:rPr lang="zh-CN" sz="4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弹力</a:t>
            </a:r>
            <a:r>
              <a:rPr lang="zh-CN" sz="4400" b="1">
                <a:latin typeface="黑体" pitchFamily="2" charset="-122"/>
                <a:ea typeface="黑体" pitchFamily="2" charset="-122"/>
              </a:rPr>
              <a:t>的相互作用，也具有势能，这种势能叫做弹性势能。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/>
          </p:cNvSpPr>
          <p:nvPr/>
        </p:nvSpPr>
        <p:spPr bwMode="auto">
          <a:xfrm>
            <a:off x="228600" y="228600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4000" b="1">
                <a:solidFill>
                  <a:srgbClr val="FF0000"/>
                </a:solidFill>
                <a:ea typeface="黑体" pitchFamily="2" charset="-122"/>
              </a:rPr>
              <a:t>2</a:t>
            </a:r>
            <a:r>
              <a:rPr lang="zh-CN" altLang="en-US" sz="4000" b="1">
                <a:solidFill>
                  <a:srgbClr val="FF0000"/>
                </a:solidFill>
                <a:ea typeface="黑体" pitchFamily="2" charset="-122"/>
              </a:rPr>
              <a:t>、</a:t>
            </a:r>
            <a:r>
              <a:rPr lang="zh-CN" sz="4000" b="1">
                <a:solidFill>
                  <a:srgbClr val="FF0000"/>
                </a:solidFill>
                <a:ea typeface="黑体" pitchFamily="2" charset="-122"/>
              </a:rPr>
              <a:t>猜想：猜猜猜</a:t>
            </a: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838200" y="981075"/>
            <a:ext cx="3152775" cy="2016125"/>
          </a:xfrm>
          <a:prstGeom prst="wedgeRoundRectCallout">
            <a:avLst>
              <a:gd name="adj1" fmla="val -73009"/>
              <a:gd name="adj2" fmla="val 8977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sz="3200" b="1">
                <a:solidFill>
                  <a:srgbClr val="FF0000"/>
                </a:solidFill>
                <a:ea typeface="黑体" pitchFamily="2" charset="-122"/>
              </a:rPr>
              <a:t>弹簧的弹性势能可能与哪些物理量有关？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447800" y="4221163"/>
            <a:ext cx="5791200" cy="1160462"/>
            <a:chOff x="0" y="0"/>
            <a:chExt cx="3952" cy="731"/>
          </a:xfrm>
        </p:grpSpPr>
        <p:sp>
          <p:nvSpPr>
            <p:cNvPr id="8197" name="AutoShape 5"/>
            <p:cNvSpPr>
              <a:spLocks/>
            </p:cNvSpPr>
            <p:nvPr/>
          </p:nvSpPr>
          <p:spPr bwMode="auto">
            <a:xfrm>
              <a:off x="0" y="0"/>
              <a:ext cx="156" cy="720"/>
            </a:xfrm>
            <a:prstGeom prst="leftBrace">
              <a:avLst>
                <a:gd name="adj1" fmla="val 38462"/>
                <a:gd name="adj2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08" y="0"/>
              <a:ext cx="3744" cy="7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800" b="1" i="1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k</a:t>
              </a:r>
              <a:r>
                <a:rPr lang="zh-CN" sz="28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一定，</a:t>
              </a:r>
              <a:r>
                <a:rPr lang="en-US" sz="2800" b="1" i="1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Δk</a:t>
              </a:r>
              <a:r>
                <a:rPr lang="zh-CN" sz="28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越大，弹性势能越大</a:t>
              </a:r>
            </a:p>
            <a:p>
              <a:pPr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800" b="1" i="1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Δl</a:t>
              </a:r>
              <a:r>
                <a:rPr lang="zh-CN" sz="28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一定，</a:t>
              </a:r>
              <a:r>
                <a:rPr lang="en-US" sz="2800" b="1" i="1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k</a:t>
              </a:r>
              <a:r>
                <a:rPr lang="zh-CN" sz="28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越大，弹性势能越大</a:t>
              </a:r>
            </a:p>
          </p:txBody>
        </p:sp>
      </p:grp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962400" y="2346325"/>
            <a:ext cx="510381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4000" b="1">
                <a:latin typeface="黑体" pitchFamily="2" charset="-122"/>
                <a:ea typeface="黑体" pitchFamily="2" charset="-122"/>
              </a:rPr>
              <a:t>与弹簧的伸长量</a:t>
            </a:r>
            <a:r>
              <a:rPr lang="el-GR" sz="4000" b="1" i="1">
                <a:latin typeface="Times New Roman" pitchFamily="18" charset="0"/>
                <a:ea typeface="黑体" pitchFamily="2" charset="-122"/>
              </a:rPr>
              <a:t>Δ</a:t>
            </a:r>
            <a:r>
              <a:rPr lang="en-US" sz="4000" b="1" i="1">
                <a:latin typeface="Times New Roman" pitchFamily="18" charset="0"/>
                <a:ea typeface="黑体" pitchFamily="2" charset="-122"/>
              </a:rPr>
              <a:t>l</a:t>
            </a:r>
            <a:r>
              <a:rPr lang="zh-CN" sz="4000" b="1" i="1">
                <a:latin typeface="Times New Roman" pitchFamily="18" charset="0"/>
                <a:ea typeface="黑体" pitchFamily="2" charset="-122"/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sz="4000" b="1">
                <a:latin typeface="黑体" pitchFamily="2" charset="-122"/>
                <a:ea typeface="黑体" pitchFamily="2" charset="-122"/>
              </a:rPr>
              <a:t>劲度系数</a:t>
            </a:r>
            <a:r>
              <a:rPr lang="en-US" sz="4000" b="1" i="1">
                <a:latin typeface="Times New Roman" pitchFamily="18" charset="0"/>
                <a:ea typeface="黑体" pitchFamily="2" charset="-122"/>
              </a:rPr>
              <a:t>k</a:t>
            </a:r>
            <a:r>
              <a:rPr lang="zh-CN" sz="4000" b="1">
                <a:latin typeface="黑体" pitchFamily="2" charset="-122"/>
                <a:ea typeface="黑体" pitchFamily="2" charset="-122"/>
              </a:rPr>
              <a:t>有关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 tmFilter="0,0; .5, 1; 1, 1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animBg="1" autoUpdateAnimBg="0"/>
      <p:bldP spid="81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1114425" y="981075"/>
            <a:ext cx="3000375" cy="2016125"/>
          </a:xfrm>
          <a:prstGeom prst="wedgeRoundRectCallout">
            <a:avLst>
              <a:gd name="adj1" fmla="val -74181"/>
              <a:gd name="adj2" fmla="val 8977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sz="3200" b="1">
                <a:solidFill>
                  <a:srgbClr val="FF0000"/>
                </a:solidFill>
                <a:ea typeface="黑体" pitchFamily="2" charset="-122"/>
              </a:rPr>
              <a:t>弹簧的弹性势能是否与劲度系数成正比？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111625" y="765175"/>
            <a:ext cx="4316413" cy="2673350"/>
            <a:chOff x="0" y="0"/>
            <a:chExt cx="2945" cy="1684"/>
          </a:xfrm>
        </p:grpSpPr>
        <p:pic>
          <p:nvPicPr>
            <p:cNvPr id="9221" name="Picture 5" descr="j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45" cy="1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182" y="1088"/>
              <a:ext cx="2540" cy="596"/>
            </a:xfrm>
            <a:prstGeom prst="rect">
              <a:avLst/>
            </a:prstGeom>
            <a:solidFill>
              <a:schemeClr val="tx1">
                <a:alpha val="7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sz="28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举重时杠铃的重力与它的位置高低无关</a:t>
              </a:r>
            </a:p>
          </p:txBody>
        </p:sp>
      </p:grpSp>
      <p:pic>
        <p:nvPicPr>
          <p:cNvPr id="9224" name="Picture 8" descr="j1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3644900"/>
            <a:ext cx="5275262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931863" y="5791200"/>
            <a:ext cx="5164137" cy="519113"/>
          </a:xfrm>
          <a:prstGeom prst="rect">
            <a:avLst/>
          </a:prstGeom>
          <a:solidFill>
            <a:schemeClr val="tx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弹簧的弹力与它伸长的多少有关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92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/>
          </p:cNvSpPr>
          <p:nvPr/>
        </p:nvSpPr>
        <p:spPr bwMode="auto">
          <a:xfrm>
            <a:off x="381000" y="228600"/>
            <a:ext cx="830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sz="4000" b="1">
                <a:solidFill>
                  <a:srgbClr val="FF0000"/>
                </a:solidFill>
                <a:ea typeface="黑体" pitchFamily="2" charset="-122"/>
              </a:rPr>
              <a:t>3</a:t>
            </a:r>
            <a:r>
              <a:rPr lang="zh-CN" altLang="en-US" sz="4000" b="1">
                <a:solidFill>
                  <a:srgbClr val="FF0000"/>
                </a:solidFill>
                <a:ea typeface="黑体" pitchFamily="2" charset="-122"/>
              </a:rPr>
              <a:t>、</a:t>
            </a:r>
            <a:r>
              <a:rPr lang="zh-CN" sz="4000" b="1">
                <a:solidFill>
                  <a:srgbClr val="FF0000"/>
                </a:solidFill>
                <a:ea typeface="黑体" pitchFamily="2" charset="-122"/>
              </a:rPr>
              <a:t>弹簧的弹性表达式到底如何确定</a:t>
            </a: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2244725" y="1944688"/>
            <a:ext cx="2127250" cy="792162"/>
          </a:xfrm>
          <a:prstGeom prst="wedgeRoundRectCallout">
            <a:avLst>
              <a:gd name="adj1" fmla="val -4255"/>
              <a:gd name="adj2" fmla="val 95088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sz="3200" b="1">
                <a:solidFill>
                  <a:srgbClr val="FF0000"/>
                </a:solidFill>
                <a:ea typeface="黑体" pitchFamily="2" charset="-122"/>
              </a:rPr>
              <a:t>重力势能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2311400" y="4465638"/>
            <a:ext cx="2125663" cy="792162"/>
          </a:xfrm>
          <a:prstGeom prst="wedgeRoundRectCallout">
            <a:avLst>
              <a:gd name="adj1" fmla="val -9000"/>
              <a:gd name="adj2" fmla="val -79060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zh-CN" sz="3200" b="1">
                <a:solidFill>
                  <a:srgbClr val="FF0000"/>
                </a:solidFill>
                <a:ea typeface="黑体" pitchFamily="2" charset="-122"/>
              </a:rPr>
              <a:t>重力做功</a:t>
            </a: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3022600" y="2952750"/>
            <a:ext cx="530225" cy="1368425"/>
            <a:chOff x="0" y="0"/>
            <a:chExt cx="362" cy="862"/>
          </a:xfrm>
        </p:grpSpPr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86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45" y="137"/>
              <a:ext cx="31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入手</a:t>
              </a:r>
              <a:endParaRPr lang="zh-CN" sz="24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751388" y="2881313"/>
            <a:ext cx="3021012" cy="1465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600" b="1" i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W=ΔE</a:t>
            </a:r>
            <a:r>
              <a:rPr lang="en-US" sz="3600" b="1" baseline="-2500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lang="zh-CN" sz="3600" b="1" baseline="-2500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减小</a:t>
            </a:r>
            <a:endParaRPr lang="zh-CN" sz="3600" b="1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600" b="1" i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zh-CN" sz="3600" b="1" baseline="-2500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克</a:t>
            </a:r>
            <a:r>
              <a:rPr lang="en-US" sz="3600" b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=</a:t>
            </a:r>
            <a:r>
              <a:rPr lang="en-US" sz="3600" b="1" i="1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ΔE</a:t>
            </a:r>
            <a:r>
              <a:rPr lang="en-US" sz="3600" b="1" i="1" baseline="-2500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P</a:t>
            </a:r>
            <a:r>
              <a:rPr lang="zh-CN" sz="3600" b="1" baseline="-2500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增加</a:t>
            </a:r>
            <a:endParaRPr lang="zh-CN" sz="3600" b="1" baseline="-250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 flipH="1">
            <a:off x="4505325" y="3025775"/>
            <a:ext cx="204788" cy="1212850"/>
          </a:xfrm>
          <a:prstGeom prst="rightBrace">
            <a:avLst>
              <a:gd name="adj1" fmla="val 49354"/>
              <a:gd name="adj2" fmla="val 50000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762000" y="99060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类比思想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1" fill="hold"/>
                                        <p:tgtEl>
                                          <p:spTgt spid="1025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tmFilter="0,0; .5, 1; 1, 1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tmFilter="0,0; .5, 1; 1, 1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024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animBg="1" autoUpdateAnimBg="0"/>
      <p:bldP spid="10244" grpId="0" animBg="1" autoUpdateAnimBg="0"/>
      <p:bldP spid="10248" grpId="0" animBg="1" autoUpdateAnimBg="0"/>
      <p:bldP spid="10249" grpId="0" animBg="1"/>
      <p:bldP spid="102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Rot="1" noChangeArrowheads="1"/>
          </p:cNvSpPr>
          <p:nvPr/>
        </p:nvSpPr>
        <p:spPr bwMode="auto">
          <a:xfrm>
            <a:off x="1143000" y="228600"/>
            <a:ext cx="685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3600">
                <a:solidFill>
                  <a:srgbClr val="FF0000"/>
                </a:solidFill>
                <a:ea typeface="黑体" pitchFamily="2" charset="-122"/>
              </a:rPr>
              <a:t>4</a:t>
            </a:r>
            <a:r>
              <a:rPr lang="zh-CN" altLang="en-US" sz="3600">
                <a:solidFill>
                  <a:srgbClr val="FF0000"/>
                </a:solidFill>
                <a:ea typeface="黑体" pitchFamily="2" charset="-122"/>
              </a:rPr>
              <a:t>、</a:t>
            </a:r>
            <a:r>
              <a:rPr lang="zh-CN" sz="3600">
                <a:solidFill>
                  <a:srgbClr val="FF0000"/>
                </a:solidFill>
                <a:ea typeface="黑体" pitchFamily="2" charset="-122"/>
              </a:rPr>
              <a:t>弹簧弹性势能与拉力做功关系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5800" y="5149850"/>
            <a:ext cx="8229600" cy="1098550"/>
          </a:xfrm>
          <a:prstGeom prst="rect">
            <a:avLst/>
          </a:prstGeom>
          <a:solidFill>
            <a:srgbClr val="FFFFF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2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能直接用</a:t>
            </a:r>
            <a:r>
              <a:rPr lang="en-US" sz="6600" b="1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W=Flcos</a:t>
            </a:r>
            <a:r>
              <a:rPr lang="el-GR" sz="6600" b="1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α</a:t>
            </a:r>
            <a:r>
              <a:rPr 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来求</a:t>
            </a:r>
            <a:r>
              <a:rPr lang="en-US" sz="3600" b="1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zh-CN" sz="2400" b="1" baseline="-25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拉</a:t>
            </a:r>
            <a:r>
              <a:rPr 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？</a:t>
            </a:r>
            <a:endParaRPr lang="en-US" sz="32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 rot="5400000">
            <a:off x="3590131" y="315120"/>
            <a:ext cx="3178175" cy="4633912"/>
            <a:chOff x="0" y="0"/>
            <a:chExt cx="1848" cy="2256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48" cy="2256"/>
            </a:xfrm>
            <a:prstGeom prst="rect">
              <a:avLst/>
            </a:prstGeom>
            <a:solidFill>
              <a:srgbClr val="FFFFFF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270" name="Group 6"/>
            <p:cNvGrpSpPr>
              <a:grpSpLocks/>
            </p:cNvGrpSpPr>
            <p:nvPr/>
          </p:nvGrpSpPr>
          <p:grpSpPr bwMode="auto">
            <a:xfrm>
              <a:off x="69" y="2041"/>
              <a:ext cx="1710" cy="71"/>
              <a:chOff x="0" y="0"/>
              <a:chExt cx="1710" cy="71"/>
            </a:xfrm>
          </p:grpSpPr>
          <p:sp>
            <p:nvSpPr>
              <p:cNvPr id="11271" name="Line 7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71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272" name="Line 8"/>
              <p:cNvSpPr>
                <a:spLocks noChangeShapeType="1"/>
              </p:cNvSpPr>
              <p:nvPr/>
            </p:nvSpPr>
            <p:spPr bwMode="auto">
              <a:xfrm flipH="1">
                <a:off x="57" y="2"/>
                <a:ext cx="77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 flipH="1">
                <a:off x="224" y="2"/>
                <a:ext cx="77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274" name="Line 10"/>
              <p:cNvSpPr>
                <a:spLocks noChangeShapeType="1"/>
              </p:cNvSpPr>
              <p:nvPr/>
            </p:nvSpPr>
            <p:spPr bwMode="auto">
              <a:xfrm flipH="1">
                <a:off x="392" y="2"/>
                <a:ext cx="77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275" name="Line 11"/>
              <p:cNvSpPr>
                <a:spLocks noChangeShapeType="1"/>
              </p:cNvSpPr>
              <p:nvPr/>
            </p:nvSpPr>
            <p:spPr bwMode="auto">
              <a:xfrm flipH="1">
                <a:off x="559" y="2"/>
                <a:ext cx="77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276" name="Line 12"/>
              <p:cNvSpPr>
                <a:spLocks noChangeShapeType="1"/>
              </p:cNvSpPr>
              <p:nvPr/>
            </p:nvSpPr>
            <p:spPr bwMode="auto">
              <a:xfrm flipH="1">
                <a:off x="725" y="2"/>
                <a:ext cx="77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277" name="Line 13"/>
              <p:cNvSpPr>
                <a:spLocks noChangeShapeType="1"/>
              </p:cNvSpPr>
              <p:nvPr/>
            </p:nvSpPr>
            <p:spPr bwMode="auto">
              <a:xfrm flipH="1">
                <a:off x="893" y="2"/>
                <a:ext cx="77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278" name="Line 14"/>
              <p:cNvSpPr>
                <a:spLocks noChangeShapeType="1"/>
              </p:cNvSpPr>
              <p:nvPr/>
            </p:nvSpPr>
            <p:spPr bwMode="auto">
              <a:xfrm flipH="1">
                <a:off x="1060" y="2"/>
                <a:ext cx="77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279" name="Line 15"/>
              <p:cNvSpPr>
                <a:spLocks noChangeShapeType="1"/>
              </p:cNvSpPr>
              <p:nvPr/>
            </p:nvSpPr>
            <p:spPr bwMode="auto">
              <a:xfrm flipH="1">
                <a:off x="1226" y="2"/>
                <a:ext cx="77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280" name="Line 16"/>
              <p:cNvSpPr>
                <a:spLocks noChangeShapeType="1"/>
              </p:cNvSpPr>
              <p:nvPr/>
            </p:nvSpPr>
            <p:spPr bwMode="auto">
              <a:xfrm flipH="1">
                <a:off x="1394" y="2"/>
                <a:ext cx="77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 flipH="1">
                <a:off x="1561" y="2"/>
                <a:ext cx="77" cy="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282" name="Group 18"/>
          <p:cNvGrpSpPr>
            <a:grpSpLocks/>
          </p:cNvGrpSpPr>
          <p:nvPr/>
        </p:nvGrpSpPr>
        <p:grpSpPr bwMode="auto">
          <a:xfrm>
            <a:off x="3328988" y="2890838"/>
            <a:ext cx="3449637" cy="457200"/>
            <a:chOff x="0" y="0"/>
            <a:chExt cx="1704" cy="288"/>
          </a:xfrm>
        </p:grpSpPr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rot="10800000">
              <a:off x="0" y="101"/>
              <a:ext cx="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rot="10800000">
              <a:off x="1024" y="101"/>
              <a:ext cx="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716" y="0"/>
              <a:ext cx="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7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l’</a:t>
              </a:r>
              <a:endParaRPr lang="en-US" sz="2000" b="1" i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 rot="5400000">
              <a:off x="1574" y="153"/>
              <a:ext cx="2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87" name="Group 23"/>
          <p:cNvGrpSpPr>
            <a:grpSpLocks/>
          </p:cNvGrpSpPr>
          <p:nvPr/>
        </p:nvGrpSpPr>
        <p:grpSpPr bwMode="auto">
          <a:xfrm>
            <a:off x="4773613" y="1685925"/>
            <a:ext cx="2005012" cy="1368425"/>
            <a:chOff x="0" y="0"/>
            <a:chExt cx="1368" cy="862"/>
          </a:xfrm>
        </p:grpSpPr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 rot="10800000">
              <a:off x="0" y="212"/>
              <a:ext cx="4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 rot="10800000">
              <a:off x="883" y="212"/>
              <a:ext cx="48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476" y="71"/>
              <a:ext cx="4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Δ</a:t>
              </a:r>
              <a:r>
                <a:rPr lang="en-US" sz="20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l</a:t>
              </a:r>
              <a:endParaRPr lang="en-US" sz="2000" b="1" baseline="-25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1368" y="0"/>
              <a:ext cx="0" cy="8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92" name="Group 28"/>
          <p:cNvGrpSpPr>
            <a:grpSpLocks/>
          </p:cNvGrpSpPr>
          <p:nvPr/>
        </p:nvGrpSpPr>
        <p:grpSpPr bwMode="auto">
          <a:xfrm>
            <a:off x="3313113" y="1830388"/>
            <a:ext cx="2070100" cy="765175"/>
            <a:chOff x="0" y="0"/>
            <a:chExt cx="1413" cy="482"/>
          </a:xfrm>
        </p:grpSpPr>
        <p:grpSp>
          <p:nvGrpSpPr>
            <p:cNvPr id="11293" name="Group 29"/>
            <p:cNvGrpSpPr>
              <a:grpSpLocks/>
            </p:cNvGrpSpPr>
            <p:nvPr/>
          </p:nvGrpSpPr>
          <p:grpSpPr bwMode="auto">
            <a:xfrm>
              <a:off x="19" y="0"/>
              <a:ext cx="984" cy="303"/>
              <a:chOff x="0" y="0"/>
              <a:chExt cx="984" cy="303"/>
            </a:xfrm>
          </p:grpSpPr>
          <p:sp>
            <p:nvSpPr>
              <p:cNvPr id="11294" name="Line 30"/>
              <p:cNvSpPr>
                <a:spLocks noChangeShapeType="1"/>
              </p:cNvSpPr>
              <p:nvPr/>
            </p:nvSpPr>
            <p:spPr bwMode="auto">
              <a:xfrm rot="10800000">
                <a:off x="0" y="121"/>
                <a:ext cx="3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5" name="Line 31"/>
              <p:cNvSpPr>
                <a:spLocks noChangeShapeType="1"/>
              </p:cNvSpPr>
              <p:nvPr/>
            </p:nvSpPr>
            <p:spPr bwMode="auto">
              <a:xfrm rot="10800000">
                <a:off x="644" y="121"/>
                <a:ext cx="3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6" name="Line 32"/>
              <p:cNvSpPr>
                <a:spLocks noChangeShapeType="1"/>
              </p:cNvSpPr>
              <p:nvPr/>
            </p:nvSpPr>
            <p:spPr bwMode="auto">
              <a:xfrm rot="5400000">
                <a:off x="854" y="173"/>
                <a:ext cx="26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Text Box 33"/>
              <p:cNvSpPr txBox="1">
                <a:spLocks noChangeArrowheads="1"/>
              </p:cNvSpPr>
              <p:nvPr/>
            </p:nvSpPr>
            <p:spPr bwMode="auto">
              <a:xfrm>
                <a:off x="391" y="0"/>
                <a:ext cx="2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i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l</a:t>
                </a:r>
                <a:r>
                  <a:rPr lang="en-US" sz="2000" b="1" baseline="-2500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0</a:t>
                </a:r>
              </a:p>
            </p:txBody>
          </p:sp>
        </p:grpSp>
        <p:grpSp>
          <p:nvGrpSpPr>
            <p:cNvPr id="11298" name="Group 34"/>
            <p:cNvGrpSpPr>
              <a:grpSpLocks/>
            </p:cNvGrpSpPr>
            <p:nvPr/>
          </p:nvGrpSpPr>
          <p:grpSpPr bwMode="auto">
            <a:xfrm>
              <a:off x="909" y="181"/>
              <a:ext cx="504" cy="288"/>
              <a:chOff x="0" y="0"/>
              <a:chExt cx="465" cy="288"/>
            </a:xfrm>
          </p:grpSpPr>
          <p:sp>
            <p:nvSpPr>
              <p:cNvPr id="11299" name="Text Box 35"/>
              <p:cNvSpPr txBox="1">
                <a:spLocks noChangeArrowheads="1"/>
              </p:cNvSpPr>
              <p:nvPr/>
            </p:nvSpPr>
            <p:spPr bwMode="auto">
              <a:xfrm>
                <a:off x="162" y="0"/>
                <a:ext cx="30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m</a:t>
                </a:r>
              </a:p>
            </p:txBody>
          </p:sp>
          <p:sp>
            <p:nvSpPr>
              <p:cNvPr id="11300" name="Oval 36"/>
              <p:cNvSpPr>
                <a:spLocks noChangeAspect="1" noChangeArrowheads="1"/>
              </p:cNvSpPr>
              <p:nvPr/>
            </p:nvSpPr>
            <p:spPr bwMode="auto">
              <a:xfrm>
                <a:off x="0" y="96"/>
                <a:ext cx="175" cy="175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31765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01" name="未知"/>
            <p:cNvSpPr>
              <a:spLocks/>
            </p:cNvSpPr>
            <p:nvPr/>
          </p:nvSpPr>
          <p:spPr bwMode="auto">
            <a:xfrm>
              <a:off x="0" y="266"/>
              <a:ext cx="962" cy="216"/>
            </a:xfrm>
            <a:custGeom>
              <a:avLst/>
              <a:gdLst>
                <a:gd name="T0" fmla="*/ 1943 w 1943"/>
                <a:gd name="T1" fmla="*/ 105 h 218"/>
                <a:gd name="T2" fmla="*/ 1845 w 1943"/>
                <a:gd name="T3" fmla="*/ 105 h 218"/>
                <a:gd name="T4" fmla="*/ 1733 w 1943"/>
                <a:gd name="T5" fmla="*/ 218 h 218"/>
                <a:gd name="T6" fmla="*/ 1635 w 1943"/>
                <a:gd name="T7" fmla="*/ 8 h 218"/>
                <a:gd name="T8" fmla="*/ 1530 w 1943"/>
                <a:gd name="T9" fmla="*/ 218 h 218"/>
                <a:gd name="T10" fmla="*/ 1433 w 1943"/>
                <a:gd name="T11" fmla="*/ 8 h 218"/>
                <a:gd name="T12" fmla="*/ 1328 w 1943"/>
                <a:gd name="T13" fmla="*/ 210 h 218"/>
                <a:gd name="T14" fmla="*/ 1230 w 1943"/>
                <a:gd name="T15" fmla="*/ 0 h 218"/>
                <a:gd name="T16" fmla="*/ 1140 w 1943"/>
                <a:gd name="T17" fmla="*/ 210 h 218"/>
                <a:gd name="T18" fmla="*/ 1020 w 1943"/>
                <a:gd name="T19" fmla="*/ 0 h 218"/>
                <a:gd name="T20" fmla="*/ 915 w 1943"/>
                <a:gd name="T21" fmla="*/ 210 h 218"/>
                <a:gd name="T22" fmla="*/ 810 w 1943"/>
                <a:gd name="T23" fmla="*/ 0 h 218"/>
                <a:gd name="T24" fmla="*/ 720 w 1943"/>
                <a:gd name="T25" fmla="*/ 210 h 218"/>
                <a:gd name="T26" fmla="*/ 615 w 1943"/>
                <a:gd name="T27" fmla="*/ 0 h 218"/>
                <a:gd name="T28" fmla="*/ 510 w 1943"/>
                <a:gd name="T29" fmla="*/ 210 h 218"/>
                <a:gd name="T30" fmla="*/ 413 w 1943"/>
                <a:gd name="T31" fmla="*/ 8 h 218"/>
                <a:gd name="T32" fmla="*/ 308 w 1943"/>
                <a:gd name="T33" fmla="*/ 210 h 218"/>
                <a:gd name="T34" fmla="*/ 210 w 1943"/>
                <a:gd name="T35" fmla="*/ 0 h 218"/>
                <a:gd name="T36" fmla="*/ 105 w 1943"/>
                <a:gd name="T37" fmla="*/ 113 h 218"/>
                <a:gd name="T38" fmla="*/ 0 w 1943"/>
                <a:gd name="T39" fmla="*/ 11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3" h="218">
                  <a:moveTo>
                    <a:pt x="1943" y="105"/>
                  </a:moveTo>
                  <a:lnTo>
                    <a:pt x="1845" y="105"/>
                  </a:lnTo>
                  <a:lnTo>
                    <a:pt x="1733" y="218"/>
                  </a:lnTo>
                  <a:lnTo>
                    <a:pt x="1635" y="8"/>
                  </a:lnTo>
                  <a:lnTo>
                    <a:pt x="1530" y="218"/>
                  </a:lnTo>
                  <a:lnTo>
                    <a:pt x="1433" y="8"/>
                  </a:lnTo>
                  <a:lnTo>
                    <a:pt x="1328" y="210"/>
                  </a:lnTo>
                  <a:lnTo>
                    <a:pt x="1230" y="0"/>
                  </a:lnTo>
                  <a:lnTo>
                    <a:pt x="1140" y="210"/>
                  </a:lnTo>
                  <a:lnTo>
                    <a:pt x="1020" y="0"/>
                  </a:lnTo>
                  <a:lnTo>
                    <a:pt x="915" y="210"/>
                  </a:lnTo>
                  <a:lnTo>
                    <a:pt x="810" y="0"/>
                  </a:lnTo>
                  <a:lnTo>
                    <a:pt x="720" y="210"/>
                  </a:lnTo>
                  <a:lnTo>
                    <a:pt x="615" y="0"/>
                  </a:lnTo>
                  <a:lnTo>
                    <a:pt x="510" y="210"/>
                  </a:lnTo>
                  <a:lnTo>
                    <a:pt x="413" y="8"/>
                  </a:lnTo>
                  <a:lnTo>
                    <a:pt x="308" y="210"/>
                  </a:lnTo>
                  <a:lnTo>
                    <a:pt x="210" y="0"/>
                  </a:lnTo>
                  <a:lnTo>
                    <a:pt x="105" y="113"/>
                  </a:lnTo>
                  <a:lnTo>
                    <a:pt x="0" y="113"/>
                  </a:lnTo>
                </a:path>
              </a:pathLst>
            </a:custGeom>
            <a:noFill/>
            <a:ln w="762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02" name="Group 38"/>
          <p:cNvGrpSpPr>
            <a:grpSpLocks/>
          </p:cNvGrpSpPr>
          <p:nvPr/>
        </p:nvGrpSpPr>
        <p:grpSpPr bwMode="auto">
          <a:xfrm>
            <a:off x="3308350" y="3259138"/>
            <a:ext cx="4506913" cy="457200"/>
            <a:chOff x="0" y="0"/>
            <a:chExt cx="3075" cy="288"/>
          </a:xfrm>
        </p:grpSpPr>
        <p:sp>
          <p:nvSpPr>
            <p:cNvPr id="11303" name="Text Box 39"/>
            <p:cNvSpPr txBox="1">
              <a:spLocks noChangeArrowheads="1"/>
            </p:cNvSpPr>
            <p:nvPr/>
          </p:nvSpPr>
          <p:spPr bwMode="auto">
            <a:xfrm>
              <a:off x="2773" y="0"/>
              <a:ext cx="3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1304" name="Oval 40"/>
            <p:cNvSpPr>
              <a:spLocks noChangeAspect="1" noChangeArrowheads="1"/>
            </p:cNvSpPr>
            <p:nvPr/>
          </p:nvSpPr>
          <p:spPr bwMode="auto">
            <a:xfrm>
              <a:off x="2295" y="41"/>
              <a:ext cx="190" cy="175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31765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Line 41"/>
            <p:cNvSpPr>
              <a:spLocks noChangeShapeType="1"/>
            </p:cNvSpPr>
            <p:nvPr/>
          </p:nvSpPr>
          <p:spPr bwMode="auto">
            <a:xfrm>
              <a:off x="2456" y="136"/>
              <a:ext cx="31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未知"/>
            <p:cNvSpPr>
              <a:spLocks/>
            </p:cNvSpPr>
            <p:nvPr/>
          </p:nvSpPr>
          <p:spPr bwMode="auto">
            <a:xfrm>
              <a:off x="0" y="23"/>
              <a:ext cx="2323" cy="216"/>
            </a:xfrm>
            <a:custGeom>
              <a:avLst/>
              <a:gdLst>
                <a:gd name="T0" fmla="*/ 1943 w 1943"/>
                <a:gd name="T1" fmla="*/ 105 h 218"/>
                <a:gd name="T2" fmla="*/ 1845 w 1943"/>
                <a:gd name="T3" fmla="*/ 105 h 218"/>
                <a:gd name="T4" fmla="*/ 1733 w 1943"/>
                <a:gd name="T5" fmla="*/ 218 h 218"/>
                <a:gd name="T6" fmla="*/ 1635 w 1943"/>
                <a:gd name="T7" fmla="*/ 8 h 218"/>
                <a:gd name="T8" fmla="*/ 1530 w 1943"/>
                <a:gd name="T9" fmla="*/ 218 h 218"/>
                <a:gd name="T10" fmla="*/ 1433 w 1943"/>
                <a:gd name="T11" fmla="*/ 8 h 218"/>
                <a:gd name="T12" fmla="*/ 1328 w 1943"/>
                <a:gd name="T13" fmla="*/ 210 h 218"/>
                <a:gd name="T14" fmla="*/ 1230 w 1943"/>
                <a:gd name="T15" fmla="*/ 0 h 218"/>
                <a:gd name="T16" fmla="*/ 1140 w 1943"/>
                <a:gd name="T17" fmla="*/ 210 h 218"/>
                <a:gd name="T18" fmla="*/ 1020 w 1943"/>
                <a:gd name="T19" fmla="*/ 0 h 218"/>
                <a:gd name="T20" fmla="*/ 915 w 1943"/>
                <a:gd name="T21" fmla="*/ 210 h 218"/>
                <a:gd name="T22" fmla="*/ 810 w 1943"/>
                <a:gd name="T23" fmla="*/ 0 h 218"/>
                <a:gd name="T24" fmla="*/ 720 w 1943"/>
                <a:gd name="T25" fmla="*/ 210 h 218"/>
                <a:gd name="T26" fmla="*/ 615 w 1943"/>
                <a:gd name="T27" fmla="*/ 0 h 218"/>
                <a:gd name="T28" fmla="*/ 510 w 1943"/>
                <a:gd name="T29" fmla="*/ 210 h 218"/>
                <a:gd name="T30" fmla="*/ 413 w 1943"/>
                <a:gd name="T31" fmla="*/ 8 h 218"/>
                <a:gd name="T32" fmla="*/ 308 w 1943"/>
                <a:gd name="T33" fmla="*/ 210 h 218"/>
                <a:gd name="T34" fmla="*/ 210 w 1943"/>
                <a:gd name="T35" fmla="*/ 0 h 218"/>
                <a:gd name="T36" fmla="*/ 105 w 1943"/>
                <a:gd name="T37" fmla="*/ 113 h 218"/>
                <a:gd name="T38" fmla="*/ 0 w 1943"/>
                <a:gd name="T39" fmla="*/ 11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43" h="218">
                  <a:moveTo>
                    <a:pt x="1943" y="105"/>
                  </a:moveTo>
                  <a:lnTo>
                    <a:pt x="1845" y="105"/>
                  </a:lnTo>
                  <a:lnTo>
                    <a:pt x="1733" y="218"/>
                  </a:lnTo>
                  <a:lnTo>
                    <a:pt x="1635" y="8"/>
                  </a:lnTo>
                  <a:lnTo>
                    <a:pt x="1530" y="218"/>
                  </a:lnTo>
                  <a:lnTo>
                    <a:pt x="1433" y="8"/>
                  </a:lnTo>
                  <a:lnTo>
                    <a:pt x="1328" y="210"/>
                  </a:lnTo>
                  <a:lnTo>
                    <a:pt x="1230" y="0"/>
                  </a:lnTo>
                  <a:lnTo>
                    <a:pt x="1140" y="210"/>
                  </a:lnTo>
                  <a:lnTo>
                    <a:pt x="1020" y="0"/>
                  </a:lnTo>
                  <a:lnTo>
                    <a:pt x="915" y="210"/>
                  </a:lnTo>
                  <a:lnTo>
                    <a:pt x="810" y="0"/>
                  </a:lnTo>
                  <a:lnTo>
                    <a:pt x="720" y="210"/>
                  </a:lnTo>
                  <a:lnTo>
                    <a:pt x="615" y="0"/>
                  </a:lnTo>
                  <a:lnTo>
                    <a:pt x="510" y="210"/>
                  </a:lnTo>
                  <a:lnTo>
                    <a:pt x="413" y="8"/>
                  </a:lnTo>
                  <a:lnTo>
                    <a:pt x="308" y="210"/>
                  </a:lnTo>
                  <a:lnTo>
                    <a:pt x="210" y="0"/>
                  </a:lnTo>
                  <a:lnTo>
                    <a:pt x="105" y="113"/>
                  </a:lnTo>
                  <a:lnTo>
                    <a:pt x="0" y="113"/>
                  </a:ln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07" name="AutoShape 43"/>
          <p:cNvSpPr>
            <a:spLocks noChangeArrowheads="1"/>
          </p:cNvSpPr>
          <p:nvPr/>
        </p:nvSpPr>
        <p:spPr bwMode="auto">
          <a:xfrm>
            <a:off x="609600" y="3657600"/>
            <a:ext cx="2057400" cy="1079500"/>
          </a:xfrm>
          <a:prstGeom prst="wedgeRoundRectCallout">
            <a:avLst>
              <a:gd name="adj1" fmla="val -70449"/>
              <a:gd name="adj2" fmla="val 56176"/>
              <a:gd name="adj3" fmla="val 16667"/>
            </a:avLst>
          </a:prstGeom>
          <a:solidFill>
            <a:srgbClr val="FFFFCC">
              <a:alpha val="7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000" b="1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W</a:t>
            </a:r>
            <a:r>
              <a:rPr lang="zh-CN" sz="2400" b="1" baseline="-250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拉</a:t>
            </a:r>
            <a:r>
              <a:rPr lang="en-US" sz="4000" b="1" i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=E</a:t>
            </a:r>
            <a:r>
              <a:rPr lang="en-US" sz="4000" b="1" i="1" baseline="-250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129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2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28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3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128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tmFilter="0,0; .5, 1; 1, 1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animBg="1" autoUpdateAnimBg="0"/>
      <p:bldP spid="11307" grpId="0" animBg="1" autoUpdateAnimBg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41</TotalTime>
  <Words>718</Words>
  <Application>Microsoft Office PowerPoint</Application>
  <PresentationFormat>全屏显示(4:3)</PresentationFormat>
  <Paragraphs>93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 2</vt:lpstr>
      <vt:lpstr>Wingdings</vt:lpstr>
      <vt:lpstr>黑体</vt:lpstr>
      <vt:lpstr>Times New Roman</vt:lpstr>
      <vt:lpstr>华文行楷</vt:lpstr>
      <vt:lpstr>Tahoma</vt:lpstr>
      <vt:lpstr>楷体_GB2312</vt:lpstr>
      <vt:lpstr>华文中宋</vt:lpstr>
      <vt:lpstr>Book Antiqua</vt:lpstr>
      <vt:lpstr>隶书</vt:lpstr>
      <vt:lpstr>砖雕艺术</vt:lpstr>
      <vt:lpstr>Microsoft Word 图片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20</cp:revision>
  <cp:lastPrinted>1601-01-01T00:00:00Z</cp:lastPrinted>
  <dcterms:created xsi:type="dcterms:W3CDTF">1601-01-01T00:00:00Z</dcterms:created>
  <dcterms:modified xsi:type="dcterms:W3CDTF">2014-09-18T06:03:45Z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