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294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95" r:id="rId10"/>
    <p:sldId id="296" r:id="rId11"/>
    <p:sldId id="297" r:id="rId12"/>
    <p:sldId id="288" r:id="rId13"/>
    <p:sldId id="289" r:id="rId14"/>
    <p:sldId id="293" r:id="rId15"/>
    <p:sldId id="291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BD39A1-B8C0-4E38-A839-2756FEF6C9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59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770427B-0F07-4595-AD3C-83A79064AE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330004-7E72-49F6-BE8B-3BFEC0D9ED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34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F4A9B6-7204-46AB-A2DE-79C5B34AE1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57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13A16C-1D9A-4DC3-BC2A-C7164347B6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46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6E7914-DA1E-40DE-BD26-EA7F8B91EF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5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DA32D3-F9F7-42A7-993E-2327ACF270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26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FD8033-54BF-4EE4-A0B4-6CD21AE1AD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74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7C8EEA-39D5-4829-B952-CBC44B68F8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1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3151F6-A660-40A1-98F0-7F054CDDC8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876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D78FA2-BA8B-4F59-B9F2-EA87E5C12A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46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916364-501C-4F8A-BB70-664C44D0C9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1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C9ECE91-0442-4C93-AD4C-B2AF03A15D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990600" y="4924425"/>
            <a:ext cx="729615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8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第七章  机械能守恒定律</a:t>
            </a:r>
            <a:endParaRPr lang="zh-CN" altLang="en-US" sz="4000">
              <a:solidFill>
                <a:srgbClr val="003399"/>
              </a:solidFill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zh-CN" altLang="en-US" sz="400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第五节  探究弹性势能的表达式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99"/>
                </a:solidFill>
              </a:rPr>
              <a:t>人教版必修</a:t>
            </a:r>
            <a:r>
              <a:rPr lang="en-US" altLang="zh-CN" b="1">
                <a:solidFill>
                  <a:srgbClr val="003399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0" y="1828800"/>
            <a:ext cx="914400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在本节课的探究活动中，采用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类比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研究方法的地方主要有：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①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/>
              </a:rPr>
              <a:t> 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研究弹性势能的出发点，将重力势能与弹性势能类比。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讨论重力势能从分析重力做功入手，讨论弹性势能则从分析弹力做功入手。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②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/>
              </a:rPr>
              <a:t> 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弹性势能表达式中相关物理量的猜测，将重力势能与弹性势能、重力与弹力类比。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重力势能与物体被举起的高度有关，所以弹性势能很可能与弹簧被拉伸的长度有关。弹力与重力的变化规律不一样，弹性势能与重力势能的表达式很可能也不一样。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52400" y="381000"/>
            <a:ext cx="868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/>
              <a:t>       </a:t>
            </a:r>
            <a:r>
              <a:rPr kumimoji="1" lang="zh-CN" altLang="en-US" sz="2800" b="1">
                <a:solidFill>
                  <a:srgbClr val="FF0000"/>
                </a:solidFill>
              </a:rPr>
              <a:t>类比</a:t>
            </a:r>
            <a:r>
              <a:rPr kumimoji="1" lang="zh-CN" altLang="en-US" sz="2800" b="1"/>
              <a:t>，就是将同类型的事物或问题进行对比，从中找出规律性的东西。类比的方法，是物理学中一种重要的研究方法。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839200" cy="607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③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/>
              </a:rPr>
              <a:t> 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计算拉力所做的功，与计算匀变速直线运动的位移类比。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计算匀变速直线运动的位移时，将位移分成很多小段，每一小段的速度可近似认为相等，物体在整个过程中的位移等于各小段位移之和。计算拉力所做的功，可将弹簧的形变过程分成很多小段，每一小段的拉力可近似认为是不变的，拉力在整个过程中的功等于各小段功之和。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④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/>
              </a:rPr>
              <a:t> 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计算各小段功的求和式，将由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v— t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图象求位移与由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—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图象求功类比。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v— t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图象下的相关面积表示位移，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—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图象下的相关面积则表示功。</a:t>
            </a:r>
            <a:endParaRPr kumimoji="1" lang="zh-CN" altLang="en-US" sz="28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34938"/>
            <a:ext cx="8540750" cy="752475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课堂练习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900113"/>
            <a:ext cx="8748713" cy="5043487"/>
          </a:xfrm>
        </p:spPr>
        <p:txBody>
          <a:bodyPr/>
          <a:lstStyle/>
          <a:p>
            <a:pPr algn="just">
              <a:buFont typeface="Wingdings 2" pitchFamily="18" charset="2"/>
              <a:buNone/>
            </a:pPr>
            <a:r>
              <a:rPr lang="zh-CN" altLang="en-IE">
                <a:latin typeface="黑体" pitchFamily="2" charset="-122"/>
                <a:ea typeface="黑体" pitchFamily="2" charset="-122"/>
              </a:rPr>
              <a:t> 1</a:t>
            </a:r>
            <a:r>
              <a:rPr lang="zh-CN" altLang="en-IE" b="1">
                <a:latin typeface="黑体" pitchFamily="2" charset="-122"/>
                <a:ea typeface="黑体" pitchFamily="2" charset="-122"/>
              </a:rPr>
              <a:t>、关于重力做功和物体的重力势能，下列说法正确的是：                    </a:t>
            </a:r>
            <a:r>
              <a:rPr lang="en-IE" altLang="zh-CN" b="1">
                <a:latin typeface="黑体" pitchFamily="2" charset="-122"/>
                <a:ea typeface="黑体" pitchFamily="2" charset="-122"/>
              </a:rPr>
              <a:t>(      )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  <a:p>
            <a:pPr algn="just">
              <a:buFont typeface="Wingdings 2" pitchFamily="18" charset="2"/>
              <a:buNone/>
            </a:pPr>
            <a:r>
              <a:rPr lang="en-IE" altLang="zh-CN" b="1">
                <a:latin typeface="黑体" pitchFamily="2" charset="-122"/>
                <a:ea typeface="黑体" pitchFamily="2" charset="-122"/>
              </a:rPr>
              <a:t>A、</a:t>
            </a:r>
            <a:r>
              <a:rPr lang="zh-CN" altLang="en-IE" b="1">
                <a:latin typeface="黑体" pitchFamily="2" charset="-122"/>
                <a:ea typeface="黑体" pitchFamily="2" charset="-122"/>
              </a:rPr>
              <a:t>当重力对物体做正功时，物体的重力势能一定减少；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  <a:p>
            <a:pPr algn="just">
              <a:buFont typeface="Wingdings 2" pitchFamily="18" charset="2"/>
              <a:buNone/>
            </a:pPr>
            <a:r>
              <a:rPr lang="en-IE" altLang="zh-CN" b="1">
                <a:latin typeface="黑体" pitchFamily="2" charset="-122"/>
                <a:ea typeface="黑体" pitchFamily="2" charset="-122"/>
              </a:rPr>
              <a:t>B、</a:t>
            </a:r>
            <a:r>
              <a:rPr lang="zh-CN" altLang="en-IE" b="1">
                <a:latin typeface="黑体" pitchFamily="2" charset="-122"/>
                <a:ea typeface="黑体" pitchFamily="2" charset="-122"/>
              </a:rPr>
              <a:t>物体克服重力做功时，物体的重力势能一定增加；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  <a:p>
            <a:pPr algn="just">
              <a:buFont typeface="Wingdings 2" pitchFamily="18" charset="2"/>
              <a:buNone/>
            </a:pPr>
            <a:r>
              <a:rPr lang="en-IE" altLang="zh-CN" b="1">
                <a:latin typeface="黑体" pitchFamily="2" charset="-122"/>
                <a:ea typeface="黑体" pitchFamily="2" charset="-122"/>
              </a:rPr>
              <a:t>C、</a:t>
            </a:r>
            <a:r>
              <a:rPr lang="zh-CN" altLang="en-IE" b="1">
                <a:latin typeface="黑体" pitchFamily="2" charset="-122"/>
                <a:ea typeface="黑体" pitchFamily="2" charset="-122"/>
              </a:rPr>
              <a:t>地球上任何一个物体的重力势能都有一个确定值；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  <a:p>
            <a:pPr algn="just">
              <a:buFont typeface="Wingdings 2" pitchFamily="18" charset="2"/>
              <a:buNone/>
            </a:pPr>
            <a:r>
              <a:rPr lang="en-IE" altLang="zh-CN" b="1">
                <a:latin typeface="黑体" pitchFamily="2" charset="-122"/>
                <a:ea typeface="黑体" pitchFamily="2" charset="-122"/>
              </a:rPr>
              <a:t>D、</a:t>
            </a:r>
            <a:r>
              <a:rPr lang="zh-CN" altLang="en-IE" b="1">
                <a:latin typeface="黑体" pitchFamily="2" charset="-122"/>
                <a:ea typeface="黑体" pitchFamily="2" charset="-122"/>
              </a:rPr>
              <a:t>重力做功的多少与参考平面的选取无关。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392988" y="1447800"/>
            <a:ext cx="1065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ABD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533400"/>
            <a:ext cx="8820150" cy="338455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zh-CN" altLang="en-IE" b="1">
                <a:latin typeface="黑体" pitchFamily="2" charset="-122"/>
                <a:ea typeface="黑体" pitchFamily="2" charset="-122"/>
              </a:rPr>
              <a:t>   2、物体在运动过程中，克服重力做功为50</a:t>
            </a:r>
            <a:r>
              <a:rPr lang="en-IE" altLang="zh-CN" b="1">
                <a:latin typeface="黑体" pitchFamily="2" charset="-122"/>
                <a:ea typeface="黑体" pitchFamily="2" charset="-122"/>
              </a:rPr>
              <a:t>J，</a:t>
            </a:r>
            <a:r>
              <a:rPr lang="zh-CN" altLang="en-IE" b="1">
                <a:latin typeface="黑体" pitchFamily="2" charset="-122"/>
                <a:ea typeface="黑体" pitchFamily="2" charset="-122"/>
              </a:rPr>
              <a:t>则：                      </a:t>
            </a:r>
            <a:r>
              <a:rPr lang="en-IE" altLang="zh-CN" b="1">
                <a:latin typeface="黑体" pitchFamily="2" charset="-122"/>
                <a:ea typeface="黑体" pitchFamily="2" charset="-122"/>
              </a:rPr>
              <a:t>(     )</a:t>
            </a:r>
            <a:endParaRPr lang="en-US" altLang="zh-CN" b="1"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n-IE" altLang="zh-CN" b="1">
                <a:latin typeface="黑体" pitchFamily="2" charset="-122"/>
                <a:ea typeface="黑体" pitchFamily="2" charset="-122"/>
              </a:rPr>
              <a:t> A、</a:t>
            </a:r>
            <a:r>
              <a:rPr lang="zh-CN" altLang="en-IE" b="1">
                <a:latin typeface="黑体" pitchFamily="2" charset="-122"/>
                <a:ea typeface="黑体" pitchFamily="2" charset="-122"/>
              </a:rPr>
              <a:t>重力做功为50</a:t>
            </a:r>
            <a:r>
              <a:rPr lang="en-IE" altLang="zh-CN" b="1">
                <a:latin typeface="黑体" pitchFamily="2" charset="-122"/>
                <a:ea typeface="黑体" pitchFamily="2" charset="-122"/>
              </a:rPr>
              <a:t>J；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n-IE" altLang="zh-CN" b="1">
                <a:latin typeface="黑体" pitchFamily="2" charset="-122"/>
                <a:ea typeface="黑体" pitchFamily="2" charset="-122"/>
              </a:rPr>
              <a:t> B、</a:t>
            </a:r>
            <a:r>
              <a:rPr lang="zh-CN" altLang="en-IE" b="1">
                <a:latin typeface="黑体" pitchFamily="2" charset="-122"/>
                <a:ea typeface="黑体" pitchFamily="2" charset="-122"/>
              </a:rPr>
              <a:t>物体的重力势能一定增加了50</a:t>
            </a:r>
            <a:r>
              <a:rPr lang="en-IE" altLang="zh-CN" b="1">
                <a:latin typeface="黑体" pitchFamily="2" charset="-122"/>
                <a:ea typeface="黑体" pitchFamily="2" charset="-122"/>
              </a:rPr>
              <a:t>J；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n-IE" altLang="zh-CN" b="1">
                <a:latin typeface="黑体" pitchFamily="2" charset="-122"/>
                <a:ea typeface="黑体" pitchFamily="2" charset="-122"/>
              </a:rPr>
              <a:t> C、</a:t>
            </a:r>
            <a:r>
              <a:rPr lang="zh-CN" altLang="en-IE" b="1">
                <a:latin typeface="黑体" pitchFamily="2" charset="-122"/>
                <a:ea typeface="黑体" pitchFamily="2" charset="-122"/>
              </a:rPr>
              <a:t>物体的重力势能一定减少50</a:t>
            </a:r>
            <a:r>
              <a:rPr lang="en-IE" altLang="zh-CN" b="1">
                <a:latin typeface="黑体" pitchFamily="2" charset="-122"/>
                <a:ea typeface="黑体" pitchFamily="2" charset="-122"/>
              </a:rPr>
              <a:t>J；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90000"/>
              </a:lnSpc>
              <a:buFont typeface="Wingdings 2" pitchFamily="18" charset="2"/>
              <a:buNone/>
            </a:pPr>
            <a:r>
              <a:rPr lang="en-IE" altLang="zh-CN" b="1">
                <a:latin typeface="黑体" pitchFamily="2" charset="-122"/>
                <a:ea typeface="黑体" pitchFamily="2" charset="-122"/>
              </a:rPr>
              <a:t> D、</a:t>
            </a:r>
            <a:r>
              <a:rPr lang="zh-CN" altLang="en-IE" b="1">
                <a:latin typeface="黑体" pitchFamily="2" charset="-122"/>
                <a:ea typeface="黑体" pitchFamily="2" charset="-122"/>
              </a:rPr>
              <a:t>重力做了50</a:t>
            </a:r>
            <a:r>
              <a:rPr lang="en-IE" altLang="zh-CN" b="1"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IE" b="1">
                <a:latin typeface="黑体" pitchFamily="2" charset="-122"/>
                <a:ea typeface="黑体" pitchFamily="2" charset="-122"/>
              </a:rPr>
              <a:t>的负功。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305675" y="914400"/>
            <a:ext cx="77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BD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50825" y="3933825"/>
            <a:ext cx="86963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、一人托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20N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的物体先竖直向下移动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0.5m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，接着水平移动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1m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。这过程中，重力做功为</a:t>
            </a:r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，物体的重力势能减少量为</a:t>
            </a:r>
            <a:r>
              <a:rPr lang="zh-CN" altLang="en-US" sz="3200" b="1" u="sng">
                <a:latin typeface="黑体" pitchFamily="2" charset="-122"/>
                <a:ea typeface="黑体" pitchFamily="2" charset="-122"/>
              </a:rPr>
              <a:t>       </a:t>
            </a:r>
            <a:r>
              <a:rPr lang="en-US" altLang="zh-CN" sz="3200" b="1">
                <a:latin typeface="黑体" pitchFamily="2" charset="-122"/>
                <a:ea typeface="黑体" pitchFamily="2" charset="-122"/>
              </a:rPr>
              <a:t>J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7380288" y="4343400"/>
            <a:ext cx="63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9700" y="4846638"/>
            <a:ext cx="63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  <p:bldP spid="56326" grpId="0"/>
      <p:bldP spid="563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765175"/>
            <a:ext cx="8540750" cy="21590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、在排球比赛中，某运动员用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400N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的力把质量为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270g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的排球从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2.8m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的高度扣向对方的场地中，在球被扣到落地过程中，排球的重力势能变化了多少？（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取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10m/s</a:t>
            </a:r>
            <a:r>
              <a:rPr lang="en-US" altLang="zh-CN" b="1" baseline="3000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50825" y="2976563"/>
            <a:ext cx="86423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解：选地面为参考平面，则</a:t>
            </a:r>
            <a:r>
              <a:rPr lang="el-GR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Δ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2.8m</a:t>
            </a:r>
          </a:p>
          <a:p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  E</a:t>
            </a:r>
            <a:r>
              <a:rPr lang="en-US" altLang="zh-CN" sz="2800" b="1" baseline="-2500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mg</a:t>
            </a:r>
            <a:r>
              <a:rPr lang="el-GR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Δ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h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0.27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×10×2.8J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＝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7.56J</a:t>
            </a:r>
          </a:p>
          <a:p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答：势能减少了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7.56J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39750" y="4306888"/>
            <a:ext cx="711835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研究重力势能问题的步骤：</a:t>
            </a:r>
          </a:p>
          <a:p>
            <a:r>
              <a:rPr lang="en-US" altLang="zh-CN" sz="28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、选取研究对象；</a:t>
            </a:r>
          </a:p>
          <a:p>
            <a:r>
              <a:rPr lang="en-US" altLang="zh-CN" sz="28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、选择参考平面；</a:t>
            </a:r>
          </a:p>
          <a:p>
            <a:r>
              <a:rPr lang="en-US" altLang="zh-CN" sz="28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、确定物体初末位置相对参考平面的高度；</a:t>
            </a:r>
          </a:p>
          <a:p>
            <a:r>
              <a:rPr lang="en-US" altLang="zh-CN" sz="28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、利用重力做功合重力势能改变的关系。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shn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3657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shn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90600"/>
            <a:ext cx="164623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52400" y="908050"/>
            <a:ext cx="6705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Verdana" pitchFamily="34" charset="0"/>
                <a:ea typeface="黑体" pitchFamily="2" charset="-122"/>
              </a:rPr>
              <a:t>弓被拉开时，发生了弹性形变，因而具有势能。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28600" y="5210175"/>
            <a:ext cx="8610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Verdana" pitchFamily="34" charset="0"/>
                <a:ea typeface="黑体" pitchFamily="2" charset="-122"/>
              </a:rPr>
              <a:t>手表中的发条上满后，具有很大的势能，发条对外做功带动手表中机械运转。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132138" y="90488"/>
            <a:ext cx="26225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ea typeface="华文行楷" pitchFamily="2" charset="-122"/>
              </a:rPr>
              <a:t>弹性势能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utoUpdateAnimBg="0"/>
      <p:bldP spid="4813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5867400" y="1298575"/>
            <a:ext cx="2819400" cy="457200"/>
          </a:xfrm>
          <a:solidFill>
            <a:schemeClr val="bg1">
              <a:alpha val="50000"/>
            </a:schemeClr>
          </a:solidFill>
          <a:ln/>
        </p:spPr>
        <p:txBody>
          <a:bodyPr/>
          <a:lstStyle/>
          <a:p>
            <a:r>
              <a:rPr lang="zh-CN" altLang="en-US" sz="2400" b="1">
                <a:solidFill>
                  <a:srgbClr val="FF0000"/>
                </a:solidFill>
              </a:rPr>
              <a:t>弹性势能</a:t>
            </a:r>
          </a:p>
        </p:txBody>
      </p:sp>
      <p:pic>
        <p:nvPicPr>
          <p:cNvPr id="49156" name="Picture 4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914525"/>
            <a:ext cx="34353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55650" y="765175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</a:rPr>
              <a:t>、</a:t>
            </a:r>
            <a:r>
              <a:rPr kumimoji="1" lang="zh-CN" altLang="en-US" sz="3200" b="1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概念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28600" y="1387475"/>
            <a:ext cx="52578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ahoma" pitchFamily="34" charset="0"/>
                <a:ea typeface="黑体" pitchFamily="2" charset="-122"/>
              </a:rPr>
              <a:t>      </a:t>
            </a:r>
            <a:r>
              <a:rPr kumimoji="1" lang="zh-CN" altLang="en-US" sz="3200" b="1">
                <a:latin typeface="Tahoma" pitchFamily="34" charset="0"/>
                <a:ea typeface="黑体" pitchFamily="2" charset="-122"/>
              </a:rPr>
              <a:t>发生弹性形变的物体的各部分之间，由于有弹力的相互作用，也具有势能，这种势能叫做弹性势能。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468313" y="4076700"/>
            <a:ext cx="46799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4000" b="1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讨论：</a:t>
            </a:r>
          </a:p>
          <a:p>
            <a:r>
              <a:rPr kumimoji="1" lang="zh-CN" altLang="en-US" sz="4000" b="1">
                <a:solidFill>
                  <a:schemeClr val="hlink"/>
                </a:solidFill>
                <a:latin typeface="Tahoma" pitchFamily="34" charset="0"/>
                <a:ea typeface="楷体_GB2312" pitchFamily="49" charset="-122"/>
              </a:rPr>
              <a:t>	</a:t>
            </a:r>
            <a:r>
              <a:rPr kumimoji="1" lang="zh-CN" altLang="en-US" sz="4000" b="1">
                <a:latin typeface="Tahoma" pitchFamily="34" charset="0"/>
                <a:ea typeface="楷体_GB2312" pitchFamily="49" charset="-122"/>
              </a:rPr>
              <a:t>弹性势能可能跟哪些因素有关？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  <p:bldP spid="4915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5213"/>
            <a:ext cx="2405063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9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319338"/>
            <a:ext cx="2895600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3463" y="2414588"/>
            <a:ext cx="2967037" cy="132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zh-CN" altLang="en-US" sz="32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弹簧的长度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1" lang="zh-CN" altLang="en-US" sz="3200" b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劲度系数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03200" y="979488"/>
            <a:ext cx="8518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1</a:t>
            </a:r>
            <a:r>
              <a:rPr kumimoji="1" lang="zh-CN" altLang="en-US" sz="3600" b="1">
                <a:latin typeface="Times New Roman" pitchFamily="18" charset="0"/>
              </a:rPr>
              <a:t>、弹性势能的表达式可能与哪几个物理量有关？（类比、猜想）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55575" y="4252913"/>
            <a:ext cx="89646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</a:rPr>
              <a:t>2</a:t>
            </a:r>
            <a:r>
              <a:rPr kumimoji="1" lang="zh-CN" altLang="en-US" sz="3600" b="1">
                <a:latin typeface="Times New Roman" pitchFamily="18" charset="0"/>
              </a:rPr>
              <a:t>、弹簧的弹性势能与拉力所做的功有什么关系？（类比、进一步建构功能关系思想）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0" y="92075"/>
            <a:ext cx="9144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二、探究弹性势能的表达式</a:t>
            </a:r>
            <a:endParaRPr kumimoji="1" lang="zh-CN" altLang="en-US" sz="3600" b="1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5540375" y="2941638"/>
            <a:ext cx="471488" cy="3206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2819400" y="5562600"/>
            <a:ext cx="34940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5400" b="1" i="1">
                <a:solidFill>
                  <a:srgbClr val="FF3300"/>
                </a:solidFill>
                <a:latin typeface="Times New Roman" pitchFamily="18" charset="0"/>
              </a:rPr>
              <a:t>W</a:t>
            </a:r>
            <a:r>
              <a:rPr kumimoji="1" lang="zh-CN" altLang="en-US" sz="5400" b="1" baseline="-25000">
                <a:solidFill>
                  <a:srgbClr val="FF3300"/>
                </a:solidFill>
                <a:latin typeface="Times New Roman" pitchFamily="18" charset="0"/>
              </a:rPr>
              <a:t>外</a:t>
            </a:r>
            <a:r>
              <a:rPr kumimoji="1" lang="zh-CN" altLang="en-US" sz="5400" b="1">
                <a:solidFill>
                  <a:srgbClr val="FF3300"/>
                </a:solidFill>
                <a:latin typeface="Times New Roman" pitchFamily="18" charset="0"/>
              </a:rPr>
              <a:t>→</a:t>
            </a:r>
            <a:r>
              <a:rPr kumimoji="1" lang="en-US" altLang="zh-CN" sz="5400" b="1" i="1">
                <a:solidFill>
                  <a:srgbClr val="FF3300"/>
                </a:solidFill>
                <a:latin typeface="Times New Roman" pitchFamily="18" charset="0"/>
              </a:rPr>
              <a:t>E</a:t>
            </a:r>
            <a:r>
              <a:rPr kumimoji="1" lang="zh-CN" altLang="en-US" sz="5400" b="1" baseline="-25000">
                <a:solidFill>
                  <a:srgbClr val="FF3300"/>
                </a:solidFill>
                <a:latin typeface="Times New Roman" pitchFamily="18" charset="0"/>
              </a:rPr>
              <a:t>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50182" grpId="0"/>
      <p:bldP spid="50184" grpId="0" animBg="1"/>
      <p:bldP spid="501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38400" y="152400"/>
            <a:ext cx="4397375" cy="838200"/>
          </a:xfrm>
        </p:spPr>
        <p:txBody>
          <a:bodyPr/>
          <a:lstStyle/>
          <a:p>
            <a:r>
              <a:rPr lang="zh-CN" altLang="en-US" b="1">
                <a:solidFill>
                  <a:srgbClr val="0000FF"/>
                </a:solidFill>
                <a:latin typeface="宋体" pitchFamily="2" charset="-122"/>
              </a:rPr>
              <a:t>弹性势能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066800"/>
            <a:ext cx="8534400" cy="52578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发生弹性形变的物体，在恢复原状时能够对外界做功，因而具有能量，这种能量叫做</a:t>
            </a:r>
            <a:r>
              <a:rPr lang="zh-CN" altLang="en-US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弹性势能</a:t>
            </a:r>
            <a:r>
              <a:rPr lang="zh-CN" altLang="en-US" b="1">
                <a:latin typeface="黑体" pitchFamily="2" charset="-122"/>
                <a:ea typeface="黑体" pitchFamily="2" charset="-122"/>
              </a:rPr>
              <a:t>。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   弹簧的弹性势能跟</a:t>
            </a:r>
            <a:r>
              <a:rPr lang="zh-CN" altLang="en-US" b="1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弹簧被拉伸或压缩的长度有关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，被拉伸或压缩的长度越长，恢复原状时对外做的功就越多，弹簧的弹性势能就越大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弹簧的弹性势能还跟</a:t>
            </a:r>
            <a:r>
              <a:rPr lang="zh-CN" altLang="en-US" b="1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弹簧的劲度系数有关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，被拉伸或压缩的长度相同时，劲度系数大的弹簧的弹性势能大。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571500" y="3200400"/>
            <a:ext cx="8001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571500" y="3200400"/>
            <a:ext cx="8001000" cy="457200"/>
            <a:chOff x="0" y="0"/>
            <a:chExt cx="5040" cy="288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504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2229" name="Group 5"/>
            <p:cNvGrpSpPr>
              <a:grpSpLocks/>
            </p:cNvGrpSpPr>
            <p:nvPr/>
          </p:nvGrpSpPr>
          <p:grpSpPr bwMode="auto">
            <a:xfrm>
              <a:off x="0" y="0"/>
              <a:ext cx="5040" cy="288"/>
              <a:chOff x="0" y="0"/>
              <a:chExt cx="5040" cy="288"/>
            </a:xfrm>
          </p:grpSpPr>
          <p:sp>
            <p:nvSpPr>
              <p:cNvPr id="5223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4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1" lang="en-US" altLang="zh-CN" sz="2400">
                    <a:latin typeface="Times New Roman" pitchFamily="18" charset="0"/>
                  </a:rPr>
                  <a:t>  </a:t>
                </a:r>
                <a:r>
                  <a:rPr kumimoji="1" lang="en-US" altLang="zh-CN" sz="2300">
                    <a:latin typeface="Times New Roman" pitchFamily="18" charset="0"/>
                  </a:rPr>
                  <a:t> </a:t>
                </a:r>
                <a:r>
                  <a:rPr kumimoji="1" lang="en-US" altLang="zh-CN" sz="2400">
                    <a:latin typeface="Times New Roman" pitchFamily="18" charset="0"/>
                  </a:rPr>
                  <a:t>                  </a:t>
                </a:r>
              </a:p>
            </p:txBody>
          </p:sp>
        </p:grpSp>
      </p:grpSp>
      <p:pic>
        <p:nvPicPr>
          <p:cNvPr id="52232" name="Picture 8" descr="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76250"/>
            <a:ext cx="571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39750" y="4292600"/>
            <a:ext cx="806450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1000">
                <a:solidFill>
                  <a:srgbClr val="0000FF"/>
                </a:solidFill>
                <a:latin typeface="Times New Roman"/>
                <a:ea typeface="黑体" pitchFamily="2" charset="-122"/>
              </a:rPr>
              <a:t> </a:t>
            </a:r>
            <a:r>
              <a:rPr kumimoji="1"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、弹簧的弹性势能的影响因素：</a:t>
            </a:r>
            <a:r>
              <a:rPr kumimoji="1" lang="zh-CN" altLang="en-US" sz="2400">
                <a:latin typeface="黑体" pitchFamily="2" charset="-122"/>
                <a:ea typeface="黑体" pitchFamily="2" charset="-122"/>
              </a:rPr>
              <a:t/>
            </a:r>
            <a:br>
              <a:rPr kumimoji="1" lang="zh-CN" altLang="en-US" sz="2400">
                <a:latin typeface="黑体" pitchFamily="2" charset="-122"/>
                <a:ea typeface="黑体" pitchFamily="2" charset="-122"/>
              </a:rPr>
            </a:b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　　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(1)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弹簧被压缩或拉伸的形变越大，其弹性势能越大。</a:t>
            </a:r>
            <a:br>
              <a:rPr kumimoji="1" lang="zh-CN" altLang="en-US" sz="2800" b="1">
                <a:latin typeface="黑体" pitchFamily="2" charset="-122"/>
                <a:ea typeface="黑体" pitchFamily="2" charset="-122"/>
              </a:rPr>
            </a:b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　　</a:t>
            </a:r>
            <a:r>
              <a:rPr kumimoji="1" lang="en-US" altLang="zh-CN" sz="2800" b="1">
                <a:latin typeface="黑体" pitchFamily="2" charset="-122"/>
                <a:ea typeface="黑体" pitchFamily="2" charset="-122"/>
              </a:rPr>
              <a:t>(2)</a:t>
            </a: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不同弹簧的劲度系数不同，相同形变的弹性势能也不同。 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2411413" y="0"/>
            <a:ext cx="453548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800">
                <a:solidFill>
                  <a:srgbClr val="FF0000"/>
                </a:solidFill>
                <a:ea typeface="华文行楷" pitchFamily="2" charset="-122"/>
              </a:rPr>
              <a:t>弹簧的弹性势能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395288" y="1557338"/>
            <a:ext cx="8345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、弹簧的长度为原长时，它的弹性势能为</a:t>
            </a:r>
            <a:r>
              <a:rPr lang="en-US" altLang="zh-CN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32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pic>
        <p:nvPicPr>
          <p:cNvPr id="52236" name="Picture 12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" r="1089"/>
          <a:stretch>
            <a:fillRect/>
          </a:stretch>
        </p:blipFill>
        <p:spPr bwMode="auto">
          <a:xfrm>
            <a:off x="3203575" y="2133600"/>
            <a:ext cx="5689600" cy="213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37" name="Picture 13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5" r="5980" b="53551"/>
          <a:stretch>
            <a:fillRect/>
          </a:stretch>
        </p:blipFill>
        <p:spPr bwMode="auto">
          <a:xfrm>
            <a:off x="179388" y="2205038"/>
            <a:ext cx="2808287" cy="201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 autoUpdateAnimBg="0"/>
      <p:bldP spid="522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341438"/>
            <a:ext cx="8540750" cy="180022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zh-CN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、弹力做功与弹性势能变化的关系</a:t>
            </a:r>
          </a:p>
          <a:p>
            <a:pPr>
              <a:buFont typeface="Wingdings 2" pitchFamily="18" charset="2"/>
              <a:buNone/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     弹力做正功，弹性势能减少；</a:t>
            </a:r>
          </a:p>
          <a:p>
            <a:pPr>
              <a:buFont typeface="Wingdings 2" pitchFamily="18" charset="2"/>
              <a:buNone/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     弹力做负功，弹性势能增加。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95288" y="923925"/>
            <a:ext cx="82296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latin typeface="黑体" pitchFamily="2" charset="-122"/>
                <a:ea typeface="黑体" pitchFamily="2" charset="-122"/>
              </a:rPr>
              <a:t>     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蹦极是一项适宜于青年人的富有刺激的新兴运动。蹦极者先从制高点作自由落体运动，</a:t>
            </a:r>
            <a:r>
              <a:rPr kumimoji="1" lang="zh-CN" altLang="en-US" sz="3600" b="1" u="sng">
                <a:latin typeface="黑体" pitchFamily="2" charset="-122"/>
                <a:ea typeface="黑体" pitchFamily="2" charset="-122"/>
              </a:rPr>
              <a:t>          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转化为</a:t>
            </a:r>
            <a:r>
              <a:rPr kumimoji="1" lang="zh-CN" altLang="en-US" sz="3600" b="1" u="sng">
                <a:latin typeface="黑体" pitchFamily="2" charset="-122"/>
                <a:ea typeface="黑体" pitchFamily="2" charset="-122"/>
              </a:rPr>
              <a:t>     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；当达到蹦极索的自由长度后，</a:t>
            </a:r>
            <a:r>
              <a:rPr kumimoji="1" lang="zh-CN" altLang="en-US" sz="3600" b="1" u="sng">
                <a:latin typeface="黑体" pitchFamily="2" charset="-122"/>
                <a:ea typeface="黑体" pitchFamily="2" charset="-122"/>
              </a:rPr>
              <a:t>       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会向</a:t>
            </a:r>
            <a:r>
              <a:rPr kumimoji="1" lang="zh-CN" altLang="en-US" sz="3600" b="1" u="sng">
                <a:latin typeface="黑体" pitchFamily="2" charset="-122"/>
                <a:ea typeface="黑体" pitchFamily="2" charset="-122"/>
              </a:rPr>
              <a:t>         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和</a:t>
            </a:r>
            <a:r>
              <a:rPr kumimoji="1" lang="zh-CN" altLang="en-US" sz="3600" b="1" u="sng">
                <a:latin typeface="黑体" pitchFamily="2" charset="-122"/>
                <a:ea typeface="黑体" pitchFamily="2" charset="-122"/>
              </a:rPr>
              <a:t>          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转化；当达到蹦极索的最大伸展长度时，弹性势能达到</a:t>
            </a:r>
            <a:r>
              <a:rPr kumimoji="1" lang="zh-CN" altLang="en-US" sz="3600" b="1" u="sng">
                <a:latin typeface="黑体" pitchFamily="2" charset="-122"/>
                <a:ea typeface="黑体" pitchFamily="2" charset="-122"/>
              </a:rPr>
              <a:t>      </a:t>
            </a:r>
            <a:r>
              <a:rPr kumimoji="1" lang="zh-CN" altLang="en-US" sz="3600" b="1">
                <a:latin typeface="黑体" pitchFamily="2" charset="-122"/>
                <a:ea typeface="黑体" pitchFamily="2" charset="-122"/>
              </a:rPr>
              <a:t>值。然后继续上下弹数次，完成全过程。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132138" y="152400"/>
            <a:ext cx="2622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FF0000"/>
                </a:solidFill>
                <a:ea typeface="华文行楷" pitchFamily="2" charset="-122"/>
              </a:rPr>
              <a:t>弹性势能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300788" y="25812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重力势能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948488" y="207645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动能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492500" y="207645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重力势能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476375" y="3155950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动能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635375" y="315595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弹性势能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116013" y="4237038"/>
            <a:ext cx="1000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最大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78" grpId="0"/>
      <p:bldP spid="54279" grpId="0"/>
      <p:bldP spid="54280" grpId="0"/>
      <p:bldP spid="542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52400" y="446088"/>
            <a:ext cx="8893175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、我们的探究的过程是怎样的？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1290638"/>
            <a:ext cx="87471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Verdana" pitchFamily="34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Verdana" pitchFamily="34" charset="0"/>
              </a:rPr>
              <a:t>1</a:t>
            </a:r>
            <a:r>
              <a:rPr lang="zh-CN" altLang="en-US" sz="2400" b="1">
                <a:solidFill>
                  <a:srgbClr val="000000"/>
                </a:solidFill>
                <a:latin typeface="Verdana" pitchFamily="34" charset="0"/>
              </a:rPr>
              <a:t>）提出问题：弹簧的弹性势能的表达式是怎样的？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Verdana" pitchFamily="34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Verdana" pitchFamily="34" charset="0"/>
              </a:rPr>
              <a:t>2</a:t>
            </a:r>
            <a:r>
              <a:rPr lang="zh-CN" altLang="en-US" sz="2400" b="1">
                <a:solidFill>
                  <a:srgbClr val="000000"/>
                </a:solidFill>
                <a:latin typeface="Verdana" pitchFamily="34" charset="0"/>
              </a:rPr>
              <a:t>）猜想</a:t>
            </a:r>
            <a:r>
              <a:rPr lang="en-US" altLang="zh-CN" sz="2400" b="1">
                <a:solidFill>
                  <a:srgbClr val="000000"/>
                </a:solidFill>
                <a:latin typeface="Verdana" pitchFamily="34" charset="0"/>
              </a:rPr>
              <a:t>:</a:t>
            </a:r>
            <a:r>
              <a:rPr lang="zh-CN" altLang="en-US" sz="2400" b="1">
                <a:solidFill>
                  <a:srgbClr val="000000"/>
                </a:solidFill>
                <a:latin typeface="Verdana" pitchFamily="34" charset="0"/>
              </a:rPr>
              <a:t>弹性势能可能与哪些因素有关？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Verdana" pitchFamily="34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Verdana" pitchFamily="34" charset="0"/>
              </a:rPr>
              <a:t>3</a:t>
            </a:r>
            <a:r>
              <a:rPr lang="zh-CN" altLang="en-US" sz="2400" b="1">
                <a:solidFill>
                  <a:srgbClr val="000000"/>
                </a:solidFill>
                <a:latin typeface="Verdana" pitchFamily="34" charset="0"/>
              </a:rPr>
              <a:t>）弹性势能与做功有什么关系？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Verdana" pitchFamily="34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Verdana" pitchFamily="34" charset="0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Verdana" pitchFamily="34" charset="0"/>
              </a:rPr>
              <a:t>）怎样计算拉力的功？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Verdana" pitchFamily="34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Verdana" pitchFamily="34" charset="0"/>
              </a:rPr>
              <a:t>5</a:t>
            </a:r>
            <a:r>
              <a:rPr lang="zh-CN" altLang="en-US" sz="2400" b="1">
                <a:solidFill>
                  <a:srgbClr val="000000"/>
                </a:solidFill>
                <a:latin typeface="Verdana" pitchFamily="34" charset="0"/>
              </a:rPr>
              <a:t>）得出探究结果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52400" y="4171950"/>
            <a:ext cx="7353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、探究方法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04800" y="5105400"/>
            <a:ext cx="8629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</a:rPr>
              <a:t>猜想与假设</a:t>
            </a: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</a:rPr>
              <a:t>类比</a:t>
            </a: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</a:rPr>
              <a:t>迁移</a:t>
            </a: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</a:rPr>
              <a:t>微元</a:t>
            </a: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</a:rPr>
              <a:t>图象</a:t>
            </a: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.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</a:rPr>
              <a:t>数学推理等</a:t>
            </a:r>
            <a:r>
              <a:rPr kumimoji="1" lang="en-US" altLang="zh-CN" sz="3600" b="1">
                <a:solidFill>
                  <a:srgbClr val="FF3300"/>
                </a:solidFill>
                <a:latin typeface="Times New Roman" pitchFamily="18" charset="0"/>
              </a:rPr>
              <a:t>,</a:t>
            </a:r>
            <a:r>
              <a:rPr kumimoji="1" lang="zh-CN" altLang="en-US" sz="3600" b="1">
                <a:solidFill>
                  <a:srgbClr val="FF3300"/>
                </a:solidFill>
                <a:latin typeface="Times New Roman" pitchFamily="18" charset="0"/>
              </a:rPr>
              <a:t>这些都是科学探究的一般研究方法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autoUpdateAnimBg="0"/>
      <p:bldP spid="69636" grpId="0" autoUpdateAnimBg="0"/>
      <p:bldP spid="69637" grpId="0" autoUpdateAnimBg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47</TotalTime>
  <Words>831</Words>
  <Application>Microsoft Office PowerPoint</Application>
  <PresentationFormat>全屏显示(4:3)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 2</vt:lpstr>
      <vt:lpstr>Wingdings</vt:lpstr>
      <vt:lpstr>Verdana</vt:lpstr>
      <vt:lpstr>黑体</vt:lpstr>
      <vt:lpstr>Times New Roman</vt:lpstr>
      <vt:lpstr>华文行楷</vt:lpstr>
      <vt:lpstr>Tahoma</vt:lpstr>
      <vt:lpstr>楷体_GB2312</vt:lpstr>
      <vt:lpstr>华文新魏</vt:lpstr>
      <vt:lpstr>隶书</vt:lpstr>
      <vt:lpstr>砖雕艺术</vt:lpstr>
      <vt:lpstr>PowerPoint 演示文稿</vt:lpstr>
      <vt:lpstr>PowerPoint 演示文稿</vt:lpstr>
      <vt:lpstr>弹性势能</vt:lpstr>
      <vt:lpstr>PowerPoint 演示文稿</vt:lpstr>
      <vt:lpstr>弹性势能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43</cp:revision>
  <cp:lastPrinted>1601-01-01T00:00:00Z</cp:lastPrinted>
  <dcterms:created xsi:type="dcterms:W3CDTF">1601-01-01T00:00:00Z</dcterms:created>
  <dcterms:modified xsi:type="dcterms:W3CDTF">2014-09-18T06:04:05Z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