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5"/>
  </p:notesMasterIdLst>
  <p:handoutMasterIdLst>
    <p:handoutMasterId r:id="rId106"/>
  </p:handoutMasterIdLst>
  <p:sldIdLst>
    <p:sldId id="307" r:id="rId2"/>
    <p:sldId id="533" r:id="rId3"/>
    <p:sldId id="836" r:id="rId4"/>
    <p:sldId id="968" r:id="rId5"/>
    <p:sldId id="309" r:id="rId6"/>
    <p:sldId id="842" r:id="rId7"/>
    <p:sldId id="843" r:id="rId8"/>
    <p:sldId id="844" r:id="rId9"/>
    <p:sldId id="947" r:id="rId10"/>
    <p:sldId id="845" r:id="rId11"/>
    <p:sldId id="846" r:id="rId12"/>
    <p:sldId id="948" r:id="rId13"/>
    <p:sldId id="949" r:id="rId14"/>
    <p:sldId id="974" r:id="rId15"/>
    <p:sldId id="315" r:id="rId16"/>
    <p:sldId id="749" r:id="rId17"/>
    <p:sldId id="750" r:id="rId18"/>
    <p:sldId id="751" r:id="rId19"/>
    <p:sldId id="975" r:id="rId20"/>
    <p:sldId id="951" r:id="rId21"/>
    <p:sldId id="952" r:id="rId22"/>
    <p:sldId id="953" r:id="rId23"/>
    <p:sldId id="954" r:id="rId24"/>
    <p:sldId id="944" r:id="rId25"/>
    <p:sldId id="955" r:id="rId26"/>
    <p:sldId id="618" r:id="rId27"/>
    <p:sldId id="753" r:id="rId28"/>
    <p:sldId id="841" r:id="rId29"/>
    <p:sldId id="969" r:id="rId30"/>
    <p:sldId id="467" r:id="rId31"/>
    <p:sldId id="539" r:id="rId32"/>
    <p:sldId id="767" r:id="rId33"/>
    <p:sldId id="772" r:id="rId34"/>
    <p:sldId id="477" r:id="rId35"/>
    <p:sldId id="784" r:id="rId36"/>
    <p:sldId id="785" r:id="rId37"/>
    <p:sldId id="853" r:id="rId38"/>
    <p:sldId id="635" r:id="rId39"/>
    <p:sldId id="636" r:id="rId40"/>
    <p:sldId id="786" r:id="rId41"/>
    <p:sldId id="787" r:id="rId42"/>
    <p:sldId id="859" r:id="rId43"/>
    <p:sldId id="860" r:id="rId44"/>
    <p:sldId id="956" r:id="rId45"/>
    <p:sldId id="957" r:id="rId46"/>
    <p:sldId id="489" r:id="rId47"/>
    <p:sldId id="970" r:id="rId48"/>
    <p:sldId id="945" r:id="rId49"/>
    <p:sldId id="791" r:id="rId50"/>
    <p:sldId id="808" r:id="rId51"/>
    <p:sldId id="815" r:id="rId52"/>
    <p:sldId id="809" r:id="rId53"/>
    <p:sldId id="864" r:id="rId54"/>
    <p:sldId id="958" r:id="rId55"/>
    <p:sldId id="959" r:id="rId56"/>
    <p:sldId id="865" r:id="rId57"/>
    <p:sldId id="866" r:id="rId58"/>
    <p:sldId id="657" r:id="rId59"/>
    <p:sldId id="972" r:id="rId60"/>
    <p:sldId id="816" r:id="rId61"/>
    <p:sldId id="817" r:id="rId62"/>
    <p:sldId id="819" r:id="rId63"/>
    <p:sldId id="960" r:id="rId64"/>
    <p:sldId id="820" r:id="rId65"/>
    <p:sldId id="821" r:id="rId66"/>
    <p:sldId id="961" r:id="rId67"/>
    <p:sldId id="962" r:id="rId68"/>
    <p:sldId id="823" r:id="rId69"/>
    <p:sldId id="930" r:id="rId70"/>
    <p:sldId id="931" r:id="rId71"/>
    <p:sldId id="963" r:id="rId72"/>
    <p:sldId id="964" r:id="rId73"/>
    <p:sldId id="965" r:id="rId74"/>
    <p:sldId id="510" r:id="rId75"/>
    <p:sldId id="973" r:id="rId76"/>
    <p:sldId id="933" r:id="rId77"/>
    <p:sldId id="690" r:id="rId78"/>
    <p:sldId id="827" r:id="rId79"/>
    <p:sldId id="695" r:id="rId80"/>
    <p:sldId id="697" r:id="rId81"/>
    <p:sldId id="698" r:id="rId82"/>
    <p:sldId id="700" r:id="rId83"/>
    <p:sldId id="702" r:id="rId84"/>
    <p:sldId id="704" r:id="rId85"/>
    <p:sldId id="935" r:id="rId86"/>
    <p:sldId id="706" r:id="rId87"/>
    <p:sldId id="966" r:id="rId88"/>
    <p:sldId id="830" r:id="rId89"/>
    <p:sldId id="709" r:id="rId90"/>
    <p:sldId id="710" r:id="rId91"/>
    <p:sldId id="711" r:id="rId92"/>
    <p:sldId id="712" r:id="rId93"/>
    <p:sldId id="937" r:id="rId94"/>
    <p:sldId id="938" r:id="rId95"/>
    <p:sldId id="714" r:id="rId96"/>
    <p:sldId id="831" r:id="rId97"/>
    <p:sldId id="940" r:id="rId98"/>
    <p:sldId id="967" r:id="rId99"/>
    <p:sldId id="717" r:id="rId100"/>
    <p:sldId id="718" r:id="rId101"/>
    <p:sldId id="728" r:id="rId102"/>
    <p:sldId id="941" r:id="rId103"/>
    <p:sldId id="441" r:id="rId104"/>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7" autoAdjust="0"/>
    <p:restoredTop sz="92254" autoAdjust="0"/>
  </p:normalViewPr>
  <p:slideViewPr>
    <p:cSldViewPr>
      <p:cViewPr>
        <p:scale>
          <a:sx n="66" d="100"/>
          <a:sy n="66" d="100"/>
        </p:scale>
        <p:origin x="-1236" y="-978"/>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2016-09-18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2016-09-18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6590897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8537995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易错警示延伸拓展">
    <p:spTree>
      <p:nvGrpSpPr>
        <p:cNvPr id="1" name=""/>
        <p:cNvGrpSpPr/>
        <p:nvPr/>
      </p:nvGrpSpPr>
      <p:grpSpPr>
        <a:xfrm>
          <a:off x="0" y="0"/>
          <a:ext cx="0" cy="0"/>
          <a:chOff x="0" y="0"/>
          <a:chExt cx="0" cy="0"/>
        </a:xfrm>
      </p:grpSpPr>
      <p:sp>
        <p:nvSpPr>
          <p:cNvPr id="3" name="矩形 2"/>
          <p:cNvSpPr/>
          <p:nvPr userDrawn="1"/>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lvl="0">
              <a:defRPr/>
            </a:pPr>
            <a:r>
              <a:rPr lang="zh-CN" altLang="en-US" sz="3200" b="1" dirty="0">
                <a:solidFill>
                  <a:schemeClr val="bg1"/>
                </a:solidFill>
                <a:latin typeface="+mj-ea"/>
                <a:ea typeface="+mj-ea"/>
              </a:rPr>
              <a:t>易错警示   延伸拓展</a:t>
            </a:r>
          </a:p>
        </p:txBody>
      </p:sp>
    </p:spTree>
    <p:extLst>
      <p:ext uri="{BB962C8B-B14F-4D97-AF65-F5344CB8AC3E}">
        <p14:creationId xmlns:p14="http://schemas.microsoft.com/office/powerpoint/2010/main" val="103035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练后反思答题规范">
    <p:spTree>
      <p:nvGrpSpPr>
        <p:cNvPr id="1" name=""/>
        <p:cNvGrpSpPr/>
        <p:nvPr/>
      </p:nvGrpSpPr>
      <p:grpSpPr>
        <a:xfrm>
          <a:off x="0" y="0"/>
          <a:ext cx="0" cy="0"/>
          <a:chOff x="0" y="0"/>
          <a:chExt cx="0" cy="0"/>
        </a:xfrm>
      </p:grpSpPr>
      <p:sp>
        <p:nvSpPr>
          <p:cNvPr id="3" name="矩形 2"/>
          <p:cNvSpPr/>
          <p:nvPr userDrawn="1"/>
        </p:nvSpPr>
        <p:spPr>
          <a:xfrm>
            <a:off x="1" y="1"/>
            <a:ext cx="1223131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a:defRPr/>
            </a:pPr>
            <a:r>
              <a:rPr lang="zh-CN" altLang="en-US" sz="3200" b="1" dirty="0">
                <a:solidFill>
                  <a:schemeClr val="bg1"/>
                </a:solidFill>
                <a:latin typeface="+mj-ea"/>
                <a:ea typeface="+mj-ea"/>
              </a:rPr>
              <a:t>练后反思   答题规范</a:t>
            </a:r>
          </a:p>
        </p:txBody>
      </p:sp>
    </p:spTree>
    <p:extLst>
      <p:ext uri="{BB962C8B-B14F-4D97-AF65-F5344CB8AC3E}">
        <p14:creationId xmlns:p14="http://schemas.microsoft.com/office/powerpoint/2010/main" val="1848518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7524955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937860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4983861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382830993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6300496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2775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144976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115716" name="Picture 4" descr="C:\Users\Administrator\Desktop\一轮幻灯片用人教\3.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1" b="7186"/>
          <a:stretch/>
        </p:blipFill>
        <p:spPr bwMode="auto">
          <a:xfrm>
            <a:off x="0" y="5917"/>
            <a:ext cx="12190413" cy="685367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395332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29690866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7822544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702922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slide" Target="slide75.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79.emf"/><Relationship Id="rId2" Type="http://schemas.openxmlformats.org/officeDocument/2006/relationships/slideLayout" Target="../slideLayouts/slideLayout1.xml"/><Relationship Id="rId16" Type="http://schemas.openxmlformats.org/officeDocument/2006/relationships/package" Target="../embeddings/Microsoft_Word_Document53.docx"/><Relationship Id="rId1" Type="http://schemas.openxmlformats.org/officeDocument/2006/relationships/vmlDrawing" Target="../drawings/vmlDrawing33.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101.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102.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17" Type="http://schemas.openxmlformats.org/officeDocument/2006/relationships/slide" Target="slide75.xml"/><Relationship Id="rId2" Type="http://schemas.openxmlformats.org/officeDocument/2006/relationships/slide" Target="slide77.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80.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19.emf"/><Relationship Id="rId5" Type="http://schemas.openxmlformats.org/officeDocument/2006/relationships/package" Target="../embeddings/Microsoft_Word_Document10.docx"/><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11.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16.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17.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0.xml"/><Relationship Id="rId3" Type="http://schemas.openxmlformats.org/officeDocument/2006/relationships/package" Target="../embeddings/Microsoft_Word_Document11.docx"/><Relationship Id="rId7" Type="http://schemas.openxmlformats.org/officeDocument/2006/relationships/slide" Target="slide15.xml"/><Relationship Id="rId12" Type="http://schemas.openxmlformats.org/officeDocument/2006/relationships/slide" Target="slide27.xml"/><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21.emf"/><Relationship Id="rId11" Type="http://schemas.openxmlformats.org/officeDocument/2006/relationships/slide" Target="slide26.xml"/><Relationship Id="rId5" Type="http://schemas.openxmlformats.org/officeDocument/2006/relationships/package" Target="../embeddings/Microsoft_Word_Document12.docx"/><Relationship Id="rId10" Type="http://schemas.openxmlformats.org/officeDocument/2006/relationships/slide" Target="slide18.xml"/><Relationship Id="rId4" Type="http://schemas.openxmlformats.org/officeDocument/2006/relationships/image" Target="../media/image20.emf"/><Relationship Id="rId9" Type="http://schemas.openxmlformats.org/officeDocument/2006/relationships/slide" Target="slide17.xml"/><Relationship Id="rId14" Type="http://schemas.openxmlformats.org/officeDocument/2006/relationships/slide" Target="slide22.xml"/></Relationships>
</file>

<file path=ppt/slides/_rels/slide18.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15.xml"/><Relationship Id="rId7" Type="http://schemas.openxmlformats.org/officeDocument/2006/relationships/slide" Target="slide26.xml"/><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slide" Target="slide18.xml"/><Relationship Id="rId5" Type="http://schemas.openxmlformats.org/officeDocument/2006/relationships/slide" Target="slide17.xml"/><Relationship Id="rId10" Type="http://schemas.openxmlformats.org/officeDocument/2006/relationships/slide" Target="slide22.xml"/><Relationship Id="rId4" Type="http://schemas.openxmlformats.org/officeDocument/2006/relationships/slide" Target="slide16.xml"/><Relationship Id="rId9" Type="http://schemas.openxmlformats.org/officeDocument/2006/relationships/slide" Target="slide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notesSlide" Target="../notesSlides/notesSlide1.xml"/><Relationship Id="rId7" Type="http://schemas.openxmlformats.org/officeDocument/2006/relationships/slide" Target="slide58.xml"/><Relationship Id="rId12" Type="http://schemas.openxmlformats.org/officeDocument/2006/relationships/image" Target="../media/image4.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slide" Target="slide46.xml"/><Relationship Id="rId11" Type="http://schemas.openxmlformats.org/officeDocument/2006/relationships/oleObject" Target="../embeddings/oleObject2.bin"/><Relationship Id="rId5" Type="http://schemas.openxmlformats.org/officeDocument/2006/relationships/slide" Target="slide28.xml"/><Relationship Id="rId10" Type="http://schemas.openxmlformats.org/officeDocument/2006/relationships/image" Target="../media/image3.wmf"/><Relationship Id="rId4" Type="http://schemas.openxmlformats.org/officeDocument/2006/relationships/slide" Target="slide3.xml"/><Relationship Id="rId9"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1.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7.png"/><Relationship Id="rId7" Type="http://schemas.openxmlformats.org/officeDocument/2006/relationships/package" Target="../embeddings/Microsoft_Word_Document14.docx"/><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package" Target="../embeddings/Microsoft_Word_Document13.docx"/><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7.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package" Target="../embeddings/Microsoft_Word_Document16.docx"/><Relationship Id="rId7" Type="http://schemas.openxmlformats.org/officeDocument/2006/relationships/slide" Target="slide37.xml"/><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slide" Target="slide35.xml"/><Relationship Id="rId11" Type="http://schemas.openxmlformats.org/officeDocument/2006/relationships/slide" Target="slide44.xml"/><Relationship Id="rId5" Type="http://schemas.openxmlformats.org/officeDocument/2006/relationships/slide" Target="slide34.xml"/><Relationship Id="rId10" Type="http://schemas.openxmlformats.org/officeDocument/2006/relationships/slide" Target="slide40.xml"/><Relationship Id="rId4" Type="http://schemas.openxmlformats.org/officeDocument/2006/relationships/image" Target="../media/image31.emf"/><Relationship Id="rId9" Type="http://schemas.openxmlformats.org/officeDocument/2006/relationships/slide" Target="slide39.xml"/></Relationships>
</file>

<file path=ppt/slides/_rels/slide35.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35.xml"/><Relationship Id="rId7" Type="http://schemas.openxmlformats.org/officeDocument/2006/relationships/slide" Target="slide40.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36.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35.xml"/><Relationship Id="rId7" Type="http://schemas.openxmlformats.org/officeDocument/2006/relationships/slide" Target="slide40.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37.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35.xml"/><Relationship Id="rId7" Type="http://schemas.openxmlformats.org/officeDocument/2006/relationships/slide" Target="slide40.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 Id="rId9" Type="http://schemas.openxmlformats.org/officeDocument/2006/relationships/image" Target="../media/image32.png"/></Relationships>
</file>

<file path=ppt/slides/_rels/slide38.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slide" Target="slide39.xml"/><Relationship Id="rId3" Type="http://schemas.openxmlformats.org/officeDocument/2006/relationships/package" Target="../embeddings/Microsoft_Word_Document17.docx"/><Relationship Id="rId7" Type="http://schemas.openxmlformats.org/officeDocument/2006/relationships/package" Target="../embeddings/Microsoft_Word_Document19.docx"/><Relationship Id="rId12" Type="http://schemas.openxmlformats.org/officeDocument/2006/relationships/slide" Target="slide38.xml"/><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34.emf"/><Relationship Id="rId11" Type="http://schemas.openxmlformats.org/officeDocument/2006/relationships/slide" Target="slide37.xml"/><Relationship Id="rId5" Type="http://schemas.openxmlformats.org/officeDocument/2006/relationships/package" Target="../embeddings/Microsoft_Word_Document18.docx"/><Relationship Id="rId15" Type="http://schemas.openxmlformats.org/officeDocument/2006/relationships/slide" Target="slide44.xml"/><Relationship Id="rId10" Type="http://schemas.openxmlformats.org/officeDocument/2006/relationships/slide" Target="slide35.xml"/><Relationship Id="rId4" Type="http://schemas.openxmlformats.org/officeDocument/2006/relationships/image" Target="../media/image33.emf"/><Relationship Id="rId9" Type="http://schemas.openxmlformats.org/officeDocument/2006/relationships/slide" Target="slide34.xml"/><Relationship Id="rId14" Type="http://schemas.openxmlformats.org/officeDocument/2006/relationships/slide" Target="slide40.xml"/></Relationships>
</file>

<file path=ppt/slides/_rels/slide39.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package" Target="../embeddings/Microsoft_Word_Document20.docx"/><Relationship Id="rId7" Type="http://schemas.openxmlformats.org/officeDocument/2006/relationships/slide" Target="slide37.xml"/><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slide" Target="slide35.xml"/><Relationship Id="rId11" Type="http://schemas.openxmlformats.org/officeDocument/2006/relationships/slide" Target="slide44.xml"/><Relationship Id="rId5" Type="http://schemas.openxmlformats.org/officeDocument/2006/relationships/slide" Target="slide34.xml"/><Relationship Id="rId10" Type="http://schemas.openxmlformats.org/officeDocument/2006/relationships/slide" Target="slide40.xml"/><Relationship Id="rId4" Type="http://schemas.openxmlformats.org/officeDocument/2006/relationships/image" Target="../media/image36.emf"/><Relationship Id="rId9" Type="http://schemas.openxmlformats.org/officeDocument/2006/relationships/slide" Target="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4.xml"/><Relationship Id="rId7" Type="http://schemas.openxmlformats.org/officeDocument/2006/relationships/slide" Target="slide39.xml"/><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slide" Target="slide38.xml"/><Relationship Id="rId5" Type="http://schemas.openxmlformats.org/officeDocument/2006/relationships/slide" Target="slide37.xml"/><Relationship Id="rId4" Type="http://schemas.openxmlformats.org/officeDocument/2006/relationships/slide" Target="slide35.xml"/><Relationship Id="rId9" Type="http://schemas.openxmlformats.org/officeDocument/2006/relationships/slide" Target="slide44.xml"/></Relationships>
</file>

<file path=ppt/slides/_rels/slide41.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35.xml"/><Relationship Id="rId7" Type="http://schemas.openxmlformats.org/officeDocument/2006/relationships/slide" Target="slide40.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42.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4.xml"/><Relationship Id="rId3" Type="http://schemas.openxmlformats.org/officeDocument/2006/relationships/package" Target="../embeddings/Microsoft_Word_Document21.docx"/><Relationship Id="rId7" Type="http://schemas.openxmlformats.org/officeDocument/2006/relationships/slide" Target="slide34.xml"/><Relationship Id="rId12" Type="http://schemas.openxmlformats.org/officeDocument/2006/relationships/slide" Target="slide40.xml"/><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39.emf"/><Relationship Id="rId11" Type="http://schemas.openxmlformats.org/officeDocument/2006/relationships/slide" Target="slide39.xml"/><Relationship Id="rId5" Type="http://schemas.openxmlformats.org/officeDocument/2006/relationships/package" Target="../embeddings/Microsoft_Word_Document22.docx"/><Relationship Id="rId10" Type="http://schemas.openxmlformats.org/officeDocument/2006/relationships/slide" Target="slide38.xml"/><Relationship Id="rId4" Type="http://schemas.openxmlformats.org/officeDocument/2006/relationships/image" Target="../media/image38.emf"/><Relationship Id="rId9" Type="http://schemas.openxmlformats.org/officeDocument/2006/relationships/slide" Target="slide37.xml"/></Relationships>
</file>

<file path=ppt/slides/_rels/slide43.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package" Target="../embeddings/Microsoft_Word_Document23.docx"/><Relationship Id="rId7" Type="http://schemas.openxmlformats.org/officeDocument/2006/relationships/slide" Target="slide37.xml"/><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slide" Target="slide35.xml"/><Relationship Id="rId11" Type="http://schemas.openxmlformats.org/officeDocument/2006/relationships/slide" Target="slide44.xml"/><Relationship Id="rId5" Type="http://schemas.openxmlformats.org/officeDocument/2006/relationships/slide" Target="slide34.xml"/><Relationship Id="rId10" Type="http://schemas.openxmlformats.org/officeDocument/2006/relationships/slide" Target="slide40.xml"/><Relationship Id="rId4" Type="http://schemas.openxmlformats.org/officeDocument/2006/relationships/image" Target="../media/image40.emf"/><Relationship Id="rId9" Type="http://schemas.openxmlformats.org/officeDocument/2006/relationships/slide" Target="slide39.xml"/></Relationships>
</file>

<file path=ppt/slides/_rels/slide44.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4.xml"/><Relationship Id="rId3" Type="http://schemas.openxmlformats.org/officeDocument/2006/relationships/package" Target="../embeddings/Microsoft_Word_Document24.docx"/><Relationship Id="rId7" Type="http://schemas.openxmlformats.org/officeDocument/2006/relationships/slide" Target="slide34.xml"/><Relationship Id="rId12" Type="http://schemas.openxmlformats.org/officeDocument/2006/relationships/slide" Target="slide40.xml"/><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42.emf"/><Relationship Id="rId11" Type="http://schemas.openxmlformats.org/officeDocument/2006/relationships/slide" Target="slide39.xml"/><Relationship Id="rId5" Type="http://schemas.openxmlformats.org/officeDocument/2006/relationships/package" Target="../embeddings/Microsoft_Word_Document25.docx"/><Relationship Id="rId10" Type="http://schemas.openxmlformats.org/officeDocument/2006/relationships/slide" Target="slide38.xml"/><Relationship Id="rId4" Type="http://schemas.openxmlformats.org/officeDocument/2006/relationships/image" Target="../media/image41.emf"/><Relationship Id="rId9" Type="http://schemas.openxmlformats.org/officeDocument/2006/relationships/slide" Target="slide37.xml"/></Relationships>
</file>

<file path=ppt/slides/_rels/slide45.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4.xml"/><Relationship Id="rId3" Type="http://schemas.openxmlformats.org/officeDocument/2006/relationships/package" Target="../embeddings/Microsoft_Word_Document26.docx"/><Relationship Id="rId7" Type="http://schemas.openxmlformats.org/officeDocument/2006/relationships/slide" Target="slide34.xml"/><Relationship Id="rId12" Type="http://schemas.openxmlformats.org/officeDocument/2006/relationships/slide" Target="slide40.xml"/><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image" Target="../media/image44.emf"/><Relationship Id="rId11" Type="http://schemas.openxmlformats.org/officeDocument/2006/relationships/slide" Target="slide39.xml"/><Relationship Id="rId5" Type="http://schemas.openxmlformats.org/officeDocument/2006/relationships/package" Target="../embeddings/Microsoft_Word_Document27.docx"/><Relationship Id="rId10" Type="http://schemas.openxmlformats.org/officeDocument/2006/relationships/slide" Target="slide38.xml"/><Relationship Id="rId4" Type="http://schemas.openxmlformats.org/officeDocument/2006/relationships/image" Target="../media/image43.emf"/><Relationship Id="rId9" Type="http://schemas.openxmlformats.org/officeDocument/2006/relationships/slide" Target="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28.docx"/><Relationship Id="rId2" Type="http://schemas.openxmlformats.org/officeDocument/2006/relationships/slideLayout" Target="../slideLayouts/slideLayout5.xml"/><Relationship Id="rId1" Type="http://schemas.openxmlformats.org/officeDocument/2006/relationships/vmlDrawing" Target="../drawings/vmlDrawing18.vml"/><Relationship Id="rId5" Type="http://schemas.openxmlformats.org/officeDocument/2006/relationships/slide" Target="slide2.xml"/><Relationship Id="rId4" Type="http://schemas.openxmlformats.org/officeDocument/2006/relationships/image" Target="../media/image45.emf"/></Relationships>
</file>

<file path=ppt/slides/_rels/slide4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11.xml"/><Relationship Id="rId5" Type="http://schemas.openxmlformats.org/officeDocument/2006/relationships/slide" Target="slide53.xml"/><Relationship Id="rId4" Type="http://schemas.openxmlformats.org/officeDocument/2006/relationships/slide" Target="slide5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8.jpg"/></Relationships>
</file>

<file path=ppt/slides/_rels/slide50.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5.xml"/><Relationship Id="rId5" Type="http://schemas.openxmlformats.org/officeDocument/2006/relationships/slide" Target="slide53.xml"/><Relationship Id="rId4" Type="http://schemas.openxmlformats.org/officeDocument/2006/relationships/slide" Target="slide51.xml"/></Relationships>
</file>

<file path=ppt/slides/_rels/slide51.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5.xml"/><Relationship Id="rId5" Type="http://schemas.openxmlformats.org/officeDocument/2006/relationships/slide" Target="slide53.xml"/><Relationship Id="rId4" Type="http://schemas.openxmlformats.org/officeDocument/2006/relationships/slide" Target="slide51.xml"/></Relationships>
</file>

<file path=ppt/slides/_rels/slide52.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image" Target="../media/image47.png"/><Relationship Id="rId7" Type="http://schemas.openxmlformats.org/officeDocument/2006/relationships/slide" Target="slide50.xml"/><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slide" Target="slide49.xml"/><Relationship Id="rId5" Type="http://schemas.openxmlformats.org/officeDocument/2006/relationships/image" Target="../media/image46.emf"/><Relationship Id="rId4" Type="http://schemas.openxmlformats.org/officeDocument/2006/relationships/package" Target="../embeddings/Microsoft_Word_Document29.docx"/><Relationship Id="rId9" Type="http://schemas.openxmlformats.org/officeDocument/2006/relationships/slide" Target="slide53.xml"/></Relationships>
</file>

<file path=ppt/slides/_rels/slide53.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5.xml"/><Relationship Id="rId5" Type="http://schemas.openxmlformats.org/officeDocument/2006/relationships/slide" Target="slide53.xml"/><Relationship Id="rId4" Type="http://schemas.openxmlformats.org/officeDocument/2006/relationships/slide" Target="slide51.xml"/></Relationships>
</file>

<file path=ppt/slides/_rels/slide54.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package" Target="../embeddings/Microsoft_Word_Document30.docx"/><Relationship Id="rId7" Type="http://schemas.openxmlformats.org/officeDocument/2006/relationships/slide" Target="slide51.xml"/><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image" Target="../media/image48.emf"/></Relationships>
</file>

<file path=ppt/slides/_rels/slide55.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5.xml"/><Relationship Id="rId5" Type="http://schemas.openxmlformats.org/officeDocument/2006/relationships/slide" Target="slide53.xml"/><Relationship Id="rId4" Type="http://schemas.openxmlformats.org/officeDocument/2006/relationships/slide" Target="slide51.xml"/></Relationships>
</file>

<file path=ppt/slides/_rels/slide56.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5.xml"/><Relationship Id="rId5" Type="http://schemas.openxmlformats.org/officeDocument/2006/relationships/slide" Target="slide53.xml"/><Relationship Id="rId4" Type="http://schemas.openxmlformats.org/officeDocument/2006/relationships/slide" Target="slide51.xml"/></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31.docx"/><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49.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8" Type="http://schemas.openxmlformats.org/officeDocument/2006/relationships/package" Target="../embeddings/Microsoft_Word_Document32.docx"/><Relationship Id="rId3" Type="http://schemas.openxmlformats.org/officeDocument/2006/relationships/slide" Target="slide59.xml"/><Relationship Id="rId7" Type="http://schemas.openxmlformats.org/officeDocument/2006/relationships/slide" Target="slide68.xml"/><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slide" Target="slide64.xml"/><Relationship Id="rId11" Type="http://schemas.openxmlformats.org/officeDocument/2006/relationships/image" Target="../media/image51.emf"/><Relationship Id="rId5" Type="http://schemas.openxmlformats.org/officeDocument/2006/relationships/slide" Target="slide62.xml"/><Relationship Id="rId10" Type="http://schemas.openxmlformats.org/officeDocument/2006/relationships/package" Target="../embeddings/Microsoft_Word_Document33.docx"/><Relationship Id="rId4" Type="http://schemas.openxmlformats.org/officeDocument/2006/relationships/slide" Target="slide61.xml"/><Relationship Id="rId9" Type="http://schemas.openxmlformats.org/officeDocument/2006/relationships/image" Target="../media/image50.emf"/></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package" Target="../embeddings/Microsoft_Word_Document1.docx"/><Relationship Id="rId7"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package" Target="../embeddings/Microsoft_Word_Document2.docx"/><Relationship Id="rId4" Type="http://schemas.openxmlformats.org/officeDocument/2006/relationships/image" Target="../media/image10.emf"/></Relationships>
</file>

<file path=ppt/slides/_rels/slide60.xml.rels><?xml version="1.0" encoding="UTF-8" standalone="yes"?>
<Relationships xmlns="http://schemas.openxmlformats.org/package/2006/relationships"><Relationship Id="rId3" Type="http://schemas.openxmlformats.org/officeDocument/2006/relationships/slide" Target="slide61.xml"/><Relationship Id="rId7" Type="http://schemas.openxmlformats.org/officeDocument/2006/relationships/slide" Target="slide71.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8.xml"/><Relationship Id="rId5" Type="http://schemas.openxmlformats.org/officeDocument/2006/relationships/slide" Target="slide64.xml"/><Relationship Id="rId4" Type="http://schemas.openxmlformats.org/officeDocument/2006/relationships/slide" Target="slide62.xml"/></Relationships>
</file>

<file path=ppt/slides/_rels/slide61.xml.rels><?xml version="1.0" encoding="UTF-8" standalone="yes"?>
<Relationships xmlns="http://schemas.openxmlformats.org/package/2006/relationships"><Relationship Id="rId8" Type="http://schemas.openxmlformats.org/officeDocument/2006/relationships/slide" Target="slide61.xml"/><Relationship Id="rId3" Type="http://schemas.openxmlformats.org/officeDocument/2006/relationships/package" Target="../embeddings/Microsoft_Word_Document34.docx"/><Relationship Id="rId7" Type="http://schemas.openxmlformats.org/officeDocument/2006/relationships/slide" Target="slide59.xml"/><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53.emf"/><Relationship Id="rId11" Type="http://schemas.openxmlformats.org/officeDocument/2006/relationships/slide" Target="slide68.xml"/><Relationship Id="rId5" Type="http://schemas.openxmlformats.org/officeDocument/2006/relationships/package" Target="../embeddings/Microsoft_Word_Document35.docx"/><Relationship Id="rId10" Type="http://schemas.openxmlformats.org/officeDocument/2006/relationships/slide" Target="slide64.xml"/><Relationship Id="rId4" Type="http://schemas.openxmlformats.org/officeDocument/2006/relationships/image" Target="../media/image52.emf"/><Relationship Id="rId9" Type="http://schemas.openxmlformats.org/officeDocument/2006/relationships/slide" Target="slide62.xml"/></Relationships>
</file>

<file path=ppt/slides/_rels/slide62.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3.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4.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slide" Target="slide61.xml"/><Relationship Id="rId7" Type="http://schemas.openxmlformats.org/officeDocument/2006/relationships/slide" Target="slide71.xml"/><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slide" Target="slide68.xml"/><Relationship Id="rId5" Type="http://schemas.openxmlformats.org/officeDocument/2006/relationships/slide" Target="slide64.xml"/><Relationship Id="rId4" Type="http://schemas.openxmlformats.org/officeDocument/2006/relationships/slide" Target="slide62.xml"/></Relationships>
</file>

<file path=ppt/slides/_rels/slide65.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6.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slide" Target="slide61.xml"/><Relationship Id="rId7" Type="http://schemas.openxmlformats.org/officeDocument/2006/relationships/slide" Target="slide71.xml"/><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slide" Target="slide68.xml"/><Relationship Id="rId5" Type="http://schemas.openxmlformats.org/officeDocument/2006/relationships/slide" Target="slide64.xml"/><Relationship Id="rId4" Type="http://schemas.openxmlformats.org/officeDocument/2006/relationships/slide" Target="slide62.xml"/></Relationships>
</file>

<file path=ppt/slides/_rels/slide67.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8.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image" Target="../media/image57.png"/><Relationship Id="rId7" Type="http://schemas.openxmlformats.org/officeDocument/2006/relationships/slide" Target="slide62.xml"/><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slide" Target="slide61.xml"/><Relationship Id="rId11" Type="http://schemas.openxmlformats.org/officeDocument/2006/relationships/slide" Target="slide59.xml"/><Relationship Id="rId5" Type="http://schemas.openxmlformats.org/officeDocument/2006/relationships/image" Target="../media/image56.emf"/><Relationship Id="rId10" Type="http://schemas.openxmlformats.org/officeDocument/2006/relationships/slide" Target="slide71.xml"/><Relationship Id="rId4" Type="http://schemas.openxmlformats.org/officeDocument/2006/relationships/package" Target="../embeddings/Microsoft_Word_Document36.docx"/><Relationship Id="rId9" Type="http://schemas.openxmlformats.org/officeDocument/2006/relationships/slide" Target="slide68.xml"/></Relationships>
</file>

<file path=ppt/slides/_rels/slide69.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package" Target="../embeddings/Microsoft_Word_Document5.docx"/><Relationship Id="rId4" Type="http://schemas.openxmlformats.org/officeDocument/2006/relationships/image" Target="../media/image13.emf"/></Relationships>
</file>

<file path=ppt/slides/_rels/slide70.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1.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2.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3.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package" Target="../embeddings/Microsoft_Word_Document37.docx"/><Relationship Id="rId7" Type="http://schemas.openxmlformats.org/officeDocument/2006/relationships/slide" Target="slide61.xml"/><Relationship Id="rId12" Type="http://schemas.openxmlformats.org/officeDocument/2006/relationships/slide" Target="slide59.xml"/><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59.emf"/><Relationship Id="rId11" Type="http://schemas.openxmlformats.org/officeDocument/2006/relationships/slide" Target="slide71.xml"/><Relationship Id="rId5" Type="http://schemas.openxmlformats.org/officeDocument/2006/relationships/package" Target="../embeddings/Microsoft_Word_Document38.docx"/><Relationship Id="rId10" Type="http://schemas.openxmlformats.org/officeDocument/2006/relationships/slide" Target="slide68.xml"/><Relationship Id="rId4" Type="http://schemas.openxmlformats.org/officeDocument/2006/relationships/image" Target="../media/image58.emf"/><Relationship Id="rId9" Type="http://schemas.openxmlformats.org/officeDocument/2006/relationships/slide" Target="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2" Type="http://schemas.openxmlformats.org/officeDocument/2006/relationships/slide" Target="slide75.xml"/><Relationship Id="rId16" Type="http://schemas.openxmlformats.org/officeDocument/2006/relationships/slide" Target="slide76.xml"/><Relationship Id="rId1" Type="http://schemas.openxmlformats.org/officeDocument/2006/relationships/slideLayout" Target="../slideLayouts/slideLayout1.x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76.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2"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77.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2"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78.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79.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1.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1.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2.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40.docx"/><Relationship Id="rId3" Type="http://schemas.openxmlformats.org/officeDocument/2006/relationships/slide" Target="slide77.xml"/><Relationship Id="rId21" Type="http://schemas.openxmlformats.org/officeDocument/2006/relationships/image" Target="../media/image62.emf"/><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0.emf"/><Relationship Id="rId2" Type="http://schemas.openxmlformats.org/officeDocument/2006/relationships/slideLayout" Target="../slideLayouts/slideLayout1.xml"/><Relationship Id="rId16" Type="http://schemas.openxmlformats.org/officeDocument/2006/relationships/package" Target="../embeddings/Microsoft_Word_Document39.docx"/><Relationship Id="rId20" Type="http://schemas.openxmlformats.org/officeDocument/2006/relationships/package" Target="../embeddings/Microsoft_Word_Document41.docx"/><Relationship Id="rId1" Type="http://schemas.openxmlformats.org/officeDocument/2006/relationships/vmlDrawing" Target="../drawings/vmlDrawing26.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61.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 Id="rId22" Type="http://schemas.openxmlformats.org/officeDocument/2006/relationships/slide" Target="slide75.xml"/></Relationships>
</file>

<file path=ppt/slides/_rels/slide83.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43.docx"/><Relationship Id="rId3" Type="http://schemas.openxmlformats.org/officeDocument/2006/relationships/slide" Target="slide77.xml"/><Relationship Id="rId21" Type="http://schemas.openxmlformats.org/officeDocument/2006/relationships/image" Target="../media/image65.emf"/><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3.emf"/><Relationship Id="rId2" Type="http://schemas.openxmlformats.org/officeDocument/2006/relationships/slideLayout" Target="../slideLayouts/slideLayout1.xml"/><Relationship Id="rId16" Type="http://schemas.openxmlformats.org/officeDocument/2006/relationships/package" Target="../embeddings/Microsoft_Word_Document42.docx"/><Relationship Id="rId20" Type="http://schemas.openxmlformats.org/officeDocument/2006/relationships/package" Target="../embeddings/Microsoft_Word_Document44.docx"/><Relationship Id="rId1" Type="http://schemas.openxmlformats.org/officeDocument/2006/relationships/vmlDrawing" Target="../drawings/vmlDrawing27.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64.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 Id="rId22" Type="http://schemas.openxmlformats.org/officeDocument/2006/relationships/slide" Target="slide75.xml"/></Relationships>
</file>

<file path=ppt/slides/_rels/slide84.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5.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slide" Target="slide75.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6.emf"/><Relationship Id="rId2" Type="http://schemas.openxmlformats.org/officeDocument/2006/relationships/slideLayout" Target="../slideLayouts/slideLayout1.xml"/><Relationship Id="rId16" Type="http://schemas.openxmlformats.org/officeDocument/2006/relationships/package" Target="../embeddings/Microsoft_Word_Document45.docx"/><Relationship Id="rId1" Type="http://schemas.openxmlformats.org/officeDocument/2006/relationships/vmlDrawing" Target="../drawings/vmlDrawing28.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86.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7.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7.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8.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9.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9.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90.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17" Type="http://schemas.openxmlformats.org/officeDocument/2006/relationships/slide" Target="slide75.xml"/><Relationship Id="rId2" Type="http://schemas.openxmlformats.org/officeDocument/2006/relationships/slide" Target="slide77.xml"/><Relationship Id="rId16" Type="http://schemas.openxmlformats.org/officeDocument/2006/relationships/slide" Target="slide91.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67.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1.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2.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image" Target="../media/image69.png"/><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8.emf"/><Relationship Id="rId2" Type="http://schemas.openxmlformats.org/officeDocument/2006/relationships/slideLayout" Target="../slideLayouts/slideLayout1.xml"/><Relationship Id="rId16" Type="http://schemas.openxmlformats.org/officeDocument/2006/relationships/package" Target="../embeddings/Microsoft_Word_Document46.docx"/><Relationship Id="rId1" Type="http://schemas.openxmlformats.org/officeDocument/2006/relationships/vmlDrawing" Target="../drawings/vmlDrawing29.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slide" Target="slide75.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93.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slide" Target="slide94.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70.emf"/><Relationship Id="rId2" Type="http://schemas.openxmlformats.org/officeDocument/2006/relationships/slideLayout" Target="../slideLayouts/slideLayout1.xml"/><Relationship Id="rId16" Type="http://schemas.openxmlformats.org/officeDocument/2006/relationships/package" Target="../embeddings/Microsoft_Word_Document47.docx"/><Relationship Id="rId1" Type="http://schemas.openxmlformats.org/officeDocument/2006/relationships/vmlDrawing" Target="../drawings/vmlDrawing30.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slide" Target="slide75.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94.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49.docx"/><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71.emf"/><Relationship Id="rId2" Type="http://schemas.openxmlformats.org/officeDocument/2006/relationships/slideLayout" Target="../slideLayouts/slideLayout1.xml"/><Relationship Id="rId16" Type="http://schemas.openxmlformats.org/officeDocument/2006/relationships/package" Target="../embeddings/Microsoft_Word_Document48.docx"/><Relationship Id="rId20" Type="http://schemas.openxmlformats.org/officeDocument/2006/relationships/slide" Target="slide75.xml"/><Relationship Id="rId1" Type="http://schemas.openxmlformats.org/officeDocument/2006/relationships/vmlDrawing" Target="../drawings/vmlDrawing31.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72.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95.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17" Type="http://schemas.openxmlformats.org/officeDocument/2006/relationships/slide" Target="slide75.xml"/><Relationship Id="rId2" Type="http://schemas.openxmlformats.org/officeDocument/2006/relationships/slide" Target="slide77.xml"/><Relationship Id="rId16"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73.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6.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7.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8.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51.docx"/><Relationship Id="rId3" Type="http://schemas.openxmlformats.org/officeDocument/2006/relationships/slide" Target="slide77.xml"/><Relationship Id="rId21" Type="http://schemas.openxmlformats.org/officeDocument/2006/relationships/image" Target="../media/image77.emf"/><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75.emf"/><Relationship Id="rId2" Type="http://schemas.openxmlformats.org/officeDocument/2006/relationships/slideLayout" Target="../slideLayouts/slideLayout1.xml"/><Relationship Id="rId16" Type="http://schemas.openxmlformats.org/officeDocument/2006/relationships/package" Target="../embeddings/Microsoft_Word_Document50.docx"/><Relationship Id="rId20" Type="http://schemas.openxmlformats.org/officeDocument/2006/relationships/package" Target="../embeddings/Microsoft_Word_Document52.docx"/><Relationship Id="rId1" Type="http://schemas.openxmlformats.org/officeDocument/2006/relationships/vmlDrawing" Target="../drawings/vmlDrawing32.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76.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 Id="rId22" Type="http://schemas.openxmlformats.org/officeDocument/2006/relationships/slide" Target="slide75.xml"/></Relationships>
</file>

<file path=ppt/slides/_rels/slide99.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78.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982853" y="4298598"/>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12</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a:t>
            </a:r>
            <a:r>
              <a:rPr lang="zh-CN" altLang="en-US" sz="4000" b="1" dirty="0" smtClean="0">
                <a:solidFill>
                  <a:schemeClr val="bg1">
                    <a:lumMod val="95000"/>
                  </a:schemeClr>
                </a:solidFill>
                <a:latin typeface="Times New Roman" pitchFamily="18" charset="0"/>
                <a:cs typeface="Times New Roman" pitchFamily="18" charset="0"/>
              </a:rPr>
              <a:t>铁</a:t>
            </a:r>
            <a:r>
              <a:rPr lang="zh-CN" altLang="zh-CN" sz="4000" b="1" dirty="0" smtClean="0">
                <a:solidFill>
                  <a:schemeClr val="bg1">
                    <a:lumMod val="95000"/>
                  </a:schemeClr>
                </a:solidFill>
                <a:latin typeface="Times New Roman" pitchFamily="18" charset="0"/>
                <a:cs typeface="Times New Roman" pitchFamily="18" charset="0"/>
              </a:rPr>
              <a:t>及其</a:t>
            </a:r>
            <a:r>
              <a:rPr lang="zh-CN" altLang="zh-CN" sz="4000" b="1" dirty="0">
                <a:solidFill>
                  <a:schemeClr val="bg1">
                    <a:lumMod val="95000"/>
                  </a:schemeClr>
                </a:solidFill>
                <a:latin typeface="Times New Roman" pitchFamily="18" charset="0"/>
                <a:cs typeface="Times New Roman" pitchFamily="18" charset="0"/>
              </a:rPr>
              <a:t>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64758263"/>
              </p:ext>
            </p:extLst>
          </p:nvPr>
        </p:nvGraphicFramePr>
        <p:xfrm>
          <a:off x="609600" y="477466"/>
          <a:ext cx="11017224" cy="2405658"/>
        </p:xfrm>
        <a:graphic>
          <a:graphicData uri="http://schemas.openxmlformats.org/drawingml/2006/table">
            <a:tbl>
              <a:tblPr/>
              <a:tblGrid>
                <a:gridCol w="2117518"/>
                <a:gridCol w="8899706"/>
              </a:tblGrid>
              <a:tr h="2405658">
                <a:tc>
                  <a:txBody>
                    <a:bodyPr/>
                    <a:lstStyle/>
                    <a:p>
                      <a:pPr algn="ctr">
                        <a:lnSpc>
                          <a:spcPts val="5500"/>
                        </a:lnSpc>
                        <a:spcAft>
                          <a:spcPts val="0"/>
                        </a:spcAft>
                      </a:pPr>
                      <a:r>
                        <a:rPr lang="zh-CN" sz="2800" kern="100" smtClean="0">
                          <a:effectLst/>
                          <a:latin typeface="Times New Roman"/>
                          <a:ea typeface="华文细黑"/>
                          <a:cs typeface="Times New Roman"/>
                        </a:rPr>
                        <a:t>二者的关系</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500"/>
                        </a:lnSpc>
                        <a:spcAft>
                          <a:spcPts val="0"/>
                        </a:spcAft>
                      </a:pPr>
                      <a:r>
                        <a:rPr lang="zh-CN" sz="2800" kern="100" dirty="0" smtClean="0">
                          <a:effectLst/>
                          <a:latin typeface="Times New Roman"/>
                          <a:ea typeface="华文细黑"/>
                          <a:cs typeface="Times New Roman"/>
                        </a:rPr>
                        <a:t>在空气中，</a:t>
                      </a: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2</a:t>
                      </a:r>
                      <a:r>
                        <a:rPr lang="zh-CN" sz="2800" kern="100" dirty="0" smtClean="0">
                          <a:effectLst/>
                          <a:latin typeface="Times New Roman"/>
                          <a:ea typeface="华文细黑"/>
                          <a:cs typeface="Times New Roman"/>
                        </a:rPr>
                        <a:t>能够非常迅速地被氧气氧化成</a:t>
                      </a: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3</a:t>
                      </a:r>
                      <a:r>
                        <a:rPr lang="zh-CN" sz="2800" kern="100" dirty="0" smtClean="0">
                          <a:effectLst/>
                          <a:latin typeface="Times New Roman"/>
                          <a:ea typeface="华文细黑"/>
                          <a:cs typeface="Times New Roman"/>
                        </a:rPr>
                        <a:t>，现象是白色絮状沉淀</a:t>
                      </a:r>
                      <a:r>
                        <a:rPr lang="zh-CN" sz="2800" b="1" kern="100" dirty="0" smtClean="0">
                          <a:solidFill>
                            <a:srgbClr val="FF0000"/>
                          </a:solidFill>
                          <a:effectLst/>
                          <a:latin typeface="Times New Roman"/>
                          <a:ea typeface="华文细黑"/>
                          <a:cs typeface="Times New Roman"/>
                        </a:rPr>
                        <a:t>迅速</a:t>
                      </a:r>
                      <a:r>
                        <a:rPr lang="zh-CN" sz="2800" kern="100" dirty="0" smtClean="0">
                          <a:effectLst/>
                          <a:latin typeface="Times New Roman"/>
                          <a:ea typeface="华文细黑"/>
                          <a:cs typeface="Times New Roman"/>
                        </a:rPr>
                        <a:t>变成</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色，</a:t>
                      </a:r>
                      <a:r>
                        <a:rPr lang="zh-CN" sz="2800" b="1" kern="100" dirty="0" smtClean="0">
                          <a:solidFill>
                            <a:srgbClr val="FF0000"/>
                          </a:solidFill>
                          <a:effectLst/>
                          <a:latin typeface="Times New Roman"/>
                          <a:ea typeface="华文细黑"/>
                          <a:cs typeface="Times New Roman"/>
                        </a:rPr>
                        <a:t>最后</a:t>
                      </a:r>
                      <a:r>
                        <a:rPr lang="zh-CN" sz="2800" kern="100" dirty="0" smtClean="0">
                          <a:effectLst/>
                          <a:latin typeface="Times New Roman"/>
                          <a:ea typeface="华文细黑"/>
                          <a:cs typeface="Times New Roman"/>
                        </a:rPr>
                        <a:t>变成红褐色，化学方程式为</a:t>
                      </a: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7247334" y="1438304"/>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灰绿</a:t>
            </a:r>
            <a:endParaRPr lang="zh-CN" altLang="en-US" sz="2800" b="1" dirty="0">
              <a:solidFill>
                <a:srgbClr val="0000FF"/>
              </a:solidFill>
              <a:latin typeface="华文细黑" pitchFamily="2" charset="-122"/>
              <a:ea typeface="华文细黑" pitchFamily="2" charset="-122"/>
            </a:endParaRPr>
          </a:p>
        </p:txBody>
      </p:sp>
      <p:sp>
        <p:nvSpPr>
          <p:cNvPr id="5" name="矩形 4"/>
          <p:cNvSpPr/>
          <p:nvPr/>
        </p:nvSpPr>
        <p:spPr>
          <a:xfrm>
            <a:off x="5356426" y="2061642"/>
            <a:ext cx="5707332"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4Fe(OH)</a:t>
            </a:r>
            <a:r>
              <a:rPr lang="en-US" altLang="zh-CN" sz="2800" b="1" kern="100" baseline="-250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=4Fe(OH)</a:t>
            </a:r>
            <a:r>
              <a:rPr lang="en-US" altLang="zh-CN" sz="2800" b="1" kern="100" baseline="-25000" dirty="0">
                <a:solidFill>
                  <a:srgbClr val="0000FF"/>
                </a:solidFill>
                <a:latin typeface="Times New Roman"/>
                <a:ea typeface="华文细黑"/>
                <a:cs typeface="Courier New"/>
              </a:rPr>
              <a:t>3</a:t>
            </a:r>
            <a:endParaRPr lang="zh-CN" altLang="en-US" b="1"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668" y="877158"/>
            <a:ext cx="1187319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中发生反应的化学方程式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反应前</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中投放碎瓷片的目的是</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中的现象是</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a:latin typeface="Times New Roman"/>
                <a:ea typeface="华文细黑"/>
                <a:cs typeface="Times New Roman"/>
              </a:rPr>
              <a:t>探究二　设计如下实验方案确定反应后硬质玻璃管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中黑色固体的成分。</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待硬质玻璃管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冷却后，取少许其中的固体物质溶于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后，将所得溶液分成两份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2731013245"/>
              </p:ext>
            </p:extLst>
          </p:nvPr>
        </p:nvGraphicFramePr>
        <p:xfrm>
          <a:off x="7018014" y="802060"/>
          <a:ext cx="6302375" cy="923925"/>
        </p:xfrm>
        <a:graphic>
          <a:graphicData uri="http://schemas.openxmlformats.org/presentationml/2006/ole">
            <mc:AlternateContent xmlns:mc="http://schemas.openxmlformats.org/markup-compatibility/2006">
              <mc:Choice xmlns:v="urn:schemas-microsoft-com:vml" Requires="v">
                <p:oleObj spid="_x0000_s112787" name="文档" r:id="rId16" imgW="6303106" imgH="923736" progId="Word.Document.12">
                  <p:embed/>
                </p:oleObj>
              </mc:Choice>
              <mc:Fallback>
                <p:oleObj name="文档" r:id="rId16" imgW="6303106" imgH="923736" progId="Word.Document.12">
                  <p:embed/>
                  <p:pic>
                    <p:nvPicPr>
                      <p:cNvPr id="0" name=""/>
                      <p:cNvPicPr/>
                      <p:nvPr/>
                    </p:nvPicPr>
                    <p:blipFill>
                      <a:blip r:embed="rId17"/>
                      <a:stretch>
                        <a:fillRect/>
                      </a:stretch>
                    </p:blipFill>
                    <p:spPr>
                      <a:xfrm>
                        <a:off x="7018014" y="802060"/>
                        <a:ext cx="6302375" cy="923925"/>
                      </a:xfrm>
                      <a:prstGeom prst="rect">
                        <a:avLst/>
                      </a:prstGeom>
                    </p:spPr>
                  </p:pic>
                </p:oleObj>
              </mc:Fallback>
            </mc:AlternateContent>
          </a:graphicData>
        </a:graphic>
      </p:graphicFrame>
      <p:sp>
        <p:nvSpPr>
          <p:cNvPr id="5" name="矩形 4"/>
          <p:cNvSpPr/>
          <p:nvPr/>
        </p:nvSpPr>
        <p:spPr>
          <a:xfrm>
            <a:off x="5494759" y="1735396"/>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防止暴沸</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3267844" y="2426901"/>
            <a:ext cx="5211683"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黑色固体变红，右端管壁有水珠</a:t>
            </a:r>
            <a:endParaRPr lang="zh-CN" altLang="en-US" sz="2800" kern="100" dirty="0">
              <a:solidFill>
                <a:schemeClr val="accent6">
                  <a:lumMod val="75000"/>
                </a:schemeClr>
              </a:solidFill>
              <a:latin typeface="Times New Roman"/>
              <a:ea typeface="华文细黑"/>
              <a:cs typeface="Courier New"/>
            </a:endParaRPr>
          </a:p>
        </p:txBody>
      </p:sp>
      <p:sp>
        <p:nvSpPr>
          <p:cNvPr id="7" name="矩形 6"/>
          <p:cNvSpPr/>
          <p:nvPr/>
        </p:nvSpPr>
        <p:spPr>
          <a:xfrm>
            <a:off x="8802935" y="3833267"/>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稀硫酸</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5" grpId="0"/>
      <p:bldP spid="5" grpId="1"/>
      <p:bldP spid="6" grpId="0"/>
      <p:bldP spid="6" grpId="1"/>
      <p:bldP spid="7" grpId="0"/>
      <p:bldP spid="7"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68" y="706145"/>
            <a:ext cx="11873194"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一份滴加几滴</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溶液。若溶液变血红色，推断硬质玻璃管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；若溶液未变血红色，推断硬质玻璃管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只有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只有</a:t>
            </a:r>
            <a:r>
              <a:rPr lang="en-US" altLang="zh-CN" sz="2800" kern="100" dirty="0" smtClean="0">
                <a:latin typeface="Times New Roman"/>
                <a:ea typeface="华文细黑"/>
                <a:cs typeface="Courier New"/>
              </a:rPr>
              <a:t>Fe</a:t>
            </a: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另一份用</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填仪器名称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加入</a:t>
            </a:r>
            <a:r>
              <a:rPr lang="en-US" altLang="zh-CN" sz="2800" kern="100" dirty="0" smtClean="0">
                <a:latin typeface="Times New Roman"/>
                <a:ea typeface="华文细黑"/>
                <a:cs typeface="Courier New"/>
              </a:rPr>
              <a:t>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填试剂和现象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，可以证明溶液中存在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2422798" y="1428035"/>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①</a:t>
            </a:r>
            <a:endParaRPr lang="zh-CN" altLang="en-US" sz="2800" kern="100" dirty="0">
              <a:solidFill>
                <a:schemeClr val="accent6">
                  <a:lumMod val="75000"/>
                </a:schemeClr>
              </a:solidFill>
              <a:latin typeface="Times New Roman"/>
              <a:ea typeface="华文细黑"/>
              <a:cs typeface="Courier New"/>
            </a:endParaRPr>
          </a:p>
        </p:txBody>
      </p:sp>
      <p:sp>
        <p:nvSpPr>
          <p:cNvPr id="5" name="矩形 4"/>
          <p:cNvSpPr/>
          <p:nvPr/>
        </p:nvSpPr>
        <p:spPr>
          <a:xfrm>
            <a:off x="4006974" y="2097003"/>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②</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2206774" y="4020323"/>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胶头滴管</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190550" y="3840414"/>
            <a:ext cx="11074344" cy="138499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酸性</a:t>
            </a:r>
            <a:r>
              <a:rPr lang="en-US" altLang="zh-CN" sz="2800" kern="100" dirty="0">
                <a:solidFill>
                  <a:schemeClr val="accent6">
                    <a:lumMod val="75000"/>
                  </a:schemeClr>
                </a:solidFill>
                <a:latin typeface="Times New Roman"/>
                <a:ea typeface="华文细黑"/>
              </a:rPr>
              <a:t>KMnO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溶液，溶液褪色</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或铁氰化钾溶液，生成蓝色沉淀，答案合理即可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5" grpId="0"/>
      <p:bldP spid="5" grpId="1"/>
      <p:bldP spid="6" grpId="0"/>
      <p:bldP spid="6" grpId="1"/>
      <p:bldP spid="8" grpId="0"/>
      <p:bldP spid="8"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600" y="693490"/>
            <a:ext cx="11296938" cy="738664"/>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探究三　设计如下流程测定反应后硬质玻璃管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中固体含铁元素的质量分数。</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366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566" y="2124125"/>
            <a:ext cx="7531732" cy="220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69945" y="4255631"/>
            <a:ext cx="10793813" cy="1406411"/>
          </a:xfrm>
          <a:prstGeom prst="rect">
            <a:avLst/>
          </a:prstGeom>
        </p:spPr>
        <p:txBody>
          <a:bodyPr>
            <a:spAutoFit/>
          </a:bodyPr>
          <a:lstStyle/>
          <a:p>
            <a:pPr algn="just">
              <a:lnSpc>
                <a:spcPts val="5500"/>
              </a:lnSpc>
              <a:spcAft>
                <a:spcPts val="0"/>
              </a:spcAft>
            </a:pPr>
            <a:r>
              <a:rPr lang="en-US" altLang="zh-CN" sz="2800" kern="100">
                <a:latin typeface="Times New Roman"/>
                <a:ea typeface="华文细黑"/>
                <a:cs typeface="Courier New"/>
              </a:rPr>
              <a:t>(7)</a:t>
            </a:r>
            <a:r>
              <a:rPr lang="zh-CN" altLang="zh-CN" sz="2800" kern="100" dirty="0">
                <a:latin typeface="Times New Roman"/>
                <a:ea typeface="华文细黑"/>
                <a:cs typeface="Times New Roman"/>
              </a:rPr>
              <a:t>试剂</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的化学式是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计算反应后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装置中铁元素的质量分数为</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3532623" y="4428267"/>
            <a:ext cx="112242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cs typeface="Courier New"/>
              </a:rPr>
              <a:t>NaOH</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6953114" y="5138822"/>
            <a:ext cx="111280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77.8%</a:t>
            </a:r>
            <a:endParaRPr lang="zh-CN" altLang="en-US" sz="2800" kern="100" dirty="0">
              <a:solidFill>
                <a:schemeClr val="accent6">
                  <a:lumMod val="75000"/>
                </a:schemeClr>
              </a:solidFill>
              <a:latin typeface="Times New Roman"/>
              <a:ea typeface="华文细黑"/>
              <a:cs typeface="Courier New"/>
            </a:endParaRPr>
          </a:p>
        </p:txBody>
      </p:sp>
      <p:sp>
        <p:nvSpPr>
          <p:cNvPr id="30" name="矩形 2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圆角矩形 30">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33" name="圆角矩形 32"/>
          <p:cNvSpPr/>
          <p:nvPr/>
        </p:nvSpPr>
        <p:spPr>
          <a:xfrm>
            <a:off x="10255866"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4"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3"/>
                  </p:tgtEl>
                </p:cond>
              </p:nextCondLst>
            </p:seq>
          </p:childTnLst>
        </p:cTn>
      </p:par>
    </p:tnLst>
    <p:bldLst>
      <p:bldP spid="7" grpId="0"/>
      <p:bldP spid="7" grpId="1"/>
      <p:bldP spid="8" grpId="0"/>
      <p:bldP spid="8"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025" y="20964"/>
            <a:ext cx="11639246" cy="6517490"/>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亚铁盐和铁盐</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亚铁盐</a:t>
            </a:r>
            <a:endParaRPr lang="zh-CN" altLang="zh-CN" sz="2800" kern="100" dirty="0">
              <a:latin typeface="宋体"/>
              <a:cs typeface="Courier New"/>
            </a:endParaRPr>
          </a:p>
          <a:p>
            <a:pPr algn="just">
              <a:lnSpc>
                <a:spcPts val="4600"/>
              </a:lnSpc>
              <a:spcAft>
                <a:spcPts val="0"/>
              </a:spcAft>
            </a:pPr>
            <a:r>
              <a:rPr lang="zh-CN" altLang="zh-CN" sz="2800" kern="100" dirty="0">
                <a:latin typeface="Times New Roman"/>
                <a:ea typeface="华文细黑"/>
                <a:cs typeface="Times New Roman"/>
              </a:rPr>
              <a:t>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的溶液呈浅绿色，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性，又有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反应的离子方程式分别为</a:t>
            </a:r>
            <a:r>
              <a:rPr lang="en-US" altLang="zh-CN" sz="2800" kern="100" dirty="0" smtClean="0">
                <a:latin typeface="Times New Roman"/>
                <a:ea typeface="华文细黑"/>
                <a:cs typeface="Courier New"/>
              </a:rPr>
              <a:t>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4600"/>
              </a:lnSpc>
            </a:pPr>
            <a:r>
              <a:rPr lang="en-US" altLang="zh-CN" sz="2800" kern="100" dirty="0" smtClean="0">
                <a:latin typeface="Times New Roman"/>
                <a:ea typeface="华文细黑"/>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铁盐</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氧化性：含有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反应的离子方程式为</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特性：含有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的盐溶液遇到</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时变成血红色。</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易水解：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spc="-100" dirty="0" smtClean="0">
                <a:latin typeface="Times New Roman"/>
                <a:ea typeface="华文细黑"/>
              </a:rPr>
              <a:t>______________________________</a:t>
            </a:r>
            <a:r>
              <a:rPr lang="en-US" altLang="zh-CN" sz="2800" kern="100" spc="-100" dirty="0">
                <a:latin typeface="Times New Roman"/>
                <a:ea typeface="华文细黑"/>
              </a:rPr>
              <a:t>_</a:t>
            </a:r>
            <a:r>
              <a:rPr lang="en-US" altLang="zh-CN" sz="2800" kern="100" spc="-100" dirty="0" smtClean="0">
                <a:latin typeface="Times New Roman"/>
                <a:ea typeface="华文细黑"/>
              </a:rPr>
              <a:t>______</a:t>
            </a:r>
            <a:r>
              <a:rPr lang="zh-CN" altLang="zh-CN" sz="2800" kern="100" spc="-100" dirty="0">
                <a:latin typeface="Times New Roman"/>
                <a:ea typeface="华文细黑"/>
                <a:cs typeface="Times New Roman"/>
              </a:rPr>
              <a:t>。</a:t>
            </a:r>
            <a:endParaRPr lang="zh-CN" altLang="en-US" sz="2800" spc="-100" dirty="0"/>
          </a:p>
        </p:txBody>
      </p:sp>
      <p:sp>
        <p:nvSpPr>
          <p:cNvPr id="5" name="矩形 4"/>
          <p:cNvSpPr/>
          <p:nvPr/>
        </p:nvSpPr>
        <p:spPr>
          <a:xfrm>
            <a:off x="6436196" y="1260029"/>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氧化</a:t>
            </a:r>
            <a:endParaRPr lang="zh-CN" altLang="en-US" sz="2800" b="1" dirty="0">
              <a:solidFill>
                <a:srgbClr val="0000FF"/>
              </a:solidFill>
              <a:latin typeface="华文细黑" pitchFamily="2" charset="-122"/>
              <a:ea typeface="华文细黑" pitchFamily="2" charset="-122"/>
            </a:endParaRPr>
          </a:p>
        </p:txBody>
      </p:sp>
      <p:sp>
        <p:nvSpPr>
          <p:cNvPr id="6" name="矩形 5"/>
          <p:cNvSpPr/>
          <p:nvPr/>
        </p:nvSpPr>
        <p:spPr>
          <a:xfrm>
            <a:off x="9729514" y="1269554"/>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还原</a:t>
            </a:r>
            <a:endParaRPr lang="zh-CN" altLang="en-US" sz="2800" b="1" dirty="0">
              <a:solidFill>
                <a:srgbClr val="0000FF"/>
              </a:solidFill>
              <a:latin typeface="华文细黑" pitchFamily="2" charset="-122"/>
              <a:ea typeface="华文细黑" pitchFamily="2" charset="-122"/>
            </a:endParaRPr>
          </a:p>
        </p:txBody>
      </p:sp>
      <p:sp>
        <p:nvSpPr>
          <p:cNvPr id="8" name="矩形 7"/>
          <p:cNvSpPr/>
          <p:nvPr/>
        </p:nvSpPr>
        <p:spPr>
          <a:xfrm>
            <a:off x="7103318" y="1864668"/>
            <a:ext cx="3851054" cy="523220"/>
          </a:xfrm>
          <a:prstGeom prst="rect">
            <a:avLst/>
          </a:prstGeom>
        </p:spPr>
        <p:txBody>
          <a:bodyPr wrap="none">
            <a:spAutoFit/>
          </a:bodyPr>
          <a:lstStyle/>
          <a:p>
            <a:r>
              <a:rPr lang="en-US" altLang="zh-CN" sz="2800" b="1" kern="100" dirty="0">
                <a:solidFill>
                  <a:srgbClr val="0000FF"/>
                </a:solidFill>
                <a:latin typeface="Times New Roman"/>
                <a:ea typeface="华文细黑"/>
              </a:rPr>
              <a:t>Zn</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=Zn</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Fe</a:t>
            </a:r>
            <a:endParaRPr lang="zh-CN" altLang="en-US" sz="2800" b="1" dirty="0">
              <a:solidFill>
                <a:srgbClr val="0000FF"/>
              </a:solidFill>
            </a:endParaRPr>
          </a:p>
        </p:txBody>
      </p:sp>
      <p:sp>
        <p:nvSpPr>
          <p:cNvPr id="10" name="矩形 9"/>
          <p:cNvSpPr/>
          <p:nvPr/>
        </p:nvSpPr>
        <p:spPr>
          <a:xfrm>
            <a:off x="290870" y="2402632"/>
            <a:ext cx="4588436" cy="523220"/>
          </a:xfrm>
          <a:prstGeom prst="rect">
            <a:avLst/>
          </a:prstGeom>
        </p:spPr>
        <p:txBody>
          <a:bodyPr wrap="none">
            <a:spAutoFit/>
          </a:bodyPr>
          <a:lstStyle/>
          <a:p>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Cl</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2Cl</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1" name="矩形 10"/>
          <p:cNvSpPr/>
          <p:nvPr/>
        </p:nvSpPr>
        <p:spPr>
          <a:xfrm>
            <a:off x="4996036" y="3611910"/>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棕黄</a:t>
            </a:r>
            <a:endParaRPr lang="zh-CN" altLang="en-US" sz="2800" b="1" dirty="0">
              <a:solidFill>
                <a:srgbClr val="0000FF"/>
              </a:solidFill>
              <a:latin typeface="华文细黑" pitchFamily="2" charset="-122"/>
              <a:ea typeface="华文细黑" pitchFamily="2" charset="-122"/>
            </a:endParaRPr>
          </a:p>
        </p:txBody>
      </p:sp>
      <p:sp>
        <p:nvSpPr>
          <p:cNvPr id="14" name="矩形 13"/>
          <p:cNvSpPr/>
          <p:nvPr/>
        </p:nvSpPr>
        <p:spPr>
          <a:xfrm>
            <a:off x="2685808" y="4188318"/>
            <a:ext cx="4610878" cy="523220"/>
          </a:xfrm>
          <a:prstGeom prst="rect">
            <a:avLst/>
          </a:prstGeom>
        </p:spPr>
        <p:txBody>
          <a:bodyPr wrap="none">
            <a:spAutoFit/>
          </a:bodyPr>
          <a:lstStyle/>
          <a:p>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Cu</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Cu</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5" name="矩形 14"/>
          <p:cNvSpPr/>
          <p:nvPr/>
        </p:nvSpPr>
        <p:spPr>
          <a:xfrm>
            <a:off x="5490114" y="4740452"/>
            <a:ext cx="1096775" cy="584775"/>
          </a:xfrm>
          <a:prstGeom prst="rect">
            <a:avLst/>
          </a:prstGeom>
        </p:spPr>
        <p:txBody>
          <a:bodyPr wrap="none">
            <a:spAutoFit/>
          </a:bodyPr>
          <a:lstStyle/>
          <a:p>
            <a:pPr>
              <a:defRPr/>
            </a:pPr>
            <a:r>
              <a:rPr lang="en-US" altLang="zh-CN" sz="3200" b="1" dirty="0" smtClean="0">
                <a:solidFill>
                  <a:srgbClr val="0000FF"/>
                </a:solidFill>
                <a:latin typeface="Times New Roman" pitchFamily="18" charset="0"/>
                <a:ea typeface="Times New Roman" pitchFamily="18" charset="0"/>
                <a:cs typeface="Times New Roman" pitchFamily="18" charset="0"/>
              </a:rPr>
              <a:t>SCN</a:t>
            </a:r>
            <a:r>
              <a:rPr lang="en-US" altLang="zh-CN" sz="3200" b="1" baseline="30000" dirty="0" smtClean="0">
                <a:solidFill>
                  <a:srgbClr val="0000FF"/>
                </a:solidFill>
                <a:latin typeface="Times New Roman" pitchFamily="18" charset="0"/>
                <a:ea typeface="Times New Roman" pitchFamily="18" charset="0"/>
                <a:cs typeface="Times New Roman" pitchFamily="18" charset="0"/>
              </a:rPr>
              <a:t>-</a:t>
            </a:r>
            <a:endParaRPr lang="zh-CN" altLang="en-US" sz="3200" b="1" baseline="30000" dirty="0">
              <a:solidFill>
                <a:srgbClr val="0000FF"/>
              </a:solidFill>
              <a:latin typeface="Times New Roman" pitchFamily="18" charset="0"/>
              <a:ea typeface="华文细黑" pitchFamily="2" charset="-122"/>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977229265"/>
              </p:ext>
            </p:extLst>
          </p:nvPr>
        </p:nvGraphicFramePr>
        <p:xfrm>
          <a:off x="291194" y="5719536"/>
          <a:ext cx="6362700" cy="838200"/>
        </p:xfrm>
        <a:graphic>
          <a:graphicData uri="http://schemas.openxmlformats.org/presentationml/2006/ole">
            <mc:AlternateContent xmlns:mc="http://schemas.openxmlformats.org/markup-compatibility/2006">
              <mc:Choice xmlns:v="urn:schemas-microsoft-com:vml" Requires="v">
                <p:oleObj spid="_x0000_s72880" name="文档" r:id="rId3" imgW="6449454" imgH="846342" progId="Word.Document.12">
                  <p:embed/>
                </p:oleObj>
              </mc:Choice>
              <mc:Fallback>
                <p:oleObj name="文档" r:id="rId3" imgW="6449454" imgH="846342" progId="Word.Document.12">
                  <p:embed/>
                  <p:pic>
                    <p:nvPicPr>
                      <p:cNvPr id="0" name=""/>
                      <p:cNvPicPr/>
                      <p:nvPr/>
                    </p:nvPicPr>
                    <p:blipFill>
                      <a:blip r:embed="rId4"/>
                      <a:stretch>
                        <a:fillRect/>
                      </a:stretch>
                    </p:blipFill>
                    <p:spPr>
                      <a:xfrm>
                        <a:off x="291194" y="5719536"/>
                        <a:ext cx="6362700" cy="838200"/>
                      </a:xfrm>
                      <a:prstGeom prst="rect">
                        <a:avLst/>
                      </a:prstGeom>
                    </p:spPr>
                  </p:pic>
                </p:oleObj>
              </mc:Fallback>
            </mc:AlternateContent>
          </a:graphicData>
        </a:graphic>
      </p:graphicFrame>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73993"/>
            <a:ext cx="11806256" cy="6555641"/>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深度思考</a:t>
            </a:r>
            <a:r>
              <a:rPr lang="en-US" altLang="zh-CN" sz="2800" kern="100" dirty="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价两种价态，单质铁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填下列编号，下同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反应时只生成＋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只生成＋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既生成＋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价铁也生成＋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所选试剂：</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稀硝酸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足量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⑦</a:t>
            </a:r>
            <a:r>
              <a:rPr lang="zh-CN" altLang="zh-CN" sz="2800" kern="100" dirty="0">
                <a:latin typeface="Times New Roman"/>
                <a:ea typeface="华文细黑"/>
                <a:cs typeface="Times New Roman"/>
              </a:rPr>
              <a:t>稀硫酸　</a:t>
            </a:r>
            <a:r>
              <a:rPr lang="en-US" altLang="zh-CN" sz="2800" kern="100" dirty="0">
                <a:latin typeface="宋体"/>
                <a:ea typeface="华文细黑"/>
                <a:cs typeface="Times New Roman"/>
              </a:rPr>
              <a:t>⑧</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是否都可以通过化合反应制取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b="1" kern="100" dirty="0">
                <a:solidFill>
                  <a:srgbClr val="FF0000"/>
                </a:solidFill>
                <a:latin typeface="Times New Roman"/>
                <a:ea typeface="华文细黑"/>
                <a:cs typeface="Times New Roman"/>
              </a:rPr>
              <a:t>都可以。</a:t>
            </a:r>
            <a:r>
              <a:rPr lang="en-US" altLang="zh-CN" sz="2800" b="1" kern="100" dirty="0">
                <a:solidFill>
                  <a:srgbClr val="FF0000"/>
                </a:solidFill>
                <a:latin typeface="Times New Roman"/>
                <a:ea typeface="华文细黑"/>
                <a:cs typeface="Courier New"/>
              </a:rPr>
              <a:t>2Fe</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3Cl</a:t>
            </a:r>
            <a:r>
              <a:rPr lang="en-US" altLang="zh-CN" sz="2800" b="1" kern="100" baseline="-25000" dirty="0" smtClean="0">
                <a:solidFill>
                  <a:srgbClr val="FF0000"/>
                </a:solidFill>
                <a:latin typeface="Times New Roman"/>
                <a:ea typeface="华文细黑"/>
                <a:cs typeface="Courier New"/>
              </a:rPr>
              <a:t>2	  </a:t>
            </a:r>
            <a:r>
              <a:rPr lang="en-US" altLang="zh-CN" sz="2800" b="1" kern="100" dirty="0" smtClean="0">
                <a:solidFill>
                  <a:srgbClr val="FF0000"/>
                </a:solidFill>
                <a:latin typeface="Times New Roman"/>
                <a:ea typeface="华文细黑"/>
                <a:cs typeface="Courier New"/>
              </a:rPr>
              <a:t>2FeCl</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ct val="150000"/>
              </a:lnSpc>
              <a:spcAft>
                <a:spcPts val="0"/>
              </a:spcAft>
            </a:pPr>
            <a:r>
              <a:rPr lang="en-US" altLang="zh-CN" sz="2800" b="1" kern="100" dirty="0">
                <a:solidFill>
                  <a:srgbClr val="FF0000"/>
                </a:solidFill>
                <a:latin typeface="Times New Roman"/>
                <a:ea typeface="华文细黑"/>
                <a:cs typeface="Courier New"/>
              </a:rPr>
              <a:t>2FeCl</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=3FeCl</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ct val="150000"/>
              </a:lnSpc>
              <a:spcAft>
                <a:spcPts val="0"/>
              </a:spcAft>
            </a:pPr>
            <a:r>
              <a:rPr lang="en-US" altLang="zh-CN" sz="2800" b="1" kern="100" dirty="0">
                <a:solidFill>
                  <a:srgbClr val="FF0000"/>
                </a:solidFill>
                <a:latin typeface="Times New Roman"/>
                <a:ea typeface="华文细黑"/>
                <a:cs typeface="Courier New"/>
              </a:rPr>
              <a:t>4Fe(OH)</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=4Fe(OH)</a:t>
            </a:r>
            <a:r>
              <a:rPr lang="en-US" altLang="zh-CN" sz="2800" b="1" kern="100" baseline="-25000" dirty="0">
                <a:solidFill>
                  <a:srgbClr val="FF0000"/>
                </a:solidFill>
                <a:latin typeface="Times New Roman"/>
                <a:ea typeface="华文细黑"/>
                <a:cs typeface="Courier New"/>
              </a:rPr>
              <a:t>3</a:t>
            </a:r>
            <a:r>
              <a:rPr lang="zh-CN" altLang="zh-CN" sz="2800" b="1" kern="100" dirty="0" smtClean="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43408819"/>
              </p:ext>
            </p:extLst>
          </p:nvPr>
        </p:nvGraphicFramePr>
        <p:xfrm>
          <a:off x="4343537" y="4445589"/>
          <a:ext cx="1120775" cy="792162"/>
        </p:xfrm>
        <a:graphic>
          <a:graphicData uri="http://schemas.openxmlformats.org/presentationml/2006/ole">
            <mc:AlternateContent xmlns:mc="http://schemas.openxmlformats.org/markup-compatibility/2006">
              <mc:Choice xmlns:v="urn:schemas-microsoft-com:vml" Requires="v">
                <p:oleObj spid="_x0000_s71857" name="文档" r:id="rId3" imgW="1122998" imgH="791035" progId="Word.Document.12">
                  <p:embed/>
                </p:oleObj>
              </mc:Choice>
              <mc:Fallback>
                <p:oleObj name="文档" r:id="rId3" imgW="1122998" imgH="791035" progId="Word.Document.12">
                  <p:embed/>
                  <p:pic>
                    <p:nvPicPr>
                      <p:cNvPr id="0" name=""/>
                      <p:cNvPicPr/>
                      <p:nvPr/>
                    </p:nvPicPr>
                    <p:blipFill>
                      <a:blip r:embed="rId4"/>
                      <a:stretch>
                        <a:fillRect/>
                      </a:stretch>
                    </p:blipFill>
                    <p:spPr>
                      <a:xfrm>
                        <a:off x="4343537" y="4445589"/>
                        <a:ext cx="1120775" cy="792162"/>
                      </a:xfrm>
                      <a:prstGeom prst="rect">
                        <a:avLst/>
                      </a:prstGeom>
                    </p:spPr>
                  </p:pic>
                </p:oleObj>
              </mc:Fallback>
            </mc:AlternateContent>
          </a:graphicData>
        </a:graphic>
      </p:graphicFrame>
      <p:sp>
        <p:nvSpPr>
          <p:cNvPr id="6" name="矩形 5"/>
          <p:cNvSpPr/>
          <p:nvPr/>
        </p:nvSpPr>
        <p:spPr>
          <a:xfrm>
            <a:off x="6190982" y="802209"/>
            <a:ext cx="902811"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①⑥</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7" name="矩形 6"/>
          <p:cNvSpPr/>
          <p:nvPr/>
        </p:nvSpPr>
        <p:spPr>
          <a:xfrm>
            <a:off x="2504331" y="1450281"/>
            <a:ext cx="1620957"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④⑤⑦⑧</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8" name="矩形 7"/>
          <p:cNvSpPr/>
          <p:nvPr/>
        </p:nvSpPr>
        <p:spPr>
          <a:xfrm>
            <a:off x="8029897" y="1459806"/>
            <a:ext cx="902811"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②③</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935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linds(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200412"/>
            <a:ext cx="11639246"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按要求书写下列反应的离子方程式：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Times New Roman"/>
                <a:ea typeface="华文细黑"/>
                <a:cs typeface="Courier New"/>
              </a:rPr>
              <a:t>3FeO</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NO </a:t>
            </a:r>
            <a:r>
              <a:rPr lang="zh-CN" altLang="zh-CN" sz="2800" b="1" kern="100" dirty="0" smtClean="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10H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=3Fe</a:t>
            </a:r>
            <a:r>
              <a:rPr lang="en-US" altLang="zh-CN" sz="2800" b="1" kern="100" baseline="30000" dirty="0">
                <a:solidFill>
                  <a:srgbClr val="FF0000"/>
                </a:solidFill>
                <a:latin typeface="Times New Roman"/>
                <a:ea typeface="华文细黑"/>
                <a:cs typeface="Courier New"/>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NO</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5H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endParaRPr lang="zh-CN" altLang="zh-CN" sz="2800" b="1" kern="100" dirty="0">
              <a:solidFill>
                <a:srgbClr val="FF0000"/>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的反应</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Times New Roman"/>
                <a:ea typeface="华文细黑"/>
                <a:cs typeface="Courier New"/>
              </a:rPr>
              <a:t>3Fe</a:t>
            </a:r>
            <a:r>
              <a:rPr lang="en-US" altLang="zh-CN" sz="2800" b="1" kern="100" baseline="-25000" dirty="0">
                <a:solidFill>
                  <a:srgbClr val="FF0000"/>
                </a:solidFill>
                <a:latin typeface="Times New Roman"/>
                <a:ea typeface="华文细黑"/>
                <a:cs typeface="Courier New"/>
              </a:rPr>
              <a:t>3</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4</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NO </a:t>
            </a:r>
            <a:r>
              <a:rPr lang="zh-CN" altLang="zh-CN" sz="2800" b="1" kern="100" dirty="0" smtClean="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28H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=9Fe</a:t>
            </a:r>
            <a:r>
              <a:rPr lang="en-US" altLang="zh-CN" sz="2800" b="1" kern="100" baseline="30000" dirty="0">
                <a:solidFill>
                  <a:srgbClr val="FF0000"/>
                </a:solidFill>
                <a:latin typeface="Times New Roman"/>
                <a:ea typeface="华文细黑"/>
                <a:cs typeface="Courier New"/>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NO</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14H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p>
          <a:p>
            <a:pPr algn="just">
              <a:lnSpc>
                <a:spcPts val="5500"/>
              </a:lnSpc>
              <a:spcAft>
                <a:spcPts val="0"/>
              </a:spcAft>
            </a:pPr>
            <a:r>
              <a:rPr lang="en-US" altLang="zh-CN" sz="2800" kern="100" dirty="0">
                <a:latin typeface="Times New Roman"/>
                <a:ea typeface="华文细黑"/>
                <a:cs typeface="Courier New"/>
              </a:rPr>
              <a:t>(3)Fe(OH)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是强酸</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smtClean="0">
                <a:solidFill>
                  <a:srgbClr val="FF0000"/>
                </a:solidFill>
                <a:latin typeface="Times New Roman"/>
                <a:ea typeface="华文细黑"/>
                <a:cs typeface="Courier New"/>
              </a:rPr>
              <a:t>2Fe(OH)</a:t>
            </a:r>
            <a:r>
              <a:rPr lang="en-US" altLang="zh-CN" sz="2800" b="1" kern="100" baseline="-25000" dirty="0" smtClean="0">
                <a:solidFill>
                  <a:srgbClr val="FF0000"/>
                </a:solidFill>
                <a:latin typeface="Times New Roman"/>
                <a:ea typeface="华文细黑"/>
                <a:cs typeface="Courier New"/>
              </a:rPr>
              <a:t>3</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2I</a:t>
            </a:r>
            <a:r>
              <a:rPr lang="zh-CN"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6H</a:t>
            </a:r>
            <a:r>
              <a:rPr lang="zh-CN" altLang="zh-CN" sz="2800" b="1" kern="100" baseline="30000" dirty="0" smtClean="0">
                <a:solidFill>
                  <a:srgbClr val="FF0000"/>
                </a:solidFill>
                <a:latin typeface="Times New Roman"/>
                <a:ea typeface="华文细黑"/>
                <a:cs typeface="Times New Roman"/>
              </a:rPr>
              <a:t>＋</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=2Fe</a:t>
            </a:r>
            <a:r>
              <a:rPr lang="en-US" altLang="zh-CN" sz="2800" b="1" kern="100" baseline="30000" dirty="0" smtClean="0">
                <a:solidFill>
                  <a:srgbClr val="FF0000"/>
                </a:solidFill>
                <a:latin typeface="Times New Roman"/>
                <a:ea typeface="华文细黑"/>
                <a:cs typeface="Courier New"/>
              </a:rPr>
              <a:t>2</a:t>
            </a:r>
            <a:r>
              <a:rPr lang="zh-CN"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I</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6H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endParaRPr lang="zh-CN" altLang="zh-CN" sz="2800" b="1" kern="100" dirty="0">
              <a:solidFill>
                <a:srgbClr val="FF0000"/>
              </a:solidFill>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38422684"/>
              </p:ext>
            </p:extLst>
          </p:nvPr>
        </p:nvGraphicFramePr>
        <p:xfrm>
          <a:off x="3153668" y="1722105"/>
          <a:ext cx="349250" cy="619125"/>
        </p:xfrm>
        <a:graphic>
          <a:graphicData uri="http://schemas.openxmlformats.org/presentationml/2006/ole">
            <mc:AlternateContent xmlns:mc="http://schemas.openxmlformats.org/markup-compatibility/2006">
              <mc:Choice xmlns:v="urn:schemas-microsoft-com:vml" Requires="v">
                <p:oleObj spid="_x0000_s74076" name="文档" r:id="rId3" imgW="348351" imgH="618165" progId="Word.Document.12">
                  <p:embed/>
                </p:oleObj>
              </mc:Choice>
              <mc:Fallback>
                <p:oleObj name="文档" r:id="rId3" imgW="348351" imgH="618165" progId="Word.Document.12">
                  <p:embed/>
                  <p:pic>
                    <p:nvPicPr>
                      <p:cNvPr id="0" name=""/>
                      <p:cNvPicPr/>
                      <p:nvPr/>
                    </p:nvPicPr>
                    <p:blipFill>
                      <a:blip r:embed="rId4"/>
                      <a:stretch>
                        <a:fillRect/>
                      </a:stretch>
                    </p:blipFill>
                    <p:spPr>
                      <a:xfrm>
                        <a:off x="3153668" y="1722105"/>
                        <a:ext cx="349250" cy="6191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49042856"/>
              </p:ext>
            </p:extLst>
          </p:nvPr>
        </p:nvGraphicFramePr>
        <p:xfrm>
          <a:off x="3402444" y="3119204"/>
          <a:ext cx="349250" cy="619125"/>
        </p:xfrm>
        <a:graphic>
          <a:graphicData uri="http://schemas.openxmlformats.org/presentationml/2006/ole">
            <mc:AlternateContent xmlns:mc="http://schemas.openxmlformats.org/markup-compatibility/2006">
              <mc:Choice xmlns:v="urn:schemas-microsoft-com:vml" Requires="v">
                <p:oleObj spid="_x0000_s74077" name="文档" r:id="rId5" imgW="348351" imgH="618165" progId="Word.Document.12">
                  <p:embed/>
                </p:oleObj>
              </mc:Choice>
              <mc:Fallback>
                <p:oleObj name="文档" r:id="rId5" imgW="348351" imgH="618165" progId="Word.Document.12">
                  <p:embed/>
                  <p:pic>
                    <p:nvPicPr>
                      <p:cNvPr id="0" name=""/>
                      <p:cNvPicPr/>
                      <p:nvPr/>
                    </p:nvPicPr>
                    <p:blipFill>
                      <a:blip r:embed="rId6"/>
                      <a:stretch>
                        <a:fillRect/>
                      </a:stretch>
                    </p:blipFill>
                    <p:spPr>
                      <a:xfrm>
                        <a:off x="3402444" y="3119204"/>
                        <a:ext cx="349250" cy="619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1648879" y="5085978"/>
            <a:ext cx="5894883" cy="701089"/>
          </a:xfrm>
          <a:prstGeom prst="rect">
            <a:avLst/>
          </a:prstGeom>
        </p:spPr>
        <p:txBody>
          <a:bodyPr wrap="none">
            <a:spAutoFit/>
          </a:bodyPr>
          <a:lstStyle/>
          <a:p>
            <a:pPr algn="just">
              <a:lnSpc>
                <a:spcPts val="5500"/>
              </a:lnSpc>
              <a:spcAft>
                <a:spcPts val="0"/>
              </a:spcAft>
            </a:pPr>
            <a:r>
              <a:rPr lang="en-US" altLang="zh-CN" sz="2800" b="1" kern="100" dirty="0" smtClean="0">
                <a:solidFill>
                  <a:srgbClr val="0000FF"/>
                </a:solidFill>
                <a:latin typeface="Times New Roman"/>
                <a:ea typeface="华文细黑"/>
                <a:cs typeface="Courier New"/>
              </a:rPr>
              <a:t>① 2Fe(OH)</a:t>
            </a:r>
            <a:r>
              <a:rPr lang="en-US" altLang="zh-CN" sz="2800" b="1" kern="100" baseline="-25000" dirty="0" smtClean="0">
                <a:solidFill>
                  <a:srgbClr val="0000FF"/>
                </a:solidFill>
                <a:latin typeface="Times New Roman"/>
                <a:ea typeface="华文细黑"/>
                <a:cs typeface="Courier New"/>
              </a:rPr>
              <a:t>3</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2Fe</a:t>
            </a:r>
            <a:r>
              <a:rPr lang="en-US" altLang="zh-CN" sz="2800" b="1" kern="100" baseline="30000" dirty="0" smtClean="0">
                <a:solidFill>
                  <a:srgbClr val="0000FF"/>
                </a:solidFill>
                <a:latin typeface="Times New Roman"/>
                <a:ea typeface="华文细黑"/>
                <a:cs typeface="Courier New"/>
              </a:rPr>
              <a:t>3</a:t>
            </a:r>
            <a:r>
              <a:rPr lang="zh-CN"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zh-CN" sz="2800" b="1" kern="100" dirty="0">
              <a:solidFill>
                <a:srgbClr val="0000FF"/>
              </a:solidFill>
              <a:latin typeface="宋体"/>
              <a:cs typeface="Courier New"/>
            </a:endParaRPr>
          </a:p>
        </p:txBody>
      </p:sp>
      <p:sp>
        <p:nvSpPr>
          <p:cNvPr id="7" name="矩形 6"/>
          <p:cNvSpPr/>
          <p:nvPr/>
        </p:nvSpPr>
        <p:spPr>
          <a:xfrm>
            <a:off x="2285536" y="5728484"/>
            <a:ext cx="4585230" cy="701089"/>
          </a:xfrm>
          <a:prstGeom prst="rect">
            <a:avLst/>
          </a:prstGeom>
        </p:spPr>
        <p:txBody>
          <a:bodyPr wrap="none">
            <a:spAutoFit/>
          </a:bodyPr>
          <a:lstStyle/>
          <a:p>
            <a:pPr algn="just">
              <a:lnSpc>
                <a:spcPts val="5500"/>
              </a:lnSpc>
              <a:spcAft>
                <a:spcPts val="0"/>
              </a:spcAft>
            </a:pPr>
            <a:r>
              <a:rPr lang="en-US" altLang="zh-CN" sz="2800" b="1" kern="100" dirty="0" smtClean="0">
                <a:solidFill>
                  <a:srgbClr val="0000FF"/>
                </a:solidFill>
                <a:latin typeface="Times New Roman"/>
                <a:ea typeface="华文细黑"/>
                <a:cs typeface="Courier New"/>
              </a:rPr>
              <a:t>② 2Fe</a:t>
            </a:r>
            <a:r>
              <a:rPr lang="en-US" altLang="zh-CN" sz="2800" b="1" kern="100" baseline="30000" dirty="0" smtClean="0">
                <a:solidFill>
                  <a:srgbClr val="0000FF"/>
                </a:solidFill>
                <a:latin typeface="Times New Roman"/>
                <a:ea typeface="华文细黑"/>
                <a:cs typeface="Courier New"/>
              </a:rPr>
              <a:t>3+</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2I</a:t>
            </a:r>
            <a:r>
              <a:rPr lang="zh-CN" altLang="zh-CN"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=2Fe</a:t>
            </a:r>
            <a:r>
              <a:rPr lang="en-US" altLang="zh-CN" sz="2800" b="1" kern="100" baseline="30000" dirty="0" smtClean="0">
                <a:solidFill>
                  <a:srgbClr val="0000FF"/>
                </a:solidFill>
                <a:latin typeface="Times New Roman"/>
                <a:ea typeface="华文细黑"/>
                <a:cs typeface="Courier New"/>
              </a:rPr>
              <a:t>2</a:t>
            </a:r>
            <a:r>
              <a:rPr lang="zh-CN"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 I</a:t>
            </a:r>
            <a:r>
              <a:rPr lang="en-US" altLang="zh-CN" sz="2800" b="1" kern="100" baseline="-25000" dirty="0">
                <a:solidFill>
                  <a:srgbClr val="0000FF"/>
                </a:solidFill>
                <a:latin typeface="Times New Roman"/>
                <a:ea typeface="华文细黑"/>
                <a:cs typeface="Courier New"/>
              </a:rPr>
              <a:t>2</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26678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35988" y="509688"/>
            <a:ext cx="12071871" cy="572464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(2016-9-18)</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完成大本“铁及其化合物 </a:t>
            </a:r>
            <a:r>
              <a:rPr lang="en-US" altLang="zh-CN" sz="4000" b="1" dirty="0" smtClean="0">
                <a:solidFill>
                  <a:schemeClr val="bg1"/>
                </a:solidFill>
                <a:latin typeface="+mj-ea"/>
                <a:ea typeface="+mj-ea"/>
              </a:rPr>
              <a:t>63-64</a:t>
            </a:r>
            <a:r>
              <a:rPr lang="zh-CN" altLang="en-US" sz="4000" b="1" dirty="0" smtClean="0">
                <a:solidFill>
                  <a:schemeClr val="bg1"/>
                </a:solidFill>
                <a:latin typeface="+mj-ea"/>
                <a:ea typeface="+mj-ea"/>
              </a:rPr>
              <a:t>页”</a:t>
            </a:r>
            <a:r>
              <a:rPr lang="en-US" altLang="zh-CN" sz="4000" b="1" dirty="0" smtClean="0">
                <a:solidFill>
                  <a:schemeClr val="bg1"/>
                </a:solidFill>
                <a:latin typeface="+mj-ea"/>
                <a:ea typeface="+mj-ea"/>
              </a:rPr>
              <a:t>,</a:t>
            </a:r>
          </a:p>
          <a:p>
            <a:pPr>
              <a:lnSpc>
                <a:spcPct val="150000"/>
              </a:lnSpc>
              <a:defRPr/>
            </a:pPr>
            <a:r>
              <a:rPr lang="en-US" altLang="zh-CN" sz="4000" b="1" dirty="0">
                <a:solidFill>
                  <a:schemeClr val="bg1"/>
                </a:solidFill>
                <a:latin typeface="+mj-ea"/>
                <a:ea typeface="+mj-ea"/>
              </a:rPr>
              <a:t> </a:t>
            </a:r>
            <a:r>
              <a:rPr lang="en-US" altLang="zh-CN" sz="4000" b="1" dirty="0" smtClean="0">
                <a:solidFill>
                  <a:schemeClr val="bg1"/>
                </a:solidFill>
                <a:latin typeface="+mj-ea"/>
                <a:ea typeface="+mj-ea"/>
              </a:rPr>
              <a:t>         </a:t>
            </a:r>
            <a:r>
              <a:rPr lang="zh-CN" altLang="en-US" sz="4000" b="1" dirty="0" smtClean="0">
                <a:solidFill>
                  <a:schemeClr val="bg1"/>
                </a:solidFill>
                <a:latin typeface="+mj-ea"/>
                <a:ea typeface="+mj-ea"/>
              </a:rPr>
              <a:t>小本 </a:t>
            </a:r>
            <a:r>
              <a:rPr lang="en-US" altLang="zh-CN" sz="4000" b="1" dirty="0" smtClean="0">
                <a:solidFill>
                  <a:schemeClr val="bg1"/>
                </a:solidFill>
                <a:latin typeface="+mj-ea"/>
                <a:ea typeface="+mj-ea"/>
              </a:rPr>
              <a:t>305</a:t>
            </a:r>
            <a:r>
              <a:rPr lang="zh-CN" altLang="en-US" sz="4000" b="1" dirty="0" smtClean="0">
                <a:solidFill>
                  <a:schemeClr val="bg1"/>
                </a:solidFill>
                <a:latin typeface="+mj-ea"/>
                <a:ea typeface="+mj-ea"/>
              </a:rPr>
              <a:t>页 </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半页</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：铁的方程式</a:t>
            </a:r>
            <a:r>
              <a:rPr lang="zh-CN" altLang="en-US" sz="4000" b="1" dirty="0">
                <a:solidFill>
                  <a:schemeClr val="bg1"/>
                </a:solidFill>
                <a:latin typeface="+mj-ea"/>
                <a:ea typeface="+mj-ea"/>
              </a:rPr>
              <a:t>书写</a:t>
            </a:r>
            <a:r>
              <a:rPr lang="zh-CN" altLang="en-US" sz="4000" b="1" dirty="0" smtClean="0">
                <a:solidFill>
                  <a:schemeClr val="bg1"/>
                </a:solidFill>
                <a:latin typeface="+mj-ea"/>
                <a:ea typeface="+mj-ea"/>
              </a:rPr>
              <a:t>；</a:t>
            </a:r>
            <a:endParaRPr lang="en-US" altLang="zh-CN" sz="4000" b="1" dirty="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昨天下午化学培优选择题</a:t>
            </a:r>
            <a:r>
              <a:rPr lang="en-US" altLang="zh-CN" sz="4000" b="1" dirty="0">
                <a:solidFill>
                  <a:schemeClr val="bg1"/>
                </a:solidFill>
                <a:latin typeface="+mj-ea"/>
                <a:ea typeface="+mj-ea"/>
              </a:rPr>
              <a:t>18-29-30</a:t>
            </a:r>
            <a:r>
              <a:rPr lang="zh-CN" altLang="en-US" sz="4000" b="1" dirty="0">
                <a:solidFill>
                  <a:schemeClr val="bg1"/>
                </a:solidFill>
                <a:latin typeface="+mj-ea"/>
                <a:ea typeface="+mj-ea"/>
              </a:rPr>
              <a:t>题。</a:t>
            </a:r>
            <a:endParaRPr lang="en-US" altLang="zh-CN" sz="3600" b="1" dirty="0">
              <a:solidFill>
                <a:srgbClr val="FFFF00"/>
              </a:solidFill>
              <a:latin typeface="+mj-ea"/>
              <a:ea typeface="+mj-ea"/>
            </a:endParaRPr>
          </a:p>
          <a:p>
            <a:pPr>
              <a:lnSpc>
                <a:spcPct val="150000"/>
              </a:lnSpc>
              <a:defRPr/>
            </a:pPr>
            <a:r>
              <a:rPr lang="en-US" altLang="zh-CN" sz="4000" b="1" dirty="0" smtClean="0">
                <a:solidFill>
                  <a:schemeClr val="bg1"/>
                </a:solidFill>
                <a:latin typeface="+mj-ea"/>
                <a:ea typeface="+mj-ea"/>
              </a:rPr>
              <a:t>3.</a:t>
            </a:r>
            <a:r>
              <a:rPr lang="zh-CN" altLang="en-US" sz="4000" b="1" dirty="0">
                <a:solidFill>
                  <a:schemeClr val="bg1"/>
                </a:solidFill>
                <a:latin typeface="+mj-ea"/>
                <a:ea typeface="+mj-ea"/>
              </a:rPr>
              <a:t>反思</a:t>
            </a:r>
            <a:r>
              <a:rPr lang="zh-CN" altLang="en-US" sz="4000" b="1" dirty="0" smtClean="0">
                <a:solidFill>
                  <a:schemeClr val="bg1"/>
                </a:solidFill>
                <a:latin typeface="+mj-ea"/>
                <a:ea typeface="+mj-ea"/>
              </a:rPr>
              <a:t>第三周周末作业“钠铝及其化合物”；</a:t>
            </a:r>
            <a:endParaRPr lang="en-US" altLang="zh-CN" sz="4000" b="1" dirty="0" smtClean="0">
              <a:solidFill>
                <a:schemeClr val="bg1"/>
              </a:solidFill>
              <a:latin typeface="+mj-ea"/>
              <a:ea typeface="+mj-ea"/>
            </a:endParaRPr>
          </a:p>
          <a:p>
            <a:pPr>
              <a:lnSpc>
                <a:spcPct val="150000"/>
              </a:lnSpc>
              <a:defRPr/>
            </a:pPr>
            <a:r>
              <a:rPr lang="en-US" altLang="zh-CN" sz="4000" b="1" dirty="0">
                <a:solidFill>
                  <a:schemeClr val="bg1"/>
                </a:solidFill>
                <a:latin typeface="+mj-ea"/>
              </a:rPr>
              <a:t> </a:t>
            </a:r>
            <a:r>
              <a:rPr lang="en-US" altLang="zh-CN" sz="4000" b="1" dirty="0" smtClean="0">
                <a:solidFill>
                  <a:schemeClr val="bg1"/>
                </a:solidFill>
                <a:latin typeface="+mj-ea"/>
              </a:rPr>
              <a:t>  </a:t>
            </a:r>
            <a:r>
              <a:rPr lang="zh-CN" altLang="en-US" sz="4000" b="1" dirty="0" smtClean="0">
                <a:solidFill>
                  <a:srgbClr val="FFFF00"/>
                </a:solidFill>
                <a:latin typeface="+mj-ea"/>
                <a:ea typeface="+mj-ea"/>
              </a:rPr>
              <a:t>“摘抄”</a:t>
            </a:r>
            <a:r>
              <a:rPr lang="zh-CN" altLang="en-US" sz="4000" b="1" dirty="0">
                <a:solidFill>
                  <a:srgbClr val="FFFF00"/>
                </a:solidFill>
                <a:latin typeface="+mj-ea"/>
                <a:ea typeface="+mj-ea"/>
              </a:rPr>
              <a:t>钠、铝“不熟悉的反应方程式到精选本</a:t>
            </a:r>
            <a:r>
              <a:rPr lang="zh-CN" altLang="en-US" sz="4000" b="1" dirty="0" smtClean="0">
                <a:solidFill>
                  <a:srgbClr val="FFFF00"/>
                </a:solidFill>
                <a:latin typeface="+mj-ea"/>
                <a:ea typeface="+mj-ea"/>
              </a:rPr>
              <a:t>”</a:t>
            </a: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1930242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1025" y="765498"/>
            <a:ext cx="11502034"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题组一　铁及其化合物的性质</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纯铁为灰黑色，所以铁属于</a:t>
            </a:r>
            <a:r>
              <a:rPr lang="zh-CN" altLang="zh-CN" sz="2800" kern="100" dirty="0" smtClean="0">
                <a:latin typeface="Times New Roman"/>
                <a:ea typeface="华文细黑"/>
                <a:cs typeface="Times New Roman"/>
              </a:rPr>
              <a:t>黑色金属</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铁在硫蒸气中燃烧生成</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纯铁的抗腐蚀能力非常强，铁在干燥的空气里不易被氧化</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铁的化学性质比较活泼，所以铁在自然界中全部以化合态</a:t>
            </a:r>
            <a:r>
              <a:rPr lang="zh-CN" altLang="zh-CN" sz="2800" kern="100" dirty="0" smtClean="0">
                <a:latin typeface="Times New Roman"/>
                <a:ea typeface="华文细黑"/>
                <a:cs typeface="Times New Roman"/>
              </a:rPr>
              <a:t>存在</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纯铁为银白色，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在硫蒸气中燃烧生成</a:t>
            </a:r>
            <a:r>
              <a:rPr lang="en-US" altLang="zh-CN" sz="2800" kern="100" dirty="0" err="1">
                <a:latin typeface="Times New Roman"/>
                <a:ea typeface="华文细黑"/>
                <a:cs typeface="Courier New"/>
              </a:rPr>
              <a:t>FeS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自然界</a:t>
            </a:r>
            <a:r>
              <a:rPr lang="zh-CN" altLang="zh-CN" sz="2800" b="1" kern="100" dirty="0">
                <a:solidFill>
                  <a:srgbClr val="0000FF"/>
                </a:solidFill>
                <a:latin typeface="Times New Roman"/>
                <a:ea typeface="华文细黑"/>
                <a:cs typeface="Times New Roman"/>
              </a:rPr>
              <a:t>中有少量铁以单质形式存在</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如陨铁</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D</a:t>
            </a:r>
            <a:r>
              <a:rPr lang="zh-CN" altLang="zh-CN" sz="2800" b="1" kern="100" dirty="0">
                <a:solidFill>
                  <a:srgbClr val="0000FF"/>
                </a:solidFill>
                <a:latin typeface="Times New Roman"/>
                <a:ea typeface="华文细黑"/>
                <a:cs typeface="Times New Roman"/>
              </a:rPr>
              <a:t>错</a:t>
            </a:r>
            <a:r>
              <a:rPr lang="zh-CN" altLang="zh-CN" sz="2800" b="1" kern="100" dirty="0" smtClean="0">
                <a:solidFill>
                  <a:srgbClr val="0000FF"/>
                </a:solidFill>
                <a:latin typeface="Times New Roman"/>
                <a:ea typeface="华文细黑"/>
                <a:cs typeface="Times New Roman"/>
              </a:rPr>
              <a:t>。</a:t>
            </a:r>
            <a:endParaRPr lang="zh-CN" altLang="zh-CN" sz="2800" b="1" kern="100" dirty="0">
              <a:solidFill>
                <a:srgbClr val="0000FF"/>
              </a:solidFill>
              <a:latin typeface="宋体"/>
              <a:cs typeface="Courier New"/>
            </a:endParaRPr>
          </a:p>
        </p:txBody>
      </p:sp>
      <p:sp>
        <p:nvSpPr>
          <p:cNvPr id="2" name="矩形 1"/>
          <p:cNvSpPr/>
          <p:nvPr/>
        </p:nvSpPr>
        <p:spPr>
          <a:xfrm>
            <a:off x="5087573" y="1559327"/>
            <a:ext cx="518091" cy="646331"/>
          </a:xfrm>
          <a:prstGeom prst="rect">
            <a:avLst/>
          </a:prstGeom>
        </p:spPr>
        <p:txBody>
          <a:bodyPr wrap="none">
            <a:spAutoFit/>
          </a:bodyPr>
          <a:lstStyle/>
          <a:p>
            <a:r>
              <a:rPr lang="en-US" altLang="zh-CN" sz="3600" b="1" kern="100" dirty="0">
                <a:solidFill>
                  <a:srgbClr val="FF0000"/>
                </a:solidFill>
                <a:latin typeface="Times New Roman"/>
                <a:cs typeface="Times New Roman"/>
              </a:rPr>
              <a:t>C</a:t>
            </a:r>
            <a:endParaRPr lang="zh-CN" altLang="en-US" sz="3600" b="1" kern="100" dirty="0">
              <a:solidFill>
                <a:srgbClr val="FF0000"/>
              </a:solidFill>
              <a:latin typeface="Times New Roman"/>
              <a:cs typeface="Times New Roman"/>
            </a:endParaRPr>
          </a:p>
        </p:txBody>
      </p:sp>
      <p:sp>
        <p:nvSpPr>
          <p:cNvPr id="6"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矩形 2"/>
          <p:cNvSpPr/>
          <p:nvPr/>
        </p:nvSpPr>
        <p:spPr>
          <a:xfrm>
            <a:off x="6286058" y="1828195"/>
            <a:ext cx="5929828" cy="1169551"/>
          </a:xfrm>
          <a:prstGeom prst="rect">
            <a:avLst/>
          </a:prstGeom>
        </p:spPr>
        <p:txBody>
          <a:bodyPr wrap="none">
            <a:spAutoFit/>
          </a:bodyPr>
          <a:lstStyle/>
          <a:p>
            <a:pPr algn="ctr">
              <a:lnSpc>
                <a:spcPct val="125000"/>
              </a:lnSpc>
            </a:pPr>
            <a:r>
              <a:rPr lang="zh-CN" altLang="en-US" sz="2800" dirty="0">
                <a:solidFill>
                  <a:srgbClr val="0000FF"/>
                </a:solidFill>
              </a:rPr>
              <a:t>黑色金属主要</a:t>
            </a:r>
            <a:r>
              <a:rPr lang="zh-CN" altLang="en-US" sz="2800" dirty="0">
                <a:solidFill>
                  <a:srgbClr val="FF0000"/>
                </a:solidFill>
              </a:rPr>
              <a:t>指</a:t>
            </a:r>
            <a:r>
              <a:rPr lang="zh-CN" altLang="en-US" sz="2800" dirty="0" smtClean="0">
                <a:solidFill>
                  <a:srgbClr val="FF0000"/>
                </a:solidFill>
              </a:rPr>
              <a:t>铁、铬、锰及其合金</a:t>
            </a:r>
            <a:endParaRPr lang="en-US" altLang="zh-CN" sz="2800" dirty="0" smtClean="0">
              <a:solidFill>
                <a:srgbClr val="FF0000"/>
              </a:solidFill>
            </a:endParaRPr>
          </a:p>
          <a:p>
            <a:pPr algn="ctr">
              <a:lnSpc>
                <a:spcPct val="125000"/>
              </a:lnSpc>
            </a:pPr>
            <a:r>
              <a:rPr lang="zh-CN" altLang="en-US" sz="2800" dirty="0" smtClean="0">
                <a:solidFill>
                  <a:srgbClr val="0000FF"/>
                </a:solidFill>
              </a:rPr>
              <a:t>除黑色金属外，其他为有色金属</a:t>
            </a:r>
            <a:endParaRPr lang="zh-CN" altLang="en-US" sz="2800" dirty="0">
              <a:solidFill>
                <a:srgbClr val="0000FF"/>
              </a:solidFill>
            </a:endParaRPr>
          </a:p>
        </p:txBody>
      </p:sp>
      <p:sp>
        <p:nvSpPr>
          <p:cNvPr id="17" name="矩形 16"/>
          <p:cNvSpPr/>
          <p:nvPr/>
        </p:nvSpPr>
        <p:spPr>
          <a:xfrm>
            <a:off x="5195888" y="604059"/>
            <a:ext cx="7092006" cy="1169551"/>
          </a:xfrm>
          <a:prstGeom prst="rect">
            <a:avLst/>
          </a:prstGeom>
        </p:spPr>
        <p:txBody>
          <a:bodyPr wrap="none">
            <a:spAutoFit/>
          </a:bodyPr>
          <a:lstStyle/>
          <a:p>
            <a:pPr algn="ctr">
              <a:lnSpc>
                <a:spcPct val="125000"/>
              </a:lnSpc>
            </a:pPr>
            <a:r>
              <a:rPr lang="zh-CN" altLang="en-US" sz="2800" dirty="0" smtClean="0">
                <a:solidFill>
                  <a:srgbClr val="0000FF"/>
                </a:solidFill>
                <a:latin typeface="Times New Roman" panose="02020603050405020304" pitchFamily="18" charset="0"/>
                <a:cs typeface="Times New Roman" panose="02020603050405020304" pitchFamily="18" charset="0"/>
              </a:rPr>
              <a:t>重金属：密度比重大于</a:t>
            </a:r>
            <a:r>
              <a:rPr lang="en-US" altLang="zh-CN" sz="2800" dirty="0" smtClean="0">
                <a:solidFill>
                  <a:srgbClr val="0000FF"/>
                </a:solidFill>
                <a:latin typeface="Times New Roman" panose="02020603050405020304" pitchFamily="18" charset="0"/>
                <a:cs typeface="Times New Roman" panose="02020603050405020304" pitchFamily="18" charset="0"/>
              </a:rPr>
              <a:t>4.5</a:t>
            </a:r>
            <a:r>
              <a:rPr lang="zh-CN" altLang="en-US" sz="2800" dirty="0" smtClean="0">
                <a:solidFill>
                  <a:srgbClr val="0000FF"/>
                </a:solidFill>
                <a:latin typeface="Times New Roman" panose="02020603050405020304" pitchFamily="18" charset="0"/>
                <a:cs typeface="Times New Roman" panose="02020603050405020304" pitchFamily="18" charset="0"/>
              </a:rPr>
              <a:t>；如</a:t>
            </a:r>
            <a:r>
              <a:rPr lang="en-US" altLang="zh-CN" sz="2800" dirty="0" smtClean="0">
                <a:solidFill>
                  <a:srgbClr val="0000FF"/>
                </a:solidFill>
                <a:latin typeface="Times New Roman" panose="02020603050405020304" pitchFamily="18" charset="0"/>
                <a:cs typeface="Times New Roman" panose="02020603050405020304" pitchFamily="18" charset="0"/>
              </a:rPr>
              <a:t>Cu</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Hg</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Cd</a:t>
            </a:r>
          </a:p>
          <a:p>
            <a:pPr algn="ctr">
              <a:lnSpc>
                <a:spcPct val="125000"/>
              </a:lnSpc>
            </a:pPr>
            <a:r>
              <a:rPr lang="zh-CN" altLang="en-US" sz="2800" dirty="0" smtClean="0">
                <a:solidFill>
                  <a:srgbClr val="0000FF"/>
                </a:solidFill>
                <a:latin typeface="Times New Roman" panose="02020603050405020304" pitchFamily="18" charset="0"/>
                <a:cs typeface="Times New Roman" panose="02020603050405020304" pitchFamily="18" charset="0"/>
              </a:rPr>
              <a:t>轻金属：</a:t>
            </a:r>
            <a:r>
              <a:rPr lang="zh-CN" altLang="en-US" sz="2800" dirty="0">
                <a:solidFill>
                  <a:srgbClr val="0000FF"/>
                </a:solidFill>
                <a:latin typeface="Times New Roman" panose="02020603050405020304" pitchFamily="18" charset="0"/>
                <a:cs typeface="Times New Roman" panose="02020603050405020304" pitchFamily="18" charset="0"/>
              </a:rPr>
              <a:t>密度</a:t>
            </a:r>
            <a:r>
              <a:rPr lang="zh-CN" altLang="en-US" sz="2800" dirty="0" smtClean="0">
                <a:solidFill>
                  <a:srgbClr val="0000FF"/>
                </a:solidFill>
                <a:latin typeface="Times New Roman" panose="02020603050405020304" pitchFamily="18" charset="0"/>
                <a:cs typeface="Times New Roman" panose="02020603050405020304" pitchFamily="18" charset="0"/>
              </a:rPr>
              <a:t>比重小于</a:t>
            </a:r>
            <a:r>
              <a:rPr lang="en-US" altLang="zh-CN" sz="2800" dirty="0" smtClean="0">
                <a:solidFill>
                  <a:srgbClr val="0000FF"/>
                </a:solidFill>
                <a:latin typeface="Times New Roman" panose="02020603050405020304" pitchFamily="18" charset="0"/>
                <a:cs typeface="Times New Roman" panose="02020603050405020304" pitchFamily="18" charset="0"/>
              </a:rPr>
              <a:t>4.5</a:t>
            </a:r>
            <a:r>
              <a:rPr lang="zh-CN" altLang="en-US" sz="2800" dirty="0" smtClean="0">
                <a:solidFill>
                  <a:srgbClr val="0000FF"/>
                </a:solidFill>
                <a:latin typeface="Times New Roman" panose="02020603050405020304" pitchFamily="18" charset="0"/>
                <a:cs typeface="Times New Roman" panose="02020603050405020304" pitchFamily="18" charset="0"/>
              </a:rPr>
              <a:t>；如</a:t>
            </a:r>
            <a:r>
              <a:rPr lang="en-US" altLang="zh-CN" sz="2800" dirty="0" smtClean="0">
                <a:solidFill>
                  <a:srgbClr val="0000FF"/>
                </a:solidFill>
                <a:latin typeface="Times New Roman" panose="02020603050405020304" pitchFamily="18" charset="0"/>
                <a:cs typeface="Times New Roman" panose="02020603050405020304" pitchFamily="18" charset="0"/>
              </a:rPr>
              <a:t>Na</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Mg</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Al</a:t>
            </a:r>
            <a:endParaRPr lang="zh-CN" altLang="en-US" sz="2800" dirty="0">
              <a:solidFill>
                <a:srgbClr val="0000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a:xfrm>
            <a:off x="593570" y="2738742"/>
            <a:ext cx="23042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794451" y="2507909"/>
            <a:ext cx="492443" cy="461665"/>
          </a:xfrm>
          <a:prstGeom prst="rect">
            <a:avLst/>
          </a:prstGeom>
        </p:spPr>
        <p:txBody>
          <a:bodyPr wrap="none">
            <a:spAutoFit/>
          </a:bodyPr>
          <a:lstStyle/>
          <a:p>
            <a:r>
              <a:rPr lang="en-US" altLang="zh-CN" b="1" dirty="0">
                <a:solidFill>
                  <a:srgbClr val="FF0000"/>
                </a:solidFill>
              </a:rPr>
              <a:t>×</a:t>
            </a:r>
            <a:endParaRPr lang="zh-CN" altLang="en-US" b="1" dirty="0">
              <a:solidFill>
                <a:srgbClr val="FF0000"/>
              </a:solidFill>
            </a:endParaRPr>
          </a:p>
        </p:txBody>
      </p:sp>
      <p:cxnSp>
        <p:nvCxnSpPr>
          <p:cNvPr id="19" name="直接连接符 18"/>
          <p:cNvCxnSpPr/>
          <p:nvPr/>
        </p:nvCxnSpPr>
        <p:spPr>
          <a:xfrm>
            <a:off x="3909232" y="2738741"/>
            <a:ext cx="2304256"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60460" y="2493690"/>
            <a:ext cx="466794" cy="707886"/>
          </a:xfrm>
          <a:prstGeom prst="rect">
            <a:avLst/>
          </a:prstGeom>
        </p:spPr>
        <p:txBody>
          <a:bodyPr wrap="none">
            <a:spAutoFit/>
          </a:bodyPr>
          <a:lstStyle/>
          <a:p>
            <a:r>
              <a:rPr lang="zh-CN" altLang="en-US" sz="4000" dirty="0">
                <a:solidFill>
                  <a:srgbClr val="FF0000"/>
                </a:solidFill>
              </a:rPr>
              <a:t>√</a:t>
            </a:r>
          </a:p>
        </p:txBody>
      </p:sp>
      <p:sp>
        <p:nvSpPr>
          <p:cNvPr id="21" name="矩形 20"/>
          <p:cNvSpPr/>
          <p:nvPr/>
        </p:nvSpPr>
        <p:spPr>
          <a:xfrm>
            <a:off x="9335566" y="3645818"/>
            <a:ext cx="466794" cy="707886"/>
          </a:xfrm>
          <a:prstGeom prst="rect">
            <a:avLst/>
          </a:prstGeom>
        </p:spPr>
        <p:txBody>
          <a:bodyPr wrap="none">
            <a:spAutoFit/>
          </a:bodyPr>
          <a:lstStyle/>
          <a:p>
            <a:r>
              <a:rPr lang="zh-CN" altLang="en-US" sz="4000" dirty="0">
                <a:solidFill>
                  <a:srgbClr val="FF0000"/>
                </a:solidFill>
              </a:rPr>
              <a:t>√</a:t>
            </a:r>
          </a:p>
        </p:txBody>
      </p:sp>
      <p:sp>
        <p:nvSpPr>
          <p:cNvPr id="22" name="矩形 21"/>
          <p:cNvSpPr/>
          <p:nvPr/>
        </p:nvSpPr>
        <p:spPr>
          <a:xfrm>
            <a:off x="10127654" y="4221882"/>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23" name="矩形 22"/>
          <p:cNvSpPr/>
          <p:nvPr/>
        </p:nvSpPr>
        <p:spPr>
          <a:xfrm>
            <a:off x="4922504" y="2909188"/>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24" name="矩形 23"/>
          <p:cNvSpPr/>
          <p:nvPr/>
        </p:nvSpPr>
        <p:spPr>
          <a:xfrm>
            <a:off x="9604233" y="3343272"/>
            <a:ext cx="2698175" cy="523220"/>
          </a:xfrm>
          <a:prstGeom prst="rect">
            <a:avLst/>
          </a:prstGeom>
        </p:spPr>
        <p:txBody>
          <a:bodyPr wrap="none">
            <a:spAutoFit/>
          </a:bodyPr>
          <a:lstStyle/>
          <a:p>
            <a:r>
              <a:rPr lang="zh-CN" altLang="en-US" sz="2800" dirty="0" smtClean="0">
                <a:solidFill>
                  <a:srgbClr val="FF0000"/>
                </a:solidFill>
              </a:rPr>
              <a:t>不易形成原电池</a:t>
            </a:r>
            <a:endParaRPr lang="zh-CN" altLang="en-US" sz="2800"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blinds(horizontal)">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1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left)">
                                      <p:cBhvr>
                                        <p:cTn id="37" dur="10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blinds(horizontal)">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down)">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xEl>
                                              <p:pRg st="8" end="8"/>
                                            </p:txEl>
                                          </p:spTgt>
                                        </p:tgtEl>
                                        <p:attrNameLst>
                                          <p:attrName>style.visibility</p:attrName>
                                        </p:attrNameLst>
                                      </p:cBhvr>
                                      <p:to>
                                        <p:strVal val="visible"/>
                                      </p:to>
                                    </p:set>
                                    <p:animEffect transition="in" filter="blinds(horizontal)">
                                      <p:cBhvr>
                                        <p:cTn id="72" dur="500"/>
                                        <p:tgtEl>
                                          <p:spTgt spid="7">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P spid="20" grpId="0"/>
      <p:bldP spid="21" grpId="0"/>
      <p:bldP spid="22" grpId="0"/>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0075" y="487481"/>
            <a:ext cx="11617054"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铁屑溶于过量稀硫酸，过滤后向滤液中加入过量氨水，有白色沉淀生成，过滤，在空气中加热沉淀至质量不再发生变化为止，得到红棕色残渣。上述沉淀和残渣分别是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B.Fe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C.Fe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D.Fe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铁与稀硫酸反应生成</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，再与过量氨水反应生成白色沉淀</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，在空气中加热</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，铁元素被氧化为＋</a:t>
            </a:r>
            <a:r>
              <a:rPr lang="en-US" altLang="zh-CN" sz="2800" kern="100" dirty="0">
                <a:latin typeface="Times New Roman"/>
                <a:ea typeface="华文细黑"/>
                <a:cs typeface="Courier New"/>
              </a:rPr>
              <a:t>3 </a:t>
            </a:r>
            <a:r>
              <a:rPr lang="zh-CN" altLang="zh-CN" sz="2800" kern="100" dirty="0">
                <a:latin typeface="Times New Roman"/>
                <a:ea typeface="华文细黑"/>
                <a:cs typeface="Times New Roman"/>
              </a:rPr>
              <a:t>价，最后所得红棕色残渣为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7" name="矩形 6"/>
          <p:cNvSpPr/>
          <p:nvPr/>
        </p:nvSpPr>
        <p:spPr>
          <a:xfrm>
            <a:off x="4122524" y="2061642"/>
            <a:ext cx="492443" cy="646331"/>
          </a:xfrm>
          <a:prstGeom prst="rect">
            <a:avLst/>
          </a:prstGeom>
        </p:spPr>
        <p:txBody>
          <a:bodyPr wrap="none">
            <a:spAutoFit/>
          </a:bodyPr>
          <a:lstStyle/>
          <a:p>
            <a:r>
              <a:rPr lang="en-US" altLang="zh-CN" sz="3600" b="1" kern="100" dirty="0">
                <a:solidFill>
                  <a:srgbClr val="FF0000"/>
                </a:solidFill>
                <a:latin typeface="Times New Roman"/>
                <a:cs typeface="Times New Roman"/>
              </a:rPr>
              <a:t>B</a:t>
            </a:r>
            <a:endParaRPr lang="zh-CN" altLang="en-US" sz="36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74" y="117426"/>
            <a:ext cx="11990338" cy="640172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反应均有气泡产生，说明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与两种酸均</a:t>
            </a:r>
            <a:r>
              <a:rPr lang="zh-CN" altLang="zh-CN" sz="2800" kern="100" dirty="0" smtClean="0">
                <a:latin typeface="Times New Roman"/>
                <a:ea typeface="华文细黑"/>
                <a:cs typeface="Times New Roman"/>
              </a:rPr>
              <a:t>发生</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置换反应</a:t>
            </a:r>
            <a:endParaRPr lang="en-US" altLang="zh-CN" sz="2800" kern="100" dirty="0" smtClean="0">
              <a:latin typeface="Times New Roman"/>
              <a:ea typeface="华文细黑"/>
              <a:cs typeface="Times New Roman"/>
            </a:endParaRPr>
          </a:p>
          <a:p>
            <a:pPr marL="457200" indent="-457200" algn="just">
              <a:lnSpc>
                <a:spcPct val="150000"/>
              </a:lnSpc>
              <a:buFont typeface="Wingdings" panose="05000000000000000000" pitchFamily="2" charset="2"/>
              <a:buChar char="Ø"/>
            </a:pPr>
            <a:r>
              <a:rPr lang="en-US" altLang="zh-CN" sz="2800" b="1" kern="100" dirty="0" smtClean="0">
                <a:solidFill>
                  <a:srgbClr val="FF0000"/>
                </a:solidFill>
                <a:latin typeface="Times New Roman"/>
                <a:ea typeface="华文细黑"/>
                <a:cs typeface="Courier New"/>
              </a:rPr>
              <a:t>HNO</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具有强氧化性，与</a:t>
            </a:r>
            <a:r>
              <a:rPr lang="en-US" altLang="zh-CN" sz="2800" b="1" kern="100" dirty="0">
                <a:solidFill>
                  <a:srgbClr val="FF0000"/>
                </a:solidFill>
                <a:latin typeface="Times New Roman"/>
                <a:ea typeface="华文细黑"/>
                <a:cs typeface="Courier New"/>
              </a:rPr>
              <a:t>Fe</a:t>
            </a:r>
            <a:r>
              <a:rPr lang="zh-CN" altLang="zh-CN" sz="2800" b="1" kern="100" dirty="0">
                <a:solidFill>
                  <a:srgbClr val="FF0000"/>
                </a:solidFill>
                <a:latin typeface="Times New Roman"/>
                <a:ea typeface="华文细黑"/>
                <a:cs typeface="Times New Roman"/>
              </a:rPr>
              <a:t>反应产生的气体为</a:t>
            </a:r>
            <a:r>
              <a:rPr lang="en-US" altLang="zh-CN" sz="2800" b="1" kern="100" dirty="0">
                <a:solidFill>
                  <a:srgbClr val="FF0000"/>
                </a:solidFill>
                <a:latin typeface="Times New Roman"/>
                <a:ea typeface="华文细黑"/>
                <a:cs typeface="Courier New"/>
              </a:rPr>
              <a:t>NO</a:t>
            </a:r>
            <a:r>
              <a:rPr lang="zh-CN"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非置换反应，</a:t>
            </a:r>
            <a:r>
              <a:rPr lang="en-US" altLang="zh-CN" sz="2800" b="1" kern="100" dirty="0" smtClean="0">
                <a:solidFill>
                  <a:srgbClr val="FF0000"/>
                </a:solidFill>
                <a:latin typeface="Times New Roman"/>
                <a:ea typeface="华文细黑"/>
                <a:cs typeface="Courier New"/>
              </a:rPr>
              <a:t>A</a:t>
            </a:r>
            <a:r>
              <a:rPr lang="zh-CN" altLang="zh-CN" sz="2800" b="1" kern="100" dirty="0">
                <a:solidFill>
                  <a:srgbClr val="FF0000"/>
                </a:solidFill>
                <a:latin typeface="Times New Roman"/>
                <a:ea typeface="华文细黑"/>
                <a:cs typeface="Times New Roman"/>
              </a:rPr>
              <a:t>项错；</a:t>
            </a:r>
            <a:endParaRPr lang="en-US" altLang="zh-CN" sz="2800" b="1" kern="100" dirty="0">
              <a:solidFill>
                <a:srgbClr val="FF0000"/>
              </a:solidFill>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足量的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中燃烧生成</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先后将等物质的量的</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分别溶于同一稀盐酸时无气体放出</a:t>
            </a:r>
            <a:endParaRPr lang="zh-CN" altLang="zh-CN" sz="2800" kern="100" dirty="0">
              <a:latin typeface="宋体"/>
              <a:cs typeface="Courier New"/>
            </a:endParaRPr>
          </a:p>
          <a:p>
            <a:pPr marL="457200" indent="-457200" algn="just">
              <a:lnSpc>
                <a:spcPct val="150000"/>
              </a:lnSpc>
              <a:buFont typeface="Wingdings" panose="05000000000000000000" pitchFamily="2" charset="2"/>
              <a:buChar char="Ø"/>
            </a:pPr>
            <a:r>
              <a:rPr lang="en-US" altLang="zh-CN" sz="2800" b="1" kern="100" dirty="0" smtClean="0">
                <a:solidFill>
                  <a:srgbClr val="FF0000"/>
                </a:solidFill>
                <a:latin typeface="Times New Roman"/>
                <a:ea typeface="华文细黑"/>
                <a:cs typeface="Courier New"/>
              </a:rPr>
              <a:t>Fe</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溶解产生</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，氧化性更强，优先与</a:t>
            </a:r>
            <a:r>
              <a:rPr lang="en-US" altLang="zh-CN" sz="2800" b="1" kern="100" dirty="0" smtClean="0">
                <a:solidFill>
                  <a:srgbClr val="FF0000"/>
                </a:solidFill>
                <a:latin typeface="Times New Roman"/>
                <a:ea typeface="华文细黑"/>
                <a:cs typeface="Times New Roman"/>
              </a:rPr>
              <a:t>Fe</a:t>
            </a:r>
            <a:r>
              <a:rPr lang="zh-CN" altLang="zh-CN" sz="2800" b="1" kern="100" dirty="0" smtClean="0">
                <a:solidFill>
                  <a:srgbClr val="FF0000"/>
                </a:solidFill>
                <a:latin typeface="Times New Roman"/>
                <a:ea typeface="华文细黑"/>
                <a:cs typeface="Times New Roman"/>
              </a:rPr>
              <a:t>单质</a:t>
            </a:r>
            <a:r>
              <a:rPr lang="zh-CN" altLang="en-US" sz="2800" b="1" kern="100" dirty="0" smtClean="0">
                <a:solidFill>
                  <a:srgbClr val="FF0000"/>
                </a:solidFill>
                <a:latin typeface="Times New Roman"/>
                <a:ea typeface="华文细黑"/>
                <a:cs typeface="Times New Roman"/>
              </a:rPr>
              <a:t>反应，无</a:t>
            </a:r>
            <a:r>
              <a:rPr lang="en-US" altLang="zh-CN" sz="2800" b="1" kern="100" dirty="0" smtClean="0">
                <a:solidFill>
                  <a:srgbClr val="FF0000"/>
                </a:solidFill>
                <a:latin typeface="Times New Roman"/>
                <a:ea typeface="华文细黑"/>
                <a:cs typeface="Times New Roman"/>
              </a:rPr>
              <a:t>H</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放出；</a:t>
            </a:r>
            <a:endParaRPr lang="en-US" altLang="zh-CN" sz="2800" b="1" kern="100" dirty="0">
              <a:solidFill>
                <a:srgbClr val="FF0000"/>
              </a:solidFill>
              <a:latin typeface="Times New Roman"/>
              <a:ea typeface="华文细黑"/>
              <a:cs typeface="Times New Roman"/>
            </a:endParaRPr>
          </a:p>
          <a:p>
            <a:pPr algn="just">
              <a:lnSpc>
                <a:spcPct val="150000"/>
              </a:lnSpc>
              <a:spcBef>
                <a:spcPts val="1800"/>
              </a:spcBef>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，在给定的条件下能实现</a:t>
            </a:r>
            <a:r>
              <a:rPr lang="zh-CN" altLang="zh-CN" sz="2800" kern="100" dirty="0" smtClean="0">
                <a:latin typeface="Times New Roman"/>
                <a:ea typeface="华文细黑"/>
                <a:cs typeface="Times New Roman"/>
              </a:rPr>
              <a:t>转化</a:t>
            </a:r>
            <a:endParaRPr lang="en-US" altLang="zh-CN" sz="2800" kern="100" dirty="0" smtClean="0">
              <a:latin typeface="Times New Roman"/>
              <a:ea typeface="华文细黑"/>
              <a:cs typeface="Times New Roman"/>
            </a:endParaRPr>
          </a:p>
          <a:p>
            <a:pPr marL="457200" indent="-457200" algn="just">
              <a:lnSpc>
                <a:spcPct val="150000"/>
              </a:lnSpc>
              <a:spcBef>
                <a:spcPts val="1800"/>
              </a:spcBef>
              <a:buFont typeface="Wingdings" panose="05000000000000000000" pitchFamily="2" charset="2"/>
              <a:buChar char="Ø"/>
            </a:pPr>
            <a:r>
              <a:rPr lang="en-US" altLang="zh-CN" sz="2800" b="1" kern="100" dirty="0">
                <a:solidFill>
                  <a:srgbClr val="FF0000"/>
                </a:solidFill>
                <a:latin typeface="Times New Roman"/>
                <a:ea typeface="华文细黑"/>
                <a:cs typeface="Courier New"/>
              </a:rPr>
              <a:t>FeCl</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溶液加热时易</a:t>
            </a:r>
            <a:r>
              <a:rPr lang="zh-CN" altLang="zh-CN" sz="2800" b="1" kern="100" dirty="0" smtClean="0">
                <a:solidFill>
                  <a:srgbClr val="FF0000"/>
                </a:solidFill>
                <a:latin typeface="Times New Roman"/>
                <a:ea typeface="华文细黑"/>
                <a:cs typeface="Times New Roman"/>
              </a:rPr>
              <a:t>水解</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D</a:t>
            </a:r>
            <a:r>
              <a:rPr lang="zh-CN" altLang="zh-CN" sz="2800" b="1" kern="100" dirty="0">
                <a:solidFill>
                  <a:srgbClr val="FF0000"/>
                </a:solidFill>
                <a:latin typeface="Times New Roman"/>
                <a:ea typeface="华文细黑"/>
                <a:cs typeface="Times New Roman"/>
              </a:rPr>
              <a:t>项错。</a:t>
            </a:r>
            <a:endParaRPr lang="zh-CN" altLang="zh-CN" sz="2800" b="1" kern="100" dirty="0">
              <a:solidFill>
                <a:srgbClr val="FF0000"/>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993311799"/>
              </p:ext>
            </p:extLst>
          </p:nvPr>
        </p:nvGraphicFramePr>
        <p:xfrm>
          <a:off x="1299698" y="4783432"/>
          <a:ext cx="1606550" cy="792163"/>
        </p:xfrm>
        <a:graphic>
          <a:graphicData uri="http://schemas.openxmlformats.org/presentationml/2006/ole">
            <mc:AlternateContent xmlns:mc="http://schemas.openxmlformats.org/markup-compatibility/2006">
              <mc:Choice xmlns:v="urn:schemas-microsoft-com:vml" Requires="v">
                <p:oleObj spid="_x0000_s7888" name="文档" r:id="rId3" imgW="1607160" imgH="792388" progId="Word.Document.12">
                  <p:embed/>
                </p:oleObj>
              </mc:Choice>
              <mc:Fallback>
                <p:oleObj name="文档" r:id="rId3" imgW="1607160" imgH="792388" progId="Word.Document.12">
                  <p:embed/>
                  <p:pic>
                    <p:nvPicPr>
                      <p:cNvPr id="0" name=""/>
                      <p:cNvPicPr/>
                      <p:nvPr/>
                    </p:nvPicPr>
                    <p:blipFill>
                      <a:blip r:embed="rId4"/>
                      <a:stretch>
                        <a:fillRect/>
                      </a:stretch>
                    </p:blipFill>
                    <p:spPr>
                      <a:xfrm>
                        <a:off x="1299698" y="4783432"/>
                        <a:ext cx="1606550" cy="7921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50169499"/>
              </p:ext>
            </p:extLst>
          </p:nvPr>
        </p:nvGraphicFramePr>
        <p:xfrm>
          <a:off x="4128588" y="4785742"/>
          <a:ext cx="1016000" cy="876300"/>
        </p:xfrm>
        <a:graphic>
          <a:graphicData uri="http://schemas.openxmlformats.org/presentationml/2006/ole">
            <mc:AlternateContent xmlns:mc="http://schemas.openxmlformats.org/markup-compatibility/2006">
              <mc:Choice xmlns:v="urn:schemas-microsoft-com:vml" Requires="v">
                <p:oleObj spid="_x0000_s7889" name="文档" r:id="rId5" imgW="1016716" imgH="876271" progId="Word.Document.12">
                  <p:embed/>
                </p:oleObj>
              </mc:Choice>
              <mc:Fallback>
                <p:oleObj name="文档" r:id="rId5" imgW="1016716" imgH="876271" progId="Word.Document.12">
                  <p:embed/>
                  <p:pic>
                    <p:nvPicPr>
                      <p:cNvPr id="0" name=""/>
                      <p:cNvPicPr/>
                      <p:nvPr/>
                    </p:nvPicPr>
                    <p:blipFill>
                      <a:blip r:embed="rId6"/>
                      <a:stretch>
                        <a:fillRect/>
                      </a:stretch>
                    </p:blipFill>
                    <p:spPr>
                      <a:xfrm>
                        <a:off x="4128588" y="4785742"/>
                        <a:ext cx="1016000" cy="876300"/>
                      </a:xfrm>
                      <a:prstGeom prst="rect">
                        <a:avLst/>
                      </a:prstGeom>
                    </p:spPr>
                  </p:pic>
                </p:oleObj>
              </mc:Fallback>
            </mc:AlternateContent>
          </a:graphicData>
        </a:graphic>
      </p:graphicFrame>
      <p:sp>
        <p:nvSpPr>
          <p:cNvPr id="10" name="矩形 9"/>
          <p:cNvSpPr/>
          <p:nvPr/>
        </p:nvSpPr>
        <p:spPr>
          <a:xfrm>
            <a:off x="3444862" y="263183"/>
            <a:ext cx="518091" cy="646331"/>
          </a:xfrm>
          <a:prstGeom prst="rect">
            <a:avLst/>
          </a:prstGeom>
        </p:spPr>
        <p:txBody>
          <a:bodyPr wrap="none">
            <a:spAutoFit/>
          </a:bodyPr>
          <a:lstStyle/>
          <a:p>
            <a:r>
              <a:rPr lang="en-US" altLang="zh-CN" sz="3600" b="1" kern="100" dirty="0">
                <a:solidFill>
                  <a:srgbClr val="FF0000"/>
                </a:solidFill>
                <a:latin typeface="Times New Roman"/>
                <a:cs typeface="Times New Roman"/>
              </a:rPr>
              <a:t>C</a:t>
            </a:r>
            <a:endParaRPr lang="zh-CN" altLang="en-US" sz="3600" b="1" kern="100" dirty="0">
              <a:solidFill>
                <a:srgbClr val="FF0000"/>
              </a:solidFill>
              <a:latin typeface="Times New Roman"/>
              <a:cs typeface="Times New Roman"/>
            </a:endParaRPr>
          </a:p>
        </p:txBody>
      </p:sp>
      <p:sp>
        <p:nvSpPr>
          <p:cNvPr id="6" name="Rectangle 21">
            <a:hlinkClick r:id="rId7"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9"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0"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1"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3"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4"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4" name="直接连接符 3"/>
          <p:cNvCxnSpPr/>
          <p:nvPr/>
        </p:nvCxnSpPr>
        <p:spPr>
          <a:xfrm>
            <a:off x="4367014" y="2709714"/>
            <a:ext cx="844925" cy="7009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曲线连接符 17"/>
          <p:cNvCxnSpPr/>
          <p:nvPr/>
        </p:nvCxnSpPr>
        <p:spPr>
          <a:xfrm>
            <a:off x="5591150" y="5518026"/>
            <a:ext cx="2232248" cy="64807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722924" y="5630378"/>
            <a:ext cx="3467616" cy="823752"/>
          </a:xfrm>
          <a:prstGeom prst="rect">
            <a:avLst/>
          </a:prstGeom>
        </p:spPr>
        <p:txBody>
          <a:bodyPr wrap="none">
            <a:spAutoFit/>
          </a:bodyPr>
          <a:lstStyle/>
          <a:p>
            <a:pPr algn="just">
              <a:lnSpc>
                <a:spcPct val="150000"/>
              </a:lnSpc>
              <a:spcBef>
                <a:spcPts val="1800"/>
              </a:spcBef>
            </a:pPr>
            <a:r>
              <a:rPr lang="en-US" altLang="zh-CN" sz="3600" b="1" kern="100" dirty="0">
                <a:solidFill>
                  <a:srgbClr val="FF0000"/>
                </a:solidFill>
                <a:latin typeface="Times New Roman"/>
                <a:ea typeface="华文细黑"/>
                <a:cs typeface="Times New Roman"/>
              </a:rPr>
              <a:t>Fe(OH)</a:t>
            </a:r>
            <a:r>
              <a:rPr lang="en-US" altLang="zh-CN" sz="3600" b="1" kern="100" baseline="-25000" dirty="0">
                <a:solidFill>
                  <a:srgbClr val="FF0000"/>
                </a:solidFill>
                <a:latin typeface="Times New Roman"/>
                <a:ea typeface="华文细黑"/>
                <a:cs typeface="Times New Roman"/>
              </a:rPr>
              <a:t>3</a:t>
            </a:r>
            <a:r>
              <a:rPr lang="en-US" altLang="zh-CN" sz="3600" b="1" kern="100" dirty="0">
                <a:solidFill>
                  <a:srgbClr val="FF0000"/>
                </a:solidFill>
                <a:latin typeface="Times New Roman"/>
                <a:ea typeface="华文细黑"/>
                <a:cs typeface="Times New Roman"/>
              </a:rPr>
              <a:t>→Fe</a:t>
            </a:r>
            <a:r>
              <a:rPr lang="en-US" altLang="zh-CN" sz="3600" b="1" kern="100" baseline="-25000" dirty="0" smtClean="0">
                <a:solidFill>
                  <a:srgbClr val="FF0000"/>
                </a:solidFill>
                <a:latin typeface="Times New Roman"/>
                <a:ea typeface="华文细黑"/>
                <a:cs typeface="Times New Roman"/>
              </a:rPr>
              <a:t>2</a:t>
            </a:r>
            <a:r>
              <a:rPr lang="en-US" altLang="zh-CN" sz="3600" b="1" kern="100" dirty="0" smtClean="0">
                <a:solidFill>
                  <a:srgbClr val="FF0000"/>
                </a:solidFill>
                <a:latin typeface="Times New Roman"/>
                <a:ea typeface="华文细黑"/>
                <a:cs typeface="Times New Roman"/>
              </a:rPr>
              <a:t>O</a:t>
            </a:r>
            <a:r>
              <a:rPr lang="en-US" altLang="zh-CN" sz="3600" b="1" kern="100" baseline="-25000" dirty="0" smtClean="0">
                <a:solidFill>
                  <a:srgbClr val="FF0000"/>
                </a:solidFill>
                <a:latin typeface="Times New Roman"/>
                <a:ea typeface="华文细黑"/>
                <a:cs typeface="Times New Roman"/>
              </a:rPr>
              <a:t>3</a:t>
            </a:r>
            <a:endParaRPr lang="zh-CN" altLang="zh-CN" sz="3600" b="1" kern="100" baseline="-25000" dirty="0">
              <a:solidFill>
                <a:srgbClr val="FF0000"/>
              </a:solidFill>
              <a:latin typeface="宋体"/>
              <a:cs typeface="Courier New"/>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485623"/>
            <a:ext cx="11733225"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在一定量的稀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中慢慢加入铁粉，得到的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纵坐标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与所加铁粉的物质的量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横坐标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的关系如图所示。请将正确答案的序号填在相应的横线上。</a:t>
            </a:r>
            <a:endParaRPr lang="zh-CN" altLang="zh-CN" sz="1050" kern="100" dirty="0">
              <a:effectLst/>
              <a:latin typeface="宋体"/>
              <a:cs typeface="Courier New"/>
            </a:endParaRPr>
          </a:p>
        </p:txBody>
      </p:sp>
      <p:pic>
        <p:nvPicPr>
          <p:cNvPr id="74754" name="Picture 2" descr="\\李笑影\李笑影\2016\一轮\化学\人教版化学\HX15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870" y="1773610"/>
            <a:ext cx="3193180" cy="231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90550" y="4026690"/>
            <a:ext cx="11873194" cy="2677656"/>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(1)AB</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(2)BC</a:t>
            </a:r>
            <a:r>
              <a:rPr lang="zh-CN" altLang="zh-CN" sz="2800" kern="100" dirty="0">
                <a:latin typeface="Times New Roman"/>
                <a:ea typeface="华文细黑"/>
                <a:cs typeface="Times New Roman"/>
              </a:rPr>
              <a:t>段铁元素以</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形式</a:t>
            </a:r>
            <a:r>
              <a:rPr lang="zh-CN" altLang="zh-CN" sz="2800" kern="100" dirty="0">
                <a:latin typeface="Times New Roman"/>
                <a:ea typeface="华文细黑"/>
                <a:cs typeface="Times New Roman"/>
              </a:rPr>
              <a:t>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(3)CD</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effectLst/>
              <a:latin typeface="宋体"/>
              <a:cs typeface="Courier New"/>
            </a:endParaRPr>
          </a:p>
        </p:txBody>
      </p:sp>
      <p:sp>
        <p:nvSpPr>
          <p:cNvPr id="6" name="Rectangle 21">
            <a:hlinkClick r:id="rId3"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2998862" y="4717227"/>
            <a:ext cx="595035" cy="584775"/>
          </a:xfrm>
          <a:prstGeom prst="rect">
            <a:avLst/>
          </a:prstGeom>
        </p:spPr>
        <p:txBody>
          <a:bodyPr wrap="none">
            <a:spAutoFit/>
          </a:bodyPr>
          <a:lstStyle/>
          <a:p>
            <a:r>
              <a:rPr lang="en-US" altLang="zh-CN" sz="3200" b="1" kern="100" dirty="0">
                <a:solidFill>
                  <a:srgbClr val="FF0000"/>
                </a:solidFill>
                <a:latin typeface="宋体"/>
                <a:ea typeface="华文细黑"/>
                <a:cs typeface="Times New Roman"/>
              </a:rPr>
              <a:t>①</a:t>
            </a:r>
            <a:endParaRPr lang="zh-CN" altLang="en-US" sz="3200" b="1" dirty="0">
              <a:solidFill>
                <a:srgbClr val="FF0000"/>
              </a:solidFill>
            </a:endParaRPr>
          </a:p>
        </p:txBody>
      </p:sp>
      <p:sp>
        <p:nvSpPr>
          <p:cNvPr id="3" name="矩形 2"/>
          <p:cNvSpPr/>
          <p:nvPr/>
        </p:nvSpPr>
        <p:spPr>
          <a:xfrm>
            <a:off x="3619878" y="4725938"/>
            <a:ext cx="9092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endParaRPr lang="zh-CN" altLang="en-US" sz="3200" b="1" dirty="0">
              <a:solidFill>
                <a:srgbClr val="FF0000"/>
              </a:solidFill>
            </a:endParaRPr>
          </a:p>
        </p:txBody>
      </p:sp>
      <p:sp>
        <p:nvSpPr>
          <p:cNvPr id="14" name="矩形 13"/>
          <p:cNvSpPr/>
          <p:nvPr/>
        </p:nvSpPr>
        <p:spPr>
          <a:xfrm>
            <a:off x="2907883" y="5336271"/>
            <a:ext cx="595035" cy="584775"/>
          </a:xfrm>
          <a:prstGeom prst="rect">
            <a:avLst/>
          </a:prstGeom>
        </p:spPr>
        <p:txBody>
          <a:bodyPr wrap="none">
            <a:spAutoFit/>
          </a:bodyPr>
          <a:lstStyle/>
          <a:p>
            <a:r>
              <a:rPr lang="en-US" altLang="zh-CN" sz="3200" b="1" kern="100" dirty="0">
                <a:solidFill>
                  <a:srgbClr val="FF0000"/>
                </a:solidFill>
                <a:latin typeface="宋体"/>
                <a:ea typeface="华文细黑"/>
                <a:cs typeface="Times New Roman"/>
              </a:rPr>
              <a:t>④</a:t>
            </a:r>
            <a:endParaRPr lang="zh-CN" altLang="en-US" sz="3200" b="1" dirty="0">
              <a:solidFill>
                <a:srgbClr val="FF0000"/>
              </a:solidFill>
            </a:endParaRPr>
          </a:p>
        </p:txBody>
      </p:sp>
      <p:sp>
        <p:nvSpPr>
          <p:cNvPr id="15" name="矩形 14"/>
          <p:cNvSpPr/>
          <p:nvPr/>
        </p:nvSpPr>
        <p:spPr>
          <a:xfrm>
            <a:off x="3358902" y="5187041"/>
            <a:ext cx="1838965" cy="737510"/>
          </a:xfrm>
          <a:prstGeom prst="rect">
            <a:avLst/>
          </a:prstGeom>
        </p:spPr>
        <p:txBody>
          <a:bodyPr wrap="none">
            <a:spAutoFit/>
          </a:bodyPr>
          <a:lstStyle/>
          <a:p>
            <a:pPr algn="just">
              <a:lnSpc>
                <a:spcPct val="1500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endParaRPr lang="zh-CN" altLang="zh-CN" sz="3200" b="1" kern="100" dirty="0">
              <a:solidFill>
                <a:srgbClr val="FF0000"/>
              </a:solidFill>
              <a:latin typeface="宋体"/>
              <a:cs typeface="Courier New"/>
            </a:endParaRPr>
          </a:p>
        </p:txBody>
      </p:sp>
      <p:sp>
        <p:nvSpPr>
          <p:cNvPr id="17" name="矩形 16"/>
          <p:cNvSpPr/>
          <p:nvPr/>
        </p:nvSpPr>
        <p:spPr>
          <a:xfrm>
            <a:off x="3157131" y="5857577"/>
            <a:ext cx="595035" cy="711541"/>
          </a:xfrm>
          <a:prstGeom prst="rect">
            <a:avLst/>
          </a:prstGeom>
        </p:spPr>
        <p:txBody>
          <a:bodyPr wrap="none">
            <a:spAutoFit/>
          </a:bodyPr>
          <a:lstStyle/>
          <a:p>
            <a:pPr lvl="0" algn="just">
              <a:lnSpc>
                <a:spcPts val="5500"/>
              </a:lnSpc>
            </a:pPr>
            <a:r>
              <a:rPr lang="en-US" altLang="zh-CN" sz="3200" b="1" kern="100" dirty="0">
                <a:solidFill>
                  <a:srgbClr val="FF0000"/>
                </a:solidFill>
                <a:latin typeface="宋体"/>
                <a:ea typeface="华文细黑"/>
                <a:cs typeface="Times New Roman"/>
              </a:rPr>
              <a:t>③</a:t>
            </a:r>
            <a:endParaRPr lang="zh-CN" altLang="zh-CN" sz="3200" b="1" kern="100" dirty="0">
              <a:solidFill>
                <a:srgbClr val="FF0000"/>
              </a:solidFill>
              <a:latin typeface="宋体"/>
              <a:cs typeface="Courier New"/>
            </a:endParaRPr>
          </a:p>
        </p:txBody>
      </p:sp>
      <p:sp>
        <p:nvSpPr>
          <p:cNvPr id="19" name="矩形 18"/>
          <p:cNvSpPr/>
          <p:nvPr/>
        </p:nvSpPr>
        <p:spPr>
          <a:xfrm>
            <a:off x="3673815" y="6042399"/>
            <a:ext cx="9092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endParaRPr lang="zh-CN" altLang="en-US" sz="3200" b="1" dirty="0">
              <a:solidFill>
                <a:srgbClr val="FF0000"/>
              </a:solidFill>
            </a:endParaRPr>
          </a:p>
        </p:txBody>
      </p:sp>
      <p:sp>
        <p:nvSpPr>
          <p:cNvPr id="18" name="矩形 17"/>
          <p:cNvSpPr/>
          <p:nvPr/>
        </p:nvSpPr>
        <p:spPr>
          <a:xfrm>
            <a:off x="5809839" y="1970470"/>
            <a:ext cx="647805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A-B</a:t>
            </a:r>
            <a:r>
              <a:rPr lang="zh-CN" altLang="en-US" sz="2800" b="1" kern="1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Fe+4HNO</a:t>
            </a:r>
            <a:r>
              <a:rPr lang="en-US" altLang="zh-CN" sz="2800" b="1" kern="100" baseline="-25000" dirty="0" smtClean="0">
                <a:solidFill>
                  <a:srgbClr val="0000FF"/>
                </a:solidFill>
                <a:latin typeface="Times New Roman"/>
                <a:ea typeface="华文细黑"/>
                <a:cs typeface="Courier New"/>
              </a:rPr>
              <a:t>3</a:t>
            </a:r>
            <a:r>
              <a:rPr lang="en-US" altLang="zh-CN" sz="2800" b="1" kern="100" dirty="0" smtClean="0">
                <a:solidFill>
                  <a:srgbClr val="0000FF"/>
                </a:solidFill>
                <a:latin typeface="Times New Roman"/>
                <a:ea typeface="华文细黑"/>
                <a:cs typeface="Times New Roman"/>
              </a:rPr>
              <a:t>==Fe(NO</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+NO↑+H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21" name="矩形 20"/>
          <p:cNvSpPr/>
          <p:nvPr/>
        </p:nvSpPr>
        <p:spPr>
          <a:xfrm>
            <a:off x="5875667" y="2670977"/>
            <a:ext cx="4113627"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B-C</a:t>
            </a:r>
            <a:r>
              <a:rPr lang="zh-CN" altLang="en-US" sz="2800" b="1" kern="1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Fe + 2Fe</a:t>
            </a:r>
            <a:r>
              <a:rPr lang="en-US" altLang="zh-CN" sz="2800" b="1" kern="100" baseline="30000" dirty="0" smtClean="0">
                <a:solidFill>
                  <a:srgbClr val="0000FF"/>
                </a:solidFill>
                <a:latin typeface="Times New Roman"/>
                <a:ea typeface="华文细黑"/>
                <a:cs typeface="Courier New"/>
              </a:rPr>
              <a:t>3+ </a:t>
            </a:r>
            <a:r>
              <a:rPr lang="en-US" altLang="zh-CN" sz="2800" b="1" kern="100" dirty="0" smtClean="0">
                <a:solidFill>
                  <a:srgbClr val="0000FF"/>
                </a:solidFill>
                <a:latin typeface="Times New Roman"/>
                <a:ea typeface="华文细黑"/>
                <a:cs typeface="Times New Roman"/>
              </a:rPr>
              <a:t>== 3Fe</a:t>
            </a:r>
            <a:r>
              <a:rPr lang="en-US" altLang="zh-CN" sz="2800" b="1" kern="100" baseline="30000" dirty="0" smtClean="0">
                <a:solidFill>
                  <a:srgbClr val="0000FF"/>
                </a:solidFill>
                <a:latin typeface="Times New Roman"/>
                <a:ea typeface="华文细黑"/>
                <a:cs typeface="Times New Roman"/>
              </a:rPr>
              <a:t>2+</a:t>
            </a:r>
            <a:endParaRPr lang="zh-CN" altLang="en-US" sz="2800" b="1" baseline="30000" dirty="0">
              <a:solidFill>
                <a:srgbClr val="0000FF"/>
              </a:solidFill>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15" grpId="0"/>
      <p:bldP spid="17" grpId="0"/>
      <p:bldP spid="19" grpId="0"/>
      <p:bldP spid="18"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680" y="572189"/>
            <a:ext cx="11733224"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成功制备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的关键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具有很强的还原性，易被氧化为</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。在实验室中制备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，并使</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长时间保持白色沉淀状态，成功的关键有以下两点：</a:t>
            </a:r>
            <a:endParaRPr lang="zh-CN" altLang="zh-CN" sz="1050" kern="100" dirty="0">
              <a:latin typeface="宋体"/>
              <a:cs typeface="Courier New"/>
            </a:endParaRPr>
          </a:p>
          <a:p>
            <a:pPr algn="just">
              <a:lnSpc>
                <a:spcPts val="5500"/>
              </a:lnSpc>
              <a:spcAft>
                <a:spcPts val="0"/>
              </a:spcAft>
            </a:pPr>
            <a:r>
              <a:rPr lang="en-US" altLang="zh-CN" sz="2800" b="1" kern="100" dirty="0">
                <a:solidFill>
                  <a:srgbClr val="0000FF"/>
                </a:solidFill>
                <a:latin typeface="宋体"/>
                <a:ea typeface="华文细黑"/>
                <a:cs typeface="Times New Roman"/>
              </a:rPr>
              <a:t>①</a:t>
            </a:r>
            <a:r>
              <a:rPr lang="zh-CN" altLang="zh-CN" sz="2800" b="1" kern="100" dirty="0">
                <a:solidFill>
                  <a:srgbClr val="0000FF"/>
                </a:solidFill>
                <a:latin typeface="Times New Roman"/>
                <a:ea typeface="华文细黑"/>
                <a:cs typeface="Times New Roman"/>
              </a:rPr>
              <a:t>溶液中不含</a:t>
            </a:r>
            <a:r>
              <a:rPr lang="en-US" altLang="zh-CN" sz="2800" b="1" kern="100" dirty="0">
                <a:solidFill>
                  <a:srgbClr val="0000FF"/>
                </a:solidFill>
                <a:latin typeface="Times New Roman"/>
                <a:ea typeface="华文细黑"/>
                <a:cs typeface="Courier New"/>
              </a:rPr>
              <a:t>Fe</a:t>
            </a:r>
            <a:r>
              <a:rPr lang="en-US" altLang="zh-CN" sz="2800" b="1" kern="100" baseline="30000" dirty="0">
                <a:solidFill>
                  <a:srgbClr val="0000FF"/>
                </a:solidFill>
                <a:latin typeface="Times New Roman"/>
                <a:ea typeface="华文细黑"/>
                <a:cs typeface="Courier New"/>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和</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等氧化性物质</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加热煮沸或通</a:t>
            </a:r>
            <a:r>
              <a:rPr lang="en-US" altLang="zh-CN" sz="2800" b="1" kern="100" dirty="0" smtClean="0">
                <a:solidFill>
                  <a:srgbClr val="FF0000"/>
                </a:solidFill>
                <a:latin typeface="Times New Roman"/>
                <a:ea typeface="华文细黑"/>
                <a:cs typeface="Times New Roman"/>
              </a:rPr>
              <a:t>H</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赶走</a:t>
            </a:r>
            <a:r>
              <a:rPr lang="en-US" altLang="zh-CN" sz="2800" b="1" kern="100" dirty="0" smtClean="0">
                <a:solidFill>
                  <a:srgbClr val="FF0000"/>
                </a:solidFill>
                <a:latin typeface="Times New Roman"/>
                <a:ea typeface="华文细黑"/>
                <a:cs typeface="Times New Roman"/>
              </a:rPr>
              <a:t>O</a:t>
            </a:r>
            <a:r>
              <a:rPr lang="en-US" altLang="zh-CN" sz="2800" b="1" kern="100" baseline="-25000" dirty="0" smtClean="0">
                <a:solidFill>
                  <a:srgbClr val="FF0000"/>
                </a:solidFill>
                <a:latin typeface="Times New Roman"/>
                <a:ea typeface="华文细黑"/>
                <a:cs typeface="Times New Roman"/>
              </a:rPr>
              <a:t>2</a:t>
            </a:r>
            <a:r>
              <a:rPr lang="en-US" altLang="zh-CN" sz="2800" b="1" kern="100" dirty="0" smtClean="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ts val="5500"/>
              </a:lnSpc>
              <a:spcAft>
                <a:spcPts val="0"/>
              </a:spcAft>
            </a:pPr>
            <a:r>
              <a:rPr lang="en-US" altLang="zh-CN" sz="2800" b="1" kern="100" dirty="0">
                <a:solidFill>
                  <a:srgbClr val="0000FF"/>
                </a:solidFill>
                <a:latin typeface="宋体"/>
                <a:ea typeface="华文细黑"/>
                <a:cs typeface="Times New Roman"/>
              </a:rPr>
              <a:t>②</a:t>
            </a:r>
            <a:r>
              <a:rPr lang="zh-CN" altLang="zh-CN" sz="2800" b="1" kern="100" dirty="0">
                <a:solidFill>
                  <a:srgbClr val="0000FF"/>
                </a:solidFill>
                <a:latin typeface="Times New Roman"/>
                <a:ea typeface="华文细黑"/>
                <a:cs typeface="Times New Roman"/>
              </a:rPr>
              <a:t>制备过程中，保证生成的</a:t>
            </a:r>
            <a:r>
              <a:rPr lang="en-US" altLang="zh-CN" sz="2800" b="1" kern="100" dirty="0">
                <a:solidFill>
                  <a:srgbClr val="0000FF"/>
                </a:solidFill>
                <a:latin typeface="Times New Roman"/>
                <a:ea typeface="华文细黑"/>
                <a:cs typeface="Courier New"/>
              </a:rPr>
              <a:t>Fe(OH)</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在密闭的隔绝空气的体系中。</a:t>
            </a:r>
            <a:endParaRPr lang="zh-CN" altLang="zh-CN" sz="1050" b="1" kern="100" dirty="0">
              <a:solidFill>
                <a:srgbClr val="0000FF"/>
              </a:solidFill>
              <a:effectLst/>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6" name="矩形 5"/>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7" name="直角三角形 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p:nvSpPr>
        <p:spPr>
          <a:xfrm>
            <a:off x="1774726" y="8132"/>
            <a:ext cx="3724096" cy="617477"/>
          </a:xfrm>
          <a:prstGeom prst="rect">
            <a:avLst/>
          </a:prstGeom>
        </p:spPr>
        <p:txBody>
          <a:bodyPr wrap="none">
            <a:spAutoFit/>
          </a:bodyPr>
          <a:lstStyle/>
          <a:p>
            <a:pPr lvl="0">
              <a:lnSpc>
                <a:spcPts val="4500"/>
              </a:lnSpc>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14207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0"/>
          <p:cNvSpPr txBox="1">
            <a:spLocks noChangeArrowheads="1"/>
          </p:cNvSpPr>
          <p:nvPr/>
        </p:nvSpPr>
        <p:spPr bwMode="auto">
          <a:xfrm>
            <a:off x="373803" y="1749227"/>
            <a:ext cx="11266019" cy="2839408"/>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algn="just" eaLnBrk="1" hangingPunct="1">
              <a:lnSpc>
                <a:spcPts val="6000"/>
              </a:lnSpc>
            </a:pPr>
            <a:r>
              <a:rPr lang="en-US" altLang="zh-CN" sz="2800" b="0" kern="100" dirty="0">
                <a:solidFill>
                  <a:prstClr val="black"/>
                </a:solidFill>
                <a:latin typeface="Times New Roman"/>
                <a:ea typeface="华文细黑"/>
                <a:cs typeface="Courier New"/>
              </a:rPr>
              <a:t>1.</a:t>
            </a:r>
            <a:r>
              <a:rPr lang="zh-CN" altLang="en-US" sz="2800" b="0" kern="100" dirty="0">
                <a:solidFill>
                  <a:prstClr val="black"/>
                </a:solidFill>
                <a:latin typeface="Times New Roman"/>
                <a:ea typeface="华文细黑"/>
                <a:cs typeface="Courier New"/>
              </a:rPr>
              <a:t>了解铁及其重要化合物的主要性质及其应用。</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2.</a:t>
            </a:r>
            <a:r>
              <a:rPr lang="zh-CN" altLang="en-US" sz="2800" b="0" kern="100" dirty="0">
                <a:solidFill>
                  <a:prstClr val="black"/>
                </a:solidFill>
                <a:latin typeface="Times New Roman"/>
                <a:ea typeface="华文细黑"/>
                <a:cs typeface="Courier New"/>
              </a:rPr>
              <a:t>以</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的相互转化为例，理解变价金属元素的氧化还原反应。</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3.</a:t>
            </a:r>
            <a:r>
              <a:rPr lang="zh-CN" altLang="en-US" sz="2800" b="0" kern="100" dirty="0">
                <a:solidFill>
                  <a:prstClr val="black"/>
                </a:solidFill>
                <a:latin typeface="Times New Roman"/>
                <a:ea typeface="华文细黑"/>
                <a:cs typeface="Courier New"/>
              </a:rPr>
              <a:t>能鉴别溶液中的</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a:t>
            </a:r>
            <a:endParaRPr lang="zh-CN" altLang="zh-CN" sz="2800" b="0" kern="100" dirty="0">
              <a:solidFill>
                <a:prstClr val="black"/>
              </a:solidFill>
              <a:latin typeface="Times New Roman"/>
              <a:ea typeface="华文细黑"/>
              <a:cs typeface="Times New Roman"/>
            </a:endParaRPr>
          </a:p>
        </p:txBody>
      </p:sp>
      <p:sp>
        <p:nvSpPr>
          <p:cNvPr id="9" name="矩形 8">
            <a:hlinkClick r:id="rId4"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10" name="矩形 9">
            <a:hlinkClick r:id="rId5"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1" name="矩形 10">
            <a:hlinkClick r:id="rId6"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2" name="矩形 11">
            <a:hlinkClick r:id="rId7" action="ppaction://hlinksldjump"/>
          </p:cNvPr>
          <p:cNvSpPr/>
          <p:nvPr/>
        </p:nvSpPr>
        <p:spPr>
          <a:xfrm>
            <a:off x="5317251"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3" name="矩形 12">
            <a:hlinkClick r:id="rId8" action="ppaction://hlinksldjump"/>
          </p:cNvPr>
          <p:cNvSpPr/>
          <p:nvPr/>
        </p:nvSpPr>
        <p:spPr>
          <a:xfrm>
            <a:off x="8748932" y="638810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26242683"/>
              </p:ext>
            </p:extLst>
          </p:nvPr>
        </p:nvGraphicFramePr>
        <p:xfrm>
          <a:off x="1117129" y="2988221"/>
          <a:ext cx="1647027" cy="479136"/>
        </p:xfrm>
        <a:graphic>
          <a:graphicData uri="http://schemas.openxmlformats.org/presentationml/2006/ole">
            <mc:AlternateContent xmlns:mc="http://schemas.openxmlformats.org/markup-compatibility/2006">
              <mc:Choice xmlns:v="urn:schemas-microsoft-com:vml" Requires="v">
                <p:oleObj spid="_x0000_s52601" name="Equation" r:id="rId9" imgW="698400" imgH="203040" progId="Equation.DSMT4">
                  <p:embed/>
                </p:oleObj>
              </mc:Choice>
              <mc:Fallback>
                <p:oleObj name="Equation" r:id="rId9" imgW="698400" imgH="203040" progId="Equation.DSMT4">
                  <p:embed/>
                  <p:pic>
                    <p:nvPicPr>
                      <p:cNvPr id="0" name=""/>
                      <p:cNvPicPr/>
                      <p:nvPr/>
                    </p:nvPicPr>
                    <p:blipFill>
                      <a:blip r:embed="rId10"/>
                      <a:stretch>
                        <a:fillRect/>
                      </a:stretch>
                    </p:blipFill>
                    <p:spPr>
                      <a:xfrm>
                        <a:off x="1117129" y="2988221"/>
                        <a:ext cx="1647027" cy="479136"/>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8017048"/>
              </p:ext>
            </p:extLst>
          </p:nvPr>
        </p:nvGraphicFramePr>
        <p:xfrm>
          <a:off x="3252986" y="3778250"/>
          <a:ext cx="1647825" cy="479425"/>
        </p:xfrm>
        <a:graphic>
          <a:graphicData uri="http://schemas.openxmlformats.org/presentationml/2006/ole">
            <mc:AlternateContent xmlns:mc="http://schemas.openxmlformats.org/markup-compatibility/2006">
              <mc:Choice xmlns:v="urn:schemas-microsoft-com:vml" Requires="v">
                <p:oleObj spid="_x0000_s52602" name="Equation" r:id="rId11" imgW="698400" imgH="203040" progId="Equation.DSMT4">
                  <p:embed/>
                </p:oleObj>
              </mc:Choice>
              <mc:Fallback>
                <p:oleObj name="Equation" r:id="rId11" imgW="698400" imgH="20304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2986" y="3778250"/>
                        <a:ext cx="1647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36" y="748700"/>
            <a:ext cx="11232086" cy="4265270"/>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题组三　</a:t>
            </a:r>
            <a:r>
              <a:rPr lang="en-US" altLang="zh-CN" sz="2800" b="1" kern="100" dirty="0">
                <a:solidFill>
                  <a:srgbClr val="0000FF"/>
                </a:solidFill>
                <a:latin typeface="Times New Roman" pitchFamily="18" charset="0"/>
                <a:ea typeface="Times New Roman" pitchFamily="18" charset="0"/>
                <a:cs typeface="Times New Roman" pitchFamily="18" charset="0"/>
              </a:rPr>
              <a:t>Fe(OH)</a:t>
            </a:r>
            <a:r>
              <a:rPr lang="en-US" altLang="zh-CN" sz="2800" b="1" kern="100" baseline="-25000" dirty="0">
                <a:solidFill>
                  <a:srgbClr val="0000FF"/>
                </a:solidFill>
                <a:latin typeface="Times New Roman" pitchFamily="18" charset="0"/>
                <a:ea typeface="Times New Roman" pitchFamily="18" charset="0"/>
                <a:cs typeface="Times New Roman" pitchFamily="18" charset="0"/>
              </a:rPr>
              <a:t>2</a:t>
            </a:r>
            <a:r>
              <a:rPr lang="zh-CN" altLang="zh-CN" sz="2800" b="1" kern="100" dirty="0">
                <a:solidFill>
                  <a:srgbClr val="0000FF"/>
                </a:solidFill>
                <a:latin typeface="Times New Roman" pitchFamily="18" charset="0"/>
                <a:cs typeface="Times New Roman" pitchFamily="18" charset="0"/>
              </a:rPr>
              <a:t>的制备方法</a:t>
            </a:r>
          </a:p>
          <a:p>
            <a:pPr algn="just">
              <a:lnSpc>
                <a:spcPts val="55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用下列方法可制得白色的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沉淀：用不含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溶液与用不含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的蒸馏水配制的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溶液反应制备。</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用硫酸亚铁晶体配制上述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溶液时还需加入</a:t>
            </a:r>
            <a:r>
              <a:rPr lang="en-US" altLang="zh-CN" sz="2800" kern="100" dirty="0" smtClean="0">
                <a:latin typeface="Times New Roman"/>
                <a:ea typeface="华文细黑"/>
                <a:cs typeface="Courier New"/>
              </a:rPr>
              <a:t>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稀</a:t>
            </a:r>
            <a:r>
              <a:rPr lang="zh-CN" altLang="zh-CN" sz="2800" kern="100" dirty="0">
                <a:latin typeface="Times New Roman"/>
                <a:ea typeface="华文细黑"/>
                <a:cs typeface="Times New Roman"/>
              </a:rPr>
              <a:t>硫酸抑制</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水解，铁屑防止</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被氧化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除去蒸馏水中溶解的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常采用</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方法</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6" name="矩形 5"/>
          <p:cNvSpPr/>
          <p:nvPr/>
        </p:nvSpPr>
        <p:spPr>
          <a:xfrm>
            <a:off x="8202712" y="2999998"/>
            <a:ext cx="233910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稀硫酸、铁屑</a:t>
            </a:r>
            <a:endParaRPr lang="zh-CN" altLang="en-US" sz="2800" b="1" dirty="0">
              <a:solidFill>
                <a:srgbClr val="FF0000"/>
              </a:solidFill>
            </a:endParaRPr>
          </a:p>
        </p:txBody>
      </p:sp>
      <p:sp>
        <p:nvSpPr>
          <p:cNvPr id="8" name="矩形 7"/>
          <p:cNvSpPr/>
          <p:nvPr/>
        </p:nvSpPr>
        <p:spPr>
          <a:xfrm>
            <a:off x="5437609" y="4401944"/>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cs typeface="Courier New"/>
              </a:rPr>
              <a:t>加热煮沸</a:t>
            </a:r>
            <a:endParaRPr lang="zh-CN" altLang="en-US" sz="2800" b="1" kern="100" dirty="0">
              <a:solidFill>
                <a:srgbClr val="FF0000"/>
              </a:solidFill>
              <a:latin typeface="Times New Roman"/>
              <a:ea typeface="华文细黑"/>
              <a:cs typeface="Courier New"/>
            </a:endParaRPr>
          </a:p>
        </p:txBody>
      </p:sp>
      <p:sp>
        <p:nvSpPr>
          <p:cNvPr id="5"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9185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835759"/>
            <a:ext cx="11232086" cy="317009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生成白色</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沉淀的操作是用长滴管吸取不含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溶液，插入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溶液液面下，再挤出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溶液。这样操作的理由</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很容易被氧化，实验过程中要确保在无氧条件下生成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414937" y="2544901"/>
            <a:ext cx="6450805"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避免生成的</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与氧气接触而被氧化</a:t>
            </a:r>
            <a:endParaRPr lang="zh-CN" altLang="en-US" sz="2800" b="1" dirty="0">
              <a:solidFill>
                <a:srgbClr val="FF0000"/>
              </a:solidFill>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8914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440" y="58358"/>
            <a:ext cx="1140990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8.</a:t>
            </a:r>
            <a:r>
              <a:rPr lang="zh-CN" altLang="zh-CN" sz="2800" kern="100" dirty="0">
                <a:latin typeface="Times New Roman"/>
                <a:ea typeface="华文细黑"/>
                <a:cs typeface="Times New Roman"/>
              </a:rPr>
              <a:t>下列各图示中能较长时间看到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白色沉淀的是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75779"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899"/>
          <a:stretch/>
        </p:blipFill>
        <p:spPr bwMode="auto">
          <a:xfrm>
            <a:off x="14274" y="1194877"/>
            <a:ext cx="3128604"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8650713" y="45418"/>
            <a:ext cx="1620957" cy="632994"/>
          </a:xfrm>
          <a:prstGeom prst="rect">
            <a:avLst/>
          </a:prstGeom>
        </p:spPr>
        <p:txBody>
          <a:bodyPr wrap="none">
            <a:spAutoFit/>
          </a:bodyPr>
          <a:lstStyle/>
          <a:p>
            <a:pPr algn="just">
              <a:lnSpc>
                <a:spcPts val="4800"/>
              </a:lnSpc>
              <a:spcAft>
                <a:spcPts val="0"/>
              </a:spcAft>
            </a:pPr>
            <a:r>
              <a:rPr lang="en-US" altLang="zh-CN" sz="2800" b="1" kern="100" dirty="0">
                <a:solidFill>
                  <a:srgbClr val="FF0000"/>
                </a:solidFill>
                <a:latin typeface="宋体"/>
                <a:ea typeface="华文细黑"/>
                <a:cs typeface="Times New Roman"/>
              </a:rPr>
              <a:t>①②③⑤</a:t>
            </a:r>
            <a:endParaRPr lang="zh-CN" altLang="zh-CN" sz="2800" b="1" kern="100" dirty="0">
              <a:solidFill>
                <a:srgbClr val="FF0000"/>
              </a:solidFill>
              <a:latin typeface="宋体"/>
              <a:cs typeface="Courier New"/>
            </a:endParaRPr>
          </a:p>
        </p:txBody>
      </p:sp>
      <p:pic>
        <p:nvPicPr>
          <p:cNvPr id="15"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056"/>
          <a:stretch/>
        </p:blipFill>
        <p:spPr bwMode="auto">
          <a:xfrm>
            <a:off x="3070870" y="1072215"/>
            <a:ext cx="3304476" cy="343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98" r="70939"/>
          <a:stretch/>
        </p:blipFill>
        <p:spPr bwMode="auto">
          <a:xfrm>
            <a:off x="6714446" y="690821"/>
            <a:ext cx="1757024" cy="385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4034" r="4262"/>
          <a:stretch/>
        </p:blipFill>
        <p:spPr bwMode="auto">
          <a:xfrm>
            <a:off x="10469676" y="790946"/>
            <a:ext cx="1674202" cy="371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7865" r="39891"/>
          <a:stretch/>
        </p:blipFill>
        <p:spPr bwMode="auto">
          <a:xfrm>
            <a:off x="8556574" y="948597"/>
            <a:ext cx="1643088" cy="355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800" t="30496" r="56899" b="13066"/>
          <a:stretch/>
        </p:blipFill>
        <p:spPr bwMode="auto">
          <a:xfrm>
            <a:off x="5533656" y="1271364"/>
            <a:ext cx="1195304" cy="1645563"/>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9" name="矩形 18"/>
          <p:cNvSpPr/>
          <p:nvPr/>
        </p:nvSpPr>
        <p:spPr>
          <a:xfrm>
            <a:off x="5792608" y="4665777"/>
            <a:ext cx="3542958" cy="1569660"/>
          </a:xfrm>
          <a:prstGeom prst="rect">
            <a:avLst/>
          </a:prstGeom>
        </p:spPr>
        <p:txBody>
          <a:bodyPr wrap="none">
            <a:spAutoFit/>
          </a:bodyPr>
          <a:lstStyle/>
          <a:p>
            <a:pPr algn="ctr">
              <a:lnSpc>
                <a:spcPct val="150000"/>
              </a:lnSpc>
              <a:spcAft>
                <a:spcPts val="0"/>
              </a:spcAft>
            </a:pPr>
            <a:r>
              <a:rPr lang="zh-CN" altLang="en-US" sz="3200" b="1" kern="100" dirty="0" smtClean="0">
                <a:solidFill>
                  <a:srgbClr val="FF0000"/>
                </a:solidFill>
                <a:latin typeface="Times New Roman"/>
                <a:ea typeface="华文细黑"/>
                <a:cs typeface="Courier New"/>
              </a:rPr>
              <a:t>阳极：</a:t>
            </a:r>
            <a:r>
              <a:rPr lang="en-US" altLang="zh-CN" sz="3200" b="1" kern="100" dirty="0" smtClean="0">
                <a:solidFill>
                  <a:srgbClr val="FF0000"/>
                </a:solidFill>
                <a:latin typeface="Times New Roman"/>
                <a:ea typeface="华文细黑"/>
                <a:cs typeface="Courier New"/>
              </a:rPr>
              <a:t>Fe-2e-=Fe</a:t>
            </a:r>
            <a:r>
              <a:rPr lang="en-US" altLang="zh-CN" sz="3200" b="1" kern="100" baseline="30000" dirty="0" smtClean="0">
                <a:solidFill>
                  <a:srgbClr val="FF0000"/>
                </a:solidFill>
                <a:latin typeface="Times New Roman"/>
                <a:ea typeface="华文细黑"/>
                <a:cs typeface="Courier New"/>
              </a:rPr>
              <a:t>2+</a:t>
            </a:r>
          </a:p>
          <a:p>
            <a:pPr algn="ctr">
              <a:lnSpc>
                <a:spcPct val="150000"/>
              </a:lnSpc>
            </a:pPr>
            <a:r>
              <a:rPr lang="zh-CN" altLang="en-US" sz="3200" b="1" kern="100" dirty="0" smtClean="0">
                <a:solidFill>
                  <a:srgbClr val="FF0000"/>
                </a:solidFill>
                <a:latin typeface="Times New Roman"/>
                <a:ea typeface="华文细黑"/>
                <a:cs typeface="Courier New"/>
              </a:rPr>
              <a:t>阴极：</a:t>
            </a:r>
            <a:r>
              <a:rPr lang="en-US" altLang="zh-CN" sz="3200" b="1" kern="100" dirty="0" smtClean="0">
                <a:solidFill>
                  <a:srgbClr val="FF0000"/>
                </a:solidFill>
                <a:latin typeface="Times New Roman"/>
                <a:ea typeface="华文细黑"/>
                <a:cs typeface="Courier New"/>
              </a:rPr>
              <a:t>2H</a:t>
            </a:r>
            <a:r>
              <a:rPr lang="en-US" altLang="zh-CN" sz="3200" b="1" kern="100" baseline="3000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+2e-=H</a:t>
            </a:r>
            <a:r>
              <a:rPr lang="en-US" altLang="zh-CN" sz="3200" b="1" kern="100" baseline="-25000" dirty="0" smtClean="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sp>
        <p:nvSpPr>
          <p:cNvPr id="4" name="矩形 3"/>
          <p:cNvSpPr/>
          <p:nvPr/>
        </p:nvSpPr>
        <p:spPr>
          <a:xfrm>
            <a:off x="9224627" y="4075197"/>
            <a:ext cx="831019" cy="769441"/>
          </a:xfrm>
          <a:prstGeom prst="rect">
            <a:avLst/>
          </a:prstGeom>
        </p:spPr>
        <p:txBody>
          <a:bodyPr wrap="square">
            <a:spAutoFit/>
          </a:bodyPr>
          <a:lstStyle/>
          <a:p>
            <a:r>
              <a:rPr lang="en-US" altLang="zh-CN" sz="4400" b="1" dirty="0" smtClean="0">
                <a:solidFill>
                  <a:srgbClr val="FF0000"/>
                </a:solidFill>
              </a:rPr>
              <a:t>×</a:t>
            </a:r>
            <a:endParaRPr lang="zh-CN" altLang="en-US" sz="4400" b="1" dirty="0">
              <a:solidFill>
                <a:srgbClr val="FF0000"/>
              </a:solidFill>
            </a:endParaRPr>
          </a:p>
        </p:txBody>
      </p:sp>
      <p:sp>
        <p:nvSpPr>
          <p:cNvPr id="21" name="矩形 20"/>
          <p:cNvSpPr/>
          <p:nvPr/>
        </p:nvSpPr>
        <p:spPr>
          <a:xfrm>
            <a:off x="1611589" y="4313868"/>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2" name="矩形 21"/>
          <p:cNvSpPr/>
          <p:nvPr/>
        </p:nvSpPr>
        <p:spPr>
          <a:xfrm>
            <a:off x="4554572" y="4291221"/>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3" name="矩形 22"/>
          <p:cNvSpPr/>
          <p:nvPr/>
        </p:nvSpPr>
        <p:spPr>
          <a:xfrm>
            <a:off x="7290314" y="4284840"/>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4" name="矩形 23"/>
          <p:cNvSpPr/>
          <p:nvPr/>
        </p:nvSpPr>
        <p:spPr>
          <a:xfrm>
            <a:off x="10756604" y="4291221"/>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5" name="矩形 24"/>
          <p:cNvSpPr/>
          <p:nvPr/>
        </p:nvSpPr>
        <p:spPr>
          <a:xfrm>
            <a:off x="118542" y="5913754"/>
            <a:ext cx="9217024" cy="828408"/>
          </a:xfrm>
          <a:prstGeom prst="rect">
            <a:avLst/>
          </a:prstGeom>
        </p:spPr>
        <p:txBody>
          <a:bodyPr wrap="square" lIns="121898" tIns="60948" rIns="121898" bIns="60948">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关键：</a:t>
            </a:r>
            <a:r>
              <a:rPr lang="zh-CN" altLang="zh-CN" sz="2800" b="1" kern="100" dirty="0" smtClean="0">
                <a:solidFill>
                  <a:srgbClr val="0000FF"/>
                </a:solidFill>
                <a:latin typeface="Times New Roman"/>
                <a:ea typeface="华文细黑"/>
                <a:cs typeface="Times New Roman"/>
              </a:rPr>
              <a:t>保证</a:t>
            </a:r>
            <a:r>
              <a:rPr lang="zh-CN" altLang="zh-CN" sz="2800" b="1" kern="100" dirty="0">
                <a:solidFill>
                  <a:srgbClr val="0000FF"/>
                </a:solidFill>
                <a:latin typeface="Times New Roman"/>
                <a:ea typeface="华文细黑"/>
                <a:cs typeface="Times New Roman"/>
              </a:rPr>
              <a:t>生成的</a:t>
            </a:r>
            <a:r>
              <a:rPr lang="en-US" altLang="zh-CN" sz="2800" b="1" kern="100" dirty="0">
                <a:solidFill>
                  <a:srgbClr val="0000FF"/>
                </a:solidFill>
                <a:latin typeface="Times New Roman"/>
                <a:ea typeface="华文细黑"/>
                <a:cs typeface="Courier New"/>
              </a:rPr>
              <a:t>Fe(OH)</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在密闭的隔绝空气的体系中。</a:t>
            </a:r>
            <a:endParaRPr lang="zh-CN" altLang="zh-CN" sz="1050" b="1" kern="100" dirty="0">
              <a:solidFill>
                <a:srgbClr val="0000FF"/>
              </a:solidFill>
              <a:effectLst/>
              <a:latin typeface="宋体"/>
              <a:cs typeface="Courier New"/>
            </a:endParaRPr>
          </a:p>
        </p:txBody>
      </p:sp>
      <p:cxnSp>
        <p:nvCxnSpPr>
          <p:cNvPr id="6" name="曲线连接符 5"/>
          <p:cNvCxnSpPr/>
          <p:nvPr/>
        </p:nvCxnSpPr>
        <p:spPr>
          <a:xfrm flipV="1">
            <a:off x="7564087" y="5302002"/>
            <a:ext cx="1771479" cy="360041"/>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77510" y="4976231"/>
            <a:ext cx="21900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OH</a:t>
            </a:r>
            <a:r>
              <a:rPr lang="en-US" altLang="zh-CN" sz="3200" b="1" kern="100" baseline="30000" dirty="0" smtClean="0">
                <a:solidFill>
                  <a:srgbClr val="FF0000"/>
                </a:solidFill>
                <a:latin typeface="Times New Roman"/>
                <a:ea typeface="华文细黑"/>
                <a:cs typeface="Courier New"/>
              </a:rPr>
              <a:t>-</a:t>
            </a:r>
            <a:r>
              <a:rPr lang="zh-CN" altLang="en-US" sz="3200" b="1" kern="100" dirty="0" smtClean="0">
                <a:solidFill>
                  <a:srgbClr val="FF0000"/>
                </a:solidFill>
                <a:latin typeface="Times New Roman"/>
                <a:ea typeface="华文细黑"/>
                <a:cs typeface="Courier New"/>
              </a:rPr>
              <a:t>多出来</a:t>
            </a:r>
            <a:endParaRPr lang="zh-CN" altLang="en-US" sz="3200" dirty="0"/>
          </a:p>
        </p:txBody>
      </p:sp>
    </p:spTree>
    <p:extLst>
      <p:ext uri="{BB962C8B-B14F-4D97-AF65-F5344CB8AC3E}">
        <p14:creationId xmlns:p14="http://schemas.microsoft.com/office/powerpoint/2010/main" val="17169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left)">
                                      <p:cBhvr>
                                        <p:cTn id="27" dur="10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animEffect transition="in" filter="wipe(left)">
                                      <p:cBhvr>
                                        <p:cTn id="32" dur="1000"/>
                                        <p:tgtEl>
                                          <p:spTgt spid="1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arn(inVertical)">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1" grpId="0"/>
      <p:bldP spid="22" grpId="0"/>
      <p:bldP spid="23" grpId="0"/>
      <p:bldP spid="24" grpId="0"/>
      <p:bldP spid="25"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500" y="558999"/>
            <a:ext cx="11755638" cy="6247864"/>
          </a:xfrm>
          <a:prstGeom prst="rect">
            <a:avLst/>
          </a:prstGeom>
        </p:spPr>
        <p:txBody>
          <a:bodyPr>
            <a:spAutoFit/>
          </a:bodyPr>
          <a:lstStyle/>
          <a:p>
            <a:pPr algn="just">
              <a:lnSpc>
                <a:spcPts val="48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在空气中很容易被氧化为红褐色的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，即</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，因此要较长时间看到</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白色沉淀，就要排除装置中的氧气或空气。</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原理一样，都是先用氢气将装置中的空气排尽，并使生成的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处在氢气的保护中；</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的原理为铁作阳极产生</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，与电解水产生的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，且液面用汽油保护，能防止空气进入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中液面加苯阻止了空气进入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由于带入空气中的氧气，能迅速将</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氧化，因而不能较长时间看到白色沉淀。</a:t>
            </a:r>
            <a:endParaRPr lang="zh-CN" altLang="zh-CN" sz="2800" kern="100" dirty="0">
              <a:latin typeface="宋体"/>
              <a:cs typeface="Courier New"/>
            </a:endParaRPr>
          </a:p>
          <a:p>
            <a:pPr algn="just">
              <a:lnSpc>
                <a:spcPts val="48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宋体"/>
                <a:ea typeface="华文细黑"/>
                <a:cs typeface="Times New Roman"/>
              </a:rPr>
              <a:t>①②③⑤</a:t>
            </a:r>
            <a:endParaRPr lang="zh-CN" altLang="zh-CN" sz="2800" b="1" kern="100" dirty="0">
              <a:solidFill>
                <a:srgbClr val="FF0000"/>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Tree>
    <p:extLst>
      <p:ext uri="{BB962C8B-B14F-4D97-AF65-F5344CB8AC3E}">
        <p14:creationId xmlns:p14="http://schemas.microsoft.com/office/powerpoint/2010/main" val="148808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500" y="-4511"/>
            <a:ext cx="11639246" cy="1823576"/>
          </a:xfrm>
          <a:prstGeom prst="rect">
            <a:avLst/>
          </a:prstGeom>
        </p:spPr>
        <p:txBody>
          <a:bodyPr>
            <a:spAutoFit/>
          </a:bodyPr>
          <a:lstStyle/>
          <a:p>
            <a:pPr algn="just">
              <a:lnSpc>
                <a:spcPts val="4500"/>
              </a:lnSpc>
              <a:spcAft>
                <a:spcPts val="0"/>
              </a:spcAft>
            </a:pPr>
            <a:endParaRPr lang="en-US" altLang="zh-CN" sz="2800" kern="100" dirty="0" smtClean="0">
              <a:latin typeface="Times New Roman"/>
              <a:ea typeface="华文细黑"/>
              <a:cs typeface="Courier New"/>
            </a:endParaRPr>
          </a:p>
          <a:p>
            <a:pPr algn="just">
              <a:lnSpc>
                <a:spcPts val="45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的常用方法</a:t>
            </a:r>
            <a:endParaRPr lang="zh-CN" altLang="zh-CN" sz="1050" kern="100" dirty="0">
              <a:latin typeface="宋体"/>
              <a:cs typeface="Courier New"/>
            </a:endParaRPr>
          </a:p>
          <a:p>
            <a:pPr algn="just">
              <a:lnSpc>
                <a:spcPts val="4500"/>
              </a:lnSpc>
              <a:spcAft>
                <a:spcPts val="0"/>
              </a:spcAft>
            </a:pPr>
            <a:r>
              <a:rPr lang="en-US" altLang="zh-CN" sz="2800" b="1" kern="100" dirty="0">
                <a:solidFill>
                  <a:srgbClr val="FF0000"/>
                </a:solidFill>
                <a:latin typeface="Times New Roman"/>
                <a:ea typeface="华文细黑"/>
                <a:cs typeface="Courier New"/>
              </a:rPr>
              <a:t>(1</a:t>
            </a:r>
            <a:r>
              <a:rPr lang="en-US" altLang="zh-CN" sz="2800" b="1" kern="100" dirty="0" smtClean="0">
                <a:solidFill>
                  <a:srgbClr val="FF0000"/>
                </a:solidFill>
                <a:latin typeface="Times New Roman"/>
                <a:ea typeface="华文细黑"/>
                <a:cs typeface="Courier New"/>
              </a:rPr>
              <a:t>)</a:t>
            </a:r>
            <a:r>
              <a:rPr lang="zh-CN" altLang="en-US" sz="2800" b="1" kern="100" dirty="0" smtClean="0">
                <a:solidFill>
                  <a:srgbClr val="FF0000"/>
                </a:solidFill>
                <a:latin typeface="Times New Roman"/>
                <a:ea typeface="华文细黑"/>
                <a:cs typeface="Courier New"/>
              </a:rPr>
              <a:t>单一的</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3+</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用</a:t>
            </a:r>
            <a:r>
              <a:rPr lang="en-US" altLang="zh-CN" sz="2800" b="1" kern="100" dirty="0">
                <a:solidFill>
                  <a:srgbClr val="FF0000"/>
                </a:solidFill>
                <a:latin typeface="Times New Roman"/>
                <a:ea typeface="华文细黑"/>
                <a:cs typeface="Courier New"/>
              </a:rPr>
              <a:t>KSCN</a:t>
            </a:r>
            <a:r>
              <a:rPr lang="zh-CN" altLang="zh-CN" sz="2800" b="1" kern="100" dirty="0">
                <a:solidFill>
                  <a:srgbClr val="FF0000"/>
                </a:solidFill>
                <a:latin typeface="Times New Roman"/>
                <a:ea typeface="华文细黑"/>
                <a:cs typeface="Times New Roman"/>
              </a:rPr>
              <a:t>溶液和氯</a:t>
            </a:r>
            <a:r>
              <a:rPr lang="zh-CN" altLang="zh-CN" sz="2800" b="1" kern="100" dirty="0" smtClean="0">
                <a:solidFill>
                  <a:srgbClr val="FF0000"/>
                </a:solidFill>
                <a:latin typeface="Times New Roman"/>
                <a:ea typeface="华文细黑"/>
                <a:cs typeface="Times New Roman"/>
              </a:rPr>
              <a:t>水</a:t>
            </a:r>
            <a:endParaRPr lang="zh-CN" altLang="zh-CN" sz="1050" b="1" kern="100" dirty="0">
              <a:solidFill>
                <a:srgbClr val="FF0000"/>
              </a:solidFill>
              <a:latin typeface="宋体"/>
              <a:cs typeface="Courier New"/>
            </a:endParaRPr>
          </a:p>
        </p:txBody>
      </p:sp>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16" y="1740843"/>
            <a:ext cx="8802216" cy="115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35302" y="2772948"/>
            <a:ext cx="5743880" cy="656846"/>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a:t>
            </a:r>
            <a:r>
              <a:rPr lang="zh-CN" altLang="en-US" sz="2800" b="1" kern="100" dirty="0">
                <a:solidFill>
                  <a:srgbClr val="FF0000"/>
                </a:solidFill>
                <a:latin typeface="Times New Roman"/>
                <a:ea typeface="华文细黑"/>
                <a:cs typeface="Courier New"/>
              </a:rPr>
              <a:t>单一的</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en-US" sz="2800" b="1" kern="100" dirty="0">
                <a:solidFill>
                  <a:srgbClr val="FF0000"/>
                </a:solidFill>
                <a:latin typeface="Times New Roman"/>
                <a:ea typeface="华文细黑"/>
                <a:cs typeface="Courier New"/>
              </a:rPr>
              <a:t>或</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用</a:t>
            </a:r>
            <a:r>
              <a:rPr lang="en-US" altLang="zh-CN" sz="2800" b="1" kern="100" dirty="0" err="1">
                <a:solidFill>
                  <a:srgbClr val="FF0000"/>
                </a:solidFill>
                <a:latin typeface="Times New Roman"/>
                <a:ea typeface="华文细黑"/>
                <a:cs typeface="Courier New"/>
              </a:rPr>
              <a:t>NaOH</a:t>
            </a:r>
            <a:r>
              <a:rPr lang="zh-CN" altLang="zh-CN" sz="2800" b="1" kern="100" dirty="0">
                <a:solidFill>
                  <a:srgbClr val="FF0000"/>
                </a:solidFill>
                <a:latin typeface="Times New Roman"/>
                <a:ea typeface="华文细黑"/>
                <a:cs typeface="Times New Roman"/>
              </a:rPr>
              <a:t>溶液</a:t>
            </a:r>
            <a:endParaRPr lang="zh-CN" altLang="zh-CN" sz="2800" b="1" kern="100" dirty="0">
              <a:solidFill>
                <a:srgbClr val="FF0000"/>
              </a:solidFill>
              <a:effectLst/>
              <a:latin typeface="宋体"/>
              <a:cs typeface="Courier New"/>
            </a:endParaRPr>
          </a:p>
        </p:txBody>
      </p:sp>
      <p:pic>
        <p:nvPicPr>
          <p:cNvPr id="768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16" y="3478714"/>
            <a:ext cx="6908950" cy="89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28520" y="4337432"/>
            <a:ext cx="11799334" cy="738664"/>
          </a:xfrm>
          <a:prstGeom prst="rect">
            <a:avLst/>
          </a:prstGeom>
        </p:spPr>
        <p:txBody>
          <a:bodyPr wrap="squar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(3</a:t>
            </a:r>
            <a:r>
              <a:rPr lang="en-US" altLang="zh-CN" sz="2800" b="1" kern="100" dirty="0" smtClean="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混合溶液含</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的</a:t>
            </a:r>
            <a:r>
              <a:rPr lang="zh-CN" altLang="zh-CN" sz="2800" b="1" kern="100" dirty="0" smtClean="0">
                <a:solidFill>
                  <a:srgbClr val="FF0000"/>
                </a:solidFill>
                <a:latin typeface="Times New Roman"/>
                <a:ea typeface="华文细黑"/>
                <a:cs typeface="Times New Roman"/>
              </a:rPr>
              <a:t>检验</a:t>
            </a:r>
            <a:r>
              <a:rPr lang="zh-CN" altLang="en-US" sz="2800" b="1" kern="100" dirty="0" smtClean="0">
                <a:solidFill>
                  <a:srgbClr val="FF0000"/>
                </a:solidFill>
                <a:latin typeface="Times New Roman"/>
                <a:ea typeface="华文细黑"/>
                <a:cs typeface="Times New Roman"/>
              </a:rPr>
              <a:t>：先用</a:t>
            </a:r>
            <a:r>
              <a:rPr lang="en-US" altLang="zh-CN" sz="2800" b="1" kern="100" dirty="0" smtClean="0">
                <a:solidFill>
                  <a:srgbClr val="FF0000"/>
                </a:solidFill>
                <a:latin typeface="Times New Roman"/>
                <a:ea typeface="华文细黑"/>
                <a:cs typeface="Times New Roman"/>
              </a:rPr>
              <a:t>KSCN</a:t>
            </a:r>
            <a:r>
              <a:rPr lang="zh-CN" altLang="en-US" sz="2800" b="1" kern="100" dirty="0" smtClean="0">
                <a:solidFill>
                  <a:srgbClr val="FF0000"/>
                </a:solidFill>
                <a:latin typeface="Times New Roman"/>
                <a:ea typeface="华文细黑"/>
                <a:cs typeface="Times New Roman"/>
              </a:rPr>
              <a:t>，再用</a:t>
            </a:r>
            <a:r>
              <a:rPr lang="en-US" altLang="zh-CN" sz="2800" b="1" kern="100" dirty="0" smtClean="0">
                <a:solidFill>
                  <a:srgbClr val="FF0000"/>
                </a:solidFill>
                <a:latin typeface="Times New Roman"/>
                <a:ea typeface="华文细黑"/>
                <a:cs typeface="Times New Roman"/>
              </a:rPr>
              <a:t>KMnO</a:t>
            </a:r>
            <a:r>
              <a:rPr lang="en-US" altLang="zh-CN" sz="2800" b="1" kern="100" baseline="-25000" dirty="0" smtClean="0">
                <a:solidFill>
                  <a:srgbClr val="FF0000"/>
                </a:solidFill>
                <a:latin typeface="Times New Roman"/>
                <a:ea typeface="华文细黑"/>
                <a:cs typeface="Times New Roman"/>
              </a:rPr>
              <a:t>4</a:t>
            </a:r>
            <a:r>
              <a:rPr lang="en-US" altLang="zh-CN" sz="2800" b="1" kern="100" dirty="0" smtClean="0">
                <a:solidFill>
                  <a:srgbClr val="FF0000"/>
                </a:solidFill>
                <a:latin typeface="Times New Roman"/>
                <a:ea typeface="华文细黑"/>
                <a:cs typeface="Times New Roman"/>
              </a:rPr>
              <a:t>(H</a:t>
            </a:r>
            <a:r>
              <a:rPr lang="en-US" altLang="zh-CN" sz="2800" b="1" kern="100" baseline="300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a:t>
            </a:r>
            <a:endParaRPr lang="zh-CN" altLang="zh-CN" sz="2800" b="1" kern="100" dirty="0">
              <a:solidFill>
                <a:srgbClr val="FF0000"/>
              </a:solidFill>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573817393"/>
              </p:ext>
            </p:extLst>
          </p:nvPr>
        </p:nvGraphicFramePr>
        <p:xfrm>
          <a:off x="315516" y="5057403"/>
          <a:ext cx="10193338" cy="877888"/>
        </p:xfrm>
        <a:graphic>
          <a:graphicData uri="http://schemas.openxmlformats.org/presentationml/2006/ole">
            <mc:AlternateContent xmlns:mc="http://schemas.openxmlformats.org/markup-compatibility/2006">
              <mc:Choice xmlns:v="urn:schemas-microsoft-com:vml" Requires="v">
                <p:oleObj spid="_x0000_s77134" name="文档" r:id="rId5" imgW="10194078" imgH="877496" progId="Word.Document.12">
                  <p:embed/>
                </p:oleObj>
              </mc:Choice>
              <mc:Fallback>
                <p:oleObj name="文档" r:id="rId5" imgW="10194078" imgH="877496" progId="Word.Document.12">
                  <p:embed/>
                  <p:pic>
                    <p:nvPicPr>
                      <p:cNvPr id="0" name=""/>
                      <p:cNvPicPr/>
                      <p:nvPr/>
                    </p:nvPicPr>
                    <p:blipFill>
                      <a:blip r:embed="rId6"/>
                      <a:stretch>
                        <a:fillRect/>
                      </a:stretch>
                    </p:blipFill>
                    <p:spPr>
                      <a:xfrm>
                        <a:off x="315516" y="5057403"/>
                        <a:ext cx="10193338" cy="8778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72318943"/>
              </p:ext>
            </p:extLst>
          </p:nvPr>
        </p:nvGraphicFramePr>
        <p:xfrm>
          <a:off x="318517" y="5857478"/>
          <a:ext cx="10191750" cy="990600"/>
        </p:xfrm>
        <a:graphic>
          <a:graphicData uri="http://schemas.openxmlformats.org/presentationml/2006/ole">
            <mc:AlternateContent xmlns:mc="http://schemas.openxmlformats.org/markup-compatibility/2006">
              <mc:Choice xmlns:v="urn:schemas-microsoft-com:vml" Requires="v">
                <p:oleObj spid="_x0000_s77135" name="文档" r:id="rId7" imgW="10194078" imgH="992140" progId="Word.Document.12">
                  <p:embed/>
                </p:oleObj>
              </mc:Choice>
              <mc:Fallback>
                <p:oleObj name="文档" r:id="rId7" imgW="10194078" imgH="992140" progId="Word.Document.12">
                  <p:embed/>
                  <p:pic>
                    <p:nvPicPr>
                      <p:cNvPr id="0" name=""/>
                      <p:cNvPicPr/>
                      <p:nvPr/>
                    </p:nvPicPr>
                    <p:blipFill>
                      <a:blip r:embed="rId8"/>
                      <a:stretch>
                        <a:fillRect/>
                      </a:stretch>
                    </p:blipFill>
                    <p:spPr>
                      <a:xfrm>
                        <a:off x="318517" y="5857478"/>
                        <a:ext cx="10191750" cy="99060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8132"/>
            <a:ext cx="3724096" cy="617477"/>
          </a:xfrm>
          <a:prstGeom prst="rect">
            <a:avLst/>
          </a:prstGeom>
        </p:spPr>
        <p:txBody>
          <a:bodyPr wrap="none">
            <a:spAutoFit/>
          </a:bodyPr>
          <a:lstStyle/>
          <a:p>
            <a:pPr lvl="0">
              <a:lnSpc>
                <a:spcPts val="4500"/>
              </a:lnSpc>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
        <p:nvSpPr>
          <p:cNvPr id="2" name="矩形 1"/>
          <p:cNvSpPr/>
          <p:nvPr/>
        </p:nvSpPr>
        <p:spPr>
          <a:xfrm>
            <a:off x="9222847" y="1485578"/>
            <a:ext cx="2459328" cy="1246495"/>
          </a:xfrm>
          <a:prstGeom prst="rect">
            <a:avLst/>
          </a:prstGeom>
        </p:spPr>
        <p:txBody>
          <a:bodyPr wrap="none">
            <a:spAutoFit/>
          </a:bodyPr>
          <a:lstStyle/>
          <a:p>
            <a:pPr algn="ctr">
              <a:lnSpc>
                <a:spcPts val="4500"/>
              </a:lnSpc>
              <a:spcAft>
                <a:spcPts val="0"/>
              </a:spcAft>
            </a:pPr>
            <a:r>
              <a:rPr lang="zh-CN" altLang="en-US" sz="2800" b="1" kern="100" dirty="0" smtClean="0">
                <a:solidFill>
                  <a:srgbClr val="FF0000"/>
                </a:solidFill>
                <a:latin typeface="Times New Roman"/>
                <a:ea typeface="华文细黑"/>
                <a:cs typeface="Times New Roman"/>
              </a:rPr>
              <a:t>先加</a:t>
            </a:r>
            <a:r>
              <a:rPr lang="en-US" altLang="zh-CN" sz="2800" b="1" kern="100" dirty="0" smtClean="0">
                <a:solidFill>
                  <a:srgbClr val="FF0000"/>
                </a:solidFill>
                <a:latin typeface="Times New Roman"/>
                <a:ea typeface="华文细黑"/>
                <a:cs typeface="Times New Roman"/>
              </a:rPr>
              <a:t>KSCN</a:t>
            </a:r>
          </a:p>
          <a:p>
            <a:pPr algn="ctr">
              <a:lnSpc>
                <a:spcPts val="4500"/>
              </a:lnSpc>
              <a:spcAft>
                <a:spcPts val="0"/>
              </a:spcAft>
            </a:pPr>
            <a:r>
              <a:rPr lang="zh-CN" altLang="en-US" sz="2800" b="1" kern="100" dirty="0" smtClean="0">
                <a:solidFill>
                  <a:srgbClr val="FF0000"/>
                </a:solidFill>
                <a:latin typeface="Times New Roman"/>
                <a:ea typeface="华文细黑"/>
                <a:cs typeface="Times New Roman"/>
              </a:rPr>
              <a:t>不能先加</a:t>
            </a:r>
            <a:r>
              <a:rPr lang="en-US" altLang="zh-CN" sz="2800" b="1" kern="100" dirty="0" smtClean="0">
                <a:solidFill>
                  <a:srgbClr val="FF0000"/>
                </a:solidFill>
                <a:latin typeface="Times New Roman"/>
                <a:ea typeface="华文细黑"/>
                <a:cs typeface="Times New Roman"/>
              </a:rPr>
              <a:t>Cl</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水</a:t>
            </a:r>
            <a:endParaRPr lang="zh-CN" altLang="zh-CN" sz="1050" b="1" kern="100" dirty="0">
              <a:solidFill>
                <a:srgbClr val="FF0000"/>
              </a:solidFill>
              <a:latin typeface="宋体"/>
              <a:cs typeface="Courier New"/>
            </a:endParaRPr>
          </a:p>
        </p:txBody>
      </p:sp>
    </p:spTree>
    <p:extLst>
      <p:ext uri="{BB962C8B-B14F-4D97-AF65-F5344CB8AC3E}">
        <p14:creationId xmlns:p14="http://schemas.microsoft.com/office/powerpoint/2010/main" val="303261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6802"/>
                                        </p:tgtEl>
                                        <p:attrNameLst>
                                          <p:attrName>style.visibility</p:attrName>
                                        </p:attrNameLst>
                                      </p:cBhvr>
                                      <p:to>
                                        <p:strVal val="visible"/>
                                      </p:to>
                                    </p:set>
                                    <p:animEffect transition="in" filter="wipe(left)">
                                      <p:cBhvr>
                                        <p:cTn id="14" dur="1000"/>
                                        <p:tgtEl>
                                          <p:spTgt spid="7680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6803"/>
                                        </p:tgtEl>
                                        <p:attrNameLst>
                                          <p:attrName>style.visibility</p:attrName>
                                        </p:attrNameLst>
                                      </p:cBhvr>
                                      <p:to>
                                        <p:strVal val="visible"/>
                                      </p:to>
                                    </p:set>
                                    <p:animEffect transition="in" filter="wipe(left)">
                                      <p:cBhvr>
                                        <p:cTn id="31" dur="1000"/>
                                        <p:tgtEl>
                                          <p:spTgt spid="7680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1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7074" y="-98598"/>
            <a:ext cx="11864795" cy="7017306"/>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时的注意事项</a:t>
            </a:r>
            <a:endParaRPr lang="zh-CN" altLang="zh-CN" sz="2800" kern="100" dirty="0">
              <a:latin typeface="宋体"/>
              <a:cs typeface="Courier New"/>
            </a:endParaRPr>
          </a:p>
          <a:p>
            <a:pPr algn="just">
              <a:lnSpc>
                <a:spcPct val="150000"/>
              </a:lnSpc>
            </a:pPr>
            <a:r>
              <a:rPr lang="en-US" altLang="zh-CN" sz="2800" kern="100" dirty="0" smtClean="0">
                <a:latin typeface="Times New Roman"/>
                <a:ea typeface="华文细黑"/>
                <a:cs typeface="Courier New"/>
              </a:rPr>
              <a:t>(1)Fe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b="1" kern="100" dirty="0" err="1">
                <a:solidFill>
                  <a:srgbClr val="FF0000"/>
                </a:solidFill>
                <a:latin typeface="Times New Roman"/>
                <a:ea typeface="华文细黑"/>
                <a:cs typeface="Courier New"/>
              </a:rPr>
              <a:t>Cl</a:t>
            </a:r>
            <a:r>
              <a:rPr lang="zh-CN" altLang="zh-CN" sz="2800" b="1" kern="100" baseline="30000" dirty="0">
                <a:solidFill>
                  <a:srgbClr val="FF0000"/>
                </a:solidFill>
                <a:latin typeface="Times New Roman"/>
                <a:ea typeface="华文细黑"/>
                <a:cs typeface="Times New Roman"/>
              </a:rPr>
              <a:t>－</a:t>
            </a:r>
            <a:r>
              <a:rPr lang="zh-CN" altLang="zh-CN" sz="2800" kern="100" dirty="0">
                <a:latin typeface="Times New Roman"/>
                <a:ea typeface="华文细黑"/>
                <a:cs typeface="Times New Roman"/>
              </a:rPr>
              <a:t>同时存在时不能用酸性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smtClean="0">
                <a:latin typeface="Times New Roman"/>
                <a:ea typeface="华文细黑"/>
                <a:cs typeface="Times New Roman"/>
              </a:rPr>
              <a:t>－</a:t>
            </a:r>
            <a:r>
              <a:rPr lang="zh-CN" altLang="en-US" sz="2800" kern="100" dirty="0" smtClean="0">
                <a:latin typeface="Times New Roman"/>
                <a:ea typeface="华文细黑"/>
                <a:cs typeface="Times New Roman"/>
              </a:rPr>
              <a:t>在    酸性条件下也能</a:t>
            </a:r>
            <a:r>
              <a:rPr lang="zh-CN" altLang="zh-CN" sz="2800" kern="100" dirty="0" smtClean="0">
                <a:latin typeface="Times New Roman"/>
                <a:ea typeface="华文细黑"/>
                <a:cs typeface="Times New Roman"/>
              </a:rPr>
              <a:t>还原</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，有干扰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时不能先加氯水后加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a:t>
            </a:r>
            <a:r>
              <a:rPr lang="zh-CN" altLang="zh-CN" sz="2800" b="1" kern="100" dirty="0">
                <a:solidFill>
                  <a:srgbClr val="FF0000"/>
                </a:solidFill>
                <a:latin typeface="Times New Roman"/>
                <a:ea typeface="华文细黑"/>
                <a:cs typeface="Times New Roman"/>
              </a:rPr>
              <a:t>也</a:t>
            </a:r>
            <a:r>
              <a:rPr lang="zh-CN" altLang="zh-CN" sz="2800" b="1" kern="100" dirty="0" smtClean="0">
                <a:solidFill>
                  <a:srgbClr val="FF0000"/>
                </a:solidFill>
                <a:latin typeface="Times New Roman"/>
                <a:ea typeface="华文细黑"/>
                <a:cs typeface="Times New Roman"/>
              </a:rPr>
              <a:t>不能</a:t>
            </a:r>
            <a:r>
              <a:rPr lang="zh-CN" altLang="en-US" sz="2800" b="1" i="1" kern="100" dirty="0">
                <a:solidFill>
                  <a:srgbClr val="0000FF"/>
                </a:solidFill>
                <a:latin typeface="Times New Roman"/>
                <a:ea typeface="华文细黑"/>
                <a:cs typeface="Times New Roman"/>
              </a:rPr>
              <a:t>先</a:t>
            </a:r>
            <a:r>
              <a:rPr lang="zh-CN" altLang="zh-CN" sz="2800" b="1" i="1" kern="100" dirty="0" smtClean="0">
                <a:solidFill>
                  <a:srgbClr val="0000FF"/>
                </a:solidFill>
                <a:latin typeface="Times New Roman"/>
                <a:ea typeface="华文细黑"/>
                <a:cs typeface="Times New Roman"/>
              </a:rPr>
              <a:t>将</a:t>
            </a:r>
            <a:r>
              <a:rPr lang="zh-CN" altLang="zh-CN" sz="2800" b="1" kern="100" dirty="0">
                <a:solidFill>
                  <a:srgbClr val="FF0000"/>
                </a:solidFill>
                <a:latin typeface="Times New Roman"/>
                <a:ea typeface="华文细黑"/>
                <a:cs typeface="Times New Roman"/>
              </a:rPr>
              <a:t>加</a:t>
            </a:r>
            <a:r>
              <a:rPr lang="en-US" altLang="zh-CN" sz="2800" b="1" kern="100" dirty="0">
                <a:solidFill>
                  <a:srgbClr val="FF0000"/>
                </a:solidFill>
                <a:latin typeface="Times New Roman"/>
                <a:ea typeface="华文细黑"/>
                <a:cs typeface="Courier New"/>
              </a:rPr>
              <a:t>KSCN</a:t>
            </a:r>
            <a:r>
              <a:rPr lang="zh-CN" altLang="zh-CN" sz="2800" b="1" kern="100" dirty="0">
                <a:solidFill>
                  <a:srgbClr val="FF0000"/>
                </a:solidFill>
                <a:latin typeface="Times New Roman"/>
                <a:ea typeface="华文细黑"/>
                <a:cs typeface="Times New Roman"/>
              </a:rPr>
              <a:t>后的混合溶液加入到</a:t>
            </a:r>
            <a:r>
              <a:rPr lang="zh-CN" altLang="zh-CN" sz="2800" b="1" i="1" kern="100" dirty="0">
                <a:solidFill>
                  <a:srgbClr val="0000FF"/>
                </a:solidFill>
                <a:latin typeface="Times New Roman"/>
                <a:ea typeface="华文细黑"/>
                <a:cs typeface="Times New Roman"/>
              </a:rPr>
              <a:t>足量</a:t>
            </a:r>
            <a:r>
              <a:rPr lang="zh-CN" altLang="zh-CN" sz="2800" b="1" kern="100" dirty="0">
                <a:solidFill>
                  <a:srgbClr val="FF0000"/>
                </a:solidFill>
                <a:latin typeface="Times New Roman"/>
                <a:ea typeface="华文细黑"/>
                <a:cs typeface="Times New Roman"/>
              </a:rPr>
              <a:t>的新制氯水中</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新制氯水可能氧化</a:t>
            </a:r>
            <a:r>
              <a:rPr lang="en-US" altLang="zh-CN" sz="2800" b="1" kern="100" dirty="0">
                <a:solidFill>
                  <a:srgbClr val="FF0000"/>
                </a:solidFill>
                <a:latin typeface="Times New Roman"/>
                <a:ea typeface="华文细黑"/>
                <a:cs typeface="Courier New"/>
              </a:rPr>
              <a:t>SCN</a:t>
            </a:r>
            <a:r>
              <a:rPr lang="zh-CN" altLang="zh-CN" sz="2800" b="1" kern="100" baseline="300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a:t>
            </a:r>
            <a:endParaRPr lang="zh-CN" altLang="zh-CN" sz="2800" b="1" kern="100" dirty="0">
              <a:solidFill>
                <a:srgbClr val="FF0000"/>
              </a:solidFill>
              <a:latin typeface="宋体"/>
              <a:cs typeface="Courier New"/>
            </a:endParaRPr>
          </a:p>
          <a:p>
            <a:pPr algn="just">
              <a:lnSpc>
                <a:spcPts val="5500"/>
              </a:lnSpc>
              <a:spcBef>
                <a:spcPts val="1800"/>
              </a:spcBef>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的其他方法</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panose="02020603050405020304" pitchFamily="18" charset="0"/>
                <a:ea typeface="华文细黑"/>
                <a:cs typeface="Times New Roman" panose="02020603050405020304" pitchFamily="18" charset="0"/>
              </a:rPr>
              <a:t>①</a:t>
            </a:r>
            <a:r>
              <a:rPr lang="zh-CN" altLang="zh-CN" sz="2800" kern="100" dirty="0">
                <a:latin typeface="Times New Roman" panose="02020603050405020304" pitchFamily="18" charset="0"/>
                <a:ea typeface="华文细黑"/>
                <a:cs typeface="Times New Roman" panose="02020603050405020304" pitchFamily="18" charset="0"/>
              </a:rPr>
              <a:t>检验</a:t>
            </a:r>
            <a:r>
              <a:rPr lang="en-US" altLang="zh-CN" sz="2800" kern="100" dirty="0">
                <a:latin typeface="Times New Roman" panose="02020603050405020304" pitchFamily="18" charset="0"/>
                <a:ea typeface="华文细黑"/>
                <a:cs typeface="Times New Roman" panose="02020603050405020304" pitchFamily="18" charset="0"/>
              </a:rPr>
              <a:t>Fe</a:t>
            </a:r>
            <a:r>
              <a:rPr lang="en-US" altLang="zh-CN" sz="2800" kern="100" baseline="30000" dirty="0">
                <a:latin typeface="Times New Roman" panose="02020603050405020304" pitchFamily="18" charset="0"/>
                <a:ea typeface="华文细黑"/>
                <a:cs typeface="Times New Roman" panose="02020603050405020304" pitchFamily="18" charset="0"/>
              </a:rPr>
              <a:t>2</a:t>
            </a:r>
            <a:r>
              <a:rPr lang="zh-CN" altLang="zh-CN" sz="2800" kern="100" baseline="30000" dirty="0">
                <a:latin typeface="Times New Roman" panose="02020603050405020304" pitchFamily="18" charset="0"/>
                <a:ea typeface="华文细黑"/>
                <a:cs typeface="Times New Roman" panose="02020603050405020304" pitchFamily="18" charset="0"/>
              </a:rPr>
              <a:t>＋</a:t>
            </a:r>
            <a:r>
              <a:rPr lang="zh-CN" altLang="zh-CN" sz="2800" kern="100" dirty="0">
                <a:latin typeface="Times New Roman" panose="02020603050405020304" pitchFamily="18" charset="0"/>
                <a:ea typeface="华文细黑"/>
                <a:cs typeface="Times New Roman" panose="02020603050405020304" pitchFamily="18" charset="0"/>
              </a:rPr>
              <a:t>最好、最灵敏的试剂是</a:t>
            </a:r>
            <a:r>
              <a:rPr lang="zh-CN" altLang="zh-CN" sz="2800" b="1" kern="100" dirty="0">
                <a:solidFill>
                  <a:srgbClr val="0000FF"/>
                </a:solidFill>
                <a:latin typeface="Times New Roman" panose="02020603050405020304" pitchFamily="18" charset="0"/>
                <a:ea typeface="华文细黑"/>
                <a:cs typeface="Times New Roman" panose="02020603050405020304" pitchFamily="18" charset="0"/>
              </a:rPr>
              <a:t>铁氰化钾</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K</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3</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赤</a:t>
            </a:r>
            <a:r>
              <a:rPr lang="zh-CN" altLang="en-US" sz="2800" b="1" kern="100" dirty="0">
                <a:solidFill>
                  <a:srgbClr val="0000FF"/>
                </a:solidFill>
                <a:latin typeface="Times New Roman" panose="02020603050405020304" pitchFamily="18" charset="0"/>
                <a:ea typeface="华文细黑"/>
                <a:cs typeface="Times New Roman" panose="02020603050405020304" pitchFamily="18" charset="0"/>
              </a:rPr>
              <a:t>血</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盐</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kern="100" dirty="0" smtClean="0">
                <a:latin typeface="Times New Roman" panose="02020603050405020304" pitchFamily="18" charset="0"/>
                <a:ea typeface="华文细黑"/>
                <a:cs typeface="Times New Roman" panose="02020603050405020304" pitchFamily="18" charset="0"/>
              </a:rPr>
              <a:t>：</a:t>
            </a:r>
            <a:endParaRPr lang="en-US" altLang="zh-CN" sz="2800" kern="100" dirty="0" smtClean="0">
              <a:latin typeface="Times New Roman" panose="02020603050405020304" pitchFamily="18" charset="0"/>
              <a:ea typeface="华文细黑"/>
              <a:cs typeface="Times New Roman" panose="02020603050405020304" pitchFamily="18" charset="0"/>
            </a:endParaRPr>
          </a:p>
          <a:p>
            <a:pPr algn="just">
              <a:lnSpc>
                <a:spcPts val="5500"/>
              </a:lnSpc>
              <a:spcAft>
                <a:spcPts val="0"/>
              </a:spcAft>
            </a:pP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 </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            3Fe</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2</a:t>
            </a:r>
            <a:r>
              <a:rPr lang="zh-CN"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2[Fe(CN)</a:t>
            </a:r>
            <a:r>
              <a:rPr lang="en-US" altLang="zh-CN" sz="2800" b="1" kern="100" baseline="-25000" dirty="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3</a:t>
            </a:r>
            <a:r>
              <a:rPr lang="zh-CN"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spc="-8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 Fe</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3</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2</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蓝色</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沉淀</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endParaRPr lang="zh-CN" altLang="zh-CN" sz="1050" b="1" kern="100" dirty="0">
              <a:solidFill>
                <a:srgbClr val="FF0000"/>
              </a:solidFill>
              <a:latin typeface="Times New Roman" panose="02020603050405020304" pitchFamily="18" charset="0"/>
              <a:cs typeface="Times New Roman" panose="02020603050405020304" pitchFamily="18" charset="0"/>
            </a:endParaRPr>
          </a:p>
          <a:p>
            <a:pPr algn="just">
              <a:lnSpc>
                <a:spcPts val="5000"/>
              </a:lnSpc>
              <a:spcAft>
                <a:spcPts val="0"/>
              </a:spcAft>
            </a:pPr>
            <a:endParaRPr lang="en-US" altLang="zh-CN" sz="2800" kern="100" dirty="0" smtClean="0">
              <a:latin typeface="宋体"/>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也可用苯酚</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溶液中滴加苯酚，溶液显紫色</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422088" y="4937426"/>
            <a:ext cx="1266693" cy="523220"/>
          </a:xfrm>
          <a:prstGeom prst="rect">
            <a:avLst/>
          </a:prstGeom>
        </p:spPr>
        <p:txBody>
          <a:bodyPr wrap="none">
            <a:spAutoFit/>
          </a:bodyPr>
          <a:lstStyle/>
          <a:p>
            <a:r>
              <a:rPr lang="zh-CN" altLang="en-US" sz="2800" b="1" dirty="0">
                <a:solidFill>
                  <a:srgbClr val="0000FF"/>
                </a:solidFill>
              </a:rPr>
              <a:t>滕氏蓝</a:t>
            </a:r>
          </a:p>
        </p:txBody>
      </p:sp>
      <p:sp>
        <p:nvSpPr>
          <p:cNvPr id="3" name="矩形 2"/>
          <p:cNvSpPr/>
          <p:nvPr/>
        </p:nvSpPr>
        <p:spPr>
          <a:xfrm>
            <a:off x="1391816" y="5446018"/>
            <a:ext cx="8519814" cy="797654"/>
          </a:xfrm>
          <a:prstGeom prst="rect">
            <a:avLst/>
          </a:prstGeom>
        </p:spPr>
        <p:txBody>
          <a:bodyPr wrap="square">
            <a:spAutoFit/>
          </a:bodyPr>
          <a:lstStyle/>
          <a:p>
            <a:pPr algn="just">
              <a:lnSpc>
                <a:spcPts val="5500"/>
              </a:lnSpc>
              <a:spcAft>
                <a:spcPts val="0"/>
              </a:spcAft>
            </a:pP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4Fe</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3</a:t>
            </a:r>
            <a:r>
              <a:rPr lang="zh-CN"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3[Fe(CN)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4</a:t>
            </a:r>
            <a:r>
              <a:rPr lang="zh-CN"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spc="-8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 </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4</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3</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a:solidFill>
                  <a:srgbClr val="FF0000"/>
                </a:solidFill>
                <a:latin typeface="Times New Roman" panose="02020603050405020304" pitchFamily="18" charset="0"/>
                <a:ea typeface="华文细黑"/>
                <a:cs typeface="Times New Roman" panose="02020603050405020304" pitchFamily="18" charset="0"/>
              </a:rPr>
              <a:t>蓝色</a:t>
            </a:r>
            <a:r>
              <a:rPr lang="zh-CN" altLang="en-US" sz="2800" b="1" kern="100" dirty="0">
                <a:solidFill>
                  <a:srgbClr val="FF0000"/>
                </a:solidFill>
                <a:latin typeface="Times New Roman" panose="02020603050405020304" pitchFamily="18" charset="0"/>
                <a:ea typeface="华文细黑"/>
                <a:cs typeface="Times New Roman" panose="02020603050405020304" pitchFamily="18" charset="0"/>
              </a:rPr>
              <a:t>沉淀</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endParaRPr lang="zh-CN" altLang="zh-CN" sz="1050" b="1" kern="1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9407574" y="5628056"/>
            <a:ext cx="1627369" cy="523220"/>
          </a:xfrm>
          <a:prstGeom prst="rect">
            <a:avLst/>
          </a:prstGeom>
        </p:spPr>
        <p:txBody>
          <a:bodyPr wrap="none">
            <a:spAutoFit/>
          </a:bodyPr>
          <a:lstStyle/>
          <a:p>
            <a:r>
              <a:rPr lang="zh-CN" altLang="en-US" sz="2800" b="1" dirty="0" smtClean="0">
                <a:solidFill>
                  <a:srgbClr val="0000FF"/>
                </a:solidFill>
              </a:rPr>
              <a:t>普鲁士蓝</a:t>
            </a:r>
            <a:endParaRPr lang="zh-CN" altLang="en-US" sz="2800" b="1" dirty="0">
              <a:solidFill>
                <a:srgbClr val="0000FF"/>
              </a:solidFill>
            </a:endParaRPr>
          </a:p>
        </p:txBody>
      </p:sp>
      <p:sp>
        <p:nvSpPr>
          <p:cNvPr id="4" name="矩形 3"/>
          <p:cNvSpPr/>
          <p:nvPr/>
        </p:nvSpPr>
        <p:spPr>
          <a:xfrm>
            <a:off x="5292041" y="3069754"/>
            <a:ext cx="5195653"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亚</a:t>
            </a:r>
            <a:r>
              <a:rPr lang="zh-CN"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铁</a:t>
            </a:r>
            <a:r>
              <a:rPr lang="zh-CN" altLang="zh-CN" sz="2800" b="1" kern="100" dirty="0">
                <a:solidFill>
                  <a:srgbClr val="0000FF"/>
                </a:solidFill>
                <a:latin typeface="Times New Roman" panose="02020603050405020304" pitchFamily="18" charset="0"/>
                <a:ea typeface="华文细黑"/>
                <a:cs typeface="Times New Roman" panose="02020603050405020304" pitchFamily="18" charset="0"/>
              </a:rPr>
              <a:t>氰化钾</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K</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黄血</a:t>
            </a:r>
            <a:r>
              <a:rPr lang="zh-CN" altLang="en-US" sz="2800" b="1" kern="100" dirty="0">
                <a:solidFill>
                  <a:srgbClr val="0000FF"/>
                </a:solidFill>
                <a:latin typeface="Times New Roman" panose="02020603050405020304" pitchFamily="18" charset="0"/>
                <a:ea typeface="华文细黑"/>
                <a:cs typeface="Times New Roman" panose="02020603050405020304" pitchFamily="18" charset="0"/>
              </a:rPr>
              <a:t>盐</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a:t>
            </a:r>
            <a:endParaRPr lang="zh-CN" altLang="en-US" sz="2800" dirty="0">
              <a:solidFill>
                <a:srgbClr val="0000FF"/>
              </a:solidFill>
            </a:endParaRPr>
          </a:p>
        </p:txBody>
      </p:sp>
      <p:cxnSp>
        <p:nvCxnSpPr>
          <p:cNvPr id="8" name="曲线连接符 7"/>
          <p:cNvCxnSpPr/>
          <p:nvPr/>
        </p:nvCxnSpPr>
        <p:spPr>
          <a:xfrm rot="10800000" flipV="1">
            <a:off x="2883312" y="3312199"/>
            <a:ext cx="2448272" cy="261610"/>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4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wipe(left)">
                                      <p:cBhvr>
                                        <p:cTn id="28" dur="10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wipe(left)">
                                      <p:cBhvr>
                                        <p:cTn id="33" dur="500"/>
                                        <p:tgtEl>
                                          <p:spTgt spid="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inVertic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10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arn(inVertical)">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wipe(left)">
                                      <p:cBhvr>
                                        <p:cTn id="63" dur="1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7466" y="323925"/>
            <a:ext cx="11573330" cy="6149993"/>
          </a:xfrm>
          <a:prstGeom prst="rect">
            <a:avLst/>
          </a:prstGeom>
        </p:spPr>
        <p:txBody>
          <a:bodyPr wrap="square" lIns="121898" tIns="60948" rIns="121898" bIns="60948">
            <a:spAutoFit/>
          </a:bodyPr>
          <a:lstStyle/>
          <a:p>
            <a:pPr algn="just">
              <a:lnSpc>
                <a:spcPts val="53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的检验</a:t>
            </a:r>
          </a:p>
          <a:p>
            <a:pPr algn="just">
              <a:lnSpc>
                <a:spcPts val="53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下列有关物质检验方法不合理的是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向某溶液中滴加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溶液，溶液不变色，滴加氯水后溶液显血红色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溶液中是否含有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检验绿矾晶体是否已氧化变质，可将绿矾晶体溶于稀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后滴</a:t>
            </a:r>
            <a:r>
              <a:rPr lang="zh-CN" altLang="zh-CN" sz="2800" kern="100" dirty="0" smtClean="0">
                <a:latin typeface="Times New Roman"/>
                <a:ea typeface="华文细黑"/>
                <a:cs typeface="Times New Roman"/>
              </a:rPr>
              <a:t>加</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溶液，再观察溶液是否变血红</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向某溶液中加入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溶液产生红褐色沉淀，说明溶液中含有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项中的</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6195680" y="1068044"/>
            <a:ext cx="561372" cy="769441"/>
          </a:xfrm>
          <a:prstGeom prst="rect">
            <a:avLst/>
          </a:prstGeom>
        </p:spPr>
        <p:txBody>
          <a:bodyPr wrap="none">
            <a:spAutoFit/>
          </a:bodyPr>
          <a:lstStyle/>
          <a:p>
            <a:r>
              <a:rPr lang="en-US" altLang="zh-CN" sz="4400" b="1" kern="100" dirty="0">
                <a:solidFill>
                  <a:srgbClr val="FF0000"/>
                </a:solidFill>
                <a:latin typeface="Times New Roman"/>
                <a:cs typeface="Times New Roman"/>
              </a:rPr>
              <a:t>B</a:t>
            </a:r>
            <a:endParaRPr lang="zh-CN" altLang="en-US" sz="44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539949"/>
            <a:ext cx="11617054" cy="5765657"/>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要证明某溶液中不含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而可能含有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，进行如下实验操作时，最佳顺序为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smtClean="0">
                <a:latin typeface="Times New Roman"/>
                <a:ea typeface="华文细黑"/>
                <a:cs typeface="Times New Roman"/>
              </a:rPr>
              <a:t>加入足量</a:t>
            </a:r>
            <a:r>
              <a:rPr lang="zh-CN" altLang="zh-CN" sz="2800" kern="100" dirty="0">
                <a:latin typeface="Times New Roman"/>
                <a:ea typeface="华文细黑"/>
                <a:cs typeface="Times New Roman"/>
              </a:rPr>
              <a:t>氯</a:t>
            </a:r>
            <a:r>
              <a:rPr lang="zh-CN" altLang="zh-CN" sz="2800" kern="100" dirty="0" smtClean="0">
                <a:latin typeface="Times New Roman"/>
                <a:ea typeface="华文细黑"/>
                <a:cs typeface="Times New Roman"/>
              </a:rPr>
              <a:t>水</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加入足量酸性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宋体"/>
                <a:ea typeface="华文细黑"/>
                <a:cs typeface="Times New Roman"/>
              </a:rPr>
              <a:t>③②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③①</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在该溶液中先加入少量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溶液，溶液不变血红色，证明无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存在，再加入氯水，将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，溶液变为血红色。</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溶液呈紫红色，溶液颜色变化不明显，所以不能用酸性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1614945" y="134156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C</a:t>
            </a:r>
            <a:endParaRPr lang="zh-CN" altLang="en-US" sz="44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TextBox 1"/>
          <p:cNvSpPr txBox="1"/>
          <p:nvPr/>
        </p:nvSpPr>
        <p:spPr>
          <a:xfrm>
            <a:off x="1351544" y="2565698"/>
            <a:ext cx="1143262" cy="523220"/>
          </a:xfrm>
          <a:prstGeom prst="rect">
            <a:avLst/>
          </a:prstGeom>
          <a:noFill/>
        </p:spPr>
        <p:txBody>
          <a:bodyPr wrap="none" rtlCol="0">
            <a:spAutoFit/>
          </a:bodyPr>
          <a:lstStyle/>
          <a:p>
            <a:r>
              <a:rPr lang="en-US" altLang="zh-CN" sz="2800" dirty="0" smtClean="0">
                <a:solidFill>
                  <a:srgbClr val="0000FF"/>
                </a:solidFill>
              </a:rPr>
              <a:t>(</a:t>
            </a:r>
            <a:r>
              <a:rPr lang="zh-CN" altLang="en-US" sz="2800" dirty="0" smtClean="0">
                <a:solidFill>
                  <a:srgbClr val="0000FF"/>
                </a:solidFill>
              </a:rPr>
              <a:t>适量</a:t>
            </a:r>
            <a:r>
              <a:rPr lang="en-US" altLang="zh-CN" sz="2800" dirty="0" smtClean="0">
                <a:solidFill>
                  <a:srgbClr val="0000FF"/>
                </a:solidFill>
              </a:rPr>
              <a:t>)</a:t>
            </a:r>
            <a:endParaRPr lang="zh-CN" altLang="en-US" sz="2800" dirty="0">
              <a:solidFill>
                <a:srgbClr val="0000FF"/>
              </a:solidFill>
            </a:endParaRPr>
          </a:p>
        </p:txBody>
      </p:sp>
      <p:cxnSp>
        <p:nvCxnSpPr>
          <p:cNvPr id="15" name="直接连接符 14"/>
          <p:cNvCxnSpPr/>
          <p:nvPr/>
        </p:nvCxnSpPr>
        <p:spPr>
          <a:xfrm>
            <a:off x="4294444" y="2637706"/>
            <a:ext cx="79265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57666" y="2623192"/>
            <a:ext cx="79265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214886" y="1485578"/>
            <a:ext cx="4616970" cy="584775"/>
          </a:xfrm>
          <a:prstGeom prst="rect">
            <a:avLst/>
          </a:prstGeom>
        </p:spPr>
        <p:txBody>
          <a:bodyPr wrap="none">
            <a:spAutoFit/>
          </a:bodyPr>
          <a:lstStyle/>
          <a:p>
            <a:r>
              <a:rPr lang="zh-CN" altLang="en-US" sz="3200" b="1" kern="100" dirty="0" smtClean="0">
                <a:solidFill>
                  <a:srgbClr val="FF0000"/>
                </a:solidFill>
                <a:latin typeface="Times New Roman"/>
                <a:cs typeface="Times New Roman"/>
              </a:rPr>
              <a:t>若</a:t>
            </a:r>
            <a:r>
              <a:rPr lang="en-US" altLang="zh-CN" sz="3200" b="1" kern="100" dirty="0" smtClean="0">
                <a:solidFill>
                  <a:srgbClr val="FF0000"/>
                </a:solidFill>
                <a:latin typeface="Times New Roman"/>
                <a:cs typeface="Times New Roman"/>
              </a:rPr>
              <a:t>Fe</a:t>
            </a:r>
            <a:r>
              <a:rPr lang="en-US" altLang="zh-CN" sz="3200" b="1" kern="100" baseline="30000" dirty="0" smtClean="0">
                <a:solidFill>
                  <a:srgbClr val="FF0000"/>
                </a:solidFill>
                <a:latin typeface="Times New Roman"/>
                <a:cs typeface="Times New Roman"/>
              </a:rPr>
              <a:t>2+</a:t>
            </a:r>
            <a:r>
              <a:rPr lang="zh-CN" altLang="en-US" sz="3200" b="1" kern="100" dirty="0" smtClean="0">
                <a:solidFill>
                  <a:srgbClr val="FF0000"/>
                </a:solidFill>
                <a:latin typeface="Times New Roman"/>
                <a:cs typeface="Times New Roman"/>
              </a:rPr>
              <a:t>不够多，无法褪色</a:t>
            </a:r>
            <a:endParaRPr lang="zh-CN" altLang="en-US" sz="3200" b="1" kern="100" dirty="0">
              <a:solidFill>
                <a:srgbClr val="FF0000"/>
              </a:solidFill>
              <a:latin typeface="Times New Roman"/>
              <a:cs typeface="Times New Roman"/>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958106" y="2241778"/>
            <a:ext cx="10105652"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a:t>
            </a:r>
            <a:r>
              <a:rPr lang="zh-CN" altLang="zh-CN" sz="6000" b="1" dirty="0" smtClean="0">
                <a:solidFill>
                  <a:schemeClr val="bg1"/>
                </a:solidFill>
                <a:latin typeface="+mj-ea"/>
                <a:ea typeface="+mj-ea"/>
              </a:rPr>
              <a:t>二</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铁</a:t>
            </a:r>
            <a:r>
              <a:rPr lang="zh-CN" altLang="zh-CN" sz="6000" b="1" dirty="0">
                <a:solidFill>
                  <a:schemeClr val="bg1"/>
                </a:solidFill>
                <a:latin typeface="+mj-ea"/>
                <a:ea typeface="+mj-ea"/>
              </a:rPr>
              <a:t>及其化合物转化</a:t>
            </a:r>
            <a:r>
              <a:rPr lang="zh-CN" altLang="zh-CN" sz="6000" b="1" dirty="0" smtClean="0">
                <a:solidFill>
                  <a:schemeClr val="bg1"/>
                </a:solidFill>
                <a:latin typeface="+mj-ea"/>
                <a:ea typeface="+mj-ea"/>
              </a:rPr>
              <a:t>的</a:t>
            </a:r>
            <a:endParaRPr lang="en-US" altLang="zh-CN" sz="6000" b="1" dirty="0" smtClean="0">
              <a:solidFill>
                <a:schemeClr val="bg1"/>
              </a:solidFill>
              <a:latin typeface="+mj-ea"/>
              <a:ea typeface="+mj-ea"/>
            </a:endParaRPr>
          </a:p>
          <a:p>
            <a:pPr>
              <a:lnSpc>
                <a:spcPct val="130000"/>
              </a:lnSpc>
              <a:defRPr/>
            </a:pPr>
            <a:r>
              <a:rPr lang="en-US" altLang="zh-CN" sz="6000" b="1" dirty="0">
                <a:solidFill>
                  <a:schemeClr val="bg1"/>
                </a:solidFill>
                <a:latin typeface="+mj-ea"/>
                <a:ea typeface="+mj-ea"/>
              </a:rPr>
              <a:t> </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综合</a:t>
            </a:r>
            <a:r>
              <a:rPr lang="zh-CN" altLang="zh-CN" sz="6000" b="1" dirty="0">
                <a:solidFill>
                  <a:schemeClr val="bg1"/>
                </a:solidFill>
                <a:latin typeface="+mj-ea"/>
                <a:ea typeface="+mj-ea"/>
              </a:rPr>
              <a:t>应用</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07654" y="746293"/>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铁三角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的转化关系</a:t>
            </a:r>
            <a:endParaRPr lang="zh-CN" altLang="zh-CN" sz="1050" kern="100" dirty="0">
              <a:effectLst/>
              <a:latin typeface="宋体"/>
              <a:cs typeface="Courier New"/>
            </a:endParaRPr>
          </a:p>
        </p:txBody>
      </p:sp>
      <p:pic>
        <p:nvPicPr>
          <p:cNvPr id="77826" name="Picture 2" descr="\\李笑影\李笑影\2016\一轮\化学\人教版化学\hx16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8742" y="1754405"/>
            <a:ext cx="7784683" cy="419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319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616783" y="2241777"/>
            <a:ext cx="10956846"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考点一　</a:t>
            </a:r>
            <a:r>
              <a:rPr lang="zh-CN" altLang="zh-CN" sz="6000" b="1" dirty="0" smtClean="0">
                <a:solidFill>
                  <a:schemeClr val="bg1"/>
                </a:solidFill>
                <a:latin typeface="+mj-ea"/>
                <a:ea typeface="+mj-ea"/>
              </a:rPr>
              <a:t>用</a:t>
            </a:r>
            <a:r>
              <a:rPr lang="zh-CN" altLang="zh-CN" sz="6000" b="1" dirty="0">
                <a:solidFill>
                  <a:schemeClr val="bg1"/>
                </a:solidFill>
                <a:latin typeface="+mj-ea"/>
                <a:ea typeface="+mj-ea"/>
              </a:rPr>
              <a:t>物质分类思想认识</a:t>
            </a:r>
            <a:r>
              <a:rPr lang="zh-CN" altLang="zh-CN" sz="6000" b="1" dirty="0" smtClean="0">
                <a:solidFill>
                  <a:schemeClr val="bg1"/>
                </a:solidFill>
                <a:latin typeface="+mj-ea"/>
                <a:ea typeface="+mj-ea"/>
              </a:rPr>
              <a:t>铁</a:t>
            </a:r>
            <a:endParaRPr lang="en-US" altLang="zh-CN" sz="6000" b="1" dirty="0" smtClean="0">
              <a:solidFill>
                <a:schemeClr val="bg1"/>
              </a:solidFill>
              <a:latin typeface="+mj-ea"/>
              <a:ea typeface="+mj-ea"/>
            </a:endParaRPr>
          </a:p>
          <a:p>
            <a:pPr>
              <a:lnSpc>
                <a:spcPct val="130000"/>
              </a:lnSpc>
              <a:defRPr/>
            </a:pP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及其</a:t>
            </a:r>
            <a:r>
              <a:rPr lang="zh-CN" altLang="zh-CN" sz="6000" b="1" dirty="0">
                <a:solidFill>
                  <a:schemeClr val="bg1"/>
                </a:solidFill>
                <a:latin typeface="+mj-ea"/>
                <a:ea typeface="+mj-ea"/>
              </a:rPr>
              <a:t>重要</a:t>
            </a:r>
            <a:r>
              <a:rPr lang="zh-CN" altLang="zh-CN" sz="6000" b="1" dirty="0" smtClean="0">
                <a:solidFill>
                  <a:schemeClr val="bg1"/>
                </a:solidFill>
                <a:latin typeface="+mj-ea"/>
                <a:ea typeface="+mj-ea"/>
              </a:rPr>
              <a:t>化合物</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272420"/>
            <a:ext cx="11185087"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完成下列变化的离子方程式，体会</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转化条件。</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气体通入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溶液中产生淡黄色沉淀：</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溶液滴入</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淀粉溶液，溶液变蓝：</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溶液腐蚀废旧线路板上的铜箔：</a:t>
            </a:r>
            <a:endParaRPr lang="zh-CN" altLang="zh-CN" sz="105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418713" y="1777628"/>
            <a:ext cx="5460469" cy="523220"/>
          </a:xfrm>
          <a:prstGeom prst="rect">
            <a:avLst/>
          </a:prstGeom>
        </p:spPr>
        <p:txBody>
          <a:bodyPr wrap="none">
            <a:spAutoFit/>
          </a:bodyPr>
          <a:lstStyle/>
          <a:p>
            <a:r>
              <a:rPr lang="en-US" altLang="zh-CN" sz="2800" kern="100" dirty="0">
                <a:solidFill>
                  <a:srgbClr val="0000FF"/>
                </a:solidFill>
                <a:latin typeface="Times New Roman"/>
                <a:ea typeface="华文细黑"/>
              </a:rPr>
              <a:t>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S</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=S</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2H</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10" name="矩形 9"/>
          <p:cNvSpPr/>
          <p:nvPr/>
        </p:nvSpPr>
        <p:spPr>
          <a:xfrm>
            <a:off x="448379" y="3189213"/>
            <a:ext cx="4062651" cy="523220"/>
          </a:xfrm>
          <a:prstGeom prst="rect">
            <a:avLst/>
          </a:prstGeom>
        </p:spPr>
        <p:txBody>
          <a:bodyPr wrap="none">
            <a:spAutoFit/>
          </a:bodyPr>
          <a:lstStyle/>
          <a:p>
            <a:r>
              <a:rPr lang="en-US" altLang="zh-CN" sz="2800" kern="100">
                <a:solidFill>
                  <a:srgbClr val="0000FF"/>
                </a:solidFill>
                <a:latin typeface="Times New Roman"/>
                <a:ea typeface="华文细黑"/>
              </a:rPr>
              <a:t>2I</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=I</a:t>
            </a:r>
            <a:r>
              <a:rPr lang="en-US" altLang="zh-CN" sz="2800" kern="100" baseline="-25000" dirty="0">
                <a:solidFill>
                  <a:srgbClr val="0000FF"/>
                </a:solidFill>
                <a:latin typeface="Times New Roman"/>
                <a:ea typeface="华文细黑"/>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13" name="矩形 12"/>
          <p:cNvSpPr/>
          <p:nvPr/>
        </p:nvSpPr>
        <p:spPr>
          <a:xfrm>
            <a:off x="410689" y="4610209"/>
            <a:ext cx="4479431" cy="523220"/>
          </a:xfrm>
          <a:prstGeom prst="rect">
            <a:avLst/>
          </a:prstGeom>
        </p:spPr>
        <p:txBody>
          <a:bodyPr wrap="none">
            <a:spAutoFit/>
          </a:bodyPr>
          <a:lstStyle/>
          <a:p>
            <a:r>
              <a:rPr lang="en-US" altLang="zh-CN" sz="2800" kern="100" dirty="0">
                <a:solidFill>
                  <a:srgbClr val="0000FF"/>
                </a:solidFill>
                <a:latin typeface="Times New Roman"/>
                <a:ea typeface="华文细黑"/>
              </a:rPr>
              <a:t>Cu</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=Cu</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13961" y="331703"/>
            <a:ext cx="10793813" cy="3170099"/>
          </a:xfrm>
          <a:prstGeom prst="rect">
            <a:avLst/>
          </a:prstGeom>
        </p:spPr>
        <p:txBody>
          <a:bodyPr>
            <a:spAutoFit/>
          </a:bodyPr>
          <a:lstStyle/>
          <a:p>
            <a:pPr lvl="0" algn="just">
              <a:lnSpc>
                <a:spcPts val="6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滴入到酸性</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溶液中：</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ts val="6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溶液滴入到</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溶液中，有无色气体放出：</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10" name="矩形 9"/>
          <p:cNvSpPr/>
          <p:nvPr/>
        </p:nvSpPr>
        <p:spPr>
          <a:xfrm>
            <a:off x="485969" y="1258282"/>
            <a:ext cx="5899692"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2Fe</a:t>
            </a:r>
            <a:r>
              <a:rPr lang="en-US" altLang="zh-CN" sz="2800" kern="100" baseline="30000" dirty="0">
                <a:solidFill>
                  <a:srgbClr val="0000FF"/>
                </a:solidFill>
                <a:latin typeface="Times New Roman"/>
                <a:ea typeface="华文细黑"/>
                <a:cs typeface="Courier New"/>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en-US" altLang="zh-CN" sz="2800" kern="100" baseline="-25000" dirty="0">
                <a:solidFill>
                  <a:srgbClr val="0000FF"/>
                </a:solidFill>
                <a:latin typeface="Times New Roman"/>
                <a:ea typeface="华文细黑"/>
                <a:cs typeface="Courier New"/>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=2Fe</a:t>
            </a:r>
            <a:r>
              <a:rPr lang="en-US" altLang="zh-CN" sz="2800" kern="100" baseline="30000" dirty="0">
                <a:solidFill>
                  <a:srgbClr val="0000FF"/>
                </a:solidFill>
                <a:latin typeface="Times New Roman"/>
                <a:ea typeface="华文细黑"/>
                <a:cs typeface="Courier New"/>
              </a:rPr>
              <a:t>3</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661706563"/>
              </p:ext>
            </p:extLst>
          </p:nvPr>
        </p:nvGraphicFramePr>
        <p:xfrm>
          <a:off x="565150" y="2781300"/>
          <a:ext cx="7400925" cy="687388"/>
        </p:xfrm>
        <a:graphic>
          <a:graphicData uri="http://schemas.openxmlformats.org/presentationml/2006/ole">
            <mc:AlternateContent xmlns:mc="http://schemas.openxmlformats.org/markup-compatibility/2006">
              <mc:Choice xmlns:v="urn:schemas-microsoft-com:vml" Requires="v">
                <p:oleObj spid="_x0000_s12622" name="文档" r:id="rId3" imgW="7493890" imgH="704704" progId="Word.Document.12">
                  <p:embed/>
                </p:oleObj>
              </mc:Choice>
              <mc:Fallback>
                <p:oleObj name="文档" r:id="rId3" imgW="7493890" imgH="704704" progId="Word.Document.12">
                  <p:embed/>
                  <p:pic>
                    <p:nvPicPr>
                      <p:cNvPr id="0" name=""/>
                      <p:cNvPicPr/>
                      <p:nvPr/>
                    </p:nvPicPr>
                    <p:blipFill>
                      <a:blip r:embed="rId4"/>
                      <a:stretch>
                        <a:fillRect/>
                      </a:stretch>
                    </p:blipFill>
                    <p:spPr>
                      <a:xfrm>
                        <a:off x="565150" y="2781300"/>
                        <a:ext cx="7400925" cy="687388"/>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64424" y="284157"/>
            <a:ext cx="11275398" cy="3649693"/>
          </a:xfrm>
          <a:prstGeom prst="rect">
            <a:avLst/>
          </a:prstGeom>
        </p:spPr>
        <p:txBody>
          <a:bodyPr wrap="square" lIns="121898" tIns="60948" rIns="121898" bIns="60948">
            <a:spAutoFit/>
          </a:bodyPr>
          <a:lstStyle/>
          <a:p>
            <a:pPr algn="just">
              <a:lnSpc>
                <a:spcPts val="55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从盐类水解角度分析，怎样用固体药品配制并保存</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zh-CN" altLang="zh-CN" sz="2800" b="1" kern="100" dirty="0">
                <a:solidFill>
                  <a:srgbClr val="FF0000"/>
                </a:solidFill>
                <a:latin typeface="Times New Roman"/>
                <a:ea typeface="华文细黑"/>
                <a:cs typeface="Times New Roman"/>
              </a:rPr>
              <a:t>先将固体溶于适量的稀盐酸中，冷却后，再加蒸馏水稀释至指定浓度；配制的</a:t>
            </a:r>
            <a:r>
              <a:rPr lang="en-US" altLang="zh-CN" sz="2800" b="1" kern="100" dirty="0">
                <a:solidFill>
                  <a:srgbClr val="FF0000"/>
                </a:solidFill>
                <a:latin typeface="Times New Roman"/>
                <a:ea typeface="华文细黑"/>
                <a:cs typeface="Courier New"/>
              </a:rPr>
              <a:t>FeCl</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溶液中还需加成铁钉或铁屑。</a:t>
            </a:r>
            <a:endParaRPr lang="zh-CN" altLang="zh-CN" sz="1050" b="1" kern="100" dirty="0">
              <a:solidFill>
                <a:srgbClr val="FF0000"/>
              </a:solidFill>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1608" y="117426"/>
            <a:ext cx="11163760" cy="5509176"/>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如何除去括号中的杂质</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(4)Fe(Al)</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(5)Fe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(6)CuCl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2686338" y="1063399"/>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加过量铁粉，过滤</a:t>
            </a:r>
            <a:endParaRPr lang="zh-CN" altLang="en-US" b="1" dirty="0">
              <a:solidFill>
                <a:srgbClr val="FF0000"/>
              </a:solidFill>
            </a:endParaRPr>
          </a:p>
        </p:txBody>
      </p:sp>
      <p:sp>
        <p:nvSpPr>
          <p:cNvPr id="10" name="矩形 9"/>
          <p:cNvSpPr/>
          <p:nvPr/>
        </p:nvSpPr>
        <p:spPr>
          <a:xfrm>
            <a:off x="2873787" y="1812054"/>
            <a:ext cx="241925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加氯水或</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endParaRPr lang="zh-CN" altLang="en-US" b="1" dirty="0">
              <a:solidFill>
                <a:srgbClr val="FF0000"/>
              </a:solidFill>
            </a:endParaRPr>
          </a:p>
        </p:txBody>
      </p:sp>
      <p:sp>
        <p:nvSpPr>
          <p:cNvPr id="11" name="矩形 10"/>
          <p:cNvSpPr/>
          <p:nvPr/>
        </p:nvSpPr>
        <p:spPr>
          <a:xfrm>
            <a:off x="2905363" y="2595890"/>
            <a:ext cx="3057247" cy="523220"/>
          </a:xfrm>
          <a:prstGeom prst="rect">
            <a:avLst/>
          </a:prstGeom>
        </p:spPr>
        <p:txBody>
          <a:bodyPr wrap="none">
            <a:spAutoFit/>
          </a:bodyPr>
          <a:lstStyle/>
          <a:p>
            <a:pPr>
              <a:defRPr/>
            </a:pPr>
            <a:r>
              <a:rPr lang="zh-CN" altLang="zh-CN" sz="2800" b="1" kern="100" dirty="0">
                <a:solidFill>
                  <a:srgbClr val="FF0000"/>
                </a:solidFill>
                <a:latin typeface="Times New Roman"/>
                <a:ea typeface="华文细黑"/>
                <a:cs typeface="Times New Roman"/>
              </a:rPr>
              <a:t>加过量铁粉，过滤</a:t>
            </a:r>
            <a:endParaRPr lang="zh-CN" altLang="en-US" sz="2800" b="1" kern="100" dirty="0">
              <a:solidFill>
                <a:srgbClr val="FF0000"/>
              </a:solidFill>
              <a:latin typeface="Times New Roman"/>
              <a:ea typeface="华文细黑"/>
              <a:cs typeface="Times New Roman"/>
            </a:endParaRPr>
          </a:p>
        </p:txBody>
      </p:sp>
      <p:sp>
        <p:nvSpPr>
          <p:cNvPr id="12" name="矩形 11"/>
          <p:cNvSpPr/>
          <p:nvPr/>
        </p:nvSpPr>
        <p:spPr>
          <a:xfrm>
            <a:off x="2007289" y="3362322"/>
            <a:ext cx="377539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加过量强碱溶液，过滤</a:t>
            </a:r>
            <a:endParaRPr lang="zh-CN" altLang="en-US" sz="2800" b="1" kern="100" dirty="0">
              <a:solidFill>
                <a:srgbClr val="FF0000"/>
              </a:solidFill>
              <a:latin typeface="Times New Roman"/>
              <a:ea typeface="华文细黑"/>
              <a:cs typeface="Times New Roman"/>
            </a:endParaRPr>
          </a:p>
        </p:txBody>
      </p:sp>
      <p:sp>
        <p:nvSpPr>
          <p:cNvPr id="13" name="矩形 12"/>
          <p:cNvSpPr/>
          <p:nvPr/>
        </p:nvSpPr>
        <p:spPr>
          <a:xfrm>
            <a:off x="4030107" y="4116310"/>
            <a:ext cx="377539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加过量强碱溶液，过滤</a:t>
            </a:r>
            <a:endParaRPr lang="zh-CN" altLang="en-US" sz="2800" b="1" kern="100" dirty="0">
              <a:solidFill>
                <a:srgbClr val="FF0000"/>
              </a:solidFill>
              <a:latin typeface="Times New Roman"/>
              <a:ea typeface="华文细黑"/>
              <a:cs typeface="Times New Roman"/>
            </a:endParaRPr>
          </a:p>
        </p:txBody>
      </p:sp>
      <p:sp>
        <p:nvSpPr>
          <p:cNvPr id="15" name="矩形 14"/>
          <p:cNvSpPr/>
          <p:nvPr/>
        </p:nvSpPr>
        <p:spPr>
          <a:xfrm>
            <a:off x="3679592" y="4874490"/>
            <a:ext cx="235994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a:t>
            </a:r>
            <a:r>
              <a:rPr lang="en-US" altLang="zh-CN" sz="2800" b="1" kern="100" dirty="0" err="1">
                <a:solidFill>
                  <a:srgbClr val="FF0000"/>
                </a:solidFill>
                <a:latin typeface="Times New Roman"/>
                <a:ea typeface="华文细黑"/>
                <a:cs typeface="Courier New"/>
              </a:rPr>
              <a:t>CuO</a:t>
            </a:r>
            <a:r>
              <a:rPr lang="zh-CN" altLang="zh-CN" sz="2800" b="1" kern="100" dirty="0">
                <a:solidFill>
                  <a:srgbClr val="FF0000"/>
                </a:solidFill>
                <a:latin typeface="Times New Roman"/>
                <a:ea typeface="华文细黑"/>
                <a:cs typeface="Times New Roman"/>
              </a:rPr>
              <a:t>，过滤</a:t>
            </a:r>
            <a:endParaRPr lang="zh-CN" altLang="en-US"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7736" y="848484"/>
            <a:ext cx="11232086"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题组一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与</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的转化及应用</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下列试剂中，不能使</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氯气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稀硝酸　</a:t>
            </a:r>
            <a:r>
              <a:rPr lang="en-US" altLang="zh-CN" sz="2800" kern="100" dirty="0" smtClean="0">
                <a:latin typeface="Times New Roman"/>
                <a:ea typeface="华文细黑"/>
                <a:cs typeface="Times New Roman"/>
              </a:rPr>
              <a:t>	</a:t>
            </a:r>
          </a:p>
          <a:p>
            <a:pPr algn="just">
              <a:lnSpc>
                <a:spcPts val="5500"/>
              </a:lnSpc>
              <a:spcAft>
                <a:spcPts val="0"/>
              </a:spcAft>
            </a:pP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smtClean="0">
                <a:latin typeface="宋体"/>
                <a:ea typeface="华文细黑"/>
                <a:cs typeface="Times New Roman"/>
              </a:rPr>
              <a:t>②⑤⑥</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要实现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，必须加强氧化性物质，</a:t>
            </a:r>
            <a:r>
              <a:rPr lang="en-US" altLang="zh-CN" sz="2800" kern="100" dirty="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均没有强氧化性，</a:t>
            </a:r>
            <a:r>
              <a:rPr lang="en-US" altLang="zh-CN" sz="2800" kern="100" dirty="0">
                <a:latin typeface="宋体"/>
                <a:ea typeface="华文细黑"/>
                <a:cs typeface="Times New Roman"/>
              </a:rPr>
              <a:t>⑥</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酸性条件下才表现强氧化性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93135423"/>
              </p:ext>
            </p:extLst>
          </p:nvPr>
        </p:nvGraphicFramePr>
        <p:xfrm>
          <a:off x="4213473" y="5167511"/>
          <a:ext cx="358775" cy="593725"/>
        </p:xfrm>
        <a:graphic>
          <a:graphicData uri="http://schemas.openxmlformats.org/presentationml/2006/ole">
            <mc:AlternateContent xmlns:mc="http://schemas.openxmlformats.org/markup-compatibility/2006">
              <mc:Choice xmlns:v="urn:schemas-microsoft-com:vml" Requires="v">
                <p:oleObj spid="_x0000_s79008" name="文档" r:id="rId3" imgW="359307" imgH="594381" progId="Word.Document.12">
                  <p:embed/>
                </p:oleObj>
              </mc:Choice>
              <mc:Fallback>
                <p:oleObj name="文档" r:id="rId3" imgW="359307" imgH="594381" progId="Word.Document.12">
                  <p:embed/>
                  <p:pic>
                    <p:nvPicPr>
                      <p:cNvPr id="0" name=""/>
                      <p:cNvPicPr/>
                      <p:nvPr/>
                    </p:nvPicPr>
                    <p:blipFill>
                      <a:blip r:embed="rId4"/>
                      <a:stretch>
                        <a:fillRect/>
                      </a:stretch>
                    </p:blipFill>
                    <p:spPr>
                      <a:xfrm>
                        <a:off x="4213473" y="5167511"/>
                        <a:ext cx="358775" cy="593725"/>
                      </a:xfrm>
                      <a:prstGeom prst="rect">
                        <a:avLst/>
                      </a:prstGeom>
                    </p:spPr>
                  </p:pic>
                </p:oleObj>
              </mc:Fallback>
            </mc:AlternateContent>
          </a:graphicData>
        </a:graphic>
      </p:graphicFrame>
      <p:sp>
        <p:nvSpPr>
          <p:cNvPr id="3" name="矩形 2"/>
          <p:cNvSpPr/>
          <p:nvPr/>
        </p:nvSpPr>
        <p:spPr>
          <a:xfrm>
            <a:off x="7398549" y="1716116"/>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
        <p:nvSpPr>
          <p:cNvPr id="7"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496413"/>
            <a:ext cx="11296938" cy="6173741"/>
          </a:xfrm>
          <a:prstGeom prst="rect">
            <a:avLst/>
          </a:prstGeom>
        </p:spPr>
        <p:txBody>
          <a:bodyPr>
            <a:spAutoFit/>
          </a:bodyPr>
          <a:lstStyle/>
          <a:p>
            <a:pPr algn="just">
              <a:lnSpc>
                <a:spcPts val="48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混合溶液中，加入一定量的铁屑，反应完全后将固体滤出，下列说法中正确的是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a:t>
            </a:r>
            <a:r>
              <a:rPr lang="zh-CN" altLang="zh-CN" sz="2800" kern="100" dirty="0" smtClean="0">
                <a:latin typeface="Times New Roman"/>
                <a:ea typeface="华文细黑"/>
                <a:cs typeface="Times New Roman"/>
              </a:rPr>
              <a:t>不</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a:t>
            </a:r>
            <a:r>
              <a:rPr lang="zh-CN" altLang="zh-CN" sz="2800" kern="100" dirty="0" smtClean="0">
                <a:latin typeface="Times New Roman"/>
                <a:ea typeface="华文细黑"/>
                <a:cs typeface="Times New Roman"/>
              </a:rPr>
              <a:t>含</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Cu</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若滤出的固体中含有铁和铜，则溶液中一定含有的阳离子是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4871070" y="1197546"/>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4606" y="2141606"/>
            <a:ext cx="10728154" cy="2944372"/>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，加入铁粉后有固体剩余，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一定不存在；若剩余固体全部都是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，溶液中还可能有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，也可能恰好被完全置换；若剩余固体是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，则溶液中不可能有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477466"/>
            <a:ext cx="11755638" cy="6093976"/>
          </a:xfrm>
          <a:prstGeom prst="rect">
            <a:avLst/>
          </a:prstGeom>
        </p:spPr>
        <p:txBody>
          <a:bodyPr>
            <a:spAutoFit/>
          </a:bodyPr>
          <a:lstStyle/>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溶液蚀刻铜箔制造电路板的工艺中，废液处理和资源回收的过程简述如下：</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向废液中投入过量铁屑，充分反应后分离出固体和滤液；</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向滤液中加入一定量石灰水，调节溶液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，同时鼓入足量的空气。</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蚀刻铜箔反应的离子方程式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加入铁屑的主要作用</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分离得到的固体主要成分</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a:t>
            </a:r>
            <a:r>
              <a:rPr lang="en-US" altLang="zh-CN" sz="2800" kern="100" dirty="0">
                <a:latin typeface="Times New Roman"/>
                <a:ea typeface="华文细黑"/>
                <a:cs typeface="Courier New"/>
              </a:rPr>
              <a:t>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从固体中分离出铜需采用的方法是</a:t>
            </a:r>
            <a:r>
              <a:rPr lang="en-US" altLang="zh-CN" sz="2800" kern="100" dirty="0" smtClean="0">
                <a:latin typeface="Times New Roman"/>
                <a:ea typeface="华文细黑"/>
                <a:cs typeface="Courier New"/>
              </a:rPr>
              <a:t>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中发生反应的化学方程式为</a:t>
            </a:r>
            <a:r>
              <a:rPr lang="en-US" altLang="zh-CN" sz="2800" kern="100" dirty="0" smtClean="0">
                <a:latin typeface="Times New Roman"/>
                <a:ea typeface="华文细黑"/>
                <a:cs typeface="Courier New"/>
              </a:rPr>
              <a:t>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2" name="图片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7542" y="1594296"/>
            <a:ext cx="9484248" cy="14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181337" y="3077331"/>
            <a:ext cx="5242461" cy="712503"/>
          </a:xfrm>
          <a:prstGeom prst="rect">
            <a:avLst/>
          </a:prstGeom>
        </p:spPr>
        <p:txBody>
          <a:bodyPr wrap="non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2Fe</a:t>
            </a:r>
            <a:r>
              <a:rPr lang="en-US" altLang="zh-CN" sz="3200" b="1" kern="100" baseline="30000" dirty="0" smtClean="0">
                <a:solidFill>
                  <a:srgbClr val="FF0000"/>
                </a:solidFill>
                <a:latin typeface="Times New Roman"/>
                <a:ea typeface="华文细黑"/>
                <a:cs typeface="Courier New"/>
              </a:rPr>
              <a:t>3</a:t>
            </a:r>
            <a:r>
              <a:rPr lang="zh-CN" altLang="zh-CN" sz="3200" b="1" kern="100" baseline="30000" dirty="0">
                <a:solidFill>
                  <a:srgbClr val="FF0000"/>
                </a:solidFill>
                <a:latin typeface="Times New Roman"/>
                <a:ea typeface="华文细黑"/>
                <a:cs typeface="Times New Roman"/>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r>
              <a:rPr lang="en-US" altLang="zh-CN" sz="3200" b="1" kern="100" spc="-80" dirty="0">
                <a:solidFill>
                  <a:srgbClr val="FF0000"/>
                </a:solidFill>
                <a:latin typeface="Times New Roman"/>
                <a:ea typeface="华文细黑"/>
                <a:cs typeface="Courier New"/>
              </a:rPr>
              <a:t>==</a:t>
            </a:r>
            <a:r>
              <a:rPr lang="en-US" altLang="zh-CN" sz="3200" b="1" kern="100" dirty="0">
                <a:solidFill>
                  <a:srgbClr val="FF0000"/>
                </a:solidFill>
                <a:latin typeface="Times New Roman"/>
                <a:ea typeface="华文细黑"/>
                <a:cs typeface="Courier New"/>
              </a:rPr>
              <a:t>=2Fe</a:t>
            </a:r>
            <a:r>
              <a:rPr lang="en-US" altLang="zh-CN" sz="3200" b="1" kern="100" baseline="30000" dirty="0">
                <a:solidFill>
                  <a:srgbClr val="FF0000"/>
                </a:solidFill>
                <a:latin typeface="Times New Roman"/>
                <a:ea typeface="华文细黑"/>
                <a:cs typeface="Courier New"/>
              </a:rPr>
              <a:t>2</a:t>
            </a:r>
            <a:r>
              <a:rPr lang="zh-CN" altLang="zh-CN" sz="3200" b="1" kern="100" baseline="30000" dirty="0">
                <a:solidFill>
                  <a:srgbClr val="FF0000"/>
                </a:solidFill>
                <a:latin typeface="Times New Roman"/>
                <a:ea typeface="华文细黑"/>
                <a:cs typeface="Times New Roman"/>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r>
              <a:rPr lang="en-US" altLang="zh-CN" sz="3200" b="1" kern="100" baseline="30000" dirty="0">
                <a:solidFill>
                  <a:srgbClr val="FF0000"/>
                </a:solidFill>
                <a:latin typeface="Times New Roman"/>
                <a:ea typeface="华文细黑"/>
                <a:cs typeface="Courier New"/>
              </a:rPr>
              <a:t>2</a:t>
            </a:r>
            <a:r>
              <a:rPr lang="zh-CN" altLang="zh-CN" sz="3200" b="1" kern="100" baseline="30000" dirty="0">
                <a:solidFill>
                  <a:srgbClr val="FF0000"/>
                </a:solidFill>
                <a:latin typeface="Times New Roman"/>
                <a:ea typeface="华文细黑"/>
                <a:cs typeface="Times New Roman"/>
              </a:rPr>
              <a:t>＋</a:t>
            </a:r>
            <a:endParaRPr lang="zh-CN" altLang="zh-CN" sz="3200" b="1" kern="100" dirty="0">
              <a:solidFill>
                <a:srgbClr val="FF0000"/>
              </a:solidFill>
              <a:latin typeface="宋体"/>
              <a:cs typeface="Courier New"/>
            </a:endParaRPr>
          </a:p>
        </p:txBody>
      </p:sp>
      <p:sp>
        <p:nvSpPr>
          <p:cNvPr id="13" name="矩形 12"/>
          <p:cNvSpPr/>
          <p:nvPr/>
        </p:nvSpPr>
        <p:spPr>
          <a:xfrm>
            <a:off x="6193778" y="3824103"/>
            <a:ext cx="3876382" cy="584775"/>
          </a:xfrm>
          <a:prstGeom prst="rect">
            <a:avLst/>
          </a:prstGeom>
        </p:spPr>
        <p:txBody>
          <a:bodyPr wrap="none">
            <a:spAutoFit/>
          </a:bodyPr>
          <a:lstStyle/>
          <a:p>
            <a:r>
              <a:rPr lang="zh-CN" altLang="zh-CN" sz="3200" b="1" kern="100" dirty="0">
                <a:solidFill>
                  <a:srgbClr val="FF0000"/>
                </a:solidFill>
                <a:latin typeface="Times New Roman"/>
                <a:ea typeface="华文细黑"/>
                <a:cs typeface="Times New Roman"/>
              </a:rPr>
              <a:t>反应掉</a:t>
            </a:r>
            <a:r>
              <a:rPr lang="en-US" altLang="zh-CN" sz="3200" b="1" kern="100" dirty="0">
                <a:solidFill>
                  <a:srgbClr val="FF0000"/>
                </a:solidFill>
                <a:latin typeface="Times New Roman"/>
                <a:ea typeface="华文细黑"/>
                <a:cs typeface="Courier New"/>
              </a:rPr>
              <a:t>FeCl</a:t>
            </a:r>
            <a:r>
              <a:rPr lang="en-US" altLang="zh-CN" sz="3200" b="1" kern="100" baseline="-250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CuCl</a:t>
            </a:r>
            <a:r>
              <a:rPr lang="en-US" altLang="zh-CN" sz="3200" b="1" kern="100" baseline="-25000" dirty="0">
                <a:solidFill>
                  <a:srgbClr val="FF0000"/>
                </a:solidFill>
                <a:latin typeface="Times New Roman"/>
                <a:ea typeface="华文细黑"/>
                <a:cs typeface="Courier New"/>
              </a:rPr>
              <a:t>2</a:t>
            </a:r>
            <a:endParaRPr lang="zh-CN" altLang="en-US" sz="3200" b="1" dirty="0">
              <a:solidFill>
                <a:srgbClr val="FF0000"/>
              </a:solidFill>
            </a:endParaRPr>
          </a:p>
        </p:txBody>
      </p:sp>
      <p:sp>
        <p:nvSpPr>
          <p:cNvPr id="14" name="矩形 13"/>
          <p:cNvSpPr/>
          <p:nvPr/>
        </p:nvSpPr>
        <p:spPr>
          <a:xfrm>
            <a:off x="6703418" y="4509914"/>
            <a:ext cx="1552028" cy="584775"/>
          </a:xfrm>
          <a:prstGeom prst="rect">
            <a:avLst/>
          </a:prstGeom>
        </p:spPr>
        <p:txBody>
          <a:bodyPr wrap="none">
            <a:spAutoFit/>
          </a:bodyPr>
          <a:lstStyle/>
          <a:p>
            <a:r>
              <a:rPr lang="en-US" altLang="zh-CN" sz="3200" b="1" kern="100" dirty="0">
                <a:solidFill>
                  <a:srgbClr val="FF0000"/>
                </a:solidFill>
                <a:latin typeface="Times New Roman"/>
                <a:ea typeface="华文细黑"/>
                <a:cs typeface="Courier New"/>
              </a:rPr>
              <a:t>Fe</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endParaRPr lang="zh-CN" altLang="en-US" sz="3200" b="1" dirty="0">
              <a:solidFill>
                <a:srgbClr val="FF0000"/>
              </a:solidFill>
            </a:endParaRPr>
          </a:p>
        </p:txBody>
      </p:sp>
      <p:sp>
        <p:nvSpPr>
          <p:cNvPr id="15" name="矩形 14"/>
          <p:cNvSpPr/>
          <p:nvPr/>
        </p:nvSpPr>
        <p:spPr>
          <a:xfrm>
            <a:off x="6415365" y="5022509"/>
            <a:ext cx="4288353" cy="711541"/>
          </a:xfrm>
          <a:prstGeom prst="rect">
            <a:avLst/>
          </a:prstGeom>
        </p:spPr>
        <p:txBody>
          <a:bodyPr wrap="none">
            <a:spAutoFit/>
          </a:bodyPr>
          <a:lstStyle/>
          <a:p>
            <a:pPr algn="just">
              <a:lnSpc>
                <a:spcPts val="5500"/>
              </a:lnSpc>
              <a:spcAft>
                <a:spcPts val="0"/>
              </a:spcAft>
            </a:pPr>
            <a:r>
              <a:rPr lang="zh-CN" altLang="zh-CN" sz="3200" b="1" kern="100" dirty="0">
                <a:solidFill>
                  <a:srgbClr val="FF0000"/>
                </a:solidFill>
                <a:latin typeface="Times New Roman"/>
                <a:ea typeface="华文细黑"/>
                <a:cs typeface="Times New Roman"/>
              </a:rPr>
              <a:t>加入足量稀盐酸后过滤</a:t>
            </a:r>
            <a:endParaRPr lang="zh-CN" altLang="zh-CN" sz="3200" b="1" kern="100" dirty="0">
              <a:solidFill>
                <a:srgbClr val="FF0000"/>
              </a:solidFill>
              <a:latin typeface="宋体"/>
              <a:cs typeface="Courier New"/>
            </a:endParaRPr>
          </a:p>
        </p:txBody>
      </p:sp>
      <p:sp>
        <p:nvSpPr>
          <p:cNvPr id="16" name="矩形 15"/>
          <p:cNvSpPr/>
          <p:nvPr/>
        </p:nvSpPr>
        <p:spPr>
          <a:xfrm>
            <a:off x="2494806" y="5512460"/>
            <a:ext cx="9937104" cy="797654"/>
          </a:xfrm>
          <a:prstGeom prst="rect">
            <a:avLst/>
          </a:prstGeom>
        </p:spPr>
        <p:txBody>
          <a:bodyPr wrap="squar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4FeCl</a:t>
            </a:r>
            <a:r>
              <a:rPr lang="en-US" altLang="zh-CN" sz="3200" b="1" kern="100" baseline="-25000" dirty="0" smtClean="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4Ca(OH)</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O</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2H</a:t>
            </a:r>
            <a:r>
              <a:rPr lang="en-US" altLang="zh-CN" sz="3200" b="1" kern="100" baseline="-25000" dirty="0">
                <a:solidFill>
                  <a:srgbClr val="FF0000"/>
                </a:solidFill>
                <a:latin typeface="Times New Roman"/>
                <a:ea typeface="华文细黑"/>
                <a:cs typeface="Courier New"/>
              </a:rPr>
              <a:t>2</a:t>
            </a:r>
            <a:r>
              <a:rPr lang="en-US" altLang="zh-CN" sz="3200" b="1" kern="100" dirty="0">
                <a:solidFill>
                  <a:srgbClr val="FF0000"/>
                </a:solidFill>
                <a:latin typeface="Times New Roman"/>
                <a:ea typeface="华文细黑"/>
                <a:cs typeface="Courier New"/>
              </a:rPr>
              <a:t>O</a:t>
            </a:r>
            <a:r>
              <a:rPr lang="en-US" altLang="zh-CN" sz="3200" b="1" kern="100" spc="-80" dirty="0">
                <a:solidFill>
                  <a:srgbClr val="FF0000"/>
                </a:solidFill>
                <a:latin typeface="Times New Roman"/>
                <a:ea typeface="华文细黑"/>
                <a:cs typeface="Courier New"/>
              </a:rPr>
              <a:t>==</a:t>
            </a:r>
            <a:r>
              <a:rPr lang="en-US" altLang="zh-CN" sz="3200" b="1" kern="100" dirty="0">
                <a:solidFill>
                  <a:srgbClr val="FF0000"/>
                </a:solidFill>
                <a:latin typeface="Times New Roman"/>
                <a:ea typeface="华文细黑"/>
                <a:cs typeface="Courier New"/>
              </a:rPr>
              <a:t>=4Fe(OH)</a:t>
            </a:r>
            <a:r>
              <a:rPr lang="en-US" altLang="zh-CN" sz="3200" b="1" kern="100" baseline="-250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4CaCl</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93569"/>
            <a:ext cx="11615778"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的离子共存问题</a:t>
            </a:r>
            <a:endParaRPr lang="zh-CN" altLang="zh-CN" sz="1050" b="1" kern="100" dirty="0">
              <a:solidFill>
                <a:srgbClr val="0000FF"/>
              </a:solidFill>
              <a:effectLst/>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91854831"/>
              </p:ext>
            </p:extLst>
          </p:nvPr>
        </p:nvGraphicFramePr>
        <p:xfrm>
          <a:off x="343494" y="847031"/>
          <a:ext cx="10936288" cy="4102100"/>
        </p:xfrm>
        <a:graphic>
          <a:graphicData uri="http://schemas.openxmlformats.org/presentationml/2006/ole">
            <mc:AlternateContent xmlns:mc="http://schemas.openxmlformats.org/markup-compatibility/2006">
              <mc:Choice xmlns:v="urn:schemas-microsoft-com:vml" Requires="v">
                <p:oleObj spid="_x0000_s80348" name="文档" r:id="rId3" imgW="10936774" imgH="4101592" progId="Word.Document.12">
                  <p:embed/>
                </p:oleObj>
              </mc:Choice>
              <mc:Fallback>
                <p:oleObj name="文档" r:id="rId3" imgW="10936774" imgH="4101592" progId="Word.Document.12">
                  <p:embed/>
                  <p:pic>
                    <p:nvPicPr>
                      <p:cNvPr id="0" name=""/>
                      <p:cNvPicPr/>
                      <p:nvPr/>
                    </p:nvPicPr>
                    <p:blipFill>
                      <a:blip r:embed="rId4"/>
                      <a:stretch>
                        <a:fillRect/>
                      </a:stretch>
                    </p:blipFill>
                    <p:spPr>
                      <a:xfrm>
                        <a:off x="343494" y="847031"/>
                        <a:ext cx="10936288" cy="4102100"/>
                      </a:xfrm>
                      <a:prstGeom prst="rect">
                        <a:avLst/>
                      </a:prstGeom>
                    </p:spPr>
                  </p:pic>
                </p:oleObj>
              </mc:Fallback>
            </mc:AlternateContent>
          </a:graphicData>
        </a:graphic>
      </p:graphicFrame>
      <p:sp>
        <p:nvSpPr>
          <p:cNvPr id="5" name="矩形 4"/>
          <p:cNvSpPr/>
          <p:nvPr/>
        </p:nvSpPr>
        <p:spPr>
          <a:xfrm>
            <a:off x="262558" y="4482090"/>
            <a:ext cx="10793813"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易发生氧化还原反应不能大量共存；</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06942103"/>
              </p:ext>
            </p:extLst>
          </p:nvPr>
        </p:nvGraphicFramePr>
        <p:xfrm>
          <a:off x="357162" y="5286300"/>
          <a:ext cx="9842500" cy="1249363"/>
        </p:xfrm>
        <a:graphic>
          <a:graphicData uri="http://schemas.openxmlformats.org/presentationml/2006/ole">
            <mc:AlternateContent xmlns:mc="http://schemas.openxmlformats.org/markup-compatibility/2006">
              <mc:Choice xmlns:v="urn:schemas-microsoft-com:vml" Requires="v">
                <p:oleObj spid="_x0000_s80349" name="文档" r:id="rId5" imgW="9841802" imgH="1249549" progId="Word.Document.12">
                  <p:embed/>
                </p:oleObj>
              </mc:Choice>
              <mc:Fallback>
                <p:oleObj name="文档" r:id="rId5" imgW="9841802" imgH="1249549" progId="Word.Document.12">
                  <p:embed/>
                  <p:pic>
                    <p:nvPicPr>
                      <p:cNvPr id="0" name=""/>
                      <p:cNvPicPr/>
                      <p:nvPr/>
                    </p:nvPicPr>
                    <p:blipFill>
                      <a:blip r:embed="rId6"/>
                      <a:stretch>
                        <a:fillRect/>
                      </a:stretch>
                    </p:blipFill>
                    <p:spPr>
                      <a:xfrm>
                        <a:off x="357162" y="5286300"/>
                        <a:ext cx="9842500" cy="1249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87571785"/>
              </p:ext>
            </p:extLst>
          </p:nvPr>
        </p:nvGraphicFramePr>
        <p:xfrm>
          <a:off x="416099" y="5921499"/>
          <a:ext cx="9842500" cy="1249363"/>
        </p:xfrm>
        <a:graphic>
          <a:graphicData uri="http://schemas.openxmlformats.org/presentationml/2006/ole">
            <mc:AlternateContent xmlns:mc="http://schemas.openxmlformats.org/markup-compatibility/2006">
              <mc:Choice xmlns:v="urn:schemas-microsoft-com:vml" Requires="v">
                <p:oleObj spid="_x0000_s80350" name="文档" r:id="rId7" imgW="9841802" imgH="1250991" progId="Word.Document.12">
                  <p:embed/>
                </p:oleObj>
              </mc:Choice>
              <mc:Fallback>
                <p:oleObj name="文档" r:id="rId7" imgW="9841802" imgH="1250991" progId="Word.Document.12">
                  <p:embed/>
                  <p:pic>
                    <p:nvPicPr>
                      <p:cNvPr id="0" name=""/>
                      <p:cNvPicPr/>
                      <p:nvPr/>
                    </p:nvPicPr>
                    <p:blipFill>
                      <a:blip r:embed="rId8"/>
                      <a:stretch>
                        <a:fillRect/>
                      </a:stretch>
                    </p:blipFill>
                    <p:spPr>
                      <a:xfrm>
                        <a:off x="416099" y="5921499"/>
                        <a:ext cx="9842500" cy="1249363"/>
                      </a:xfrm>
                      <a:prstGeom prst="rect">
                        <a:avLst/>
                      </a:prstGeom>
                    </p:spPr>
                  </p:pic>
                </p:oleObj>
              </mc:Fallback>
            </mc:AlternateContent>
          </a:graphicData>
        </a:graphic>
      </p:graphicFrame>
      <p:sp>
        <p:nvSpPr>
          <p:cNvPr id="8" name="矩形 7"/>
          <p:cNvSpPr/>
          <p:nvPr/>
        </p:nvSpPr>
        <p:spPr>
          <a:xfrm>
            <a:off x="5447134" y="765498"/>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A</a:t>
            </a:r>
            <a:endParaRPr lang="zh-CN" altLang="en-US" sz="3600" b="1" kern="100" dirty="0">
              <a:solidFill>
                <a:srgbClr val="FF0000"/>
              </a:solidFill>
              <a:latin typeface="Times New Roman"/>
              <a:ea typeface="华文细黑"/>
              <a:cs typeface="Times New Roman"/>
            </a:endParaRPr>
          </a:p>
        </p:txBody>
      </p:sp>
      <p:sp>
        <p:nvSpPr>
          <p:cNvPr id="9" name="Rectangle 21">
            <a:hlinkClick r:id="rId9"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3"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5"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018996029"/>
              </p:ext>
            </p:extLst>
          </p:nvPr>
        </p:nvGraphicFramePr>
        <p:xfrm>
          <a:off x="341953" y="750465"/>
          <a:ext cx="10641013" cy="4149725"/>
        </p:xfrm>
        <a:graphic>
          <a:graphicData uri="http://schemas.openxmlformats.org/presentationml/2006/ole">
            <mc:AlternateContent xmlns:mc="http://schemas.openxmlformats.org/markup-compatibility/2006">
              <mc:Choice xmlns:v="urn:schemas-microsoft-com:vml" Requires="v">
                <p:oleObj spid="_x0000_s18904" name="文档" r:id="rId3" imgW="10641351" imgH="4149180" progId="Word.Document.12">
                  <p:embed/>
                </p:oleObj>
              </mc:Choice>
              <mc:Fallback>
                <p:oleObj name="文档" r:id="rId3" imgW="10641351" imgH="4149180" progId="Word.Document.12">
                  <p:embed/>
                  <p:pic>
                    <p:nvPicPr>
                      <p:cNvPr id="0" name=""/>
                      <p:cNvPicPr/>
                      <p:nvPr/>
                    </p:nvPicPr>
                    <p:blipFill>
                      <a:blip r:embed="rId4"/>
                      <a:stretch>
                        <a:fillRect/>
                      </a:stretch>
                    </p:blipFill>
                    <p:spPr>
                      <a:xfrm>
                        <a:off x="341953" y="750465"/>
                        <a:ext cx="10641013" cy="4149725"/>
                      </a:xfrm>
                      <a:prstGeom prst="rect">
                        <a:avLst/>
                      </a:prstGeom>
                    </p:spPr>
                  </p:pic>
                </p:oleObj>
              </mc:Fallback>
            </mc:AlternateContent>
          </a:graphicData>
        </a:graphic>
      </p:graphicFrame>
      <p:sp>
        <p:nvSpPr>
          <p:cNvPr id="9" name="矩形 8"/>
          <p:cNvSpPr/>
          <p:nvPr/>
        </p:nvSpPr>
        <p:spPr>
          <a:xfrm>
            <a:off x="262558" y="4307364"/>
            <a:ext cx="10793813"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KNO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在酸性条件下能氧化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在碱性条件下生成沉淀，只能存在于酸性溶液中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1" name="矩形 10"/>
          <p:cNvSpPr/>
          <p:nvPr/>
        </p:nvSpPr>
        <p:spPr>
          <a:xfrm>
            <a:off x="6858719" y="693490"/>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
        <p:nvSpPr>
          <p:cNvPr id="5"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20007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10" presetClass="exit" presetSubtype="0" fill="hold" grpId="1" nodeType="with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18542" y="685192"/>
            <a:ext cx="11733225"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物理性质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银白色固体，熔点较高，具有良好的导热、导电、延展性，</a:t>
            </a:r>
            <a:r>
              <a:rPr lang="zh-CN" altLang="zh-CN" sz="2800" b="1" kern="100" dirty="0">
                <a:solidFill>
                  <a:srgbClr val="0000FF"/>
                </a:solidFill>
                <a:latin typeface="Times New Roman"/>
                <a:ea typeface="华文细黑"/>
                <a:cs typeface="Times New Roman"/>
              </a:rPr>
              <a:t>能被磁铁吸引</a:t>
            </a:r>
            <a:r>
              <a:rPr lang="zh-CN" altLang="zh-CN" sz="2800" b="1" kern="100" dirty="0" smtClean="0">
                <a:solidFill>
                  <a:srgbClr val="0000FF"/>
                </a:solidFill>
                <a:latin typeface="Times New Roman"/>
                <a:ea typeface="华文细黑"/>
                <a:cs typeface="Times New Roman"/>
              </a:rPr>
              <a:t>。</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结构</a:t>
            </a:r>
            <a:endParaRPr lang="zh-CN" altLang="zh-CN" sz="2800" kern="100" dirty="0">
              <a:latin typeface="宋体"/>
              <a:cs typeface="Courier New"/>
            </a:endParaRPr>
          </a:p>
        </p:txBody>
      </p:sp>
      <p:pic>
        <p:nvPicPr>
          <p:cNvPr id="67586" name="Picture 2" descr="\\李笑影\李笑影\2016\一轮\化学\人教版化学\HX157.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846" y="3223274"/>
            <a:ext cx="6373668" cy="279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6534" y="6151022"/>
            <a:ext cx="12143879"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Times New Roman"/>
              </a:rPr>
              <a:t>元素的化合价一般与最外层电子数目有关，有时还和倒数第二层电子数相关。</a:t>
            </a:r>
            <a:endParaRPr lang="zh-CN" altLang="en-US" sz="2800" dirty="0"/>
          </a:p>
        </p:txBody>
      </p:sp>
      <p:sp>
        <p:nvSpPr>
          <p:cNvPr id="3" name="矩形 2"/>
          <p:cNvSpPr/>
          <p:nvPr/>
        </p:nvSpPr>
        <p:spPr>
          <a:xfrm>
            <a:off x="3751069" y="1197546"/>
            <a:ext cx="4288353" cy="830997"/>
          </a:xfrm>
          <a:prstGeom prst="rect">
            <a:avLst/>
          </a:prstGeom>
        </p:spPr>
        <p:txBody>
          <a:bodyPr wrap="none">
            <a:spAutoFit/>
          </a:bodyPr>
          <a:lstStyle/>
          <a:p>
            <a:pPr algn="just">
              <a:lnSpc>
                <a:spcPct val="150000"/>
              </a:lnSpc>
              <a:spcAft>
                <a:spcPts val="0"/>
              </a:spcAft>
            </a:pPr>
            <a:r>
              <a:rPr lang="zh-CN" altLang="en-US" sz="3200" b="1" kern="100" dirty="0" smtClean="0">
                <a:solidFill>
                  <a:srgbClr val="FF0000"/>
                </a:solidFill>
                <a:latin typeface="Times New Roman"/>
                <a:ea typeface="华文细黑"/>
                <a:cs typeface="Times New Roman"/>
              </a:rPr>
              <a:t>粉末时：铁粉是黑色的</a:t>
            </a:r>
            <a:endParaRPr lang="en-US" altLang="zh-CN" sz="3200" b="1" kern="100" dirty="0">
              <a:solidFill>
                <a:srgbClr val="FF0000"/>
              </a:solidFill>
              <a:latin typeface="Times New Roman"/>
              <a:ea typeface="华文细黑"/>
              <a:cs typeface="Times New Roman"/>
            </a:endParaRPr>
          </a:p>
        </p:txBody>
      </p:sp>
      <p:sp>
        <p:nvSpPr>
          <p:cNvPr id="4" name="TextBox 3"/>
          <p:cNvSpPr txBox="1"/>
          <p:nvPr/>
        </p:nvSpPr>
        <p:spPr>
          <a:xfrm>
            <a:off x="838622" y="3458260"/>
            <a:ext cx="648072"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Fe</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486694" y="3458260"/>
            <a:ext cx="2304256"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(26</a:t>
            </a:r>
            <a:r>
              <a:rPr lang="zh-CN" altLang="en-US" sz="3200" b="1" dirty="0" smtClean="0">
                <a:solidFill>
                  <a:srgbClr val="FF0000"/>
                </a:solidFill>
                <a:latin typeface="Times New Roman" panose="02020603050405020304" pitchFamily="18" charset="0"/>
                <a:cs typeface="Times New Roman" panose="02020603050405020304" pitchFamily="18" charset="0"/>
              </a:rPr>
              <a:t>号元素</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5735166" y="4622678"/>
            <a:ext cx="3493348" cy="139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62558" y="2637706"/>
            <a:ext cx="187220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735166" y="3182518"/>
            <a:ext cx="3493348" cy="139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88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wipe(left)">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10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
                                            <p:txEl>
                                              <p:pRg st="3" end="3"/>
                                            </p:txEl>
                                          </p:spTgt>
                                        </p:tgtEl>
                                        <p:attrNameLst>
                                          <p:attrName>style.visibility</p:attrName>
                                        </p:attrNameLst>
                                      </p:cBhvr>
                                      <p:to>
                                        <p:strVal val="visible"/>
                                      </p:to>
                                    </p:set>
                                    <p:animEffect transition="in" filter="wipe(left)">
                                      <p:cBhvr>
                                        <p:cTn id="29" dur="500"/>
                                        <p:tgtEl>
                                          <p:spTgt spid="2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7586"/>
                                        </p:tgtEl>
                                        <p:attrNameLst>
                                          <p:attrName>style.visibility</p:attrName>
                                        </p:attrNameLst>
                                      </p:cBhvr>
                                      <p:to>
                                        <p:strVal val="visible"/>
                                      </p:to>
                                    </p:set>
                                    <p:animEffect transition="in" filter="wipe(left)">
                                      <p:cBhvr>
                                        <p:cTn id="44" dur="1000"/>
                                        <p:tgtEl>
                                          <p:spTgt spid="6758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xit" presetSubtype="21" fill="hold" grpId="0" nodeType="clickEffect">
                                  <p:stCondLst>
                                    <p:cond delay="0"/>
                                  </p:stCondLst>
                                  <p:childTnLst>
                                    <p:animEffect transition="out" filter="barn(inVertical)">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6" presetClass="exit" presetSubtype="21" fill="hold" grpId="0" nodeType="clickEffect">
                                  <p:stCondLst>
                                    <p:cond delay="0"/>
                                  </p:stCondLst>
                                  <p:childTnLst>
                                    <p:animEffect transition="out" filter="barn(inVertical)">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5"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37354"/>
            <a:ext cx="11388152" cy="2141716"/>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题组三　高考热点</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铁三角</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与实验探究的融合</a:t>
            </a:r>
          </a:p>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硫酸亚铁晶体</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在医药上作补血剂。某课外小组的同学欲测定该补血剂中铁元素的含量。实验步骤如下：</a:t>
            </a:r>
            <a:endParaRPr lang="zh-CN" altLang="zh-CN" sz="1050" kern="100" dirty="0">
              <a:effectLst/>
              <a:latin typeface="宋体"/>
              <a:cs typeface="Courier New"/>
            </a:endParaRPr>
          </a:p>
        </p:txBody>
      </p:sp>
      <p:pic>
        <p:nvPicPr>
          <p:cNvPr id="80898" name="Picture 2" descr="\\李笑影\李笑影\2016\一轮\化学\人教版化学\HX163.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080" y="2951456"/>
            <a:ext cx="8025569" cy="299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9"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684" y="621482"/>
            <a:ext cx="11185088"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证明步骤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smtClean="0">
                <a:latin typeface="Times New Roman"/>
                <a:ea typeface="华文细黑"/>
                <a:cs typeface="Courier New"/>
              </a:rPr>
              <a:t>__________________________________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该过程的现象</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a:t>
            </a:r>
          </a:p>
          <a:p>
            <a:pPr algn="just">
              <a:lnSpc>
                <a:spcPts val="5500"/>
              </a:lnSpc>
              <a:spcAft>
                <a:spcPts val="0"/>
              </a:spcAft>
            </a:pPr>
            <a:r>
              <a:rPr lang="en-US" altLang="zh-CN" sz="2800" kern="100" dirty="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证明</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溶液，再滴加氯水或双氧水、稀硝酸等，若滤液由浅绿色变为血红色，则说明滤液中含有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861031" y="2152700"/>
            <a:ext cx="6170279"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氯水</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或双氧水、稀硝酸等合理氧化剂</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8" name="矩形 7"/>
          <p:cNvSpPr/>
          <p:nvPr/>
        </p:nvSpPr>
        <p:spPr>
          <a:xfrm>
            <a:off x="9902992" y="2162225"/>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溶液</a:t>
            </a:r>
            <a:r>
              <a:rPr lang="zh-CN" altLang="zh-CN" sz="2800" b="1" kern="100" dirty="0" smtClean="0">
                <a:solidFill>
                  <a:srgbClr val="FF0000"/>
                </a:solidFill>
                <a:latin typeface="Times New Roman"/>
                <a:ea typeface="华文细黑"/>
                <a:cs typeface="Times New Roman"/>
              </a:rPr>
              <a:t>由</a:t>
            </a:r>
            <a:endParaRPr lang="zh-CN" altLang="en-US" sz="2800" b="1" kern="100" dirty="0">
              <a:solidFill>
                <a:srgbClr val="FF0000"/>
              </a:solidFill>
              <a:latin typeface="Times New Roman"/>
              <a:ea typeface="华文细黑"/>
              <a:cs typeface="Times New Roman"/>
            </a:endParaRPr>
          </a:p>
        </p:txBody>
      </p:sp>
      <p:sp>
        <p:nvSpPr>
          <p:cNvPr id="9" name="矩形 8"/>
          <p:cNvSpPr/>
          <p:nvPr/>
        </p:nvSpPr>
        <p:spPr>
          <a:xfrm>
            <a:off x="517679" y="2855613"/>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浅绿色变为血红色</a:t>
            </a:r>
            <a:endParaRPr lang="zh-CN" altLang="en-US" sz="2800" b="1" kern="100" dirty="0">
              <a:solidFill>
                <a:srgbClr val="FF0000"/>
              </a:solidFill>
              <a:latin typeface="Times New Roman"/>
              <a:ea typeface="华文细黑"/>
              <a:cs typeface="Times New Roman"/>
            </a:endParaRPr>
          </a:p>
        </p:txBody>
      </p:sp>
      <p:sp>
        <p:nvSpPr>
          <p:cNvPr id="16"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2484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0987" y="503203"/>
            <a:ext cx="11074344"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具有氧化性，加入过量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中反应的离子方程式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全部转化为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需加入过量的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或氨水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，反应的离子方程式是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3OH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3NH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5645403" y="635015"/>
            <a:ext cx="3813865"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全部氧化为</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201246901"/>
              </p:ext>
            </p:extLst>
          </p:nvPr>
        </p:nvGraphicFramePr>
        <p:xfrm>
          <a:off x="8956476" y="5527551"/>
          <a:ext cx="406400" cy="593725"/>
        </p:xfrm>
        <a:graphic>
          <a:graphicData uri="http://schemas.openxmlformats.org/presentationml/2006/ole">
            <mc:AlternateContent xmlns:mc="http://schemas.openxmlformats.org/markup-compatibility/2006">
              <mc:Choice xmlns:v="urn:schemas-microsoft-com:vml" Requires="v">
                <p:oleObj spid="_x0000_s22117" name="文档" r:id="rId3" imgW="407190" imgH="594381" progId="Word.Document.12">
                  <p:embed/>
                </p:oleObj>
              </mc:Choice>
              <mc:Fallback>
                <p:oleObj name="文档" r:id="rId3" imgW="407190" imgH="594381" progId="Word.Document.12">
                  <p:embed/>
                  <p:pic>
                    <p:nvPicPr>
                      <p:cNvPr id="0" name=""/>
                      <p:cNvPicPr/>
                      <p:nvPr/>
                    </p:nvPicPr>
                    <p:blipFill>
                      <a:blip r:embed="rId4"/>
                      <a:stretch>
                        <a:fillRect/>
                      </a:stretch>
                    </p:blipFill>
                    <p:spPr>
                      <a:xfrm>
                        <a:off x="8956476" y="5527551"/>
                        <a:ext cx="406400" cy="593725"/>
                      </a:xfrm>
                      <a:prstGeom prst="rect">
                        <a:avLst/>
                      </a:prstGeom>
                    </p:spPr>
                  </p:pic>
                </p:oleObj>
              </mc:Fallback>
            </mc:AlternateContent>
          </a:graphicData>
        </a:graphic>
      </p:graphicFrame>
      <p:sp>
        <p:nvSpPr>
          <p:cNvPr id="12" name="矩形 11"/>
          <p:cNvSpPr/>
          <p:nvPr/>
        </p:nvSpPr>
        <p:spPr>
          <a:xfrm>
            <a:off x="6383238" y="2719239"/>
            <a:ext cx="4509889" cy="523220"/>
          </a:xfrm>
          <a:prstGeom prst="rect">
            <a:avLst/>
          </a:prstGeom>
        </p:spPr>
        <p:txBody>
          <a:bodyPr wrap="none">
            <a:spAutoFit/>
          </a:bodyPr>
          <a:lstStyle/>
          <a:p>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3OH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endParaRPr lang="zh-CN" altLang="en-US" sz="2800" b="1" dirty="0">
              <a:solidFill>
                <a:srgbClr val="FF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733425018"/>
              </p:ext>
            </p:extLst>
          </p:nvPr>
        </p:nvGraphicFramePr>
        <p:xfrm>
          <a:off x="566738" y="3411538"/>
          <a:ext cx="7677150" cy="985837"/>
        </p:xfrm>
        <a:graphic>
          <a:graphicData uri="http://schemas.openxmlformats.org/presentationml/2006/ole">
            <mc:AlternateContent xmlns:mc="http://schemas.openxmlformats.org/markup-compatibility/2006">
              <mc:Choice xmlns:v="urn:schemas-microsoft-com:vml" Requires="v">
                <p:oleObj spid="_x0000_s22118" name="文档" r:id="rId5" imgW="7775850" imgH="998361" progId="Word.Document.12">
                  <p:embed/>
                </p:oleObj>
              </mc:Choice>
              <mc:Fallback>
                <p:oleObj name="文档" r:id="rId5" imgW="7775850" imgH="998361" progId="Word.Document.12">
                  <p:embed/>
                  <p:pic>
                    <p:nvPicPr>
                      <p:cNvPr id="0" name=""/>
                      <p:cNvPicPr/>
                      <p:nvPr/>
                    </p:nvPicPr>
                    <p:blipFill>
                      <a:blip r:embed="rId6"/>
                      <a:stretch>
                        <a:fillRect/>
                      </a:stretch>
                    </p:blipFill>
                    <p:spPr>
                      <a:xfrm>
                        <a:off x="566738" y="3411538"/>
                        <a:ext cx="7677150" cy="985837"/>
                      </a:xfrm>
                      <a:prstGeom prst="rect">
                        <a:avLst/>
                      </a:prstGeom>
                    </p:spPr>
                  </p:pic>
                </p:oleObj>
              </mc:Fallback>
            </mc:AlternateContent>
          </a:graphicData>
        </a:graphic>
      </p:graphicFrame>
      <p:sp>
        <p:nvSpPr>
          <p:cNvPr id="7" name="Rectangle 21">
            <a:hlinkClick r:id="rId7"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9"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0"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1"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12"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13"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462" y="655390"/>
            <a:ext cx="11457851" cy="4324261"/>
          </a:xfrm>
          <a:prstGeom prst="rect">
            <a:avLst/>
          </a:prstGeom>
        </p:spPr>
        <p:txBody>
          <a:bodyPr>
            <a:spAutoFit/>
          </a:bodyPr>
          <a:lstStyle/>
          <a:p>
            <a:pPr>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中一系列处理的操作步骤：过滤、</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灼烧、</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的目的是将产生的红褐色悬浊液分离，最终得到固体</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的操作步骤是过滤、洗涤、灼烧、冷却、称量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若实验中铁无损耗，则每片补血剂中含铁元素的质量为</a:t>
            </a:r>
            <a:r>
              <a:rPr lang="en-US" altLang="zh-CN" sz="2800" kern="100" dirty="0" smtClean="0">
                <a:latin typeface="Times New Roman"/>
                <a:ea typeface="华文细黑"/>
                <a:cs typeface="Courier New"/>
              </a:rPr>
              <a:t>_____g</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实验中铁无损耗，根据铁元素守恒得，每片补血剂中</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(Fe)</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0.07</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7174157" y="789314"/>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洗涤</a:t>
            </a:r>
            <a:endParaRPr lang="zh-CN" altLang="en-US" sz="2800" b="1" kern="100" dirty="0">
              <a:solidFill>
                <a:srgbClr val="FF0000"/>
              </a:solidFill>
              <a:latin typeface="Times New Roman"/>
              <a:ea typeface="华文细黑"/>
              <a:cs typeface="Times New Roman"/>
            </a:endParaRPr>
          </a:p>
        </p:txBody>
      </p:sp>
      <p:sp>
        <p:nvSpPr>
          <p:cNvPr id="4" name="矩形 3"/>
          <p:cNvSpPr/>
          <p:nvPr/>
        </p:nvSpPr>
        <p:spPr>
          <a:xfrm>
            <a:off x="9613519" y="789314"/>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冷却</a:t>
            </a:r>
            <a:endParaRPr lang="zh-CN" altLang="en-US" sz="2800" b="1" kern="100" dirty="0">
              <a:solidFill>
                <a:srgbClr val="FF0000"/>
              </a:solidFill>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13559566"/>
              </p:ext>
            </p:extLst>
          </p:nvPr>
        </p:nvGraphicFramePr>
        <p:xfrm>
          <a:off x="532486" y="4148336"/>
          <a:ext cx="2408238" cy="1009650"/>
        </p:xfrm>
        <a:graphic>
          <a:graphicData uri="http://schemas.openxmlformats.org/presentationml/2006/ole">
            <mc:AlternateContent xmlns:mc="http://schemas.openxmlformats.org/markup-compatibility/2006">
              <mc:Choice xmlns:v="urn:schemas-microsoft-com:vml" Requires="v">
                <p:oleObj spid="_x0000_s83102" name="文档" r:id="rId3" imgW="2407500" imgH="1009476" progId="Word.Document.12">
                  <p:embed/>
                </p:oleObj>
              </mc:Choice>
              <mc:Fallback>
                <p:oleObj name="文档" r:id="rId3" imgW="2407500" imgH="1009476" progId="Word.Document.12">
                  <p:embed/>
                  <p:pic>
                    <p:nvPicPr>
                      <p:cNvPr id="0" name=""/>
                      <p:cNvPicPr/>
                      <p:nvPr/>
                    </p:nvPicPr>
                    <p:blipFill>
                      <a:blip r:embed="rId4"/>
                      <a:stretch>
                        <a:fillRect/>
                      </a:stretch>
                    </p:blipFill>
                    <p:spPr>
                      <a:xfrm>
                        <a:off x="532486" y="4148336"/>
                        <a:ext cx="2408238" cy="1009650"/>
                      </a:xfrm>
                      <a:prstGeom prst="rect">
                        <a:avLst/>
                      </a:prstGeom>
                    </p:spPr>
                  </p:pic>
                </p:oleObj>
              </mc:Fallback>
            </mc:AlternateContent>
          </a:graphicData>
        </a:graphic>
      </p:graphicFrame>
      <p:sp>
        <p:nvSpPr>
          <p:cNvPr id="7" name="矩形 6"/>
          <p:cNvSpPr/>
          <p:nvPr/>
        </p:nvSpPr>
        <p:spPr>
          <a:xfrm>
            <a:off x="9270512" y="2902043"/>
            <a:ext cx="992579" cy="523220"/>
          </a:xfrm>
          <a:prstGeom prst="rect">
            <a:avLst/>
          </a:prstGeom>
        </p:spPr>
        <p:txBody>
          <a:bodyPr wrap="none">
            <a:spAutoFit/>
          </a:bodyPr>
          <a:lstStyle/>
          <a:p>
            <a:r>
              <a:rPr lang="en-US" altLang="zh-CN" sz="2800" b="1" kern="100" dirty="0">
                <a:solidFill>
                  <a:srgbClr val="FF0000"/>
                </a:solidFill>
                <a:latin typeface="Times New Roman"/>
                <a:ea typeface="华文细黑"/>
              </a:rPr>
              <a:t>0.07</a:t>
            </a:r>
            <a:r>
              <a:rPr lang="en-US" altLang="zh-CN" sz="2800" b="1" i="1" kern="100" dirty="0">
                <a:solidFill>
                  <a:srgbClr val="FF0000"/>
                </a:solidFill>
                <a:latin typeface="Times New Roman"/>
                <a:ea typeface="华文细黑"/>
              </a:rPr>
              <a:t>a</a:t>
            </a:r>
            <a:endParaRPr lang="zh-CN" altLang="en-US" sz="2800" b="1" dirty="0">
              <a:solidFill>
                <a:srgbClr val="FF0000"/>
              </a:solidFill>
            </a:endParaRPr>
          </a:p>
        </p:txBody>
      </p:sp>
      <p:sp>
        <p:nvSpPr>
          <p:cNvPr id="8"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9817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480705"/>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一定量的铁粉在氯气中充分燃烧，将所得固体完全溶解于稀盐酸，制得溶液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铁在氯气中燃烧的化学方程式是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推测</a:t>
            </a:r>
            <a:r>
              <a:rPr lang="en-US" altLang="zh-CN" sz="2800" kern="100" dirty="0">
                <a:latin typeface="Times New Roman"/>
                <a:ea typeface="华文细黑"/>
              </a:rPr>
              <a:t>A</a:t>
            </a:r>
            <a:r>
              <a:rPr lang="zh-CN" altLang="zh-CN" sz="2800" kern="100" dirty="0">
                <a:latin typeface="Times New Roman"/>
                <a:ea typeface="华文细黑"/>
                <a:cs typeface="Times New Roman"/>
              </a:rPr>
              <a:t>中可能含有的金属阳离子：</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en-US" altLang="zh-CN" sz="2800" kern="100" dirty="0" smtClean="0">
                <a:latin typeface="Times New Roman"/>
                <a:ea typeface="华文细黑"/>
              </a:rPr>
              <a:t>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甲同学为探究溶液的组成，实验如下：</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09698666"/>
              </p:ext>
            </p:extLst>
          </p:nvPr>
        </p:nvGraphicFramePr>
        <p:xfrm>
          <a:off x="5849938" y="1639888"/>
          <a:ext cx="3714750" cy="871537"/>
        </p:xfrm>
        <a:graphic>
          <a:graphicData uri="http://schemas.openxmlformats.org/presentationml/2006/ole">
            <mc:AlternateContent xmlns:mc="http://schemas.openxmlformats.org/markup-compatibility/2006">
              <mc:Choice xmlns:v="urn:schemas-microsoft-com:vml" Requires="v">
                <p:oleObj spid="_x0000_s82232" name="文档" r:id="rId3" imgW="3770222" imgH="884479" progId="Word.Document.12">
                  <p:embed/>
                </p:oleObj>
              </mc:Choice>
              <mc:Fallback>
                <p:oleObj name="文档" r:id="rId3" imgW="3770222" imgH="884479" progId="Word.Document.12">
                  <p:embed/>
                  <p:pic>
                    <p:nvPicPr>
                      <p:cNvPr id="0" name=""/>
                      <p:cNvPicPr/>
                      <p:nvPr/>
                    </p:nvPicPr>
                    <p:blipFill>
                      <a:blip r:embed="rId4"/>
                      <a:stretch>
                        <a:fillRect/>
                      </a:stretch>
                    </p:blipFill>
                    <p:spPr>
                      <a:xfrm>
                        <a:off x="5849938" y="1639888"/>
                        <a:ext cx="3714750" cy="871537"/>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202843203"/>
              </p:ext>
            </p:extLst>
          </p:nvPr>
        </p:nvGraphicFramePr>
        <p:xfrm>
          <a:off x="478581" y="3770784"/>
          <a:ext cx="11233249" cy="2780704"/>
        </p:xfrm>
        <a:graphic>
          <a:graphicData uri="http://schemas.openxmlformats.org/drawingml/2006/table">
            <a:tbl>
              <a:tblPr/>
              <a:tblGrid>
                <a:gridCol w="3816425"/>
                <a:gridCol w="2016224"/>
                <a:gridCol w="5400600"/>
              </a:tblGrid>
              <a:tr h="547489">
                <a:tc>
                  <a:txBody>
                    <a:bodyPr/>
                    <a:lstStyle/>
                    <a:p>
                      <a:pPr algn="ctr">
                        <a:lnSpc>
                          <a:spcPct val="150000"/>
                        </a:lnSpc>
                        <a:spcAft>
                          <a:spcPts val="0"/>
                        </a:spcAft>
                      </a:pPr>
                      <a:r>
                        <a:rPr lang="zh-CN" sz="2800" kern="100" dirty="0">
                          <a:effectLst/>
                          <a:latin typeface="Times New Roman"/>
                          <a:ea typeface="华文细黑"/>
                          <a:cs typeface="Times New Roman"/>
                        </a:rPr>
                        <a:t>实验步骤</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实验现象</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实验结论及反应的离子方程式</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0624">
                <a:tc>
                  <a:txBody>
                    <a:bodyPr/>
                    <a:lstStyle/>
                    <a:p>
                      <a:pPr algn="l">
                        <a:lnSpc>
                          <a:spcPct val="150000"/>
                        </a:lnSpc>
                        <a:spcAft>
                          <a:spcPts val="0"/>
                        </a:spcAft>
                      </a:pPr>
                      <a:r>
                        <a:rPr lang="zh-CN" sz="2800" kern="100" dirty="0">
                          <a:effectLst/>
                          <a:latin typeface="Times New Roman"/>
                          <a:ea typeface="华文细黑"/>
                          <a:cs typeface="Times New Roman"/>
                        </a:rPr>
                        <a:t>取少量溶液</a:t>
                      </a:r>
                      <a:r>
                        <a:rPr lang="en-US" sz="2800" kern="100" dirty="0">
                          <a:effectLst/>
                          <a:latin typeface="Times New Roman"/>
                          <a:ea typeface="华文细黑"/>
                          <a:cs typeface="Courier New"/>
                        </a:rPr>
                        <a:t>A</a:t>
                      </a:r>
                      <a:r>
                        <a:rPr lang="zh-CN" sz="2800" kern="100" dirty="0">
                          <a:effectLst/>
                          <a:latin typeface="Times New Roman"/>
                          <a:ea typeface="华文细黑"/>
                          <a:cs typeface="Times New Roman"/>
                        </a:rPr>
                        <a:t>于试管中，加入</a:t>
                      </a:r>
                      <a:r>
                        <a:rPr lang="en-US" sz="2800" kern="100" dirty="0">
                          <a:effectLst/>
                          <a:latin typeface="Times New Roman"/>
                          <a:ea typeface="华文细黑"/>
                          <a:cs typeface="Courier New"/>
                        </a:rPr>
                        <a:t>KSCN</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假设</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不成立，假设</a:t>
                      </a: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或</a:t>
                      </a:r>
                      <a:r>
                        <a:rPr lang="en-US" sz="2800" kern="100" dirty="0">
                          <a:effectLst/>
                          <a:latin typeface="宋体"/>
                          <a:ea typeface="华文细黑"/>
                          <a:cs typeface="Times New Roman"/>
                        </a:rPr>
                        <a:t>③</a:t>
                      </a:r>
                      <a:r>
                        <a:rPr lang="zh-CN" sz="2800" kern="100" dirty="0">
                          <a:effectLst/>
                          <a:latin typeface="Times New Roman"/>
                          <a:ea typeface="华文细黑"/>
                          <a:cs typeface="Times New Roman"/>
                        </a:rPr>
                        <a:t>成立；反应的离子方程式</a:t>
                      </a:r>
                      <a:r>
                        <a:rPr lang="zh-CN" sz="2800" kern="100" dirty="0" smtClean="0">
                          <a:effectLst/>
                          <a:latin typeface="Times New Roman"/>
                          <a:ea typeface="华文细黑"/>
                          <a:cs typeface="Times New Roman"/>
                        </a:rPr>
                        <a:t>是</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566916" y="3146296"/>
            <a:ext cx="27366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含有</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和</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smtClean="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670256" y="4841379"/>
            <a:ext cx="1261884" cy="1384995"/>
          </a:xfrm>
          <a:prstGeom prst="rect">
            <a:avLst/>
          </a:prstGeom>
        </p:spPr>
        <p:txBody>
          <a:bodyPr wrap="none">
            <a:spAutoFit/>
          </a:bodyPr>
          <a:lstStyle/>
          <a:p>
            <a:pPr>
              <a:lnSpc>
                <a:spcPct val="150000"/>
              </a:lnSpc>
            </a:pPr>
            <a:r>
              <a:rPr lang="zh-CN" altLang="zh-CN" sz="2800" b="1" kern="100" dirty="0">
                <a:solidFill>
                  <a:srgbClr val="FF0000"/>
                </a:solidFill>
                <a:latin typeface="Times New Roman"/>
                <a:ea typeface="华文细黑"/>
                <a:cs typeface="Times New Roman"/>
              </a:rPr>
              <a:t>溶液</a:t>
            </a:r>
            <a:r>
              <a:rPr lang="zh-CN" altLang="zh-CN" sz="2800" b="1" kern="100" dirty="0" smtClean="0">
                <a:solidFill>
                  <a:srgbClr val="FF0000"/>
                </a:solidFill>
                <a:latin typeface="Times New Roman"/>
                <a:ea typeface="华文细黑"/>
                <a:cs typeface="Times New Roman"/>
              </a:rPr>
              <a:t>变</a:t>
            </a:r>
            <a:endParaRPr lang="en-US" altLang="zh-CN" sz="2800" b="1" kern="100" dirty="0" smtClean="0">
              <a:solidFill>
                <a:srgbClr val="FF0000"/>
              </a:solidFill>
              <a:latin typeface="Times New Roman"/>
              <a:ea typeface="华文细黑"/>
              <a:cs typeface="Times New Roman"/>
            </a:endParaRPr>
          </a:p>
          <a:p>
            <a:pPr>
              <a:lnSpc>
                <a:spcPct val="150000"/>
              </a:lnSpc>
            </a:pPr>
            <a:r>
              <a:rPr lang="zh-CN" altLang="zh-CN" sz="2800" b="1" kern="100" dirty="0" smtClean="0">
                <a:solidFill>
                  <a:srgbClr val="FF0000"/>
                </a:solidFill>
                <a:latin typeface="Times New Roman"/>
                <a:ea typeface="华文细黑"/>
                <a:cs typeface="Times New Roman"/>
              </a:rPr>
              <a:t>血红</a:t>
            </a:r>
            <a:r>
              <a:rPr lang="zh-CN" altLang="zh-CN" sz="2800" b="1" kern="100" dirty="0">
                <a:solidFill>
                  <a:srgbClr val="FF0000"/>
                </a:solidFill>
                <a:latin typeface="Times New Roman"/>
                <a:ea typeface="华文细黑"/>
                <a:cs typeface="Times New Roman"/>
              </a:rPr>
              <a:t>色</a:t>
            </a:r>
            <a:endParaRPr lang="zh-CN" altLang="en-US" sz="2800" b="1" kern="100" dirty="0">
              <a:solidFill>
                <a:srgbClr val="FF0000"/>
              </a:solidFill>
              <a:latin typeface="Times New Roman"/>
              <a:ea typeface="华文细黑"/>
              <a:cs typeface="Times New Roman"/>
            </a:endParaRPr>
          </a:p>
        </p:txBody>
      </p:sp>
      <p:cxnSp>
        <p:nvCxnSpPr>
          <p:cNvPr id="11" name="直接连接符 10"/>
          <p:cNvCxnSpPr/>
          <p:nvPr/>
        </p:nvCxnSpPr>
        <p:spPr>
          <a:xfrm>
            <a:off x="4670256" y="556172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70256" y="622847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extLst>
              <p:ext uri="{D42A27DB-BD31-4B8C-83A1-F6EECF244321}">
                <p14:modId xmlns:p14="http://schemas.microsoft.com/office/powerpoint/2010/main" val="1443448392"/>
              </p:ext>
            </p:extLst>
          </p:nvPr>
        </p:nvGraphicFramePr>
        <p:xfrm>
          <a:off x="6459538" y="5776913"/>
          <a:ext cx="4194175" cy="869950"/>
        </p:xfrm>
        <a:graphic>
          <a:graphicData uri="http://schemas.openxmlformats.org/presentationml/2006/ole">
            <mc:AlternateContent xmlns:mc="http://schemas.openxmlformats.org/markup-compatibility/2006">
              <mc:Choice xmlns:v="urn:schemas-microsoft-com:vml" Requires="v">
                <p:oleObj spid="_x0000_s82233" name="文档" r:id="rId5" imgW="4243604" imgH="884479" progId="Word.Document.12">
                  <p:embed/>
                </p:oleObj>
              </mc:Choice>
              <mc:Fallback>
                <p:oleObj name="文档" r:id="rId5" imgW="4243604" imgH="884479" progId="Word.Document.12">
                  <p:embed/>
                  <p:pic>
                    <p:nvPicPr>
                      <p:cNvPr id="0" name=""/>
                      <p:cNvPicPr/>
                      <p:nvPr/>
                    </p:nvPicPr>
                    <p:blipFill>
                      <a:blip r:embed="rId6"/>
                      <a:stretch>
                        <a:fillRect/>
                      </a:stretch>
                    </p:blipFill>
                    <p:spPr>
                      <a:xfrm>
                        <a:off x="6459538" y="5776913"/>
                        <a:ext cx="4194175" cy="869950"/>
                      </a:xfrm>
                      <a:prstGeom prst="rect">
                        <a:avLst/>
                      </a:prstGeom>
                    </p:spPr>
                  </p:pic>
                </p:oleObj>
              </mc:Fallback>
            </mc:AlternateContent>
          </a:graphicData>
        </a:graphic>
      </p:graphicFrame>
      <p:sp>
        <p:nvSpPr>
          <p:cNvPr id="10" name="Rectangle 21">
            <a:hlinkClick r:id="rId7"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8"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9"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10"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11"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12"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13"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159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434033"/>
            <a:ext cx="11409907"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乙同学继续探究溶液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的组成。</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查阅资料：</a:t>
            </a:r>
            <a:r>
              <a:rPr lang="en-US" altLang="zh-CN" sz="2800" kern="100" dirty="0">
                <a:latin typeface="Times New Roman"/>
                <a:ea typeface="华文细黑"/>
                <a:cs typeface="Courier New"/>
              </a:rPr>
              <a:t>16HCl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2KMnO</a:t>
            </a:r>
            <a:r>
              <a:rPr lang="en-US" altLang="zh-CN" sz="2800" kern="100" baseline="-25000" dirty="0">
                <a:latin typeface="Times New Roman"/>
                <a:ea typeface="华文细黑"/>
                <a:cs typeface="Courier New"/>
              </a:rPr>
              <a:t>4</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=2KCl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2MnCl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5Cl</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实验过程：另取少量溶液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于试管中，逐滴加入酸性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溶液，充分振荡，</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溶液紫色褪去，实验结论：</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可能有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可能无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根据你选择的实验结论，简述理由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3616" y="3611910"/>
            <a:ext cx="11344407" cy="2677656"/>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因为</a:t>
            </a:r>
            <a:r>
              <a:rPr lang="zh-CN" altLang="zh-CN" sz="2800" b="1" kern="100" dirty="0">
                <a:solidFill>
                  <a:srgbClr val="FF0000"/>
                </a:solidFill>
                <a:latin typeface="Times New Roman"/>
                <a:ea typeface="华文细黑"/>
                <a:cs typeface="Times New Roman"/>
              </a:rPr>
              <a:t>还原性</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&gt;</a:t>
            </a:r>
            <a:r>
              <a:rPr lang="en-US" altLang="zh-CN" sz="2800" b="1" kern="100" dirty="0" err="1">
                <a:solidFill>
                  <a:srgbClr val="FF0000"/>
                </a:solidFill>
                <a:latin typeface="Times New Roman"/>
                <a:ea typeface="华文细黑"/>
              </a:rPr>
              <a:t>Cl</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，逐滴加入酸性</a:t>
            </a:r>
            <a:r>
              <a:rPr lang="en-US" altLang="zh-CN" sz="2800" b="1" kern="100" dirty="0">
                <a:solidFill>
                  <a:srgbClr val="FF0000"/>
                </a:solidFill>
                <a:latin typeface="Times New Roman"/>
                <a:ea typeface="华文细黑"/>
              </a:rPr>
              <a:t>KMnO</a:t>
            </a:r>
            <a:r>
              <a:rPr lang="en-US" altLang="zh-CN" sz="2800" b="1" kern="100" baseline="-25000" dirty="0">
                <a:solidFill>
                  <a:srgbClr val="FF0000"/>
                </a:solidFill>
                <a:latin typeface="Times New Roman"/>
                <a:ea typeface="华文细黑"/>
              </a:rPr>
              <a:t>4</a:t>
            </a:r>
            <a:r>
              <a:rPr lang="zh-CN" altLang="zh-CN" sz="2800" b="1" kern="100" dirty="0">
                <a:solidFill>
                  <a:srgbClr val="FF0000"/>
                </a:solidFill>
                <a:latin typeface="Times New Roman"/>
                <a:ea typeface="华文细黑"/>
                <a:cs typeface="Times New Roman"/>
              </a:rPr>
              <a:t>溶液，</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将</a:t>
            </a:r>
            <a:r>
              <a:rPr lang="en-US" altLang="zh-CN" sz="2800" b="1" kern="100" dirty="0" err="1" smtClean="0">
                <a:solidFill>
                  <a:srgbClr val="FF0000"/>
                </a:solidFill>
                <a:latin typeface="Times New Roman"/>
                <a:ea typeface="华文细黑"/>
              </a:rPr>
              <a:t>MnO</a:t>
            </a:r>
            <a:r>
              <a:rPr lang="en-US" altLang="zh-CN" sz="2800" b="1" kern="100" dirty="0" smtClean="0">
                <a:solidFill>
                  <a:srgbClr val="FF0000"/>
                </a:solidFill>
                <a:latin typeface="Times New Roman"/>
                <a:ea typeface="华文细黑"/>
              </a:rPr>
              <a:t>  </a:t>
            </a:r>
            <a:r>
              <a:rPr lang="zh-CN" altLang="zh-CN" sz="2800" b="1" kern="100" dirty="0" smtClean="0">
                <a:solidFill>
                  <a:srgbClr val="FF0000"/>
                </a:solidFill>
                <a:latin typeface="Times New Roman"/>
                <a:ea typeface="华文细黑"/>
                <a:cs typeface="Times New Roman"/>
              </a:rPr>
              <a:t>还原</a:t>
            </a:r>
            <a:r>
              <a:rPr lang="zh-CN" altLang="zh-CN" sz="2800" b="1" kern="100" dirty="0">
                <a:solidFill>
                  <a:srgbClr val="FF0000"/>
                </a:solidFill>
                <a:latin typeface="Times New Roman"/>
                <a:ea typeface="华文细黑"/>
                <a:cs typeface="Times New Roman"/>
              </a:rPr>
              <a:t>为</a:t>
            </a:r>
            <a:r>
              <a:rPr lang="en-US" altLang="zh-CN" sz="2800" b="1" kern="100" dirty="0">
                <a:solidFill>
                  <a:srgbClr val="FF0000"/>
                </a:solidFill>
                <a:latin typeface="Times New Roman"/>
                <a:ea typeface="华文细黑"/>
              </a:rPr>
              <a:t>Mn</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，使紫色褪去，故可能含有</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；若溶液中无</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Cl</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也能将</a:t>
            </a:r>
            <a:r>
              <a:rPr lang="en-US" altLang="zh-CN" sz="2800" b="1" kern="100" dirty="0" err="1" smtClean="0">
                <a:solidFill>
                  <a:srgbClr val="FF0000"/>
                </a:solidFill>
                <a:latin typeface="Times New Roman"/>
                <a:ea typeface="华文细黑"/>
              </a:rPr>
              <a:t>MnO</a:t>
            </a:r>
            <a:r>
              <a:rPr lang="en-US" altLang="zh-CN" sz="2800" b="1" kern="100" dirty="0" smtClean="0">
                <a:solidFill>
                  <a:srgbClr val="FF0000"/>
                </a:solidFill>
                <a:latin typeface="Times New Roman"/>
                <a:ea typeface="华文细黑"/>
              </a:rPr>
              <a:t>  </a:t>
            </a:r>
            <a:r>
              <a:rPr lang="zh-CN" altLang="zh-CN" sz="2800" b="1" kern="100" dirty="0" smtClean="0">
                <a:solidFill>
                  <a:srgbClr val="FF0000"/>
                </a:solidFill>
                <a:latin typeface="Times New Roman"/>
                <a:ea typeface="华文细黑"/>
                <a:cs typeface="Times New Roman"/>
              </a:rPr>
              <a:t>还原</a:t>
            </a:r>
            <a:r>
              <a:rPr lang="zh-CN" altLang="zh-CN" sz="2800" b="1" kern="100" dirty="0">
                <a:solidFill>
                  <a:srgbClr val="FF0000"/>
                </a:solidFill>
                <a:latin typeface="Times New Roman"/>
                <a:ea typeface="华文细黑"/>
                <a:cs typeface="Times New Roman"/>
              </a:rPr>
              <a:t>为</a:t>
            </a:r>
            <a:r>
              <a:rPr lang="en-US" altLang="zh-CN" sz="2800" b="1" kern="100" dirty="0">
                <a:solidFill>
                  <a:srgbClr val="FF0000"/>
                </a:solidFill>
                <a:latin typeface="Times New Roman"/>
                <a:ea typeface="华文细黑"/>
              </a:rPr>
              <a:t>Mn</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，紫色褪去</a:t>
            </a:r>
            <a:r>
              <a:rPr lang="zh-CN" altLang="zh-CN" sz="2800" b="1" kern="100" dirty="0" smtClean="0">
                <a:solidFill>
                  <a:srgbClr val="FF0000"/>
                </a:solidFill>
                <a:latin typeface="Times New Roman"/>
                <a:ea typeface="华文细黑"/>
                <a:cs typeface="Times New Roman"/>
              </a:rPr>
              <a:t>，</a:t>
            </a:r>
            <a:endParaRPr lang="en-US" altLang="zh-CN" sz="2800" b="1" kern="100" dirty="0" smtClean="0">
              <a:solidFill>
                <a:srgbClr val="FF0000"/>
              </a:solidFill>
              <a:latin typeface="Times New Roman"/>
              <a:ea typeface="华文细黑"/>
              <a:cs typeface="Times New Roman"/>
            </a:endParaRPr>
          </a:p>
          <a:p>
            <a:pPr>
              <a:lnSpc>
                <a:spcPct val="150000"/>
              </a:lnSpc>
            </a:pPr>
            <a:r>
              <a:rPr lang="zh-CN" altLang="zh-CN" sz="2800" b="1" kern="100" dirty="0" smtClean="0">
                <a:solidFill>
                  <a:srgbClr val="FF0000"/>
                </a:solidFill>
                <a:latin typeface="Times New Roman"/>
                <a:ea typeface="华文细黑"/>
                <a:cs typeface="Times New Roman"/>
              </a:rPr>
              <a:t>因而</a:t>
            </a:r>
            <a:r>
              <a:rPr lang="zh-CN" altLang="zh-CN" sz="2800" b="1" kern="100" dirty="0">
                <a:solidFill>
                  <a:srgbClr val="FF0000"/>
                </a:solidFill>
                <a:latin typeface="Times New Roman"/>
                <a:ea typeface="华文细黑"/>
                <a:cs typeface="Times New Roman"/>
              </a:rPr>
              <a:t>溶液中也可能</a:t>
            </a:r>
            <a:r>
              <a:rPr lang="zh-CN" altLang="zh-CN" sz="2800" b="1" kern="100" dirty="0" smtClean="0">
                <a:solidFill>
                  <a:srgbClr val="FF0000"/>
                </a:solidFill>
                <a:latin typeface="Times New Roman"/>
                <a:ea typeface="华文细黑"/>
                <a:cs typeface="Times New Roman"/>
              </a:rPr>
              <a:t>无</a:t>
            </a:r>
            <a:r>
              <a:rPr lang="en-US" altLang="zh-CN" sz="2800" b="1" kern="100" dirty="0" smtClean="0">
                <a:solidFill>
                  <a:srgbClr val="FF0000"/>
                </a:solidFill>
                <a:latin typeface="Times New Roman"/>
                <a:ea typeface="华文细黑"/>
              </a:rPr>
              <a:t>Fe</a:t>
            </a:r>
            <a:r>
              <a:rPr lang="en-US" altLang="zh-CN" sz="2800" b="1" kern="100" baseline="30000" dirty="0" smtClean="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6" name="矩形 5"/>
          <p:cNvSpPr/>
          <p:nvPr/>
        </p:nvSpPr>
        <p:spPr>
          <a:xfrm>
            <a:off x="6815286" y="2421682"/>
            <a:ext cx="617477" cy="584775"/>
          </a:xfrm>
          <a:prstGeom prst="rect">
            <a:avLst/>
          </a:prstGeom>
        </p:spPr>
        <p:txBody>
          <a:bodyPr wrap="none">
            <a:spAutoFit/>
          </a:bodyPr>
          <a:lstStyle/>
          <a:p>
            <a:r>
              <a:rPr lang="en-US" altLang="zh-CN" sz="3200" b="1" kern="100" dirty="0" err="1">
                <a:solidFill>
                  <a:srgbClr val="FF0000"/>
                </a:solidFill>
                <a:latin typeface="Times New Roman" pitchFamily="18" charset="0"/>
                <a:ea typeface="Times New Roman" pitchFamily="18" charset="0"/>
                <a:cs typeface="Times New Roman" pitchFamily="18" charset="0"/>
              </a:rPr>
              <a:t>ab</a:t>
            </a:r>
            <a:endParaRPr lang="zh-CN" altLang="en-US" sz="3200" b="1" kern="100" dirty="0">
              <a:solidFill>
                <a:srgbClr val="FF0000"/>
              </a:solidFill>
              <a:latin typeface="Times New Roman" pitchFamily="18" charset="0"/>
              <a:ea typeface="华文细黑"/>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994921185"/>
              </p:ext>
            </p:extLst>
          </p:nvPr>
        </p:nvGraphicFramePr>
        <p:xfrm>
          <a:off x="5165576" y="4332362"/>
          <a:ext cx="228600" cy="619125"/>
        </p:xfrm>
        <a:graphic>
          <a:graphicData uri="http://schemas.openxmlformats.org/presentationml/2006/ole">
            <mc:AlternateContent xmlns:mc="http://schemas.openxmlformats.org/markup-compatibility/2006">
              <mc:Choice xmlns:v="urn:schemas-microsoft-com:vml" Requires="v">
                <p:oleObj spid="_x0000_s113931" name="文档" r:id="rId3" imgW="235458" imgH="619222" progId="Word.Document.12">
                  <p:embed/>
                </p:oleObj>
              </mc:Choice>
              <mc:Fallback>
                <p:oleObj name="文档" r:id="rId3" imgW="235458" imgH="619222" progId="Word.Document.12">
                  <p:embed/>
                  <p:pic>
                    <p:nvPicPr>
                      <p:cNvPr id="0" name="对象 9"/>
                      <p:cNvPicPr>
                        <a:picLocks noChangeAspect="1" noChangeArrowheads="1"/>
                      </p:cNvPicPr>
                      <p:nvPr/>
                    </p:nvPicPr>
                    <p:blipFill>
                      <a:blip r:embed="rId4"/>
                      <a:srcRect/>
                      <a:stretch>
                        <a:fillRect/>
                      </a:stretch>
                    </p:blipFill>
                    <p:spPr bwMode="auto">
                      <a:xfrm>
                        <a:off x="5165576" y="4332362"/>
                        <a:ext cx="228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34232759"/>
              </p:ext>
            </p:extLst>
          </p:nvPr>
        </p:nvGraphicFramePr>
        <p:xfrm>
          <a:off x="6740227" y="4951487"/>
          <a:ext cx="228600" cy="619125"/>
        </p:xfrm>
        <a:graphic>
          <a:graphicData uri="http://schemas.openxmlformats.org/presentationml/2006/ole">
            <mc:AlternateContent xmlns:mc="http://schemas.openxmlformats.org/markup-compatibility/2006">
              <mc:Choice xmlns:v="urn:schemas-microsoft-com:vml" Requires="v">
                <p:oleObj spid="_x0000_s113932" name="文档" r:id="rId5" imgW="235458" imgH="619222" progId="Word.Document.12">
                  <p:embed/>
                </p:oleObj>
              </mc:Choice>
              <mc:Fallback>
                <p:oleObj name="文档" r:id="rId5" imgW="235458" imgH="619222" progId="Word.Document.12">
                  <p:embed/>
                  <p:pic>
                    <p:nvPicPr>
                      <p:cNvPr id="0" name=""/>
                      <p:cNvPicPr>
                        <a:picLocks noChangeAspect="1" noChangeArrowheads="1"/>
                      </p:cNvPicPr>
                      <p:nvPr/>
                    </p:nvPicPr>
                    <p:blipFill>
                      <a:blip r:embed="rId6"/>
                      <a:srcRect/>
                      <a:stretch>
                        <a:fillRect/>
                      </a:stretch>
                    </p:blipFill>
                    <p:spPr bwMode="auto">
                      <a:xfrm>
                        <a:off x="6740227" y="4951487"/>
                        <a:ext cx="228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1">
            <a:hlinkClick r:id="rId7"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8"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9"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0"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1"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2"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3"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6273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514280" y="2279864"/>
            <a:ext cx="11341566" cy="2299860"/>
          </a:xfrm>
          <a:prstGeom prst="rect">
            <a:avLst/>
          </a:prstGeom>
          <a:noFill/>
        </p:spPr>
        <p:txBody>
          <a:bodyPr wrap="none" rtlCol="0" anchor="ctr">
            <a:spAutoFit/>
          </a:bodyPr>
          <a:lstStyle/>
          <a:p>
            <a:pPr>
              <a:lnSpc>
                <a:spcPct val="130000"/>
              </a:lnSpc>
              <a:defRPr/>
            </a:pPr>
            <a:r>
              <a:rPr lang="zh-CN" altLang="zh-CN" sz="5800" b="1" dirty="0">
                <a:solidFill>
                  <a:schemeClr val="bg1"/>
                </a:solidFill>
                <a:latin typeface="+mj-ea"/>
                <a:ea typeface="+mj-ea"/>
              </a:rPr>
              <a:t>考点三　守恒思想在铁</a:t>
            </a:r>
            <a:r>
              <a:rPr lang="zh-CN" altLang="zh-CN" sz="5800" b="1" dirty="0" smtClean="0">
                <a:solidFill>
                  <a:schemeClr val="bg1"/>
                </a:solidFill>
                <a:latin typeface="+mj-ea"/>
                <a:ea typeface="+mj-ea"/>
              </a:rPr>
              <a:t>及其化合物</a:t>
            </a:r>
            <a:endParaRPr lang="en-US" altLang="zh-CN" sz="5800" b="1" dirty="0" smtClean="0">
              <a:solidFill>
                <a:schemeClr val="bg1"/>
              </a:solidFill>
              <a:latin typeface="+mj-ea"/>
              <a:ea typeface="+mj-ea"/>
            </a:endParaRPr>
          </a:p>
          <a:p>
            <a:pPr>
              <a:lnSpc>
                <a:spcPct val="130000"/>
              </a:lnSpc>
              <a:defRPr/>
            </a:pPr>
            <a:r>
              <a:rPr lang="en-US" altLang="zh-CN" sz="5800" b="1" dirty="0" smtClean="0">
                <a:solidFill>
                  <a:schemeClr val="bg1"/>
                </a:solidFill>
                <a:latin typeface="+mj-ea"/>
                <a:ea typeface="+mj-ea"/>
              </a:rPr>
              <a:t>	        </a:t>
            </a:r>
            <a:r>
              <a:rPr lang="zh-CN" altLang="zh-CN" sz="5800" b="1" dirty="0" smtClean="0">
                <a:solidFill>
                  <a:schemeClr val="bg1"/>
                </a:solidFill>
                <a:latin typeface="+mj-ea"/>
                <a:ea typeface="+mj-ea"/>
              </a:rPr>
              <a:t>计算</a:t>
            </a:r>
            <a:r>
              <a:rPr lang="zh-CN" altLang="zh-CN" sz="5800" b="1" dirty="0">
                <a:solidFill>
                  <a:schemeClr val="bg1"/>
                </a:solidFill>
                <a:latin typeface="+mj-ea"/>
                <a:ea typeface="+mj-ea"/>
              </a:rPr>
              <a:t>中的应用</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60370" y="1262752"/>
            <a:ext cx="10835436" cy="2239050"/>
          </a:xfrm>
          <a:prstGeom prst="rect">
            <a:avLst/>
          </a:prstGeom>
        </p:spPr>
        <p:txBody>
          <a:bodyPr wrap="square" lIns="121898" tIns="60948" rIns="121898" bIns="60948">
            <a:spAutoFit/>
          </a:bodyPr>
          <a:lstStyle/>
          <a:p>
            <a:pPr algn="just">
              <a:lnSpc>
                <a:spcPts val="5500"/>
              </a:lnSpc>
              <a:spcAft>
                <a:spcPts val="0"/>
              </a:spcAft>
            </a:pPr>
            <a:r>
              <a:rPr lang="en-US" altLang="zh-CN" sz="2800" kern="100" smtClean="0">
                <a:latin typeface="宋体"/>
                <a:ea typeface="华文细黑"/>
                <a:cs typeface="Times New Roman"/>
              </a:rPr>
              <a:t>“</a:t>
            </a:r>
            <a:r>
              <a:rPr lang="zh-CN" altLang="zh-CN" sz="2800" kern="100" dirty="0">
                <a:latin typeface="Times New Roman"/>
                <a:ea typeface="华文细黑"/>
                <a:cs typeface="Times New Roman"/>
              </a:rPr>
              <a:t>守恒法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是中学化学中一种常用的解题方法，它利用物质变化过程中某一特定的量固定不变来列式求解，即找到起始和终止反应时某一特定量的对应关系，建立方程。</a:t>
            </a:r>
            <a:endParaRPr lang="zh-CN" altLang="zh-CN" sz="1050" kern="100" dirty="0">
              <a:effectLst/>
              <a:latin typeface="宋体"/>
              <a:cs typeface="Courier New"/>
            </a:endParaRPr>
          </a:p>
        </p:txBody>
      </p:sp>
    </p:spTree>
    <p:extLst>
      <p:ext uri="{BB962C8B-B14F-4D97-AF65-F5344CB8AC3E}">
        <p14:creationId xmlns:p14="http://schemas.microsoft.com/office/powerpoint/2010/main" val="21578761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881053196"/>
              </p:ext>
            </p:extLst>
          </p:nvPr>
        </p:nvGraphicFramePr>
        <p:xfrm>
          <a:off x="419100" y="1629594"/>
          <a:ext cx="11410950" cy="3257550"/>
        </p:xfrm>
        <a:graphic>
          <a:graphicData uri="http://schemas.openxmlformats.org/presentationml/2006/ole">
            <mc:AlternateContent xmlns:mc="http://schemas.openxmlformats.org/markup-compatibility/2006">
              <mc:Choice xmlns:v="urn:schemas-microsoft-com:vml" Requires="v">
                <p:oleObj spid="_x0000_s84123" name="文档" r:id="rId3" imgW="11412474" imgH="3266997" progId="Word.Document.12">
                  <p:embed/>
                </p:oleObj>
              </mc:Choice>
              <mc:Fallback>
                <p:oleObj name="文档" r:id="rId3" imgW="11412474" imgH="3266997" progId="Word.Document.12">
                  <p:embed/>
                  <p:pic>
                    <p:nvPicPr>
                      <p:cNvPr id="0" name=""/>
                      <p:cNvPicPr/>
                      <p:nvPr/>
                    </p:nvPicPr>
                    <p:blipFill>
                      <a:blip r:embed="rId4"/>
                      <a:stretch>
                        <a:fillRect/>
                      </a:stretch>
                    </p:blipFill>
                    <p:spPr>
                      <a:xfrm>
                        <a:off x="419100" y="1629594"/>
                        <a:ext cx="11410950" cy="325755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endParaRPr lang="en-US" altLang="zh-CN" sz="3200" b="1" dirty="0">
              <a:solidFill>
                <a:schemeClr val="bg1"/>
              </a:solidFill>
              <a:latin typeface="+mj-ea"/>
              <a:ea typeface="+mj-ea"/>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5" action="ppaction://hlinksldjump"/>
          </p:cNvPr>
          <p:cNvSpPr/>
          <p:nvPr/>
        </p:nvSpPr>
        <p:spPr>
          <a:xfrm>
            <a:off x="11376626" y="6670476"/>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969" y="731590"/>
            <a:ext cx="1152400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spc="-100" dirty="0">
                <a:latin typeface="Times New Roman"/>
                <a:ea typeface="华文细黑"/>
                <a:cs typeface="Times New Roman"/>
              </a:rPr>
              <a:t>现有</a:t>
            </a:r>
            <a:r>
              <a:rPr lang="en-US" altLang="zh-CN" sz="2800" kern="100" spc="-100" dirty="0" err="1">
                <a:latin typeface="Times New Roman"/>
                <a:ea typeface="华文细黑"/>
                <a:cs typeface="Courier New"/>
              </a:rPr>
              <a:t>CuO</a:t>
            </a:r>
            <a:r>
              <a:rPr lang="zh-CN" altLang="zh-CN" sz="2800" kern="100" spc="-100" dirty="0">
                <a:latin typeface="Times New Roman"/>
                <a:ea typeface="华文细黑"/>
                <a:cs typeface="Times New Roman"/>
              </a:rPr>
              <a:t>和</a:t>
            </a:r>
            <a:r>
              <a:rPr lang="en-US" altLang="zh-CN" sz="2800" kern="100" spc="-100" dirty="0">
                <a:latin typeface="Times New Roman"/>
                <a:ea typeface="华文细黑"/>
                <a:cs typeface="Courier New"/>
              </a:rPr>
              <a:t>Fe</a:t>
            </a:r>
            <a:r>
              <a:rPr lang="en-US" altLang="zh-CN" sz="2800" kern="100" spc="-100" baseline="-25000" dirty="0">
                <a:latin typeface="Times New Roman"/>
                <a:ea typeface="华文细黑"/>
                <a:cs typeface="Courier New"/>
              </a:rPr>
              <a:t>2</a:t>
            </a:r>
            <a:r>
              <a:rPr lang="en-US" altLang="zh-CN" sz="2800" kern="100" spc="-100" dirty="0">
                <a:latin typeface="Times New Roman"/>
                <a:ea typeface="华文细黑"/>
                <a:cs typeface="Courier New"/>
              </a:rPr>
              <a:t>O</a:t>
            </a:r>
            <a:r>
              <a:rPr lang="en-US" altLang="zh-CN" sz="2800" kern="100" spc="-100" baseline="-25000" dirty="0">
                <a:latin typeface="Times New Roman"/>
                <a:ea typeface="华文细黑"/>
                <a:cs typeface="Courier New"/>
              </a:rPr>
              <a:t>3</a:t>
            </a:r>
            <a:r>
              <a:rPr lang="zh-CN" altLang="zh-CN" sz="2800" kern="100" spc="-100" dirty="0">
                <a:latin typeface="Times New Roman"/>
                <a:ea typeface="华文细黑"/>
                <a:cs typeface="Times New Roman"/>
              </a:rPr>
              <a:t>组成的混合物</a:t>
            </a:r>
            <a:r>
              <a:rPr lang="en-US" altLang="zh-CN" sz="2800" i="1" kern="100" spc="-100" dirty="0">
                <a:latin typeface="Times New Roman"/>
                <a:ea typeface="华文细黑"/>
                <a:cs typeface="Courier New"/>
              </a:rPr>
              <a:t>a</a:t>
            </a:r>
            <a:r>
              <a:rPr lang="en-US" altLang="zh-CN" sz="2800" kern="100" spc="-100" dirty="0">
                <a:latin typeface="Times New Roman"/>
                <a:ea typeface="华文细黑"/>
                <a:cs typeface="Courier New"/>
              </a:rPr>
              <a:t> g</a:t>
            </a:r>
            <a:r>
              <a:rPr lang="zh-CN" altLang="zh-CN" sz="2800" kern="100" spc="-100" dirty="0">
                <a:latin typeface="Times New Roman"/>
                <a:ea typeface="华文细黑"/>
                <a:cs typeface="Times New Roman"/>
              </a:rPr>
              <a:t>，向其中加入</a:t>
            </a:r>
            <a:r>
              <a:rPr lang="en-US" altLang="zh-CN" sz="2800" kern="100" spc="-100" dirty="0">
                <a:latin typeface="Times New Roman"/>
                <a:ea typeface="华文细黑"/>
                <a:cs typeface="Courier New"/>
              </a:rPr>
              <a:t>2 </a:t>
            </a:r>
            <a:r>
              <a:rPr lang="en-US" altLang="zh-CN" sz="2800" kern="100" spc="-100" dirty="0" err="1">
                <a:latin typeface="Times New Roman"/>
                <a:ea typeface="华文细黑"/>
                <a:cs typeface="Courier New"/>
              </a:rPr>
              <a:t>mol·L</a:t>
            </a:r>
            <a:r>
              <a:rPr lang="zh-CN" altLang="zh-CN" sz="2800" kern="100" spc="-100" baseline="30000" dirty="0">
                <a:latin typeface="Times New Roman"/>
                <a:ea typeface="华文细黑"/>
                <a:cs typeface="Times New Roman"/>
              </a:rPr>
              <a:t>－</a:t>
            </a:r>
            <a:r>
              <a:rPr lang="en-US" altLang="zh-CN" sz="2800" kern="100" spc="-100" baseline="30000" dirty="0">
                <a:latin typeface="Times New Roman"/>
                <a:ea typeface="华文细黑"/>
                <a:cs typeface="Courier New"/>
              </a:rPr>
              <a:t>1</a:t>
            </a:r>
            <a:r>
              <a:rPr lang="zh-CN" altLang="zh-CN" sz="2800" kern="100" spc="-100" dirty="0">
                <a:latin typeface="Times New Roman"/>
                <a:ea typeface="华文细黑"/>
                <a:cs typeface="Times New Roman"/>
              </a:rPr>
              <a:t>的硫酸溶液</a:t>
            </a:r>
            <a:r>
              <a:rPr lang="en-US" altLang="zh-CN" sz="2800" kern="100" spc="-100" dirty="0">
                <a:latin typeface="Times New Roman"/>
                <a:ea typeface="华文细黑"/>
                <a:cs typeface="Courier New"/>
              </a:rPr>
              <a:t>50 mL</a:t>
            </a:r>
            <a:r>
              <a:rPr lang="zh-CN" altLang="zh-CN" sz="2800" kern="100" spc="-100" dirty="0">
                <a:latin typeface="Times New Roman"/>
                <a:ea typeface="华文细黑"/>
                <a:cs typeface="Times New Roman"/>
              </a:rPr>
              <a:t>，</a:t>
            </a:r>
            <a:r>
              <a:rPr lang="zh-CN" altLang="zh-CN" sz="2800" kern="100" dirty="0">
                <a:latin typeface="Times New Roman"/>
                <a:ea typeface="华文细黑"/>
                <a:cs typeface="Times New Roman"/>
              </a:rPr>
              <a:t>恰好完全反应。若将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该混合物在足量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中加热，使其充分反应，冷却后剩余固体的质量为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A.1.6</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3.2) g  </a:t>
            </a:r>
            <a:r>
              <a:rPr lang="en-US" altLang="zh-CN" sz="2800" kern="100" dirty="0" smtClean="0">
                <a:latin typeface="Times New Roman"/>
                <a:ea typeface="华文细黑"/>
                <a:cs typeface="Courier New"/>
              </a:rPr>
              <a:t>			D.1.6 g</a:t>
            </a: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金属氧化物与硫酸恰好完全反应，生成硫酸盐和水，</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。由氢、氧原子守恒知：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，生成</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金属氧化物中金属的质量为</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1.6)g</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871492" y="2171750"/>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dirty="0">
              <a:solidFill>
                <a:schemeClr val="accent6">
                  <a:lumMod val="75000"/>
                </a:schemeClr>
              </a:solidFill>
            </a:endParaRPr>
          </a:p>
        </p:txBody>
      </p:sp>
      <p:sp>
        <p:nvSpPr>
          <p:cNvPr id="6"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117426"/>
            <a:ext cx="11572430"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化学性质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铁元素性质活泼，有较强的还原性，主要化合价为＋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a:t>
            </a:r>
            <a:endParaRPr lang="zh-CN" altLang="zh-CN" sz="2800" kern="100" dirty="0">
              <a:effectLst/>
              <a:latin typeface="宋体"/>
              <a:cs typeface="Courier New"/>
            </a:endParaRPr>
          </a:p>
        </p:txBody>
      </p:sp>
      <p:pic>
        <p:nvPicPr>
          <p:cNvPr id="1806" name="Picture 782" descr="\\李笑影\李笑影\2016\一轮\化学\人教版化学\HX158.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74" y="1888378"/>
            <a:ext cx="10070309" cy="446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70975" y="1575531"/>
            <a:ext cx="2485236" cy="2016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59102" y="3006578"/>
            <a:ext cx="5564578" cy="20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534" y="3645818"/>
            <a:ext cx="362036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71751" y="4725938"/>
            <a:ext cx="1935423" cy="1625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6599262" y="4596436"/>
            <a:ext cx="112242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HNO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106841" y="4533730"/>
            <a:ext cx="2044149"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S</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5518537" y="117426"/>
            <a:ext cx="6627316" cy="3529092"/>
            <a:chOff x="5559542" y="16952"/>
            <a:chExt cx="6627316" cy="3529092"/>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6628"/>
            <a:stretch/>
          </p:blipFill>
          <p:spPr>
            <a:xfrm>
              <a:off x="5559542" y="261442"/>
              <a:ext cx="3612655" cy="3147465"/>
            </a:xfrm>
            <a:prstGeom prst="rect">
              <a:avLst/>
            </a:prstGeo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62470" t="9150"/>
            <a:stretch/>
          </p:blipFill>
          <p:spPr>
            <a:xfrm>
              <a:off x="8853618" y="16952"/>
              <a:ext cx="3333240" cy="3529092"/>
            </a:xfrm>
            <a:prstGeom prst="rect">
              <a:avLst/>
            </a:prstGeom>
          </p:spPr>
        </p:pic>
      </p:gr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9222" y="293930"/>
            <a:ext cx="5064522" cy="3279880"/>
          </a:xfrm>
          <a:prstGeom prst="rect">
            <a:avLst/>
          </a:prstGeom>
        </p:spPr>
      </p:pic>
      <p:sp>
        <p:nvSpPr>
          <p:cNvPr id="14" name="TextBox 13"/>
          <p:cNvSpPr txBox="1"/>
          <p:nvPr/>
        </p:nvSpPr>
        <p:spPr>
          <a:xfrm>
            <a:off x="6230638" y="314286"/>
            <a:ext cx="4689104"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如何检验是否有</a:t>
            </a:r>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zh-CN" altLang="en-US" sz="2800" b="1" dirty="0" smtClean="0">
                <a:solidFill>
                  <a:srgbClr val="FF0000"/>
                </a:solidFill>
                <a:latin typeface="Times New Roman" panose="02020603050405020304" pitchFamily="18" charset="0"/>
                <a:cs typeface="Times New Roman" panose="02020603050405020304" pitchFamily="18" charset="0"/>
              </a:rPr>
              <a:t>生成？</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335566" y="2744968"/>
            <a:ext cx="176041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 </a:t>
            </a:r>
            <a:r>
              <a:rPr lang="en-US" altLang="zh-CN" sz="2800" b="1" dirty="0" smtClean="0">
                <a:solidFill>
                  <a:srgbClr val="FF0000"/>
                </a:solidFill>
                <a:latin typeface="Times New Roman" panose="02020603050405020304" pitchFamily="18" charset="0"/>
                <a:cs typeface="Times New Roman" panose="02020603050405020304" pitchFamily="18" charset="0"/>
              </a:rPr>
              <a:t>(Fe)</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4994971" y="5178686"/>
            <a:ext cx="1244251"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CuSO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239222" y="2744968"/>
            <a:ext cx="2182008" cy="523220"/>
          </a:xfrm>
          <a:prstGeom prst="rect">
            <a:avLst/>
          </a:prstGeom>
          <a:noFill/>
        </p:spPr>
        <p:txBody>
          <a:bodyPr wrap="none" rtlCol="0">
            <a:spAutoFit/>
          </a:bodyPr>
          <a:lstStyle/>
          <a:p>
            <a:r>
              <a:rPr lang="en-US" altLang="zh-CN" sz="2800" b="1" dirty="0" err="1" smtClean="0">
                <a:solidFill>
                  <a:srgbClr val="FF0000"/>
                </a:solidFill>
                <a:latin typeface="Times New Roman" panose="02020603050405020304" pitchFamily="18" charset="0"/>
                <a:cs typeface="Times New Roman" panose="02020603050405020304" pitchFamily="18" charset="0"/>
              </a:rPr>
              <a:t>HCl</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10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10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500"/>
                            </p:stCondLst>
                            <p:childTnLst>
                              <p:par>
                                <p:cTn id="36" presetID="10" presetClass="exit" presetSubtype="0" fill="hold" grpId="1" nodeType="after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par>
                          <p:cTn id="39" fill="hold">
                            <p:stCondLst>
                              <p:cond delay="1000"/>
                            </p:stCondLst>
                            <p:childTnLst>
                              <p:par>
                                <p:cTn id="40" presetID="10" presetClass="exit" presetSubtype="0" fill="hold" grpId="1" nodeType="after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8" fill="hold" grpId="0" nodeType="clickEffect">
                                  <p:stCondLst>
                                    <p:cond delay="0"/>
                                  </p:stCondLst>
                                  <p:childTnLst>
                                    <p:animEffect transition="out" filter="wipe(left)">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xit" presetSubtype="21" fill="hold" grpId="0" nodeType="clickEffect">
                                  <p:stCondLst>
                                    <p:cond delay="0"/>
                                  </p:stCondLst>
                                  <p:childTnLst>
                                    <p:animEffect transition="out" filter="barn(inVertical)">
                                      <p:cBhvr>
                                        <p:cTn id="69" dur="500"/>
                                        <p:tgtEl>
                                          <p:spTgt spid="7"/>
                                        </p:tgtEl>
                                      </p:cBhvr>
                                    </p:animEffect>
                                    <p:set>
                                      <p:cBhvr>
                                        <p:cTn id="70" dur="1" fill="hold">
                                          <p:stCondLst>
                                            <p:cond delay="499"/>
                                          </p:stCondLst>
                                        </p:cTn>
                                        <p:tgtEl>
                                          <p:spTgt spid="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1" fill="hold" grpId="0" nodeType="clickEffect">
                                  <p:stCondLst>
                                    <p:cond delay="0"/>
                                  </p:stCondLst>
                                  <p:childTnLst>
                                    <p:animEffect transition="out" filter="wipe(up)">
                                      <p:cBhvr>
                                        <p:cTn id="79" dur="500"/>
                                        <p:tgtEl>
                                          <p:spTgt spid="8"/>
                                        </p:tgtEl>
                                      </p:cBhvr>
                                    </p:animEffect>
                                    <p:set>
                                      <p:cBhvr>
                                        <p:cTn id="80" dur="1" fill="hold">
                                          <p:stCondLst>
                                            <p:cond delay="499"/>
                                          </p:stCondLst>
                                        </p:cTn>
                                        <p:tgtEl>
                                          <p:spTgt spid="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2" grpId="0"/>
      <p:bldP spid="9" grpId="0"/>
      <p:bldP spid="14" grpId="0"/>
      <p:bldP spid="14" grpId="1"/>
      <p:bldP spid="15" grpId="0"/>
      <p:bldP spid="15" grpId="1"/>
      <p:bldP spid="16"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6636" y="539949"/>
            <a:ext cx="11388152"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有一块铁的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a:t>
            </a:r>
            <a:r>
              <a:rPr lang="en-US" altLang="zh-CN" sz="2800" kern="100" dirty="0">
                <a:latin typeface="Times New Roman"/>
                <a:ea typeface="华文细黑"/>
                <a:cs typeface="Courier New"/>
              </a:rPr>
              <a:t>140 mL 5.0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盐酸恰好将之完全溶解，所得溶液还能吸收</a:t>
            </a:r>
            <a:r>
              <a:rPr lang="en-US" altLang="zh-CN" sz="2800" kern="100" dirty="0">
                <a:latin typeface="Times New Roman"/>
                <a:ea typeface="华文细黑"/>
                <a:cs typeface="Courier New"/>
              </a:rPr>
              <a:t>0.025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，恰好使其中的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全部转变为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，则该样品可能的化学式为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C.Fe</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D.Fe</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7</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，可知铁的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样品用盐酸溶解后所得溶液中</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0.025 mol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，根据电荷守恒得</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0.2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，故该氧化物可表示为</a:t>
            </a:r>
            <a:r>
              <a:rPr lang="en-US" altLang="zh-CN" sz="2800" kern="100" dirty="0">
                <a:latin typeface="Times New Roman"/>
                <a:ea typeface="华文细黑"/>
                <a:cs typeface="Courier New"/>
              </a:rPr>
              <a:t>FeO·2Fe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7</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5663158" y="218600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5"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7118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432" y="611505"/>
            <a:ext cx="11275398" cy="4258449"/>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向一定量的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的混合物中加入</a:t>
            </a:r>
            <a:r>
              <a:rPr lang="en-US" altLang="zh-CN" sz="2800" kern="100" dirty="0">
                <a:latin typeface="Times New Roman"/>
                <a:ea typeface="华文细黑"/>
                <a:cs typeface="Courier New"/>
              </a:rPr>
              <a:t>150 mL 4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的稀硝酸恰好使混合物完全溶解，放出</a:t>
            </a:r>
            <a:r>
              <a:rPr lang="en-US" altLang="zh-CN" sz="2800" kern="100" dirty="0">
                <a:latin typeface="Times New Roman"/>
                <a:ea typeface="华文细黑"/>
                <a:cs typeface="Courier New"/>
              </a:rPr>
              <a:t>2.24 L NO(</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，往所得溶液中加入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溶液，无血红色出现。若用足量的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在加热条件下还原相同质量的混合物，所得到的铁的物质的量为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A.0.21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B.0.25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C.0.3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D.0.35 </a:t>
            </a:r>
            <a:r>
              <a:rPr lang="en-US" altLang="zh-CN" sz="2800" kern="100" dirty="0" err="1">
                <a:latin typeface="Times New Roman"/>
                <a:ea typeface="华文细黑"/>
                <a:cs typeface="Courier New"/>
              </a:rPr>
              <a:t>mol</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39902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3" y="909514"/>
            <a:ext cx="6785503" cy="205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34566" y="1682438"/>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解析　</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3974801012"/>
              </p:ext>
            </p:extLst>
          </p:nvPr>
        </p:nvGraphicFramePr>
        <p:xfrm>
          <a:off x="459164" y="3196781"/>
          <a:ext cx="11229975" cy="2600325"/>
        </p:xfrm>
        <a:graphic>
          <a:graphicData uri="http://schemas.openxmlformats.org/presentationml/2006/ole">
            <mc:AlternateContent xmlns:mc="http://schemas.openxmlformats.org/markup-compatibility/2006">
              <mc:Choice xmlns:v="urn:schemas-microsoft-com:vml" Requires="v">
                <p:oleObj spid="_x0000_s86170" name="文档" r:id="rId4" imgW="11231838" imgH="2604008" progId="Word.Document.12">
                  <p:embed/>
                </p:oleObj>
              </mc:Choice>
              <mc:Fallback>
                <p:oleObj name="文档" r:id="rId4" imgW="11231838" imgH="2604008" progId="Word.Document.12">
                  <p:embed/>
                  <p:pic>
                    <p:nvPicPr>
                      <p:cNvPr id="0" name=""/>
                      <p:cNvPicPr/>
                      <p:nvPr/>
                    </p:nvPicPr>
                    <p:blipFill>
                      <a:blip r:embed="rId5"/>
                      <a:stretch>
                        <a:fillRect/>
                      </a:stretch>
                    </p:blipFill>
                    <p:spPr>
                      <a:xfrm>
                        <a:off x="459164" y="3196781"/>
                        <a:ext cx="11229975" cy="2600325"/>
                      </a:xfrm>
                      <a:prstGeom prst="rect">
                        <a:avLst/>
                      </a:prstGeom>
                    </p:spPr>
                  </p:pic>
                </p:oleObj>
              </mc:Fallback>
            </mc:AlternateContent>
          </a:graphicData>
        </a:graphic>
      </p:graphicFrame>
      <p:sp>
        <p:nvSpPr>
          <p:cNvPr id="9" name="矩形 8"/>
          <p:cNvSpPr/>
          <p:nvPr/>
        </p:nvSpPr>
        <p:spPr>
          <a:xfrm>
            <a:off x="435149" y="5302002"/>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effectLst/>
              <a:latin typeface="宋体"/>
              <a:cs typeface="Courier New"/>
            </a:endParaRPr>
          </a:p>
        </p:txBody>
      </p:sp>
      <p:sp>
        <p:nvSpPr>
          <p:cNvPr id="8" name="Rectangle 21">
            <a:hlinkClick r:id="rId6"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7"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8"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9"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94801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750"/>
                                        <p:tgtEl>
                                          <p:spTgt spid="7"/>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3117" y="671776"/>
            <a:ext cx="10964697" cy="5638338"/>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是应用最广泛的金属，铁的卤化物、氧化物以及高价铁的含氧酸盐均为重要化合物。</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要确定铁的某氯化物</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的化学式，可用离子交换和滴定的方法。实验中称取</a:t>
            </a:r>
            <a:r>
              <a:rPr lang="en-US" altLang="zh-CN" sz="2800" kern="100" dirty="0">
                <a:latin typeface="Times New Roman"/>
                <a:ea typeface="华文细黑"/>
                <a:cs typeface="Courier New"/>
              </a:rPr>
              <a:t>0.54 g</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样品，溶解后先进行阳离子交换预处理，再通过含有饱和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的阴离子交换柱，使</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发生交换。交换完成后，流出溶液的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0.40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的盐酸滴定，滴至终点时消耗盐酸</a:t>
            </a:r>
            <a:r>
              <a:rPr lang="en-US" altLang="zh-CN" sz="2800" kern="100" dirty="0">
                <a:latin typeface="Times New Roman"/>
                <a:ea typeface="华文细黑"/>
                <a:cs typeface="Courier New"/>
              </a:rPr>
              <a:t>25.0 mL</a:t>
            </a:r>
            <a:r>
              <a:rPr lang="zh-CN" altLang="zh-CN" sz="2800" kern="100" dirty="0">
                <a:latin typeface="Times New Roman"/>
                <a:ea typeface="华文细黑"/>
                <a:cs typeface="Times New Roman"/>
              </a:rPr>
              <a:t>。计算该样品中氯的物质的量，并求出</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的值：</a:t>
            </a:r>
            <a:r>
              <a:rPr lang="en-US" altLang="zh-CN" sz="2800" kern="100" dirty="0">
                <a:latin typeface="Times New Roman"/>
                <a:ea typeface="华文细黑"/>
                <a:cs typeface="Courier New"/>
              </a:rPr>
              <a:t>__________________(</a:t>
            </a:r>
            <a:r>
              <a:rPr lang="zh-CN" altLang="zh-CN" sz="2800" kern="100" dirty="0">
                <a:latin typeface="Times New Roman"/>
                <a:ea typeface="华文细黑"/>
                <a:cs typeface="Times New Roman"/>
              </a:rPr>
              <a:t>列出计算过程</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194742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2083" y="575211"/>
            <a:ext cx="11639246" cy="5734903"/>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解答此题的关键是明确阴离子交换柱交换出的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的物质的量等于</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的物质的量，从而求出</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的值。</a:t>
            </a:r>
            <a:endParaRPr lang="zh-CN" altLang="zh-CN" sz="2800" kern="100" dirty="0">
              <a:latin typeface="宋体"/>
              <a:cs typeface="Courier New"/>
            </a:endParaRPr>
          </a:p>
          <a:p>
            <a:pPr algn="just">
              <a:lnSpc>
                <a:spcPts val="5500"/>
              </a:lnSpc>
              <a:spcAft>
                <a:spcPts val="0"/>
              </a:spcAft>
            </a:pPr>
            <a:r>
              <a:rPr lang="zh-CN" altLang="zh-CN" sz="2800" kern="100" dirty="0" smtClean="0">
                <a:latin typeface="Times New Roman"/>
                <a:ea typeface="华文细黑"/>
                <a:cs typeface="Times New Roman"/>
              </a:rPr>
              <a:t>首先</a:t>
            </a:r>
            <a:r>
              <a:rPr lang="zh-CN" altLang="zh-CN" sz="2800" kern="100" dirty="0">
                <a:latin typeface="Times New Roman"/>
                <a:ea typeface="华文细黑"/>
                <a:cs typeface="Times New Roman"/>
              </a:rPr>
              <a:t>明确阳离子交换柱和阴离子交换柱的作用，根据离子等量交换，溶液中</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的物质的量等于</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的物质的量。通过中和滴定知</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0.40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25.0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元素的质量为</a:t>
            </a:r>
            <a:r>
              <a:rPr lang="en-US" altLang="zh-CN" sz="2800" kern="100" dirty="0">
                <a:latin typeface="Times New Roman"/>
                <a:ea typeface="华文细黑"/>
                <a:cs typeface="Courier New"/>
              </a:rPr>
              <a:t>0.54 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35.5 </a:t>
            </a:r>
            <a:r>
              <a:rPr lang="en-US" altLang="zh-CN" sz="2800" kern="100" dirty="0" err="1">
                <a:latin typeface="Times New Roman"/>
                <a:ea typeface="华文细黑"/>
                <a:cs typeface="Courier New"/>
              </a:rPr>
              <a:t>g·mol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0.185 g</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元素与</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元素的物质的量之比</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a:t>
            </a:r>
            <a:r>
              <a:rPr lang="en-US" altLang="zh-CN" sz="2800" kern="100" dirty="0">
                <a:latin typeface="Times New Roman"/>
                <a:ea typeface="华文细黑"/>
                <a:cs typeface="Courier New"/>
              </a:rPr>
              <a:t>0.010 mol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179961"/>
              </p:ext>
            </p:extLst>
          </p:nvPr>
        </p:nvGraphicFramePr>
        <p:xfrm>
          <a:off x="6784623" y="4795108"/>
          <a:ext cx="1854200" cy="1076325"/>
        </p:xfrm>
        <a:graphic>
          <a:graphicData uri="http://schemas.openxmlformats.org/presentationml/2006/ole">
            <mc:AlternateContent xmlns:mc="http://schemas.openxmlformats.org/markup-compatibility/2006">
              <mc:Choice xmlns:v="urn:schemas-microsoft-com:vml" Requires="v">
                <p:oleObj spid="_x0000_s87195" name="文档" r:id="rId3" imgW="1854858" imgH="1076079" progId="Word.Document.12">
                  <p:embed/>
                </p:oleObj>
              </mc:Choice>
              <mc:Fallback>
                <p:oleObj name="文档" r:id="rId3" imgW="1854858" imgH="1076079" progId="Word.Document.12">
                  <p:embed/>
                  <p:pic>
                    <p:nvPicPr>
                      <p:cNvPr id="0" name=""/>
                      <p:cNvPicPr/>
                      <p:nvPr/>
                    </p:nvPicPr>
                    <p:blipFill>
                      <a:blip r:embed="rId4"/>
                      <a:stretch>
                        <a:fillRect/>
                      </a:stretch>
                    </p:blipFill>
                    <p:spPr>
                      <a:xfrm>
                        <a:off x="6784623" y="4795108"/>
                        <a:ext cx="1854200" cy="1076325"/>
                      </a:xfrm>
                      <a:prstGeom prst="rect">
                        <a:avLst/>
                      </a:prstGeom>
                    </p:spPr>
                  </p:pic>
                </p:oleObj>
              </mc:Fallback>
            </mc:AlternateContent>
          </a:graphicData>
        </a:graphic>
      </p:graphicFrame>
      <p:sp>
        <p:nvSpPr>
          <p:cNvPr id="5" name="Rectangle 21">
            <a:hlinkClick r:id="rId5"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6"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8"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340669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9985" y="1997839"/>
            <a:ext cx="10793813" cy="2913618"/>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i="1" kern="100" dirty="0" smtClean="0">
                <a:solidFill>
                  <a:schemeClr val="accent6">
                    <a:lumMod val="75000"/>
                  </a:schemeClr>
                </a:solidFill>
                <a:latin typeface="Times New Roman"/>
                <a:ea typeface="华文细黑"/>
                <a:cs typeface="Courier New"/>
              </a:rPr>
              <a:t>n</a:t>
            </a:r>
            <a:r>
              <a:rPr lang="en-US" altLang="zh-CN" sz="2800" kern="100" dirty="0" smtClean="0">
                <a:solidFill>
                  <a:schemeClr val="accent6">
                    <a:lumMod val="75000"/>
                  </a:schemeClr>
                </a:solidFill>
                <a:latin typeface="Times New Roman"/>
                <a:ea typeface="华文细黑"/>
                <a:cs typeface="Courier New"/>
              </a:rPr>
              <a:t>(</a:t>
            </a:r>
            <a:r>
              <a:rPr lang="en-US" altLang="zh-CN" sz="2800" kern="100" dirty="0" err="1" smtClean="0">
                <a:solidFill>
                  <a:schemeClr val="accent6">
                    <a:lumMod val="75000"/>
                  </a:schemeClr>
                </a:solidFill>
                <a:latin typeface="Times New Roman"/>
                <a:ea typeface="华文细黑"/>
                <a:cs typeface="Courier New"/>
              </a:rPr>
              <a:t>Cl</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0.025 0 L</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0.40 </a:t>
            </a:r>
            <a:r>
              <a:rPr lang="en-US" altLang="zh-CN" sz="2800" kern="100" dirty="0" err="1">
                <a:solidFill>
                  <a:schemeClr val="accent6">
                    <a:lumMod val="75000"/>
                  </a:schemeClr>
                </a:solidFill>
                <a:latin typeface="Times New Roman"/>
                <a:ea typeface="华文细黑"/>
                <a:cs typeface="Courier New"/>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0.010 </a:t>
            </a:r>
            <a:r>
              <a:rPr lang="en-US" altLang="zh-CN" sz="2800" kern="100" dirty="0" err="1">
                <a:solidFill>
                  <a:schemeClr val="accent6">
                    <a:lumMod val="75000"/>
                  </a:schemeClr>
                </a:solidFill>
                <a:latin typeface="Times New Roman"/>
                <a:ea typeface="华文细黑"/>
                <a:cs typeface="Courier New"/>
              </a:rPr>
              <a:t>mol</a:t>
            </a:r>
            <a:endParaRPr lang="zh-CN" altLang="zh-CN" sz="2800" kern="100" dirty="0">
              <a:solidFill>
                <a:schemeClr val="accent6">
                  <a:lumMod val="75000"/>
                </a:schemeClr>
              </a:solidFill>
              <a:latin typeface="宋体"/>
              <a:cs typeface="Courier New"/>
            </a:endParaRPr>
          </a:p>
          <a:p>
            <a:pPr algn="just">
              <a:lnSpc>
                <a:spcPts val="5500"/>
              </a:lnSpc>
              <a:spcAft>
                <a:spcPts val="0"/>
              </a:spcAft>
            </a:pPr>
            <a:r>
              <a:rPr lang="en-US" altLang="zh-CN" sz="2800" kern="100" dirty="0">
                <a:solidFill>
                  <a:schemeClr val="accent6">
                    <a:lumMod val="75000"/>
                  </a:schemeClr>
                </a:solidFill>
                <a:latin typeface="Times New Roman"/>
                <a:ea typeface="华文细黑"/>
                <a:cs typeface="Courier New"/>
              </a:rPr>
              <a:t>0</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54 g</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0.010 mol</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35.5 </a:t>
            </a:r>
            <a:r>
              <a:rPr lang="en-US" altLang="zh-CN" sz="2800" kern="100" dirty="0" err="1">
                <a:solidFill>
                  <a:schemeClr val="accent6">
                    <a:lumMod val="75000"/>
                  </a:schemeClr>
                </a:solidFill>
                <a:latin typeface="Times New Roman"/>
                <a:ea typeface="华文细黑"/>
                <a:cs typeface="Courier New"/>
              </a:rPr>
              <a:t>g·mol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0.185 g</a:t>
            </a:r>
            <a:endParaRPr lang="zh-CN" altLang="zh-CN" sz="2800" kern="100" dirty="0">
              <a:solidFill>
                <a:schemeClr val="accent6">
                  <a:lumMod val="75000"/>
                </a:schemeClr>
              </a:solidFill>
              <a:latin typeface="宋体"/>
              <a:cs typeface="Courier New"/>
            </a:endParaRPr>
          </a:p>
          <a:p>
            <a:pPr algn="just">
              <a:lnSpc>
                <a:spcPts val="5500"/>
              </a:lnSpc>
              <a:spcAft>
                <a:spcPts val="0"/>
              </a:spcAft>
            </a:pPr>
            <a:r>
              <a:rPr lang="en-US" altLang="zh-CN" sz="2800" i="1" kern="100" dirty="0">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Times New Roman"/>
                <a:ea typeface="华文细黑"/>
                <a:cs typeface="Courier New"/>
              </a:rPr>
              <a:t>(Fe)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0.185 g/56 </a:t>
            </a:r>
            <a:r>
              <a:rPr lang="en-US" altLang="zh-CN" sz="2800" kern="100" dirty="0" err="1">
                <a:solidFill>
                  <a:schemeClr val="accent6">
                    <a:lumMod val="75000"/>
                  </a:schemeClr>
                </a:solidFill>
                <a:latin typeface="Times New Roman"/>
                <a:ea typeface="华文细黑"/>
                <a:cs typeface="Courier New"/>
              </a:rPr>
              <a:t>g·mol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0.003 3 </a:t>
            </a:r>
            <a:r>
              <a:rPr lang="en-US" altLang="zh-CN" sz="2800" kern="100" dirty="0" err="1">
                <a:solidFill>
                  <a:schemeClr val="accent6">
                    <a:lumMod val="75000"/>
                  </a:schemeClr>
                </a:solidFill>
                <a:latin typeface="Times New Roman"/>
                <a:ea typeface="华文细黑"/>
                <a:cs typeface="Courier New"/>
              </a:rPr>
              <a:t>mol</a:t>
            </a:r>
            <a:endParaRPr lang="zh-CN" altLang="zh-CN" sz="2800" kern="100" dirty="0">
              <a:solidFill>
                <a:schemeClr val="accent6">
                  <a:lumMod val="75000"/>
                </a:schemeClr>
              </a:solidFill>
              <a:latin typeface="宋体"/>
              <a:cs typeface="Courier New"/>
            </a:endParaRPr>
          </a:p>
          <a:p>
            <a:pPr algn="just">
              <a:lnSpc>
                <a:spcPts val="5500"/>
              </a:lnSpc>
              <a:spcAft>
                <a:spcPts val="0"/>
              </a:spcAft>
            </a:pPr>
            <a:r>
              <a:rPr lang="en-US" altLang="zh-CN" sz="2800" i="1" kern="100" dirty="0">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Times New Roman"/>
                <a:ea typeface="华文细黑"/>
                <a:cs typeface="Courier New"/>
              </a:rPr>
              <a:t>(Fe)</a:t>
            </a:r>
            <a:r>
              <a:rPr lang="en-US" altLang="zh-CN" sz="2800" kern="100" dirty="0">
                <a:solidFill>
                  <a:schemeClr val="accent6">
                    <a:lumMod val="75000"/>
                  </a:schemeClr>
                </a:solidFill>
                <a:latin typeface="宋体"/>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Times New Roman"/>
                <a:ea typeface="华文细黑"/>
                <a:cs typeface="Courier New"/>
              </a:rPr>
              <a:t>(</a:t>
            </a:r>
            <a:r>
              <a:rPr lang="en-US" altLang="zh-CN" sz="2800" kern="100" dirty="0" err="1">
                <a:solidFill>
                  <a:schemeClr val="accent6">
                    <a:lumMod val="75000"/>
                  </a:schemeClr>
                </a:solidFill>
                <a:latin typeface="Times New Roman"/>
                <a:ea typeface="华文细黑"/>
                <a:cs typeface="Courier New"/>
              </a:rPr>
              <a:t>Cl</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0.003 3</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0.010</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1</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x</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a:t>
            </a:r>
            <a:endParaRPr lang="zh-CN" altLang="zh-CN" sz="2800" kern="100" dirty="0">
              <a:solidFill>
                <a:schemeClr val="accent6">
                  <a:lumMod val="75000"/>
                </a:schemeClr>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120977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693490"/>
            <a:ext cx="11340500" cy="4355014"/>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现有一含</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的混合物样品，采用上述方法测得</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，则该样品中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在实验室中，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反应制备，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制备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题意可设该混合物的组成为</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2.1</a:t>
            </a:r>
            <a:r>
              <a:rPr lang="zh-CN" altLang="zh-CN" sz="2800" kern="100" dirty="0">
                <a:latin typeface="Times New Roman"/>
                <a:ea typeface="华文细黑"/>
                <a:cs typeface="Times New Roman"/>
              </a:rPr>
              <a:t>，利用十字交叉法可得样品中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a:latin typeface="Times New Roman"/>
                <a:ea typeface="华文细黑"/>
                <a:cs typeface="Courier New"/>
              </a:rPr>
              <a:t>0.10</a:t>
            </a:r>
            <a:r>
              <a:rPr lang="zh-CN" altLang="zh-CN" sz="2800" kern="100" dirty="0">
                <a:latin typeface="Times New Roman"/>
                <a:ea typeface="华文细黑"/>
                <a:cs typeface="Times New Roman"/>
              </a:rPr>
              <a:t>。注意制备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选用弱氧化剂，制备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选用强氧化剂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7668841" y="1600905"/>
            <a:ext cx="813043"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0.10</a:t>
            </a:r>
            <a:endParaRPr lang="zh-CN" altLang="en-US" sz="2800" kern="100" dirty="0">
              <a:solidFill>
                <a:schemeClr val="accent6">
                  <a:lumMod val="75000"/>
                </a:schemeClr>
              </a:solidFill>
              <a:latin typeface="Times New Roman"/>
              <a:ea typeface="华文细黑"/>
            </a:endParaRPr>
          </a:p>
        </p:txBody>
      </p:sp>
      <p:sp>
        <p:nvSpPr>
          <p:cNvPr id="3" name="矩形 2"/>
          <p:cNvSpPr/>
          <p:nvPr/>
        </p:nvSpPr>
        <p:spPr>
          <a:xfrm>
            <a:off x="3133627" y="2268141"/>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盐酸</a:t>
            </a:r>
            <a:endParaRPr lang="zh-CN" altLang="en-US" sz="2800" kern="100" dirty="0">
              <a:solidFill>
                <a:schemeClr val="accent6">
                  <a:lumMod val="75000"/>
                </a:schemeClr>
              </a:solidFill>
              <a:latin typeface="Times New Roman"/>
              <a:ea typeface="华文细黑"/>
            </a:endParaRPr>
          </a:p>
        </p:txBody>
      </p:sp>
      <p:sp>
        <p:nvSpPr>
          <p:cNvPr id="6" name="矩形 5"/>
          <p:cNvSpPr/>
          <p:nvPr/>
        </p:nvSpPr>
        <p:spPr>
          <a:xfrm>
            <a:off x="8347393" y="2270919"/>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氯气</a:t>
            </a:r>
            <a:endParaRPr lang="zh-CN" altLang="en-US" sz="2800" kern="100" dirty="0">
              <a:solidFill>
                <a:schemeClr val="accent6">
                  <a:lumMod val="75000"/>
                </a:schemeClr>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158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932229"/>
            <a:ext cx="11163760" cy="3649693"/>
          </a:xfrm>
          <a:prstGeom prst="rect">
            <a:avLst/>
          </a:prstGeom>
        </p:spPr>
        <p:txBody>
          <a:bodyPr wrap="square" lIns="121898" tIns="60948" rIns="121898" bIns="60948">
            <a:spAutoFit/>
          </a:bodyPr>
          <a:lstStyle/>
          <a:p>
            <a:pPr algn="just">
              <a:lnSpc>
                <a:spcPts val="5500"/>
              </a:lnSpc>
              <a:spcAft>
                <a:spcPts val="0"/>
              </a:spcAft>
            </a:pPr>
            <a:r>
              <a:rPr lang="zh-CN" altLang="zh-CN" sz="2800" kern="100" smtClean="0">
                <a:latin typeface="Times New Roman"/>
                <a:ea typeface="华文细黑"/>
                <a:cs typeface="Times New Roman"/>
              </a:rPr>
              <a:t>解</a:t>
            </a:r>
            <a:r>
              <a:rPr lang="zh-CN" altLang="zh-CN" sz="2800" kern="100" dirty="0">
                <a:latin typeface="Times New Roman"/>
                <a:ea typeface="华文细黑"/>
                <a:cs typeface="Times New Roman"/>
              </a:rPr>
              <a:t>此类问题的关键是从诸多变化和繁杂的数据中寻找恒量关系。</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如第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题，找到金属氧化物被</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还原后失去的氧与该金属氧化物和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反应时</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结合生成水所需氧相同，是解决问题的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牛鼻子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pPr>
            <a:r>
              <a:rPr lang="zh-CN" altLang="zh-CN" sz="2800" kern="100" dirty="0">
                <a:latin typeface="Times New Roman"/>
                <a:ea typeface="华文细黑"/>
                <a:cs typeface="Times New Roman"/>
              </a:rPr>
              <a:t>第</a:t>
            </a:r>
            <a:r>
              <a:rPr lang="en-US" altLang="zh-CN" sz="2800" kern="100" dirty="0">
                <a:latin typeface="Times New Roman"/>
                <a:ea typeface="华文细黑"/>
              </a:rPr>
              <a:t>3</a:t>
            </a:r>
            <a:r>
              <a:rPr lang="zh-CN" altLang="zh-CN" sz="2800" kern="100" dirty="0">
                <a:latin typeface="Times New Roman"/>
                <a:ea typeface="华文细黑"/>
                <a:cs typeface="Times New Roman"/>
              </a:rPr>
              <a:t>题，找到终态产物</a:t>
            </a:r>
            <a:r>
              <a:rPr lang="en-US" altLang="zh-CN" sz="2800" kern="100" dirty="0">
                <a:latin typeface="Times New Roman"/>
                <a:ea typeface="华文细黑"/>
              </a:rPr>
              <a:t>Fe(NO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，以及原硝酸中</a:t>
            </a:r>
            <a:r>
              <a:rPr lang="en-US" altLang="zh-CN" sz="2800" kern="100" dirty="0">
                <a:latin typeface="宋体"/>
                <a:ea typeface="华文细黑"/>
                <a:cs typeface="Times New Roman"/>
              </a:rPr>
              <a:t>“</a:t>
            </a:r>
            <a:r>
              <a:rPr lang="en-US" altLang="zh-CN" sz="2800" kern="100" dirty="0">
                <a:latin typeface="Times New Roman"/>
                <a:ea typeface="华文细黑"/>
              </a:rPr>
              <a:t>N</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原子反应后有两种存在形式：</a:t>
            </a:r>
            <a:r>
              <a:rPr lang="en-US" altLang="zh-CN" sz="2800" kern="100" dirty="0">
                <a:latin typeface="宋体"/>
                <a:ea typeface="华文细黑"/>
                <a:cs typeface="Times New Roman"/>
              </a:rPr>
              <a:t>“</a:t>
            </a:r>
            <a:r>
              <a:rPr lang="en-US" altLang="zh-CN" sz="2800" kern="100" dirty="0" smtClean="0">
                <a:latin typeface="Times New Roman"/>
                <a:ea typeface="华文细黑"/>
              </a:rPr>
              <a:t>NO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en-US" altLang="zh-CN" sz="2800" kern="100" dirty="0">
                <a:latin typeface="Times New Roman"/>
                <a:ea typeface="华文细黑"/>
              </a:rPr>
              <a:t>NO</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，问题就会迎刃而解。</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27742841"/>
              </p:ext>
            </p:extLst>
          </p:nvPr>
        </p:nvGraphicFramePr>
        <p:xfrm>
          <a:off x="3681654" y="3901675"/>
          <a:ext cx="368300" cy="593725"/>
        </p:xfrm>
        <a:graphic>
          <a:graphicData uri="http://schemas.openxmlformats.org/presentationml/2006/ole">
            <mc:AlternateContent xmlns:mc="http://schemas.openxmlformats.org/markup-compatibility/2006">
              <mc:Choice xmlns:v="urn:schemas-microsoft-com:vml" Requires="v">
                <p:oleObj spid="_x0000_s88217" name="文档" r:id="rId3" imgW="369028" imgH="594381" progId="Word.Document.12">
                  <p:embed/>
                </p:oleObj>
              </mc:Choice>
              <mc:Fallback>
                <p:oleObj name="文档" r:id="rId3" imgW="369028" imgH="594381" progId="Word.Document.12">
                  <p:embed/>
                  <p:pic>
                    <p:nvPicPr>
                      <p:cNvPr id="0" name=""/>
                      <p:cNvPicPr/>
                      <p:nvPr/>
                    </p:nvPicPr>
                    <p:blipFill>
                      <a:blip r:embed="rId4"/>
                      <a:stretch>
                        <a:fillRect/>
                      </a:stretch>
                    </p:blipFill>
                    <p:spPr>
                      <a:xfrm>
                        <a:off x="3681654" y="3901675"/>
                        <a:ext cx="368300" cy="593725"/>
                      </a:xfrm>
                      <a:prstGeom prst="rect">
                        <a:avLst/>
                      </a:prstGeom>
                    </p:spPr>
                  </p:pic>
                </p:oleObj>
              </mc:Fallback>
            </mc:AlternateContent>
          </a:graphicData>
        </a:graphic>
      </p:graphicFrame>
      <p:sp>
        <p:nvSpPr>
          <p:cNvPr id="12" name="矩形 11"/>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3" name="组合 12"/>
          <p:cNvGrpSpPr/>
          <p:nvPr/>
        </p:nvGrpSpPr>
        <p:grpSpPr>
          <a:xfrm>
            <a:off x="1" y="-2"/>
            <a:ext cx="1836949" cy="634848"/>
            <a:chOff x="0" y="-2"/>
            <a:chExt cx="1377891" cy="634701"/>
          </a:xfrm>
          <a:solidFill>
            <a:srgbClr val="FFC000"/>
          </a:solidFill>
        </p:grpSpPr>
        <p:sp>
          <p:nvSpPr>
            <p:cNvPr id="14" name="矩形 1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919585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3"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5"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6"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7"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262558" y="666963"/>
            <a:ext cx="11524006" cy="5427127"/>
          </a:xfrm>
          <a:prstGeom prst="rect">
            <a:avLst/>
          </a:prstGeom>
        </p:spPr>
        <p:txBody>
          <a:bodyPr>
            <a:spAutoFit/>
          </a:bodyPr>
          <a:lstStyle/>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将稀硝酸加入过量铁粉中，充分反应后滴加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溶液，有气体生成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呈血红色，稀硝酸将</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r>
              <a:rPr lang="en-US" altLang="zh-CN" sz="2800" kern="100" baseline="30000" dirty="0" smtClean="0">
                <a:latin typeface="Times New Roman"/>
                <a:ea typeface="华文细黑"/>
                <a:cs typeface="Times New Roman"/>
              </a:rPr>
              <a:t>	</a:t>
            </a:r>
            <a:r>
              <a:rPr lang="en-US" altLang="zh-CN" sz="2800" kern="100" baseline="300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在溶液中加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，溶液显红色，证明原溶液中有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r">
              <a:lnSpc>
                <a:spcPts val="52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天津理综</a:t>
            </a:r>
            <a:r>
              <a:rPr lang="en-US" altLang="zh-CN" sz="2800" kern="100" dirty="0">
                <a:latin typeface="Times New Roman"/>
                <a:ea typeface="华文细黑"/>
                <a:cs typeface="Courier New"/>
              </a:rPr>
              <a:t>·2A)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溶液中先滴入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后</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变成血红色，</a:t>
            </a:r>
            <a:r>
              <a:rPr lang="en-US" altLang="zh-CN" sz="2800" kern="100" dirty="0">
                <a:latin typeface="Times New Roman"/>
                <a:ea typeface="华文细黑"/>
                <a:cs typeface="Courier New"/>
              </a:rPr>
              <a:t> 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既有氧化性又有</a:t>
            </a:r>
            <a:r>
              <a:rPr lang="zh-CN" altLang="zh-CN" sz="2800" kern="100" dirty="0" smtClean="0">
                <a:latin typeface="Times New Roman"/>
                <a:ea typeface="华文细黑"/>
                <a:cs typeface="Times New Roman"/>
              </a:rPr>
              <a:t>还原性</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·22D) </a:t>
            </a:r>
            <a:endParaRPr lang="zh-CN" altLang="zh-CN" sz="1050" kern="100" dirty="0">
              <a:latin typeface="宋体"/>
              <a:cs typeface="Courier New"/>
            </a:endParaRPr>
          </a:p>
          <a:p>
            <a:pPr algn="just">
              <a:lnSpc>
                <a:spcPts val="5200"/>
              </a:lnSpc>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·8C)</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78870358"/>
              </p:ext>
            </p:extLst>
          </p:nvPr>
        </p:nvGraphicFramePr>
        <p:xfrm>
          <a:off x="1558702" y="5203467"/>
          <a:ext cx="1187450" cy="809625"/>
        </p:xfrm>
        <a:graphic>
          <a:graphicData uri="http://schemas.openxmlformats.org/presentationml/2006/ole">
            <mc:AlternateContent xmlns:mc="http://schemas.openxmlformats.org/markup-compatibility/2006">
              <mc:Choice xmlns:v="urn:schemas-microsoft-com:vml" Requires="v">
                <p:oleObj spid="_x0000_s114916" name="文档" r:id="rId8" imgW="1188089" imgH="809309" progId="Word.Document.12">
                  <p:embed/>
                </p:oleObj>
              </mc:Choice>
              <mc:Fallback>
                <p:oleObj name="文档" r:id="rId8" imgW="1188089" imgH="809309" progId="Word.Document.12">
                  <p:embed/>
                  <p:pic>
                    <p:nvPicPr>
                      <p:cNvPr id="0" name=""/>
                      <p:cNvPicPr/>
                      <p:nvPr/>
                    </p:nvPicPr>
                    <p:blipFill>
                      <a:blip r:embed="rId9"/>
                      <a:stretch>
                        <a:fillRect/>
                      </a:stretch>
                    </p:blipFill>
                    <p:spPr>
                      <a:xfrm>
                        <a:off x="1558702" y="5203467"/>
                        <a:ext cx="1187450" cy="80962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34743815"/>
              </p:ext>
            </p:extLst>
          </p:nvPr>
        </p:nvGraphicFramePr>
        <p:xfrm>
          <a:off x="4130452" y="5203467"/>
          <a:ext cx="1187450" cy="809625"/>
        </p:xfrm>
        <a:graphic>
          <a:graphicData uri="http://schemas.openxmlformats.org/presentationml/2006/ole">
            <mc:AlternateContent xmlns:mc="http://schemas.openxmlformats.org/markup-compatibility/2006">
              <mc:Choice xmlns:v="urn:schemas-microsoft-com:vml" Requires="v">
                <p:oleObj spid="_x0000_s114917" name="文档" r:id="rId10" imgW="1188089" imgH="809669" progId="Word.Document.12">
                  <p:embed/>
                </p:oleObj>
              </mc:Choice>
              <mc:Fallback>
                <p:oleObj name="文档" r:id="rId10" imgW="1188089" imgH="809669" progId="Word.Document.12">
                  <p:embed/>
                  <p:pic>
                    <p:nvPicPr>
                      <p:cNvPr id="0" name=""/>
                      <p:cNvPicPr/>
                      <p:nvPr/>
                    </p:nvPicPr>
                    <p:blipFill>
                      <a:blip r:embed="rId11"/>
                      <a:stretch>
                        <a:fillRect/>
                      </a:stretch>
                    </p:blipFill>
                    <p:spPr>
                      <a:xfrm>
                        <a:off x="4130452" y="5203467"/>
                        <a:ext cx="1187450" cy="809625"/>
                      </a:xfrm>
                      <a:prstGeom prst="rect">
                        <a:avLst/>
                      </a:prstGeom>
                    </p:spPr>
                  </p:pic>
                </p:oleObj>
              </mc:Fallback>
            </mc:AlternateContent>
          </a:graphicData>
        </a:graphic>
      </p:graphicFrame>
      <p:sp>
        <p:nvSpPr>
          <p:cNvPr id="14" name="Rectangle 21">
            <a:hlinkClick r:id="rId12"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49302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446" y="198190"/>
            <a:ext cx="11074344" cy="6440225"/>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按要求书写下列反应的方程式：</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pPr>
            <a:r>
              <a:rPr lang="en-US" altLang="zh-CN" sz="2800" kern="100" dirty="0" smtClean="0">
                <a:latin typeface="Times New Roman"/>
                <a:ea typeface="华文细黑"/>
                <a:cs typeface="Courier New"/>
              </a:rPr>
              <a:t>Fe</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en-US" altLang="zh-CN" sz="2800" kern="100" dirty="0">
                <a:latin typeface="Times New Roman"/>
                <a:ea typeface="华文细黑"/>
                <a:cs typeface="Times New Roman"/>
              </a:rPr>
              <a:t> </a:t>
            </a:r>
            <a:r>
              <a:rPr lang="zh-CN" altLang="en-US" sz="2800" kern="100" dirty="0" smtClean="0">
                <a:latin typeface="Times New Roman"/>
                <a:ea typeface="华文细黑"/>
                <a:cs typeface="Courier New"/>
              </a:rPr>
              <a:t>点燃</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的化学方程式：</a:t>
            </a:r>
            <a:endParaRPr lang="en-US" altLang="zh-CN" sz="2800" kern="100" dirty="0">
              <a:latin typeface="Times New Roman"/>
              <a:ea typeface="华文细黑"/>
              <a:cs typeface="Times New Roman"/>
            </a:endParaRPr>
          </a:p>
          <a:p>
            <a:pPr algn="just">
              <a:lnSpc>
                <a:spcPts val="5500"/>
              </a:lnSpc>
            </a:pPr>
            <a:r>
              <a:rPr lang="en-US" altLang="zh-CN" sz="2800" u="sng" kern="100" dirty="0">
                <a:latin typeface="Times New Roman"/>
                <a:ea typeface="华文细黑"/>
                <a:cs typeface="Times New Roman"/>
              </a:rPr>
              <a:t>			</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与水蒸气的反应：</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endParaRPr lang="en-US" altLang="zh-CN" sz="2800" kern="100" dirty="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383887725"/>
              </p:ext>
            </p:extLst>
          </p:nvPr>
        </p:nvGraphicFramePr>
        <p:xfrm>
          <a:off x="405947" y="1509713"/>
          <a:ext cx="3600450" cy="827087"/>
        </p:xfrm>
        <a:graphic>
          <a:graphicData uri="http://schemas.openxmlformats.org/presentationml/2006/ole">
            <mc:AlternateContent xmlns:mc="http://schemas.openxmlformats.org/markup-compatibility/2006">
              <mc:Choice xmlns:v="urn:schemas-microsoft-com:vml" Requires="v">
                <p:oleObj spid="_x0000_s69177" name="文档" r:id="rId3" imgW="3684257" imgH="855727" progId="Word.Document.12">
                  <p:embed/>
                </p:oleObj>
              </mc:Choice>
              <mc:Fallback>
                <p:oleObj name="文档" r:id="rId3" imgW="3684257" imgH="855727" progId="Word.Document.12">
                  <p:embed/>
                  <p:pic>
                    <p:nvPicPr>
                      <p:cNvPr id="0" name=""/>
                      <p:cNvPicPr/>
                      <p:nvPr/>
                    </p:nvPicPr>
                    <p:blipFill>
                      <a:blip r:embed="rId4"/>
                      <a:stretch>
                        <a:fillRect/>
                      </a:stretch>
                    </p:blipFill>
                    <p:spPr>
                      <a:xfrm>
                        <a:off x="405947" y="1509713"/>
                        <a:ext cx="3600450" cy="8270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55327715"/>
              </p:ext>
            </p:extLst>
          </p:nvPr>
        </p:nvGraphicFramePr>
        <p:xfrm>
          <a:off x="393467" y="2217812"/>
          <a:ext cx="3686175" cy="847725"/>
        </p:xfrm>
        <a:graphic>
          <a:graphicData uri="http://schemas.openxmlformats.org/presentationml/2006/ole">
            <mc:AlternateContent xmlns:mc="http://schemas.openxmlformats.org/markup-compatibility/2006">
              <mc:Choice xmlns:v="urn:schemas-microsoft-com:vml" Requires="v">
                <p:oleObj spid="_x0000_s69178" name="文档" r:id="rId5" imgW="3684257" imgH="855727" progId="Word.Document.12">
                  <p:embed/>
                </p:oleObj>
              </mc:Choice>
              <mc:Fallback>
                <p:oleObj name="文档" r:id="rId5" imgW="3684257" imgH="855727" progId="Word.Document.12">
                  <p:embed/>
                  <p:pic>
                    <p:nvPicPr>
                      <p:cNvPr id="0" name=""/>
                      <p:cNvPicPr/>
                      <p:nvPr/>
                    </p:nvPicPr>
                    <p:blipFill>
                      <a:blip r:embed="rId6"/>
                      <a:stretch>
                        <a:fillRect/>
                      </a:stretch>
                    </p:blipFill>
                    <p:spPr>
                      <a:xfrm>
                        <a:off x="393467" y="2217812"/>
                        <a:ext cx="3686175" cy="8477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353251395"/>
              </p:ext>
            </p:extLst>
          </p:nvPr>
        </p:nvGraphicFramePr>
        <p:xfrm>
          <a:off x="378953" y="4928989"/>
          <a:ext cx="4953000" cy="1381125"/>
        </p:xfrm>
        <a:graphic>
          <a:graphicData uri="http://schemas.openxmlformats.org/presentationml/2006/ole">
            <mc:AlternateContent xmlns:mc="http://schemas.openxmlformats.org/markup-compatibility/2006">
              <mc:Choice xmlns:v="urn:schemas-microsoft-com:vml" Requires="v">
                <p:oleObj spid="_x0000_s69179" name="文档" r:id="rId7" imgW="4955223" imgH="1378651" progId="Word.Document.12">
                  <p:embed/>
                </p:oleObj>
              </mc:Choice>
              <mc:Fallback>
                <p:oleObj name="文档" r:id="rId7" imgW="4955223" imgH="1378651" progId="Word.Document.12">
                  <p:embed/>
                  <p:pic>
                    <p:nvPicPr>
                      <p:cNvPr id="0" name=""/>
                      <p:cNvPicPr/>
                      <p:nvPr/>
                    </p:nvPicPr>
                    <p:blipFill>
                      <a:blip r:embed="rId8"/>
                      <a:stretch>
                        <a:fillRect/>
                      </a:stretch>
                    </p:blipFill>
                    <p:spPr>
                      <a:xfrm>
                        <a:off x="378953" y="4928989"/>
                        <a:ext cx="4953000" cy="1381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3" name="组合 2"/>
          <p:cNvGrpSpPr/>
          <p:nvPr/>
        </p:nvGrpSpPr>
        <p:grpSpPr>
          <a:xfrm>
            <a:off x="2926854" y="2328332"/>
            <a:ext cx="3600400" cy="610616"/>
            <a:chOff x="2998862" y="2328332"/>
            <a:chExt cx="3600400" cy="610616"/>
          </a:xfrm>
        </p:grpSpPr>
        <p:sp>
          <p:nvSpPr>
            <p:cNvPr id="7" name="矩形 6"/>
            <p:cNvSpPr/>
            <p:nvPr/>
          </p:nvSpPr>
          <p:spPr>
            <a:xfrm>
              <a:off x="2998862" y="2328332"/>
              <a:ext cx="3600400" cy="610616"/>
            </a:xfrm>
            <a:prstGeom prst="rect">
              <a:avLst/>
            </a:prstGeom>
          </p:spPr>
          <p:txBody>
            <a:bodyPr wrap="square">
              <a:spAutoFit/>
            </a:bodyPr>
            <a:lstStyle/>
            <a:p>
              <a:pPr algn="ctr">
                <a:lnSpc>
                  <a:spcPts val="4500"/>
                </a:lnSpc>
                <a:spcAft>
                  <a:spcPts val="0"/>
                </a:spcAft>
              </a:pPr>
              <a:r>
                <a:rPr lang="en-US" altLang="zh-CN" sz="3000" b="1" kern="100" dirty="0">
                  <a:solidFill>
                    <a:srgbClr val="FF0000"/>
                  </a:solidFill>
                  <a:latin typeface="Times New Roman"/>
                  <a:ea typeface="华文细黑"/>
                  <a:cs typeface="Times New Roman"/>
                </a:rPr>
                <a:t>2</a:t>
              </a:r>
              <a:r>
                <a:rPr lang="en-US" altLang="zh-CN" sz="3000" b="1" kern="100" dirty="0" smtClean="0">
                  <a:solidFill>
                    <a:srgbClr val="FF0000"/>
                  </a:solidFill>
                  <a:latin typeface="Times New Roman"/>
                  <a:ea typeface="华文细黑"/>
                  <a:cs typeface="Courier New"/>
                </a:rPr>
                <a:t>Cu</a:t>
              </a:r>
              <a:r>
                <a:rPr lang="zh-CN" altLang="zh-CN" sz="3000" b="1" kern="100" dirty="0" smtClean="0">
                  <a:solidFill>
                    <a:srgbClr val="FF0000"/>
                  </a:solidFill>
                  <a:latin typeface="Times New Roman"/>
                  <a:ea typeface="华文细黑"/>
                  <a:cs typeface="Times New Roman"/>
                </a:rPr>
                <a:t>＋</a:t>
              </a:r>
              <a:r>
                <a:rPr lang="en-US" altLang="zh-CN" sz="3000" b="1" kern="100" dirty="0" smtClean="0">
                  <a:solidFill>
                    <a:srgbClr val="FF0000"/>
                  </a:solidFill>
                  <a:latin typeface="Times New Roman"/>
                  <a:ea typeface="华文细黑"/>
                  <a:cs typeface="Courier New"/>
                </a:rPr>
                <a:t>S </a:t>
              </a:r>
              <a:r>
                <a:rPr lang="en-US" altLang="zh-CN" sz="3000" b="1" kern="100" spc="-80" dirty="0" smtClean="0">
                  <a:solidFill>
                    <a:srgbClr val="FF0000"/>
                  </a:solidFill>
                  <a:latin typeface="Times New Roman"/>
                  <a:ea typeface="华文细黑"/>
                  <a:cs typeface="Courier New"/>
                </a:rPr>
                <a:t>==</a:t>
              </a:r>
              <a:r>
                <a:rPr lang="en-US" altLang="zh-CN" sz="3000" b="1" kern="100" dirty="0" smtClean="0">
                  <a:solidFill>
                    <a:srgbClr val="FF0000"/>
                  </a:solidFill>
                  <a:latin typeface="Times New Roman"/>
                  <a:ea typeface="华文细黑"/>
                  <a:cs typeface="Courier New"/>
                </a:rPr>
                <a:t>= Cu</a:t>
              </a:r>
              <a:r>
                <a:rPr lang="en-US" altLang="zh-CN" sz="3000" b="1" kern="100" baseline="-25000" dirty="0" smtClean="0">
                  <a:solidFill>
                    <a:srgbClr val="FF0000"/>
                  </a:solidFill>
                  <a:latin typeface="Times New Roman"/>
                  <a:ea typeface="华文细黑"/>
                  <a:cs typeface="Courier New"/>
                </a:rPr>
                <a:t>2</a:t>
              </a:r>
              <a:r>
                <a:rPr lang="en-US" altLang="zh-CN" sz="3000" b="1" kern="100" dirty="0" smtClean="0">
                  <a:solidFill>
                    <a:srgbClr val="FF0000"/>
                  </a:solidFill>
                  <a:latin typeface="Times New Roman"/>
                  <a:ea typeface="华文细黑"/>
                  <a:cs typeface="Courier New"/>
                </a:rPr>
                <a:t>S</a:t>
              </a:r>
              <a:endParaRPr lang="zh-CN" altLang="zh-CN" sz="3000" b="1" kern="100" dirty="0">
                <a:solidFill>
                  <a:srgbClr val="FF0000"/>
                </a:solidFill>
                <a:latin typeface="宋体"/>
                <a:cs typeface="Courier New"/>
              </a:endParaRPr>
            </a:p>
          </p:txBody>
        </p:sp>
        <p:sp>
          <p:nvSpPr>
            <p:cNvPr id="2" name="等腰三角形 1"/>
            <p:cNvSpPr/>
            <p:nvPr/>
          </p:nvSpPr>
          <p:spPr>
            <a:xfrm>
              <a:off x="4885022" y="2374834"/>
              <a:ext cx="288032" cy="20537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6339696" y="2371740"/>
            <a:ext cx="5961888" cy="1015663"/>
          </a:xfrm>
          <a:prstGeom prst="rect">
            <a:avLst/>
          </a:prstGeom>
          <a:noFill/>
        </p:spPr>
        <p:txBody>
          <a:bodyPr wrap="none" rtlCol="0">
            <a:spAutoFit/>
          </a:bodyPr>
          <a:lstStyle/>
          <a:p>
            <a:r>
              <a:rPr lang="en-US" altLang="zh-CN" sz="3000" b="1" dirty="0" smtClean="0">
                <a:solidFill>
                  <a:srgbClr val="FF0000"/>
                </a:solidFill>
                <a:latin typeface="Times New Roman" panose="02020603050405020304" pitchFamily="18" charset="0"/>
                <a:cs typeface="Times New Roman" panose="02020603050405020304" pitchFamily="18" charset="0"/>
              </a:rPr>
              <a:t>S</a:t>
            </a:r>
            <a:r>
              <a:rPr lang="zh-CN" altLang="en-US" sz="3000" b="1" dirty="0" smtClean="0">
                <a:solidFill>
                  <a:srgbClr val="FF0000"/>
                </a:solidFill>
                <a:latin typeface="Times New Roman" panose="02020603050405020304" pitchFamily="18" charset="0"/>
                <a:cs typeface="Times New Roman" panose="02020603050405020304" pitchFamily="18" charset="0"/>
              </a:rPr>
              <a:t>单质氧化性不强，</a:t>
            </a:r>
            <a:r>
              <a:rPr lang="zh-CN" altLang="en-US" sz="3000" b="1" dirty="0">
                <a:solidFill>
                  <a:srgbClr val="FF0000"/>
                </a:solidFill>
                <a:latin typeface="Times New Roman" panose="02020603050405020304" pitchFamily="18" charset="0"/>
                <a:cs typeface="Times New Roman" panose="02020603050405020304" pitchFamily="18" charset="0"/>
              </a:rPr>
              <a:t>只能</a:t>
            </a:r>
            <a:r>
              <a:rPr lang="zh-CN" altLang="en-US" sz="3000" b="1" dirty="0" smtClean="0">
                <a:solidFill>
                  <a:srgbClr val="FF0000"/>
                </a:solidFill>
                <a:latin typeface="Times New Roman" panose="02020603050405020304" pitchFamily="18" charset="0"/>
                <a:cs typeface="Times New Roman" panose="02020603050405020304" pitchFamily="18" charset="0"/>
              </a:rPr>
              <a:t>生成</a:t>
            </a:r>
            <a:endParaRPr lang="en-US" altLang="zh-CN" sz="3000" b="1" dirty="0" smtClean="0">
              <a:solidFill>
                <a:srgbClr val="FF0000"/>
              </a:solidFill>
              <a:latin typeface="Times New Roman" panose="02020603050405020304" pitchFamily="18" charset="0"/>
              <a:cs typeface="Times New Roman" panose="02020603050405020304" pitchFamily="18" charset="0"/>
            </a:endParaRPr>
          </a:p>
          <a:p>
            <a:r>
              <a:rPr lang="en-US" altLang="zh-CN" sz="3000" b="1" dirty="0">
                <a:solidFill>
                  <a:srgbClr val="FF0000"/>
                </a:solidFill>
                <a:latin typeface="Times New Roman" panose="02020603050405020304" pitchFamily="18" charset="0"/>
                <a:cs typeface="Times New Roman" panose="02020603050405020304" pitchFamily="18" charset="0"/>
              </a:rPr>
              <a:t> </a:t>
            </a:r>
            <a:r>
              <a:rPr lang="en-US" altLang="zh-CN" sz="3000" b="1" dirty="0" smtClean="0">
                <a:solidFill>
                  <a:srgbClr val="FF0000"/>
                </a:solidFill>
                <a:latin typeface="Times New Roman" panose="02020603050405020304" pitchFamily="18" charset="0"/>
                <a:cs typeface="Times New Roman" panose="02020603050405020304" pitchFamily="18" charset="0"/>
              </a:rPr>
              <a:t>                                          </a:t>
            </a:r>
            <a:r>
              <a:rPr lang="zh-CN" altLang="en-US" sz="3000" b="1" dirty="0" smtClean="0">
                <a:solidFill>
                  <a:srgbClr val="FF0000"/>
                </a:solidFill>
                <a:latin typeface="Times New Roman" panose="02020603050405020304" pitchFamily="18" charset="0"/>
                <a:cs typeface="Times New Roman" panose="02020603050405020304" pitchFamily="18" charset="0"/>
              </a:rPr>
              <a:t>亚金属盐</a:t>
            </a:r>
            <a:endParaRPr lang="zh-CN" altLang="en-US" sz="3000" b="1" baseline="-250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295006" y="1629594"/>
            <a:ext cx="4645824" cy="553998"/>
          </a:xfrm>
          <a:prstGeom prst="rect">
            <a:avLst/>
          </a:prstGeom>
          <a:noFill/>
        </p:spPr>
        <p:txBody>
          <a:bodyPr wrap="none" rtlCol="0">
            <a:spAutoFit/>
          </a:bodyPr>
          <a:lstStyle/>
          <a:p>
            <a:r>
              <a:rPr lang="zh-CN" altLang="en-US" sz="3000" b="1" dirty="0" smtClean="0">
                <a:solidFill>
                  <a:srgbClr val="FF0000"/>
                </a:solidFill>
                <a:latin typeface="Times New Roman" panose="02020603050405020304" pitchFamily="18" charset="0"/>
                <a:cs typeface="Times New Roman" panose="02020603050405020304" pitchFamily="18" charset="0"/>
              </a:rPr>
              <a:t>一步到位，不会生成</a:t>
            </a:r>
            <a:r>
              <a:rPr lang="en-US" altLang="zh-CN" sz="3000" b="1" dirty="0" smtClean="0">
                <a:solidFill>
                  <a:srgbClr val="FF0000"/>
                </a:solidFill>
                <a:latin typeface="Times New Roman" panose="02020603050405020304" pitchFamily="18" charset="0"/>
                <a:cs typeface="Times New Roman" panose="02020603050405020304" pitchFamily="18" charset="0"/>
              </a:rPr>
              <a:t>FeCl</a:t>
            </a:r>
            <a:r>
              <a:rPr lang="en-US" altLang="zh-CN" sz="30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3000" b="1" baseline="-25000" dirty="0">
              <a:solidFill>
                <a:srgbClr val="FF0000"/>
              </a:solidFill>
              <a:latin typeface="Times New Roman" panose="02020603050405020304" pitchFamily="18" charset="0"/>
              <a:cs typeface="Times New Roman" panose="02020603050405020304" pitchFamily="18" charset="0"/>
            </a:endParaRPr>
          </a:p>
        </p:txBody>
      </p:sp>
      <p:grpSp>
        <p:nvGrpSpPr>
          <p:cNvPr id="9" name="组合 8"/>
          <p:cNvGrpSpPr/>
          <p:nvPr/>
        </p:nvGrpSpPr>
        <p:grpSpPr>
          <a:xfrm>
            <a:off x="2992" y="3573810"/>
            <a:ext cx="4176464" cy="744542"/>
            <a:chOff x="46534" y="3588324"/>
            <a:chExt cx="4176464" cy="744542"/>
          </a:xfrm>
        </p:grpSpPr>
        <p:sp>
          <p:nvSpPr>
            <p:cNvPr id="15" name="矩形 14"/>
            <p:cNvSpPr/>
            <p:nvPr/>
          </p:nvSpPr>
          <p:spPr>
            <a:xfrm>
              <a:off x="46534" y="3717826"/>
              <a:ext cx="4176464" cy="615040"/>
            </a:xfrm>
            <a:prstGeom prst="rect">
              <a:avLst/>
            </a:prstGeom>
          </p:spPr>
          <p:txBody>
            <a:bodyPr wrap="square">
              <a:spAutoFit/>
            </a:bodyPr>
            <a:lstStyle/>
            <a:p>
              <a:pPr algn="ctr">
                <a:lnSpc>
                  <a:spcPts val="4500"/>
                </a:lnSpc>
                <a:spcAft>
                  <a:spcPts val="0"/>
                </a:spcAft>
              </a:pPr>
              <a:r>
                <a:rPr lang="en-US" altLang="zh-CN" sz="3000" b="1" kern="100" dirty="0" smtClean="0">
                  <a:solidFill>
                    <a:srgbClr val="0000FF"/>
                  </a:solidFill>
                  <a:latin typeface="Times New Roman"/>
                  <a:ea typeface="华文细黑"/>
                  <a:cs typeface="Times New Roman"/>
                </a:rPr>
                <a:t>3Fe</a:t>
              </a:r>
              <a:r>
                <a:rPr lang="zh-CN" altLang="zh-CN" sz="3000" b="1" kern="100" dirty="0" smtClean="0">
                  <a:solidFill>
                    <a:srgbClr val="0000FF"/>
                  </a:solidFill>
                  <a:latin typeface="Times New Roman"/>
                  <a:ea typeface="华文细黑"/>
                  <a:cs typeface="Times New Roman"/>
                </a:rPr>
                <a:t>＋</a:t>
              </a:r>
              <a:r>
                <a:rPr lang="en-US" altLang="zh-CN" sz="3000" b="1" kern="100" dirty="0" smtClean="0">
                  <a:solidFill>
                    <a:srgbClr val="0000FF"/>
                  </a:solidFill>
                  <a:latin typeface="Times New Roman"/>
                  <a:ea typeface="华文细黑"/>
                  <a:cs typeface="Times New Roman"/>
                </a:rPr>
                <a:t>2</a:t>
              </a:r>
              <a:r>
                <a:rPr lang="en-US" altLang="zh-CN" sz="3000" b="1" kern="100" dirty="0" smtClean="0">
                  <a:solidFill>
                    <a:srgbClr val="0000FF"/>
                  </a:solidFill>
                  <a:latin typeface="Times New Roman"/>
                  <a:ea typeface="华文细黑"/>
                  <a:cs typeface="Courier New"/>
                </a:rPr>
                <a:t>O</a:t>
              </a:r>
              <a:r>
                <a:rPr lang="en-US" altLang="zh-CN" sz="3000" b="1" kern="100" baseline="-25000" dirty="0" smtClean="0">
                  <a:solidFill>
                    <a:srgbClr val="0000FF"/>
                  </a:solidFill>
                  <a:latin typeface="Times New Roman"/>
                  <a:ea typeface="华文细黑"/>
                  <a:cs typeface="Courier New"/>
                </a:rPr>
                <a:t>2</a:t>
              </a:r>
              <a:r>
                <a:rPr lang="en-US" altLang="zh-CN" sz="3000" b="1" kern="100" dirty="0" smtClean="0">
                  <a:solidFill>
                    <a:srgbClr val="0000FF"/>
                  </a:solidFill>
                  <a:latin typeface="Times New Roman"/>
                  <a:ea typeface="华文细黑"/>
                  <a:cs typeface="Courier New"/>
                </a:rPr>
                <a:t> </a:t>
              </a:r>
              <a:r>
                <a:rPr lang="en-US" altLang="zh-CN" sz="3000" b="1" kern="100" spc="-80" dirty="0" smtClean="0">
                  <a:solidFill>
                    <a:srgbClr val="0000FF"/>
                  </a:solidFill>
                  <a:latin typeface="Times New Roman"/>
                  <a:ea typeface="华文细黑"/>
                  <a:cs typeface="Courier New"/>
                </a:rPr>
                <a:t>==</a:t>
              </a:r>
              <a:r>
                <a:rPr lang="en-US" altLang="zh-CN" sz="3000" b="1" kern="100" dirty="0" smtClean="0">
                  <a:solidFill>
                    <a:srgbClr val="0000FF"/>
                  </a:solidFill>
                  <a:latin typeface="Times New Roman"/>
                  <a:ea typeface="华文细黑"/>
                  <a:cs typeface="Courier New"/>
                </a:rPr>
                <a:t>= Fe</a:t>
              </a:r>
              <a:r>
                <a:rPr lang="en-US" altLang="zh-CN" sz="3000" b="1" kern="100" baseline="-25000" dirty="0" smtClean="0">
                  <a:solidFill>
                    <a:srgbClr val="0000FF"/>
                  </a:solidFill>
                  <a:latin typeface="Times New Roman"/>
                  <a:ea typeface="华文细黑"/>
                  <a:cs typeface="Courier New"/>
                </a:rPr>
                <a:t>3</a:t>
              </a:r>
              <a:r>
                <a:rPr lang="en-US" altLang="zh-CN" sz="3000" b="1" kern="100" dirty="0" smtClean="0">
                  <a:solidFill>
                    <a:srgbClr val="0000FF"/>
                  </a:solidFill>
                  <a:latin typeface="Times New Roman"/>
                  <a:ea typeface="华文细黑"/>
                  <a:cs typeface="Courier New"/>
                </a:rPr>
                <a:t>O</a:t>
              </a:r>
              <a:r>
                <a:rPr lang="en-US" altLang="zh-CN" sz="3000" b="1" kern="100" baseline="-25000" dirty="0" smtClean="0">
                  <a:solidFill>
                    <a:srgbClr val="0000FF"/>
                  </a:solidFill>
                  <a:latin typeface="Times New Roman"/>
                  <a:ea typeface="华文细黑"/>
                  <a:cs typeface="Courier New"/>
                </a:rPr>
                <a:t>4</a:t>
              </a:r>
              <a:endParaRPr lang="zh-CN" altLang="zh-CN" sz="3000" b="1" kern="100" baseline="-25000" dirty="0">
                <a:solidFill>
                  <a:srgbClr val="0000FF"/>
                </a:solidFill>
                <a:latin typeface="宋体"/>
                <a:cs typeface="Courier New"/>
              </a:endParaRPr>
            </a:p>
          </p:txBody>
        </p:sp>
        <p:sp>
          <p:nvSpPr>
            <p:cNvPr id="5" name="TextBox 4"/>
            <p:cNvSpPr txBox="1"/>
            <p:nvPr/>
          </p:nvSpPr>
          <p:spPr>
            <a:xfrm>
              <a:off x="2034292" y="3588324"/>
              <a:ext cx="800219" cy="461665"/>
            </a:xfrm>
            <a:prstGeom prst="rect">
              <a:avLst/>
            </a:prstGeom>
            <a:noFill/>
          </p:spPr>
          <p:txBody>
            <a:bodyPr wrap="none" rtlCol="0">
              <a:spAutoFit/>
            </a:bodyPr>
            <a:lstStyle/>
            <a:p>
              <a:r>
                <a:rPr lang="zh-CN" altLang="en-US" b="1" dirty="0">
                  <a:solidFill>
                    <a:srgbClr val="0000FF"/>
                  </a:solidFill>
                </a:rPr>
                <a:t>点燃</a:t>
              </a:r>
            </a:p>
          </p:txBody>
        </p:sp>
      </p:gr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704468"/>
            <a:ext cx="11074345"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项，忽视了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的氧化性，过量的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只能生成硝酸亚铁和</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气体，错误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spc="-100" dirty="0">
                <a:latin typeface="Times New Roman"/>
                <a:ea typeface="华文细黑"/>
                <a:cs typeface="Courier New"/>
              </a:rPr>
              <a:t>FeSO</a:t>
            </a:r>
            <a:r>
              <a:rPr lang="en-US" altLang="zh-CN" sz="2800" kern="100" spc="-100" baseline="-25000" dirty="0">
                <a:latin typeface="Times New Roman"/>
                <a:ea typeface="华文细黑"/>
                <a:cs typeface="Courier New"/>
              </a:rPr>
              <a:t>4</a:t>
            </a:r>
            <a:r>
              <a:rPr lang="zh-CN" altLang="zh-CN" sz="2800" kern="100" spc="-100" dirty="0">
                <a:latin typeface="Times New Roman"/>
                <a:ea typeface="华文细黑"/>
                <a:cs typeface="Times New Roman"/>
              </a:rPr>
              <a:t>溶液中先滴入</a:t>
            </a:r>
            <a:r>
              <a:rPr lang="en-US" altLang="zh-CN" sz="2800" kern="100" spc="-100" dirty="0">
                <a:latin typeface="Times New Roman"/>
                <a:ea typeface="华文细黑"/>
                <a:cs typeface="Courier New"/>
              </a:rPr>
              <a:t>KSCN</a:t>
            </a:r>
            <a:r>
              <a:rPr lang="zh-CN" altLang="zh-CN" sz="2800" kern="100" spc="-100" dirty="0">
                <a:latin typeface="Times New Roman"/>
                <a:ea typeface="华文细黑"/>
                <a:cs typeface="Times New Roman"/>
              </a:rPr>
              <a:t>溶液再滴加</a:t>
            </a:r>
            <a:r>
              <a:rPr lang="en-US" altLang="zh-CN" sz="2800" kern="100" spc="-100" dirty="0">
                <a:latin typeface="Times New Roman"/>
                <a:ea typeface="华文细黑"/>
                <a:cs typeface="Courier New"/>
              </a:rPr>
              <a:t>H</a:t>
            </a:r>
            <a:r>
              <a:rPr lang="en-US" altLang="zh-CN" sz="2800" kern="100" spc="-100" baseline="-25000" dirty="0">
                <a:latin typeface="Times New Roman"/>
                <a:ea typeface="华文细黑"/>
                <a:cs typeface="Courier New"/>
              </a:rPr>
              <a:t>2</a:t>
            </a:r>
            <a:r>
              <a:rPr lang="en-US" altLang="zh-CN" sz="2800" kern="100" spc="-100" dirty="0">
                <a:latin typeface="Times New Roman"/>
                <a:ea typeface="华文细黑"/>
                <a:cs typeface="Courier New"/>
              </a:rPr>
              <a:t>O</a:t>
            </a:r>
            <a:r>
              <a:rPr lang="en-US" altLang="zh-CN" sz="2800" kern="100" spc="-100" baseline="-25000" dirty="0">
                <a:latin typeface="Times New Roman"/>
                <a:ea typeface="华文细黑"/>
                <a:cs typeface="Courier New"/>
              </a:rPr>
              <a:t>2</a:t>
            </a:r>
            <a:r>
              <a:rPr lang="zh-CN" altLang="zh-CN" sz="2800" kern="100" spc="-100" dirty="0">
                <a:latin typeface="Times New Roman"/>
                <a:ea typeface="华文细黑"/>
                <a:cs typeface="Times New Roman"/>
              </a:rPr>
              <a:t>溶液，溶液变成血红色，</a:t>
            </a:r>
            <a:r>
              <a:rPr lang="zh-CN" altLang="zh-CN" sz="2800" kern="100" dirty="0">
                <a:latin typeface="Times New Roman"/>
                <a:ea typeface="华文细黑"/>
                <a:cs typeface="Times New Roman"/>
              </a:rPr>
              <a:t>说明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把</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，体现了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的还原性，没有体现氧化性，错误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是强酸弱碱盐，直接加热蒸发最终得到的是氧化铁，错误。</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9" name="Rectangle 21">
            <a:hlinkClick r:id="rId2"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5163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765498"/>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下列关于铁及其化合物的说法正确的是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样品溶于稀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溶液，观察溶液是否变红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晶体是否已氧化</a:t>
            </a:r>
            <a:r>
              <a:rPr lang="zh-CN" altLang="zh-CN" sz="2800" kern="100" dirty="0" smtClean="0">
                <a:latin typeface="Times New Roman"/>
                <a:ea typeface="华文细黑"/>
                <a:cs typeface="Times New Roman"/>
              </a:rPr>
              <a:t>变质</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4B)</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浓氨水中滴加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饱和溶液可制得</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3A)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与足量氯气反应时转移的电子数为</a:t>
            </a:r>
            <a:r>
              <a:rPr lang="en-US" altLang="zh-CN" sz="2800" kern="100" dirty="0" smtClean="0">
                <a:latin typeface="Times New Roman"/>
                <a:ea typeface="华文细黑"/>
                <a:cs typeface="Courier New"/>
              </a:rPr>
              <a:t>2</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大纲全国卷，</a:t>
            </a:r>
            <a:r>
              <a:rPr lang="en-US" altLang="zh-CN" sz="2800" kern="100" dirty="0">
                <a:latin typeface="Times New Roman"/>
                <a:ea typeface="华文细黑"/>
                <a:cs typeface="Courier New"/>
              </a:rPr>
              <a:t>7A)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水溶液中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   </a:t>
            </a:r>
            <a:r>
              <a:rPr lang="zh-CN" altLang="zh-CN" sz="2800" kern="100" dirty="0" smtClean="0">
                <a:latin typeface="Times New Roman"/>
                <a:ea typeface="华文细黑"/>
                <a:cs typeface="Times New Roman"/>
              </a:rPr>
              <a:t>、</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a:t>
            </a:r>
            <a:r>
              <a:rPr lang="zh-CN" altLang="zh-CN" sz="2800" kern="100" dirty="0" smtClean="0">
                <a:latin typeface="Times New Roman"/>
                <a:ea typeface="华文细黑"/>
                <a:cs typeface="Times New Roman"/>
              </a:rPr>
              <a:t>共存</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8B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项，酸性条件下，</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能</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，无法检验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项，浓氨水与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饱和溶液会生成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沉淀；足量氯气将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应转移</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的电子</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00046115"/>
              </p:ext>
            </p:extLst>
          </p:nvPr>
        </p:nvGraphicFramePr>
        <p:xfrm>
          <a:off x="4393803" y="4075863"/>
          <a:ext cx="520700" cy="593725"/>
        </p:xfrm>
        <a:graphic>
          <a:graphicData uri="http://schemas.openxmlformats.org/presentationml/2006/ole">
            <mc:AlternateContent xmlns:mc="http://schemas.openxmlformats.org/markup-compatibility/2006">
              <mc:Choice xmlns:v="urn:schemas-microsoft-com:vml" Requires="v">
                <p:oleObj spid="_x0000_s90416" name="文档" r:id="rId3" imgW="521319" imgH="594381" progId="Word.Document.12">
                  <p:embed/>
                </p:oleObj>
              </mc:Choice>
              <mc:Fallback>
                <p:oleObj name="文档" r:id="rId3" imgW="521319" imgH="594381" progId="Word.Document.12">
                  <p:embed/>
                  <p:pic>
                    <p:nvPicPr>
                      <p:cNvPr id="0" name=""/>
                      <p:cNvPicPr/>
                      <p:nvPr/>
                    </p:nvPicPr>
                    <p:blipFill>
                      <a:blip r:embed="rId4"/>
                      <a:stretch>
                        <a:fillRect/>
                      </a:stretch>
                    </p:blipFill>
                    <p:spPr>
                      <a:xfrm>
                        <a:off x="4393803" y="4075863"/>
                        <a:ext cx="520700" cy="5937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85514275"/>
              </p:ext>
            </p:extLst>
          </p:nvPr>
        </p:nvGraphicFramePr>
        <p:xfrm>
          <a:off x="4933553" y="4682505"/>
          <a:ext cx="330200" cy="593725"/>
        </p:xfrm>
        <a:graphic>
          <a:graphicData uri="http://schemas.openxmlformats.org/presentationml/2006/ole">
            <mc:AlternateContent xmlns:mc="http://schemas.openxmlformats.org/markup-compatibility/2006">
              <mc:Choice xmlns:v="urn:schemas-microsoft-com:vml" Requires="v">
                <p:oleObj spid="_x0000_s90417" name="文档" r:id="rId5" imgW="330865" imgH="594381" progId="Word.Document.12">
                  <p:embed/>
                </p:oleObj>
              </mc:Choice>
              <mc:Fallback>
                <p:oleObj name="文档" r:id="rId5" imgW="330865" imgH="594381" progId="Word.Document.12">
                  <p:embed/>
                  <p:pic>
                    <p:nvPicPr>
                      <p:cNvPr id="0" name=""/>
                      <p:cNvPicPr/>
                      <p:nvPr/>
                    </p:nvPicPr>
                    <p:blipFill>
                      <a:blip r:embed="rId6"/>
                      <a:stretch>
                        <a:fillRect/>
                      </a:stretch>
                    </p:blipFill>
                    <p:spPr>
                      <a:xfrm>
                        <a:off x="4933553" y="4682505"/>
                        <a:ext cx="330200" cy="593725"/>
                      </a:xfrm>
                      <a:prstGeom prst="rect">
                        <a:avLst/>
                      </a:prstGeom>
                    </p:spPr>
                  </p:pic>
                </p:oleObj>
              </mc:Fallback>
            </mc:AlternateContent>
          </a:graphicData>
        </a:graphic>
      </p:graphicFrame>
      <p:sp>
        <p:nvSpPr>
          <p:cNvPr id="6" name="矩形 5"/>
          <p:cNvSpPr/>
          <p:nvPr/>
        </p:nvSpPr>
        <p:spPr>
          <a:xfrm>
            <a:off x="9520236" y="933897"/>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5"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8"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9"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10"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11"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12"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67694" y="1557586"/>
            <a:ext cx="11388152" cy="4258449"/>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溶液腐蚀印刷电路板上的铜，所得溶液中加入铁粉。对加入铁粉充分反应后的溶液分析合理的是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若无固体剩余，则溶液中一定有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若有固体存在，则溶液中一定有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endParaRPr lang="zh-CN" altLang="zh-CN" sz="1050" kern="100" dirty="0">
              <a:effectLst/>
              <a:latin typeface="宋体"/>
              <a:cs typeface="Courier New"/>
            </a:endParaRPr>
          </a:p>
        </p:txBody>
      </p:sp>
      <p:sp>
        <p:nvSpPr>
          <p:cNvPr id="17"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62558" y="713632"/>
            <a:ext cx="11617054" cy="5370933"/>
          </a:xfrm>
          <a:prstGeom prst="rect">
            <a:avLst/>
          </a:prstGeom>
        </p:spPr>
        <p:txBody>
          <a:bodyPr wrap="square" lIns="121898" tIns="60948" rIns="121898" bIns="60948">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本题考查铁及其化合物的性质。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溶液腐蚀印刷电路板上铜的反应为</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，所得的溶液中存在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，还可能有过量的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溶液，加入铁粉充分反应后，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项若无固体剩余，说明原溶液中含有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，反应后不一定还含有；</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项中不管固体是铁粉还是铜粉，溶液中一定含有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，可以有部分铜固体析出；</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1967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750"/>
                                        <p:tgtEl>
                                          <p:spTgt spid="1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blinds(horizontal)">
                                      <p:cBhvr>
                                        <p:cTn id="11" dur="750"/>
                                        <p:tgtEl>
                                          <p:spTgt spid="1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linds(horizontal)">
                                      <p:cBhvr>
                                        <p:cTn id="15" dur="750"/>
                                        <p:tgtEl>
                                          <p:spTgt spid="1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blinds(horizontal)">
                                      <p:cBhvr>
                                        <p:cTn id="19" dur="750"/>
                                        <p:tgtEl>
                                          <p:spTgt spid="1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blinds(horizontal)">
                                      <p:cBhvr>
                                        <p:cTn id="23" dur="75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72" y="3343438"/>
            <a:ext cx="10661526" cy="246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 name="矩形 1"/>
          <p:cNvSpPr/>
          <p:nvPr/>
        </p:nvSpPr>
        <p:spPr>
          <a:xfrm>
            <a:off x="622598" y="981522"/>
            <a:ext cx="11038470" cy="2031325"/>
          </a:xfrm>
          <a:prstGeom prst="rect">
            <a:avLst/>
          </a:prstGeom>
        </p:spPr>
        <p:txBody>
          <a:bodyPr wrap="square">
            <a:spAutoFit/>
          </a:bodyPr>
          <a:lstStyle/>
          <a:p>
            <a:pPr>
              <a:lnSpc>
                <a:spcPct val="150000"/>
              </a:lnSpc>
            </a:pPr>
            <a:r>
              <a:rPr lang="en-US" altLang="zh-CN" sz="2800" dirty="0">
                <a:latin typeface="Times New Roman" pitchFamily="18" charset="0"/>
                <a:ea typeface="华文细黑" pitchFamily="2" charset="-122"/>
                <a:cs typeface="Times New Roman" pitchFamily="18" charset="0"/>
              </a:rPr>
              <a:t>4.(2015·</a:t>
            </a:r>
            <a:r>
              <a:rPr lang="zh-CN" altLang="zh-CN" sz="2800" dirty="0">
                <a:latin typeface="Times New Roman" pitchFamily="18" charset="0"/>
                <a:ea typeface="华文细黑" pitchFamily="2" charset="-122"/>
                <a:cs typeface="Times New Roman" pitchFamily="18" charset="0"/>
              </a:rPr>
              <a:t>浙江理综，</a:t>
            </a:r>
            <a:r>
              <a:rPr lang="en-US" altLang="zh-CN" sz="2800" dirty="0">
                <a:latin typeface="Times New Roman" pitchFamily="18" charset="0"/>
                <a:ea typeface="华文细黑" pitchFamily="2" charset="-122"/>
                <a:cs typeface="Times New Roman" pitchFamily="18" charset="0"/>
              </a:rPr>
              <a:t>13)</a:t>
            </a:r>
            <a:r>
              <a:rPr lang="zh-CN" altLang="zh-CN" sz="2800" dirty="0">
                <a:latin typeface="Times New Roman" pitchFamily="18" charset="0"/>
                <a:ea typeface="华文细黑" pitchFamily="2" charset="-122"/>
                <a:cs typeface="Times New Roman" pitchFamily="18" charset="0"/>
              </a:rPr>
              <a:t>某同学采用硫铁矿焙烧取硫后的烧渣</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主要成分为</a:t>
            </a:r>
            <a:r>
              <a:rPr lang="en-US" altLang="zh-CN" sz="2800" dirty="0">
                <a:latin typeface="Times New Roman" pitchFamily="18" charset="0"/>
                <a:ea typeface="华文细黑" pitchFamily="2" charset="-122"/>
                <a:cs typeface="Times New Roman" pitchFamily="18" charset="0"/>
              </a:rPr>
              <a:t>Fe</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SiO</a:t>
            </a:r>
            <a:r>
              <a:rPr lang="en-US" altLang="zh-CN" sz="2800" baseline="-25000" dirty="0">
                <a:latin typeface="Times New Roman" pitchFamily="18" charset="0"/>
                <a:ea typeface="华文细黑" pitchFamily="2" charset="-122"/>
                <a:cs typeface="Times New Roman" pitchFamily="18" charset="0"/>
              </a:rPr>
              <a:t>2</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Al</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，不考虑其他杂质</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制备七水合硫酸亚铁</a:t>
            </a:r>
            <a:r>
              <a:rPr lang="en-US" altLang="zh-CN" sz="2800" dirty="0">
                <a:latin typeface="Times New Roman" pitchFamily="18" charset="0"/>
                <a:ea typeface="华文细黑" pitchFamily="2" charset="-122"/>
                <a:cs typeface="Times New Roman" pitchFamily="18" charset="0"/>
              </a:rPr>
              <a:t>(FeSO</a:t>
            </a:r>
            <a:r>
              <a:rPr lang="en-US" altLang="zh-CN" sz="2800" baseline="-25000" dirty="0">
                <a:latin typeface="Times New Roman" pitchFamily="18" charset="0"/>
                <a:ea typeface="华文细黑" pitchFamily="2" charset="-122"/>
                <a:cs typeface="Times New Roman" pitchFamily="18" charset="0"/>
              </a:rPr>
              <a:t>4</a:t>
            </a:r>
            <a:r>
              <a:rPr lang="en-US" altLang="zh-CN" sz="2800" dirty="0">
                <a:latin typeface="Times New Roman" pitchFamily="18" charset="0"/>
                <a:ea typeface="华文细黑" pitchFamily="2" charset="-122"/>
                <a:cs typeface="Times New Roman" pitchFamily="18" charset="0"/>
              </a:rPr>
              <a:t>·7H</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zh-CN" altLang="zh-CN" sz="2800" dirty="0">
                <a:latin typeface="Times New Roman" pitchFamily="18" charset="0"/>
                <a:ea typeface="华文细黑" pitchFamily="2" charset="-122"/>
                <a:cs typeface="Times New Roman" pitchFamily="18" charset="0"/>
              </a:rPr>
              <a:t>，设计了如下流程：</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8792" y="751352"/>
            <a:ext cx="11617054" cy="4262618"/>
          </a:xfrm>
          <a:prstGeom prst="rect">
            <a:avLst/>
          </a:prstGeom>
        </p:spPr>
        <p:txBody>
          <a:bodyPr wrap="square" lIns="121898" tIns="60948" rIns="121898" bIns="60948">
            <a:spAutoFit/>
          </a:bodyPr>
          <a:lstStyle/>
          <a:p>
            <a:pPr algn="just">
              <a:lnSpc>
                <a:spcPts val="5500"/>
              </a:lnSpc>
              <a:spcAft>
                <a:spcPts val="0"/>
              </a:spcAft>
            </a:pP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是为了使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进入固体</a:t>
            </a:r>
            <a:r>
              <a:rPr lang="en-US" altLang="zh-CN" sz="2800" kern="1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从溶液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产品的过程中，须控制条件防止其氧化和分解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若改变方案，在溶液</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至过量，得到的沉淀用硫酸溶解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其</a:t>
            </a:r>
            <a:r>
              <a:rPr lang="zh-CN" altLang="zh-CN" sz="2800" kern="100" dirty="0">
                <a:latin typeface="Times New Roman"/>
                <a:ea typeface="华文细黑"/>
                <a:cs typeface="Times New Roman"/>
              </a:rPr>
              <a:t>溶液经结晶分离也可得到</a:t>
            </a:r>
            <a:r>
              <a:rPr lang="en-US" altLang="zh-CN" sz="2800" kern="100" dirty="0" smtClean="0">
                <a:latin typeface="Times New Roman"/>
                <a:ea typeface="华文细黑"/>
                <a:cs typeface="Courier New"/>
              </a:rPr>
              <a:t>FeSO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·7H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p:txBody>
      </p:sp>
      <p:sp>
        <p:nvSpPr>
          <p:cNvPr id="14"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543" y="741156"/>
            <a:ext cx="6293711" cy="523220"/>
          </a:xfrm>
          <a:prstGeom prst="rect">
            <a:avLst/>
          </a:prstGeom>
        </p:spPr>
        <p:txBody>
          <a:bodyPr wrap="none">
            <a:spAutoFit/>
          </a:bodyPr>
          <a:lstStyle/>
          <a:p>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根据题意，分析得出以下流程：</a:t>
            </a:r>
            <a:endParaRPr lang="zh-CN" altLang="en-US" sz="2800"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888" y="1389228"/>
            <a:ext cx="10732918" cy="288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8449" y="4288598"/>
            <a:ext cx="11991926"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不溶于硫酸，则固体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中一定含有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，为了使溶液中的</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转化成</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沉淀，故用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，得固体</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5"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8456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92162"/>
                                        </p:tgtEl>
                                        <p:attrNameLst>
                                          <p:attrName>style.visibility</p:attrName>
                                        </p:attrNameLst>
                                      </p:cBhvr>
                                      <p:to>
                                        <p:strVal val="visible"/>
                                      </p:to>
                                    </p:set>
                                    <p:animEffect transition="in" filter="blinds(horizontal)">
                                      <p:cBhvr>
                                        <p:cTn id="10" dur="750"/>
                                        <p:tgtEl>
                                          <p:spTgt spid="92162"/>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linds(horizontal)">
                                      <p:cBhvr>
                                        <p:cTn id="14" dur="750"/>
                                        <p:tgtEl>
                                          <p:spTgt spid="5">
                                            <p:txEl>
                                              <p:pRg st="0" end="0"/>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linds(horizontal)">
                                      <p:cBhvr>
                                        <p:cTn id="18"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761717"/>
            <a:ext cx="1107434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易被氧化、</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易分解，故在从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产品过程中，须控制条件防止其氧化和分解，正确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项，若在溶液</a:t>
            </a:r>
            <a:r>
              <a:rPr lang="en-US" altLang="zh-CN" sz="2800" kern="100" dirty="0">
                <a:latin typeface="Times New Roman"/>
                <a:ea typeface="华文细黑"/>
                <a:cs typeface="Courier New"/>
              </a:rPr>
              <a:t>1</a:t>
            </a:r>
            <a:r>
              <a:rPr lang="en-US" altLang="zh-CN" sz="2800" kern="100" dirty="0">
                <a:latin typeface="IPAPANNEW"/>
                <a:ea typeface="华文细黑"/>
                <a:cs typeface="Times New Roman"/>
              </a:rPr>
              <a:t>[Fe</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和</a:t>
            </a:r>
            <a:r>
              <a:rPr lang="en-US" altLang="zh-CN" sz="2800" kern="100" dirty="0">
                <a:latin typeface="IPAPANNEW"/>
                <a:ea typeface="华文细黑"/>
                <a:cs typeface="Times New Roman"/>
              </a:rPr>
              <a:t>Al</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溶液</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，用硫酸溶解得到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溶液，故经结晶不能得到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31750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676" y="616333"/>
            <a:ext cx="11873194" cy="6627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24(2)]</a:t>
            </a:r>
            <a:r>
              <a:rPr lang="zh-CN" altLang="zh-CN" sz="2800" kern="100" dirty="0">
                <a:latin typeface="Times New Roman"/>
                <a:ea typeface="华文细黑"/>
                <a:cs typeface="Times New Roman"/>
              </a:rPr>
              <a:t>用废铁皮制取铁红</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的部分流程示意图如下：</a:t>
            </a:r>
            <a:endParaRPr lang="zh-CN" altLang="zh-CN" sz="1050" kern="100" dirty="0">
              <a:effectLst/>
              <a:latin typeface="宋体"/>
              <a:cs typeface="Courier New"/>
            </a:endParaRPr>
          </a:p>
        </p:txBody>
      </p:sp>
      <p:pic>
        <p:nvPicPr>
          <p:cNvPr id="93186" name="Picture 2" descr="\\李笑影\李笑影\2016\一轮\化学\人教版化学\hx165.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742" y="1423095"/>
            <a:ext cx="8589411" cy="28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20650" y="4278789"/>
            <a:ext cx="11688154" cy="2031325"/>
          </a:xfrm>
          <a:prstGeom prst="rect">
            <a:avLst/>
          </a:prstGeom>
        </p:spPr>
        <p:txBody>
          <a:bodyPr>
            <a:spAutoFit/>
          </a:bodyPr>
          <a:lstStyle/>
          <a:p>
            <a:pPr>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若温度过高，将导致硝酸分解。硝酸分解的化学方程式为</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硝酸</a:t>
            </a:r>
            <a:r>
              <a:rPr lang="zh-CN" altLang="zh-CN" sz="2800" kern="100" dirty="0">
                <a:latin typeface="Times New Roman"/>
                <a:ea typeface="华文细黑"/>
                <a:cs typeface="Times New Roman"/>
              </a:rPr>
              <a:t>分解生成</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683680599"/>
              </p:ext>
            </p:extLst>
          </p:nvPr>
        </p:nvGraphicFramePr>
        <p:xfrm>
          <a:off x="353616" y="4797946"/>
          <a:ext cx="6530975" cy="895350"/>
        </p:xfrm>
        <a:graphic>
          <a:graphicData uri="http://schemas.openxmlformats.org/presentationml/2006/ole">
            <mc:AlternateContent xmlns:mc="http://schemas.openxmlformats.org/markup-compatibility/2006">
              <mc:Choice xmlns:v="urn:schemas-microsoft-com:vml" Requires="v">
                <p:oleObj spid="_x0000_s93337" name="文档" r:id="rId4" imgW="6531715" imgH="895297" progId="Word.Document.12">
                  <p:embed/>
                </p:oleObj>
              </mc:Choice>
              <mc:Fallback>
                <p:oleObj name="文档" r:id="rId4" imgW="6531715" imgH="895297" progId="Word.Document.12">
                  <p:embed/>
                  <p:pic>
                    <p:nvPicPr>
                      <p:cNvPr id="0" name=""/>
                      <p:cNvPicPr/>
                      <p:nvPr/>
                    </p:nvPicPr>
                    <p:blipFill>
                      <a:blip r:embed="rId5"/>
                      <a:stretch>
                        <a:fillRect/>
                      </a:stretch>
                    </p:blipFill>
                    <p:spPr>
                      <a:xfrm>
                        <a:off x="353616" y="4797946"/>
                        <a:ext cx="6530975" cy="895350"/>
                      </a:xfrm>
                      <a:prstGeom prst="rect">
                        <a:avLst/>
                      </a:prstGeom>
                    </p:spPr>
                  </p:pic>
                </p:oleObj>
              </mc:Fallback>
            </mc:AlternateContent>
          </a:graphicData>
        </a:graphic>
      </p:graphicFrame>
      <p:sp>
        <p:nvSpPr>
          <p:cNvPr id="15" name="Rectangle 21">
            <a:hlinkClick r:id="rId6"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7"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8"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9"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10"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1"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3470" y="962983"/>
            <a:ext cx="11074344"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a:t>
            </a:r>
            <a:r>
              <a:rPr lang="en-US" altLang="zh-CN" sz="2800" kern="100" dirty="0">
                <a:latin typeface="Times New Roman"/>
                <a:ea typeface="华文细黑"/>
                <a:cs typeface="Courier New"/>
              </a:rPr>
              <a:t>4Fe(NO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，反应产生的</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又将废铁皮中的铁转化为</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，该反应的化学方程式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图示可知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，结合电子守恒可写出化学方程式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270814" y="2324348"/>
            <a:ext cx="8109551" cy="660758"/>
          </a:xfrm>
          <a:prstGeom prst="rect">
            <a:avLst/>
          </a:prstGeom>
        </p:spPr>
        <p:txBody>
          <a:bodyPr>
            <a:spAutoFit/>
          </a:bodyPr>
          <a:lstStyle/>
          <a:p>
            <a:pPr>
              <a:lnSpc>
                <a:spcPct val="150000"/>
              </a:lnSpc>
            </a:pPr>
            <a:r>
              <a:rPr lang="en-US" altLang="zh-CN" sz="2800" kern="100" dirty="0">
                <a:solidFill>
                  <a:schemeClr val="accent6">
                    <a:lumMod val="75000"/>
                  </a:schemeClr>
                </a:solidFill>
                <a:latin typeface="Times New Roman"/>
                <a:ea typeface="华文细黑"/>
              </a:rPr>
              <a:t>4Fe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10HNO</a:t>
            </a:r>
            <a:r>
              <a:rPr lang="en-US" altLang="zh-CN" sz="2800" kern="100" baseline="-25000" dirty="0">
                <a:solidFill>
                  <a:schemeClr val="accent6">
                    <a:lumMod val="75000"/>
                  </a:schemeClr>
                </a:solidFill>
                <a:latin typeface="Times New Roman"/>
                <a:ea typeface="华文细黑"/>
              </a:rPr>
              <a:t>3</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=4Fe(NO</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NH</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NO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3H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5992" y="241667"/>
            <a:ext cx="10943790" cy="5060335"/>
          </a:xfrm>
          <a:prstGeom prst="rect">
            <a:avLst/>
          </a:prstGeom>
        </p:spPr>
        <p:txBody>
          <a:bodyPr wrap="square" lIns="121898" tIns="60948" rIns="121898" bIns="60948">
            <a:spAutoFit/>
          </a:bodyPr>
          <a:lstStyle/>
          <a:p>
            <a:pPr lvl="0" algn="just">
              <a:lnSpc>
                <a:spcPts val="55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与氧化性酸</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如</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zh-CN" altLang="zh-CN" sz="2800" b="1" kern="100" dirty="0">
                <a:solidFill>
                  <a:srgbClr val="FF0000"/>
                </a:solidFill>
                <a:latin typeface="Times New Roman"/>
                <a:ea typeface="华文细黑"/>
                <a:cs typeface="Times New Roman"/>
              </a:rPr>
              <a:t>过量</a:t>
            </a:r>
            <a:r>
              <a:rPr lang="zh-CN" altLang="zh-CN" sz="2800" kern="100" dirty="0">
                <a:solidFill>
                  <a:prstClr val="black"/>
                </a:solidFill>
                <a:latin typeface="Times New Roman"/>
                <a:ea typeface="华文细黑"/>
                <a:cs typeface="Times New Roman"/>
              </a:rPr>
              <a:t>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zh-CN" altLang="zh-CN" sz="2800" b="1" kern="100" dirty="0">
                <a:solidFill>
                  <a:srgbClr val="FF0000"/>
                </a:solidFill>
                <a:latin typeface="Times New Roman"/>
                <a:ea typeface="华文细黑"/>
                <a:cs typeface="Times New Roman"/>
              </a:rPr>
              <a:t>少量</a:t>
            </a:r>
            <a:r>
              <a:rPr lang="zh-CN" altLang="zh-CN" sz="2800" kern="100" dirty="0">
                <a:solidFill>
                  <a:prstClr val="black"/>
                </a:solidFill>
                <a:latin typeface="Times New Roman"/>
                <a:ea typeface="华文细黑"/>
                <a:cs typeface="Times New Roman"/>
              </a:rPr>
              <a:t>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宋体"/>
                <a:ea typeface="华文细黑"/>
                <a:cs typeface="Times New Roman"/>
              </a:rPr>
              <a:t>④</a:t>
            </a: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45147772"/>
              </p:ext>
            </p:extLst>
          </p:nvPr>
        </p:nvGraphicFramePr>
        <p:xfrm>
          <a:off x="481013" y="1752600"/>
          <a:ext cx="8435975" cy="914400"/>
        </p:xfrm>
        <a:graphic>
          <a:graphicData uri="http://schemas.openxmlformats.org/presentationml/2006/ole">
            <mc:AlternateContent xmlns:mc="http://schemas.openxmlformats.org/markup-compatibility/2006">
              <mc:Choice xmlns:v="urn:schemas-microsoft-com:vml" Requires="v">
                <p:oleObj spid="_x0000_s3640" name="文档" r:id="rId3" imgW="8549251" imgH="933313" progId="Word.Document.12">
                  <p:embed/>
                </p:oleObj>
              </mc:Choice>
              <mc:Fallback>
                <p:oleObj name="文档" r:id="rId3" imgW="8549251" imgH="933313" progId="Word.Document.12">
                  <p:embed/>
                  <p:pic>
                    <p:nvPicPr>
                      <p:cNvPr id="0" name=""/>
                      <p:cNvPicPr/>
                      <p:nvPr/>
                    </p:nvPicPr>
                    <p:blipFill>
                      <a:blip r:embed="rId4"/>
                      <a:stretch>
                        <a:fillRect/>
                      </a:stretch>
                    </p:blipFill>
                    <p:spPr>
                      <a:xfrm>
                        <a:off x="481013" y="1752600"/>
                        <a:ext cx="8435975" cy="914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17201229"/>
              </p:ext>
            </p:extLst>
          </p:nvPr>
        </p:nvGraphicFramePr>
        <p:xfrm>
          <a:off x="476535" y="3146345"/>
          <a:ext cx="8524875" cy="933450"/>
        </p:xfrm>
        <a:graphic>
          <a:graphicData uri="http://schemas.openxmlformats.org/presentationml/2006/ole">
            <mc:AlternateContent xmlns:mc="http://schemas.openxmlformats.org/markup-compatibility/2006">
              <mc:Choice xmlns:v="urn:schemas-microsoft-com:vml" Requires="v">
                <p:oleObj spid="_x0000_s3641" name="文档" r:id="rId5" imgW="8549251" imgH="933313" progId="Word.Document.12">
                  <p:embed/>
                </p:oleObj>
              </mc:Choice>
              <mc:Fallback>
                <p:oleObj name="文档" r:id="rId5" imgW="8549251" imgH="933313" progId="Word.Document.12">
                  <p:embed/>
                  <p:pic>
                    <p:nvPicPr>
                      <p:cNvPr id="0" name=""/>
                      <p:cNvPicPr/>
                      <p:nvPr/>
                    </p:nvPicPr>
                    <p:blipFill>
                      <a:blip r:embed="rId6"/>
                      <a:stretch>
                        <a:fillRect/>
                      </a:stretch>
                    </p:blipFill>
                    <p:spPr>
                      <a:xfrm>
                        <a:off x="476535" y="3146345"/>
                        <a:ext cx="8524875" cy="933450"/>
                      </a:xfrm>
                      <a:prstGeom prst="rect">
                        <a:avLst/>
                      </a:prstGeom>
                    </p:spPr>
                  </p:pic>
                </p:oleObj>
              </mc:Fallback>
            </mc:AlternateContent>
          </a:graphicData>
        </a:graphic>
      </p:graphicFrame>
      <p:sp>
        <p:nvSpPr>
          <p:cNvPr id="8" name="矩形 7"/>
          <p:cNvSpPr/>
          <p:nvPr/>
        </p:nvSpPr>
        <p:spPr>
          <a:xfrm>
            <a:off x="388699" y="4605466"/>
            <a:ext cx="3350917" cy="523220"/>
          </a:xfrm>
          <a:prstGeom prst="rect">
            <a:avLst/>
          </a:prstGeom>
        </p:spPr>
        <p:txBody>
          <a:bodyPr wrap="none">
            <a:spAutoFit/>
          </a:bodyPr>
          <a:lstStyle/>
          <a:p>
            <a:r>
              <a:rPr lang="en-US" altLang="zh-CN" sz="2800" b="1" kern="100" dirty="0">
                <a:solidFill>
                  <a:srgbClr val="0000FF"/>
                </a:solidFill>
                <a:latin typeface="Times New Roman"/>
                <a:ea typeface="华文细黑"/>
              </a:rPr>
              <a:t>Fe</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=3Fe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矩形 8"/>
          <p:cNvSpPr/>
          <p:nvPr/>
        </p:nvSpPr>
        <p:spPr>
          <a:xfrm>
            <a:off x="4583038" y="2448687"/>
            <a:ext cx="3744416" cy="669414"/>
          </a:xfrm>
          <a:prstGeom prst="rect">
            <a:avLst/>
          </a:prstGeom>
        </p:spPr>
        <p:txBody>
          <a:bodyPr wrap="square">
            <a:spAutoFit/>
          </a:bodyPr>
          <a:lstStyle/>
          <a:p>
            <a:pPr>
              <a:lnSpc>
                <a:spcPts val="4500"/>
              </a:lnSpc>
              <a:spcAft>
                <a:spcPts val="0"/>
              </a:spcAft>
            </a:pPr>
            <a:r>
              <a:rPr lang="en-US" altLang="zh-CN" sz="3200" b="1" kern="100" dirty="0" smtClean="0">
                <a:solidFill>
                  <a:srgbClr val="FF0000"/>
                </a:solidFill>
                <a:latin typeface="Times New Roman"/>
                <a:ea typeface="华文细黑"/>
                <a:cs typeface="Courier New"/>
              </a:rPr>
              <a:t>Fe</a:t>
            </a:r>
            <a:r>
              <a:rPr lang="zh-CN"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Times New Roman"/>
              </a:rPr>
              <a:t>2Fe</a:t>
            </a:r>
            <a:r>
              <a:rPr lang="en-US" altLang="zh-CN" sz="3200" b="1" kern="100" baseline="30000" dirty="0" smtClean="0">
                <a:solidFill>
                  <a:srgbClr val="FF0000"/>
                </a:solidFill>
                <a:latin typeface="Times New Roman"/>
                <a:ea typeface="华文细黑"/>
                <a:cs typeface="Times New Roman"/>
              </a:rPr>
              <a:t>3+</a:t>
            </a:r>
            <a:r>
              <a:rPr lang="en-US" altLang="zh-CN" sz="3200" b="1" kern="100" baseline="30000" dirty="0" smtClean="0">
                <a:solidFill>
                  <a:srgbClr val="FF0000"/>
                </a:solidFill>
                <a:latin typeface="Times New Roman"/>
                <a:ea typeface="华文细黑"/>
                <a:cs typeface="Courier New"/>
              </a:rPr>
              <a:t> </a:t>
            </a:r>
            <a:r>
              <a:rPr lang="en-US" altLang="zh-CN" sz="3200" b="1" kern="100" spc="-8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 3Fe</a:t>
            </a:r>
            <a:r>
              <a:rPr lang="en-US" altLang="zh-CN" sz="3200" b="1" kern="100" baseline="30000" dirty="0" smtClean="0">
                <a:solidFill>
                  <a:srgbClr val="FF0000"/>
                </a:solidFill>
                <a:latin typeface="Times New Roman"/>
                <a:ea typeface="华文细黑"/>
                <a:cs typeface="Courier New"/>
              </a:rPr>
              <a:t>2+</a:t>
            </a:r>
            <a:endParaRPr lang="zh-CN" altLang="zh-CN" sz="3200" b="1" kern="100" baseline="30000" dirty="0">
              <a:solidFill>
                <a:srgbClr val="FF0000"/>
              </a:solidFill>
              <a:latin typeface="宋体"/>
              <a:cs typeface="Courier New"/>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804208"/>
            <a:ext cx="10964697" cy="2913618"/>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上述生产流程中，能体现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绿色化学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思想的是</a:t>
            </a:r>
            <a:r>
              <a:rPr lang="en-US" altLang="zh-CN" sz="2800" kern="100" dirty="0" smtClean="0">
                <a:latin typeface="Times New Roman"/>
                <a:ea typeface="华文细黑"/>
                <a:cs typeface="Courier New"/>
              </a:rPr>
              <a:t>______________ </a:t>
            </a: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任写一项</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的还原产物主要是</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作氧化剂转移</a:t>
            </a:r>
            <a:r>
              <a:rPr lang="en-US" altLang="zh-CN" sz="2800" kern="100" dirty="0">
                <a:latin typeface="Times New Roman"/>
                <a:ea typeface="华文细黑"/>
                <a:cs typeface="Courier New"/>
              </a:rPr>
              <a:t>8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电子，故产生的氮氧化物较少，节约原料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92127" y="947614"/>
            <a:ext cx="2698175"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氮氧化物排放</a:t>
            </a:r>
            <a:r>
              <a:rPr lang="zh-CN" altLang="zh-CN" sz="2800" kern="100" dirty="0" smtClean="0">
                <a:solidFill>
                  <a:schemeClr val="accent6">
                    <a:lumMod val="75000"/>
                  </a:schemeClr>
                </a:solidFill>
                <a:latin typeface="Times New Roman"/>
                <a:ea typeface="华文细黑"/>
              </a:rPr>
              <a:t>少</a:t>
            </a:r>
            <a:endParaRPr lang="zh-CN" altLang="en-US" sz="2800" kern="100" dirty="0">
              <a:solidFill>
                <a:schemeClr val="accent6">
                  <a:lumMod val="75000"/>
                </a:schemeClr>
              </a:solidFill>
              <a:latin typeface="Times New Roman"/>
              <a:ea typeface="华文细黑"/>
            </a:endParaRPr>
          </a:p>
        </p:txBody>
      </p:sp>
      <p:sp>
        <p:nvSpPr>
          <p:cNvPr id="5" name="矩形 4"/>
          <p:cNvSpPr/>
          <p:nvPr/>
        </p:nvSpPr>
        <p:spPr>
          <a:xfrm>
            <a:off x="567774" y="1639566"/>
            <a:ext cx="1861407"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rPr>
              <a:t>或污染少</a:t>
            </a:r>
            <a:r>
              <a:rPr lang="en-US" altLang="zh-CN" sz="2800" kern="100" dirty="0">
                <a:solidFill>
                  <a:schemeClr val="accent6">
                    <a:lumMod val="75000"/>
                  </a:schemeClr>
                </a:solidFill>
                <a:latin typeface="Times New Roman"/>
                <a:ea typeface="华文细黑"/>
              </a:rPr>
              <a:t>)</a:t>
            </a:r>
            <a:endParaRPr lang="zh-CN" altLang="en-US" sz="2800" kern="100" dirty="0">
              <a:solidFill>
                <a:schemeClr val="accent6">
                  <a:lumMod val="75000"/>
                </a:schemeClr>
              </a:solidFill>
              <a:latin typeface="Times New Roman"/>
              <a:ea typeface="华文细黑"/>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07" y="683965"/>
            <a:ext cx="11524006" cy="5286062"/>
          </a:xfrm>
          <a:prstGeom prst="rect">
            <a:avLst/>
          </a:prstGeom>
        </p:spPr>
        <p:txBody>
          <a:bodyPr>
            <a:spAutoFit/>
          </a:bodyPr>
          <a:lstStyle/>
          <a:p>
            <a:pPr algn="just">
              <a:lnSpc>
                <a:spcPts val="4500"/>
              </a:lnSpc>
              <a:spcAft>
                <a:spcPts val="0"/>
              </a:spcAft>
            </a:pPr>
            <a:r>
              <a:rPr lang="en-US" altLang="zh-CN" sz="2800" kern="100" dirty="0">
                <a:latin typeface="Times New Roman"/>
                <a:ea typeface="华文细黑"/>
                <a:cs typeface="Courier New"/>
              </a:rPr>
              <a:t>6.</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天津理综</a:t>
            </a:r>
            <a:r>
              <a:rPr lang="en-US" altLang="zh-CN" sz="2800" kern="100" dirty="0">
                <a:latin typeface="IPAPANNEW"/>
                <a:ea typeface="华文细黑"/>
                <a:cs typeface="Times New Roman"/>
              </a:rPr>
              <a:t>·10(1)(2)]</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具有净水作用，但腐蚀设备，而聚合氯化铁是一种新型的絮凝剂，处理污水比</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高效，且腐蚀性小。请回答下列问题：</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净水的原理是</a:t>
            </a:r>
            <a:r>
              <a:rPr lang="en-US" altLang="zh-CN" sz="2800" kern="100" dirty="0" smtClean="0">
                <a:latin typeface="Times New Roman"/>
                <a:ea typeface="华文细黑"/>
                <a:cs typeface="Courier New"/>
              </a:rPr>
              <a:t>___________________________________________</a:t>
            </a:r>
          </a:p>
          <a:p>
            <a:pPr algn="just">
              <a:lnSpc>
                <a:spcPts val="4500"/>
              </a:lnSpc>
              <a:spcAft>
                <a:spcPts val="0"/>
              </a:spcAft>
            </a:pPr>
            <a:r>
              <a:rPr lang="en-US" altLang="zh-CN" sz="2800" kern="100" dirty="0" smtClean="0">
                <a:latin typeface="Times New Roman"/>
                <a:ea typeface="华文细黑"/>
                <a:cs typeface="Courier New"/>
              </a:rPr>
              <a:t>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溶液腐蚀钢铁设备，除</a:t>
            </a:r>
            <a:r>
              <a:rPr lang="en-US" altLang="zh-CN" sz="2800" kern="100" dirty="0" smtClean="0">
                <a:latin typeface="Times New Roman"/>
                <a:ea typeface="华文细黑"/>
                <a:cs typeface="Courier New"/>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作用外，另一主要原因是</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用离子方程式表示</a:t>
            </a:r>
            <a:r>
              <a:rPr lang="en-US" altLang="zh-CN" sz="2800" kern="100" dirty="0" smtClean="0">
                <a:latin typeface="Times New Roman"/>
                <a:ea typeface="华文细黑"/>
                <a:cs typeface="Courier New"/>
              </a:rPr>
              <a:t>)__________________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水解生成的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胶体粒子能吸附水中的悬浮杂质，所以可起到净水的作用；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会与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从而腐蚀钢铁设备，离子方程式是</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853433" y="2287191"/>
            <a:ext cx="8920506" cy="738664"/>
          </a:xfrm>
          <a:prstGeom prst="rect">
            <a:avLst/>
          </a:prstGeom>
        </p:spPr>
        <p:txBody>
          <a:bodyPr>
            <a:spAutoFit/>
          </a:bodyPr>
          <a:lstStyle/>
          <a:p>
            <a:pPr>
              <a:lnSpc>
                <a:spcPct val="150000"/>
              </a:lnSpc>
            </a:pP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水解生成的</a:t>
            </a:r>
            <a:r>
              <a:rPr lang="en-US" altLang="zh-CN" sz="2800" kern="100" dirty="0">
                <a:solidFill>
                  <a:schemeClr val="accent6">
                    <a:lumMod val="75000"/>
                  </a:schemeClr>
                </a:solidFill>
                <a:latin typeface="Times New Roman"/>
                <a:ea typeface="华文细黑"/>
              </a:rPr>
              <a:t>Fe(OH)</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胶体粒子能吸附水中</a:t>
            </a:r>
            <a:r>
              <a:rPr lang="zh-CN" altLang="zh-CN" sz="2800" kern="100" dirty="0" smtClean="0">
                <a:solidFill>
                  <a:schemeClr val="accent6">
                    <a:lumMod val="75000"/>
                  </a:schemeClr>
                </a:solidFill>
                <a:latin typeface="Times New Roman"/>
                <a:ea typeface="华文细黑"/>
                <a:cs typeface="Times New Roman"/>
              </a:rPr>
              <a:t>的</a:t>
            </a:r>
            <a:endParaRPr lang="zh-CN" altLang="en-US" sz="2800" dirty="0">
              <a:solidFill>
                <a:schemeClr val="accent6">
                  <a:lumMod val="75000"/>
                </a:schemeClr>
              </a:solidFill>
            </a:endParaRPr>
          </a:p>
        </p:txBody>
      </p:sp>
      <p:sp>
        <p:nvSpPr>
          <p:cNvPr id="7" name="矩形 6"/>
          <p:cNvSpPr/>
          <p:nvPr/>
        </p:nvSpPr>
        <p:spPr>
          <a:xfrm>
            <a:off x="262558" y="2884220"/>
            <a:ext cx="1620957" cy="661015"/>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Times New Roman"/>
                <a:ea typeface="华文细黑"/>
              </a:rPr>
              <a:t>悬浮杂质</a:t>
            </a:r>
            <a:endParaRPr lang="zh-CN" altLang="en-US" sz="2800" kern="100" dirty="0">
              <a:solidFill>
                <a:schemeClr val="accent6">
                  <a:lumMod val="75000"/>
                </a:schemeClr>
              </a:solidFill>
              <a:latin typeface="Times New Roman"/>
              <a:ea typeface="华文细黑"/>
            </a:endParaRPr>
          </a:p>
        </p:txBody>
      </p:sp>
      <p:sp>
        <p:nvSpPr>
          <p:cNvPr id="9" name="矩形 8"/>
          <p:cNvSpPr/>
          <p:nvPr/>
        </p:nvSpPr>
        <p:spPr>
          <a:xfrm>
            <a:off x="2989337" y="3617129"/>
            <a:ext cx="3283591"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2Fe</a:t>
            </a:r>
            <a:r>
              <a:rPr lang="en-US" altLang="zh-CN" sz="2800" kern="100" baseline="3000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Fe</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=3Fe</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1"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161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621482"/>
            <a:ext cx="11344407"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为节约成本，工业上用</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废液得到</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若酸性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，则该溶液的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约为</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电荷守恒，</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，溶液中氢离子的浓度是</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9489107" y="220565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a:t>
            </a:r>
            <a:endParaRPr lang="zh-CN" altLang="en-US" sz="2800" kern="100" dirty="0">
              <a:solidFill>
                <a:schemeClr val="accent6">
                  <a:lumMod val="75000"/>
                </a:schemeClr>
              </a:solidFill>
              <a:latin typeface="Times New Roman"/>
              <a:ea typeface="华文细黑"/>
            </a:endParaRPr>
          </a:p>
        </p:txBody>
      </p:sp>
      <p:sp>
        <p:nvSpPr>
          <p:cNvPr id="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223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64915"/>
            <a:ext cx="6447599" cy="656846"/>
          </a:xfrm>
          <a:prstGeom prst="rect">
            <a:avLst/>
          </a:prstGeom>
        </p:spPr>
        <p:txBody>
          <a:bodyPr wrap="none">
            <a:spAutoFit/>
          </a:bodyPr>
          <a:lstStyle/>
          <a:p>
            <a:pPr algn="just">
              <a:lnSpc>
                <a:spcPct val="150000"/>
              </a:lnSpc>
              <a:spcAft>
                <a:spcPts val="0"/>
              </a:spcAft>
            </a:pPr>
            <a:r>
              <a:rPr lang="en-US" altLang="zh-CN" sz="2800" kern="100">
                <a:latin typeface="宋体"/>
                <a:ea typeface="华文细黑"/>
                <a:cs typeface="Times New Roman"/>
              </a:rPr>
              <a:t>②</a:t>
            </a:r>
            <a:r>
              <a:rPr lang="zh-CN" altLang="zh-CN" sz="2800" kern="100" dirty="0">
                <a:latin typeface="Times New Roman"/>
                <a:ea typeface="华文细黑"/>
                <a:cs typeface="Times New Roman"/>
              </a:rPr>
              <a:t>完成</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的离子方程式：</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84163939"/>
              </p:ext>
            </p:extLst>
          </p:nvPr>
        </p:nvGraphicFramePr>
        <p:xfrm>
          <a:off x="406574" y="1613892"/>
          <a:ext cx="10888663" cy="1211263"/>
        </p:xfrm>
        <a:graphic>
          <a:graphicData uri="http://schemas.openxmlformats.org/presentationml/2006/ole">
            <mc:AlternateContent xmlns:mc="http://schemas.openxmlformats.org/markup-compatibility/2006">
              <mc:Choice xmlns:v="urn:schemas-microsoft-com:vml" Requires="v">
                <p:oleObj spid="_x0000_s94508" name="文档" r:id="rId3" imgW="10888916" imgH="1211334" progId="Word.Document.12">
                  <p:embed/>
                </p:oleObj>
              </mc:Choice>
              <mc:Fallback>
                <p:oleObj name="文档" r:id="rId3" imgW="10888916" imgH="1211334" progId="Word.Document.12">
                  <p:embed/>
                  <p:pic>
                    <p:nvPicPr>
                      <p:cNvPr id="0" name=""/>
                      <p:cNvPicPr/>
                      <p:nvPr/>
                    </p:nvPicPr>
                    <p:blipFill>
                      <a:blip r:embed="rId4"/>
                      <a:stretch>
                        <a:fillRect/>
                      </a:stretch>
                    </p:blipFill>
                    <p:spPr>
                      <a:xfrm>
                        <a:off x="406574" y="1613892"/>
                        <a:ext cx="10888663" cy="12112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02908076"/>
              </p:ext>
            </p:extLst>
          </p:nvPr>
        </p:nvGraphicFramePr>
        <p:xfrm>
          <a:off x="416099" y="2445271"/>
          <a:ext cx="11087100" cy="2352675"/>
        </p:xfrm>
        <a:graphic>
          <a:graphicData uri="http://schemas.openxmlformats.org/presentationml/2006/ole">
            <mc:AlternateContent xmlns:mc="http://schemas.openxmlformats.org/markup-compatibility/2006">
              <mc:Choice xmlns:v="urn:schemas-microsoft-com:vml" Requires="v">
                <p:oleObj spid="_x0000_s94509" name="文档" r:id="rId5" imgW="11088984" imgH="2355973" progId="Word.Document.12">
                  <p:embed/>
                </p:oleObj>
              </mc:Choice>
              <mc:Fallback>
                <p:oleObj name="文档" r:id="rId5" imgW="11088984" imgH="2355973" progId="Word.Document.12">
                  <p:embed/>
                  <p:pic>
                    <p:nvPicPr>
                      <p:cNvPr id="0" name=""/>
                      <p:cNvPicPr/>
                      <p:nvPr/>
                    </p:nvPicPr>
                    <p:blipFill>
                      <a:blip r:embed="rId6"/>
                      <a:stretch>
                        <a:fillRect/>
                      </a:stretch>
                    </p:blipFill>
                    <p:spPr>
                      <a:xfrm>
                        <a:off x="416099" y="2445271"/>
                        <a:ext cx="11087100" cy="2352675"/>
                      </a:xfrm>
                      <a:prstGeom prst="rect">
                        <a:avLst/>
                      </a:prstGeom>
                    </p:spPr>
                  </p:pic>
                </p:oleObj>
              </mc:Fallback>
            </mc:AlternateContent>
          </a:graphicData>
        </a:graphic>
      </p:graphicFrame>
      <p:sp>
        <p:nvSpPr>
          <p:cNvPr id="6" name="矩形 5"/>
          <p:cNvSpPr/>
          <p:nvPr/>
        </p:nvSpPr>
        <p:spPr>
          <a:xfrm>
            <a:off x="464895" y="1678807"/>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a:t>
            </a:r>
            <a:endParaRPr lang="zh-CN" altLang="en-US" sz="2800" kern="100" dirty="0">
              <a:solidFill>
                <a:schemeClr val="accent6">
                  <a:lumMod val="75000"/>
                </a:schemeClr>
              </a:solidFill>
              <a:latin typeface="Times New Roman"/>
              <a:ea typeface="华文细黑"/>
            </a:endParaRPr>
          </a:p>
        </p:txBody>
      </p:sp>
      <p:sp>
        <p:nvSpPr>
          <p:cNvPr id="7" name="矩形 6"/>
          <p:cNvSpPr/>
          <p:nvPr/>
        </p:nvSpPr>
        <p:spPr>
          <a:xfrm>
            <a:off x="2062758" y="1688332"/>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8" name="矩形 7"/>
          <p:cNvSpPr/>
          <p:nvPr/>
        </p:nvSpPr>
        <p:spPr>
          <a:xfrm>
            <a:off x="3556577" y="166639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10" name="矩形 9"/>
          <p:cNvSpPr/>
          <p:nvPr/>
        </p:nvSpPr>
        <p:spPr>
          <a:xfrm>
            <a:off x="4413419" y="1644458"/>
            <a:ext cx="683200"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1" name="矩形 10"/>
          <p:cNvSpPr/>
          <p:nvPr/>
        </p:nvSpPr>
        <p:spPr>
          <a:xfrm>
            <a:off x="6019036" y="1673027"/>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a:t>
            </a:r>
            <a:endParaRPr lang="zh-CN" altLang="en-US" sz="2800" kern="100" dirty="0">
              <a:solidFill>
                <a:schemeClr val="accent6">
                  <a:lumMod val="75000"/>
                </a:schemeClr>
              </a:solidFill>
              <a:latin typeface="Times New Roman"/>
              <a:ea typeface="华文细黑"/>
            </a:endParaRPr>
          </a:p>
        </p:txBody>
      </p:sp>
      <p:sp>
        <p:nvSpPr>
          <p:cNvPr id="12" name="矩形 11"/>
          <p:cNvSpPr/>
          <p:nvPr/>
        </p:nvSpPr>
        <p:spPr>
          <a:xfrm>
            <a:off x="7391350" y="167966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13" name="矩形 12"/>
          <p:cNvSpPr/>
          <p:nvPr/>
        </p:nvSpPr>
        <p:spPr>
          <a:xfrm>
            <a:off x="8884468" y="166350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3</a:t>
            </a:r>
            <a:endParaRPr lang="zh-CN" altLang="en-US" sz="2800" kern="100" dirty="0">
              <a:solidFill>
                <a:schemeClr val="accent6">
                  <a:lumMod val="75000"/>
                </a:schemeClr>
              </a:solidFill>
              <a:latin typeface="Times New Roman"/>
              <a:ea typeface="华文细黑"/>
            </a:endParaRPr>
          </a:p>
        </p:txBody>
      </p:sp>
      <p:sp>
        <p:nvSpPr>
          <p:cNvPr id="15" name="矩形 14"/>
          <p:cNvSpPr/>
          <p:nvPr/>
        </p:nvSpPr>
        <p:spPr>
          <a:xfrm>
            <a:off x="9623598" y="1593946"/>
            <a:ext cx="82426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H</a:t>
            </a:r>
            <a:r>
              <a:rPr lang="en-US" altLang="zh-CN" sz="2800" kern="100" baseline="-25000">
                <a:solidFill>
                  <a:schemeClr val="accent6">
                    <a:lumMod val="75000"/>
                  </a:schemeClr>
                </a:solidFill>
                <a:latin typeface="Times New Roman"/>
                <a:ea typeface="华文细黑"/>
              </a:rPr>
              <a:t>2</a:t>
            </a:r>
            <a:r>
              <a:rPr lang="en-US" altLang="zh-CN" sz="2800" kern="10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22" name="Rectangle 21">
            <a:hlinkClick r:id="rId7"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8"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9"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0"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1"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Rectangle 21">
            <a:hlinkClick r:id="rId12"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6187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P spid="13" grpId="0"/>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34566" y="693490"/>
            <a:ext cx="11296938"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铁能被磁铁吸引，但纯铁易被腐蚀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在人体内的血红蛋白中含有铁元素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铁位于元素周期表中第四周期第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铁能在氧气中剧烈燃烧，但不能在水蒸气中燃烧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铁与强氧化剂硝酸反应的产物仅是</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不能通过化合反应制得</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④⑥</a:t>
            </a:r>
            <a:endParaRPr lang="zh-CN" altLang="zh-CN" sz="1050" kern="100" dirty="0">
              <a:effectLst/>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194521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504026" y="765498"/>
            <a:ext cx="1118508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当铁中含有杂质时，在潮湿的空气中会发生电化学腐蚀，而纯铁的抗腐蚀能力较强；铁位于元素周期表的第</a:t>
            </a:r>
            <a:r>
              <a:rPr lang="en-US" altLang="zh-CN" sz="2800" kern="100" dirty="0">
                <a:latin typeface="宋体"/>
                <a:ea typeface="华文细黑"/>
                <a:cs typeface="Times New Roman"/>
              </a:rPr>
              <a:t>Ⅷ</a:t>
            </a:r>
            <a:r>
              <a:rPr lang="zh-CN" altLang="zh-CN" sz="2800" kern="100" dirty="0">
                <a:latin typeface="Times New Roman"/>
                <a:ea typeface="华文细黑"/>
                <a:cs typeface="Times New Roman"/>
              </a:rPr>
              <a:t>族，而不是第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族；铁与强氧化剂反应，能被氧化为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，但若铁过量，则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还原为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反应的产物可能因铁过量而生成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可分别通过化合反应</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制得。故选项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117" y="621482"/>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铁是人类应用较早，当前应用量最大的金属元素。下列有关铁及其化合物的说法中正确的是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除去</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杂质可以向溶液中加入铁粉，然后过滤</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产生血红色</a:t>
            </a:r>
            <a:r>
              <a:rPr lang="zh-CN" altLang="zh-CN" sz="2800" kern="100" dirty="0" smtClean="0">
                <a:latin typeface="Times New Roman"/>
                <a:ea typeface="华文细黑"/>
                <a:cs typeface="Times New Roman"/>
              </a:rPr>
              <a:t>沉淀</a:t>
            </a:r>
            <a:endParaRPr lang="en-US" altLang="zh-CN" sz="2800" kern="100" dirty="0" smtClean="0">
              <a:latin typeface="Times New Roman"/>
              <a:ea typeface="华文细黑"/>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价铁离子遇</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溶液变为血红色，但没有沉淀产生，一般可以用此方法检验＋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价铁离子的存在</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296419" y="1437160"/>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133" y="759103"/>
            <a:ext cx="1140990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下列有关铁元素的叙述中正确的是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易被氧化成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，说明稳定性</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&lt;Fe(OH)</a:t>
            </a:r>
            <a:r>
              <a:rPr lang="en-US" altLang="zh-CN" sz="2800" kern="100" baseline="-25000" dirty="0" smtClean="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铁是较活泼的金属，它与卤素</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反应的生成物均为</a:t>
            </a:r>
            <a:r>
              <a:rPr lang="en-US" altLang="zh-CN" sz="2800" kern="100" dirty="0">
                <a:latin typeface="Times New Roman"/>
                <a:ea typeface="华文细黑"/>
                <a:cs typeface="Courier New"/>
              </a:rPr>
              <a:t>FeX</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氢氧化铁与氢碘酸反应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3HI</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饱和溶液滴入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溶液中可制备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铁与单质碘化合生成的是</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离子能把碘离子氧化成单质碘，选项</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a:t>
            </a:r>
            <a:r>
              <a:rPr lang="zh-CN" altLang="zh-CN" sz="2800" kern="100" dirty="0" smtClean="0">
                <a:latin typeface="Times New Roman"/>
                <a:ea typeface="华文细黑"/>
                <a:cs typeface="Times New Roman"/>
              </a:rPr>
              <a:t>正确；</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项，得到的是</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沉淀，因而不正确</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6161881" y="91718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6" end="6"/>
                                            </p:txEl>
                                          </p:spTgt>
                                        </p:tgtEl>
                                      </p:cBhvr>
                                    </p:animEffect>
                                    <p:set>
                                      <p:cBhvr>
                                        <p:cTn id="30" dur="1" fill="hold">
                                          <p:stCondLst>
                                            <p:cond delay="499"/>
                                          </p:stCondLst>
                                        </p:cTn>
                                        <p:tgtEl>
                                          <p:spTgt spid="3">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7" end="7"/>
                                            </p:txEl>
                                          </p:spTgt>
                                        </p:tgtEl>
                                      </p:cBhvr>
                                    </p:animEffect>
                                    <p:set>
                                      <p:cBhvr>
                                        <p:cTn id="33" dur="1" fill="hold">
                                          <p:stCondLst>
                                            <p:cond delay="499"/>
                                          </p:stCondLst>
                                        </p:cTn>
                                        <p:tgtEl>
                                          <p:spTgt spid="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1777" y="729025"/>
            <a:ext cx="1118508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在下列有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溶液参加的反应中，与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水解有关的是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⑤</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溶液中滴入石蕊溶液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③④⑤⑥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③④⑤</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①②③</a:t>
            </a:r>
            <a:r>
              <a:rPr lang="zh-CN" altLang="zh-CN" sz="2800" kern="100" dirty="0">
                <a:latin typeface="Times New Roman"/>
                <a:ea typeface="华文细黑"/>
                <a:cs typeface="Times New Roman"/>
              </a:rPr>
              <a:t>均表现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599215" y="945049"/>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6" end="6"/>
                                            </p:txEl>
                                          </p:spTgt>
                                        </p:tgtEl>
                                      </p:cBhvr>
                                    </p:animEffect>
                                    <p:set>
                                      <p:cBhvr>
                                        <p:cTn id="17" dur="1" fill="hold">
                                          <p:stCondLst>
                                            <p:cond delay="499"/>
                                          </p:stCondLst>
                                        </p:cTn>
                                        <p:tgtEl>
                                          <p:spTgt spid="3">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4014" y="-170606"/>
            <a:ext cx="11163760" cy="77993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铁的氧化物</a:t>
            </a:r>
            <a:endParaRPr lang="zh-CN" altLang="zh-CN" sz="1050" kern="100" dirty="0">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2913659606"/>
              </p:ext>
            </p:extLst>
          </p:nvPr>
        </p:nvGraphicFramePr>
        <p:xfrm>
          <a:off x="181025" y="722518"/>
          <a:ext cx="11818837" cy="5654688"/>
        </p:xfrm>
        <a:graphic>
          <a:graphicData uri="http://schemas.openxmlformats.org/drawingml/2006/table">
            <a:tbl>
              <a:tblPr/>
              <a:tblGrid>
                <a:gridCol w="2844316"/>
                <a:gridCol w="2844316"/>
                <a:gridCol w="2844316"/>
                <a:gridCol w="3285889"/>
              </a:tblGrid>
              <a:tr h="584330">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Fe</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4</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俗名</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lnSpc>
                          <a:spcPct val="150000"/>
                        </a:lnSpc>
                        <a:spcAft>
                          <a:spcPts val="0"/>
                        </a:spcAft>
                      </a:pPr>
                      <a:r>
                        <a:rPr lang="zh-CN" sz="2800" b="1" kern="100" dirty="0" smtClean="0">
                          <a:solidFill>
                            <a:srgbClr val="FF0000"/>
                          </a:solidFill>
                          <a:effectLst/>
                          <a:latin typeface="Times New Roman"/>
                          <a:ea typeface="华文细黑"/>
                          <a:cs typeface="Times New Roman"/>
                        </a:rPr>
                        <a:t>铁红</a:t>
                      </a:r>
                      <a:r>
                        <a:rPr lang="zh-CN" altLang="en-US" sz="2800" b="1" kern="100" dirty="0" smtClean="0">
                          <a:solidFill>
                            <a:srgbClr val="FF0000"/>
                          </a:solidFill>
                          <a:effectLst/>
                          <a:latin typeface="Times New Roman"/>
                          <a:ea typeface="华文细黑"/>
                          <a:cs typeface="Times New Roman"/>
                        </a:rPr>
                        <a:t>、赤铁矿</a:t>
                      </a:r>
                      <a:endParaRPr lang="zh-CN" sz="2800" b="1" kern="100" dirty="0">
                        <a:solidFill>
                          <a:srgbClr val="FF0000"/>
                        </a:solidFill>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dirty="0">
                          <a:solidFill>
                            <a:srgbClr val="FF0000"/>
                          </a:solidFill>
                          <a:effectLst/>
                          <a:latin typeface="Times New Roman"/>
                          <a:ea typeface="华文细黑"/>
                          <a:cs typeface="Times New Roman"/>
                        </a:rPr>
                        <a:t>磁性</a:t>
                      </a:r>
                      <a:r>
                        <a:rPr lang="zh-CN" sz="2800" b="1" kern="100" dirty="0" smtClean="0">
                          <a:solidFill>
                            <a:srgbClr val="FF0000"/>
                          </a:solidFill>
                          <a:effectLst/>
                          <a:latin typeface="Times New Roman"/>
                          <a:ea typeface="华文细黑"/>
                          <a:cs typeface="Times New Roman"/>
                        </a:rPr>
                        <a:t>氧化铁</a:t>
                      </a:r>
                      <a:r>
                        <a:rPr lang="zh-CN" altLang="en-US" sz="2800" b="1" kern="100" dirty="0" smtClean="0">
                          <a:solidFill>
                            <a:srgbClr val="FF0000"/>
                          </a:solidFill>
                          <a:effectLst/>
                          <a:latin typeface="Times New Roman"/>
                          <a:ea typeface="华文细黑"/>
                          <a:cs typeface="Times New Roman"/>
                        </a:rPr>
                        <a:t>、磁铁矿</a:t>
                      </a:r>
                      <a:endParaRPr lang="zh-CN" sz="2800" b="1" kern="100" dirty="0">
                        <a:solidFill>
                          <a:srgbClr val="FF0000"/>
                        </a:solidFill>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156">
                <a:tc>
                  <a:txBody>
                    <a:bodyPr/>
                    <a:lstStyle/>
                    <a:p>
                      <a:pPr algn="ctr">
                        <a:lnSpc>
                          <a:spcPct val="150000"/>
                        </a:lnSpc>
                        <a:spcAft>
                          <a:spcPts val="0"/>
                        </a:spcAft>
                      </a:pPr>
                      <a:r>
                        <a:rPr lang="zh-CN" sz="2800" kern="100" dirty="0">
                          <a:effectLst/>
                          <a:latin typeface="Times New Roman"/>
                          <a:ea typeface="华文细黑"/>
                          <a:cs typeface="Times New Roman"/>
                        </a:rPr>
                        <a:t>颜色状态</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黑色粉末</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红棕色粉末</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黑色</a:t>
                      </a:r>
                      <a:r>
                        <a:rPr lang="zh-CN" sz="2800" kern="100" dirty="0" smtClean="0">
                          <a:effectLst/>
                          <a:latin typeface="Times New Roman"/>
                          <a:ea typeface="华文细黑"/>
                          <a:cs typeface="Times New Roman"/>
                        </a:rPr>
                        <a:t>晶体</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有磁性</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溶解性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铁的化合价</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稳定性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不稳定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2132">
                <a:tc>
                  <a:txBody>
                    <a:bodyPr/>
                    <a:lstStyle/>
                    <a:p>
                      <a:pPr algn="ctr">
                        <a:lnSpc>
                          <a:spcPts val="45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H</a:t>
                      </a:r>
                      <a:r>
                        <a:rPr lang="zh-CN" sz="2800" kern="100" baseline="30000" dirty="0">
                          <a:effectLst/>
                          <a:latin typeface="Times New Roman"/>
                          <a:ea typeface="华文细黑"/>
                          <a:cs typeface="Times New Roman"/>
                        </a:rPr>
                        <a:t>＋</a:t>
                      </a:r>
                      <a:r>
                        <a:rPr lang="zh-CN" sz="2800" kern="100" dirty="0" smtClean="0">
                          <a:effectLst/>
                          <a:latin typeface="Times New Roman"/>
                          <a:ea typeface="华文细黑"/>
                          <a:cs typeface="Times New Roman"/>
                        </a:rPr>
                        <a:t>反应的</a:t>
                      </a:r>
                      <a:r>
                        <a:rPr lang="zh-CN" sz="2800" kern="100" dirty="0">
                          <a:effectLst/>
                          <a:latin typeface="Times New Roman"/>
                          <a:ea typeface="华文细黑"/>
                          <a:cs typeface="Times New Roman"/>
                        </a:rPr>
                        <a:t>离子</a:t>
                      </a:r>
                      <a:r>
                        <a:rPr lang="zh-CN" sz="2800" kern="100" dirty="0" smtClean="0">
                          <a:effectLst/>
                          <a:latin typeface="Times New Roman"/>
                          <a:ea typeface="华文细黑"/>
                          <a:cs typeface="Times New Roman"/>
                        </a:rPr>
                        <a:t>方程式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994254" y="3377066"/>
            <a:ext cx="7232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a:t>
            </a:r>
            <a:endParaRPr lang="zh-CN" altLang="en-US" b="1" dirty="0">
              <a:solidFill>
                <a:srgbClr val="0000FF"/>
              </a:solidFill>
            </a:endParaRPr>
          </a:p>
        </p:txBody>
      </p:sp>
      <p:sp>
        <p:nvSpPr>
          <p:cNvPr id="8" name="矩形 7"/>
          <p:cNvSpPr/>
          <p:nvPr/>
        </p:nvSpPr>
        <p:spPr>
          <a:xfrm>
            <a:off x="6868244" y="3243440"/>
            <a:ext cx="723275" cy="656846"/>
          </a:xfrm>
          <a:prstGeom prst="rect">
            <a:avLst/>
          </a:prstGeom>
        </p:spPr>
        <p:txBody>
          <a:bodyPr wrap="none">
            <a:spAutoFit/>
          </a:bodyPr>
          <a:lstStyle/>
          <a:p>
            <a:pPr lvl="0" algn="ctr">
              <a:lnSpc>
                <a:spcPct val="150000"/>
              </a:lnSpc>
            </a:pPr>
            <a:r>
              <a:rPr lang="zh-CN" altLang="en-US" sz="2800" b="1" kern="10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a:t>
            </a:r>
            <a:endParaRPr lang="zh-CN" altLang="en-US" sz="2800" b="1" kern="100" dirty="0">
              <a:solidFill>
                <a:srgbClr val="0000FF"/>
              </a:solidFill>
              <a:latin typeface="宋体"/>
              <a:cs typeface="Courier New"/>
            </a:endParaRPr>
          </a:p>
        </p:txBody>
      </p:sp>
      <p:sp>
        <p:nvSpPr>
          <p:cNvPr id="10" name="矩形 9"/>
          <p:cNvSpPr/>
          <p:nvPr/>
        </p:nvSpPr>
        <p:spPr>
          <a:xfrm>
            <a:off x="9442801" y="3213770"/>
            <a:ext cx="1620957" cy="656846"/>
          </a:xfrm>
          <a:prstGeom prst="rect">
            <a:avLst/>
          </a:prstGeom>
        </p:spPr>
        <p:txBody>
          <a:bodyPr wrap="none">
            <a:spAutoFit/>
          </a:bodyPr>
          <a:lstStyle/>
          <a:p>
            <a:pPr lvl="0" algn="ctr">
              <a:lnSpc>
                <a:spcPct val="150000"/>
              </a:lnSpc>
            </a:pP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a:t>
            </a:r>
            <a:endParaRPr lang="zh-CN" altLang="en-US" sz="2800" b="1" kern="100" dirty="0">
              <a:solidFill>
                <a:srgbClr val="0000FF"/>
              </a:solidFill>
              <a:latin typeface="宋体"/>
              <a:cs typeface="Courier New"/>
            </a:endParaRPr>
          </a:p>
        </p:txBody>
      </p:sp>
      <p:sp>
        <p:nvSpPr>
          <p:cNvPr id="13" name="矩形 12"/>
          <p:cNvSpPr/>
          <p:nvPr/>
        </p:nvSpPr>
        <p:spPr>
          <a:xfrm>
            <a:off x="3214886" y="4790468"/>
            <a:ext cx="2638884" cy="1185902"/>
          </a:xfrm>
          <a:prstGeom prst="rect">
            <a:avLst/>
          </a:prstGeom>
        </p:spPr>
        <p:txBody>
          <a:bodyPr wrap="square">
            <a:spAutoFit/>
          </a:bodyPr>
          <a:lstStyle/>
          <a:p>
            <a:pPr>
              <a:lnSpc>
                <a:spcPts val="4500"/>
              </a:lnSpc>
            </a:pPr>
            <a:r>
              <a:rPr lang="en-US" altLang="zh-CN" sz="2800" b="1" kern="100" dirty="0" err="1">
                <a:solidFill>
                  <a:srgbClr val="0000FF"/>
                </a:solidFill>
                <a:latin typeface="Times New Roman"/>
                <a:ea typeface="华文细黑"/>
                <a:cs typeface="Courier New"/>
              </a:rPr>
              <a:t>FeO</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en-US"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p>
          <a:p>
            <a:pPr>
              <a:lnSpc>
                <a:spcPts val="4500"/>
              </a:lnSpc>
            </a:pPr>
            <a:r>
              <a:rPr lang="en-US" altLang="zh-CN" sz="2800" b="1" kern="100" dirty="0" smtClean="0">
                <a:solidFill>
                  <a:srgbClr val="0000FF"/>
                </a:solidFill>
                <a:latin typeface="Times New Roman"/>
                <a:ea typeface="华文细黑"/>
                <a:cs typeface="Courier New"/>
              </a:rPr>
              <a:t>Fe</a:t>
            </a:r>
            <a:r>
              <a:rPr lang="en-US" altLang="zh-CN" sz="2800" b="1" kern="100" baseline="30000" dirty="0" smtClean="0">
                <a:solidFill>
                  <a:srgbClr val="0000FF"/>
                </a:solidFill>
                <a:latin typeface="Times New Roman"/>
                <a:ea typeface="华文细黑"/>
                <a:cs typeface="Courier New"/>
              </a:rPr>
              <a:t>2</a:t>
            </a:r>
            <a:r>
              <a:rPr lang="zh-CN" altLang="en-US" sz="2800" b="1" kern="100" baseline="30000" dirty="0">
                <a:solidFill>
                  <a:srgbClr val="0000FF"/>
                </a:solidFill>
                <a:latin typeface="Times New Roman"/>
                <a:ea typeface="华文细黑"/>
                <a:cs typeface="Times New Roman"/>
              </a:rPr>
              <a:t>＋</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sp>
        <p:nvSpPr>
          <p:cNvPr id="15" name="矩形 14"/>
          <p:cNvSpPr/>
          <p:nvPr/>
        </p:nvSpPr>
        <p:spPr>
          <a:xfrm>
            <a:off x="5869657" y="4766219"/>
            <a:ext cx="3393901" cy="1185902"/>
          </a:xfrm>
          <a:prstGeom prst="rect">
            <a:avLst/>
          </a:prstGeom>
        </p:spPr>
        <p:txBody>
          <a:bodyPr wrap="square">
            <a:spAutoFit/>
          </a:bodyPr>
          <a:lstStyle/>
          <a:p>
            <a:pPr>
              <a:lnSpc>
                <a:spcPts val="4500"/>
              </a:lnSpc>
            </a:pPr>
            <a:r>
              <a:rPr lang="en-US" altLang="zh-CN" sz="2800" b="1" kern="100" dirty="0">
                <a:solidFill>
                  <a:srgbClr val="0000FF"/>
                </a:solidFill>
                <a:latin typeface="Times New Roman"/>
                <a:ea typeface="华文细黑"/>
                <a:cs typeface="Courier New"/>
              </a:rPr>
              <a:t>Fe</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3</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zh-CN" altLang="en-US"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p>
          <a:p>
            <a:pPr>
              <a:lnSpc>
                <a:spcPts val="4500"/>
              </a:lnSpc>
            </a:pPr>
            <a:r>
              <a:rPr lang="en-US" altLang="zh-CN" sz="2800" b="1" kern="100" dirty="0">
                <a:solidFill>
                  <a:srgbClr val="0000FF"/>
                </a:solidFill>
                <a:latin typeface="Times New Roman"/>
                <a:ea typeface="华文细黑"/>
                <a:cs typeface="Courier New"/>
              </a:rPr>
              <a:t> </a:t>
            </a:r>
            <a:r>
              <a:rPr lang="en-US" altLang="zh-CN" sz="2800" b="1" kern="100" dirty="0" smtClean="0">
                <a:solidFill>
                  <a:srgbClr val="0000FF"/>
                </a:solidFill>
                <a:latin typeface="Times New Roman"/>
                <a:ea typeface="华文细黑"/>
                <a:cs typeface="Courier New"/>
              </a:rPr>
              <a:t>  2Fe</a:t>
            </a:r>
            <a:r>
              <a:rPr lang="en-US" altLang="zh-CN" sz="2800" b="1" kern="100" baseline="30000" dirty="0" smtClean="0">
                <a:solidFill>
                  <a:srgbClr val="0000FF"/>
                </a:solidFill>
                <a:latin typeface="Times New Roman"/>
                <a:ea typeface="华文细黑"/>
                <a:cs typeface="Courier New"/>
              </a:rPr>
              <a:t>3</a:t>
            </a:r>
            <a:r>
              <a:rPr lang="zh-CN" altLang="en-US" sz="2800" b="1" kern="100" baseline="30000" dirty="0">
                <a:solidFill>
                  <a:srgbClr val="0000FF"/>
                </a:solidFill>
                <a:latin typeface="Times New Roman"/>
                <a:ea typeface="华文细黑"/>
                <a:cs typeface="Times New Roman"/>
              </a:rPr>
              <a:t>＋</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8687494" y="4558546"/>
            <a:ext cx="3168352" cy="1823576"/>
          </a:xfrm>
          <a:prstGeom prst="rect">
            <a:avLst/>
          </a:prstGeom>
        </p:spPr>
        <p:txBody>
          <a:bodyPr wrap="square">
            <a:spAutoFit/>
          </a:bodyPr>
          <a:lstStyle/>
          <a:p>
            <a:pPr algn="ctr">
              <a:lnSpc>
                <a:spcPts val="45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25000" dirty="0" smtClean="0">
                <a:solidFill>
                  <a:srgbClr val="FF0000"/>
                </a:solidFill>
                <a:latin typeface="Times New Roman"/>
                <a:ea typeface="华文细黑"/>
                <a:cs typeface="Courier New"/>
              </a:rPr>
              <a:t>3</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4</a:t>
            </a:r>
            <a:r>
              <a:rPr lang="en-US"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8H</a:t>
            </a:r>
            <a:r>
              <a:rPr lang="en-US" altLang="zh-CN" sz="3200" b="1" kern="100" baseline="30000" dirty="0" smtClean="0">
                <a:solidFill>
                  <a:srgbClr val="FF0000"/>
                </a:solidFill>
                <a:latin typeface="Times New Roman"/>
                <a:ea typeface="华文细黑"/>
                <a:cs typeface="Times New Roman"/>
              </a:rPr>
              <a:t>+</a:t>
            </a:r>
            <a:r>
              <a:rPr lang="en-US" altLang="zh-CN" sz="3200" b="1" kern="100" spc="-8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a:t>
            </a:r>
          </a:p>
          <a:p>
            <a:pPr algn="ctr">
              <a:lnSpc>
                <a:spcPts val="45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r>
              <a:rPr lang="zh-CN"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2Fe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r>
              <a:rPr lang="zh-CN" altLang="zh-CN" sz="3200" b="1" kern="100" dirty="0" smtClean="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4H</a:t>
            </a:r>
            <a:r>
              <a:rPr lang="en-US" altLang="zh-CN" sz="3200" b="1" kern="100" baseline="-25000" dirty="0">
                <a:solidFill>
                  <a:srgbClr val="FF0000"/>
                </a:solidFill>
                <a:latin typeface="Times New Roman"/>
                <a:ea typeface="华文细黑"/>
                <a:cs typeface="Courier New"/>
              </a:rPr>
              <a:t>2</a:t>
            </a:r>
            <a:r>
              <a:rPr lang="en-US" altLang="zh-CN" sz="3200" b="1" kern="100" dirty="0">
                <a:solidFill>
                  <a:srgbClr val="FF0000"/>
                </a:solidFill>
                <a:latin typeface="Times New Roman"/>
                <a:ea typeface="华文细黑"/>
                <a:cs typeface="Courier New"/>
              </a:rPr>
              <a:t>O</a:t>
            </a:r>
            <a:endParaRPr lang="zh-CN" altLang="zh-CN" sz="3200" b="1" kern="100" dirty="0">
              <a:solidFill>
                <a:srgbClr val="FF0000"/>
              </a:solidFill>
              <a:latin typeface="宋体"/>
              <a:cs typeface="Courier New"/>
            </a:endParaRPr>
          </a:p>
        </p:txBody>
      </p:sp>
      <p:sp>
        <p:nvSpPr>
          <p:cNvPr id="11" name="矩形 10"/>
          <p:cNvSpPr/>
          <p:nvPr/>
        </p:nvSpPr>
        <p:spPr>
          <a:xfrm>
            <a:off x="8903518" y="96084"/>
            <a:ext cx="2736304" cy="669414"/>
          </a:xfrm>
          <a:prstGeom prst="rect">
            <a:avLst/>
          </a:prstGeom>
        </p:spPr>
        <p:txBody>
          <a:bodyPr wrap="square">
            <a:spAutoFit/>
          </a:bodyPr>
          <a:lstStyle/>
          <a:p>
            <a:pPr algn="ctr">
              <a:lnSpc>
                <a:spcPts val="4500"/>
              </a:lnSpc>
              <a:spcAft>
                <a:spcPts val="0"/>
              </a:spcAft>
            </a:pPr>
            <a:r>
              <a:rPr lang="en-US" altLang="zh-CN" sz="3200" b="1" kern="100" dirty="0" smtClean="0">
                <a:solidFill>
                  <a:srgbClr val="FF0000"/>
                </a:solidFill>
                <a:latin typeface="Times New Roman"/>
                <a:ea typeface="华文细黑"/>
                <a:cs typeface="Courier New"/>
              </a:rPr>
              <a:t>FeO∙Fe</a:t>
            </a:r>
            <a:r>
              <a:rPr lang="en-US" altLang="zh-CN" sz="3200" b="1" kern="100" baseline="-25000" dirty="0" smtClean="0">
                <a:solidFill>
                  <a:srgbClr val="FF0000"/>
                </a:solidFill>
                <a:latin typeface="Times New Roman"/>
                <a:ea typeface="华文细黑"/>
                <a:cs typeface="Courier New"/>
              </a:rPr>
              <a:t>2</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3</a:t>
            </a:r>
            <a:endParaRPr lang="en-US" altLang="zh-CN" sz="3200" b="1" kern="100" dirty="0" smtClean="0">
              <a:solidFill>
                <a:srgbClr val="FF0000"/>
              </a:solidFill>
              <a:latin typeface="Times New Roman"/>
              <a:ea typeface="华文细黑"/>
              <a:cs typeface="Courier New"/>
            </a:endParaRPr>
          </a:p>
        </p:txBody>
      </p:sp>
      <p:sp>
        <p:nvSpPr>
          <p:cNvPr id="14" name="矩形 13"/>
          <p:cNvSpPr/>
          <p:nvPr/>
        </p:nvSpPr>
        <p:spPr>
          <a:xfrm>
            <a:off x="5951190" y="1485578"/>
            <a:ext cx="2520280"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744988" y="1485578"/>
            <a:ext cx="3240360"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263173" y="2171171"/>
            <a:ext cx="2350852"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192626" y="2105184"/>
            <a:ext cx="2350852" cy="542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903518" y="2171171"/>
            <a:ext cx="2952327"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125335" y="4016398"/>
            <a:ext cx="2624346" cy="57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994732" y="4125506"/>
            <a:ext cx="2624346"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047534" y="4117146"/>
            <a:ext cx="2624346"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862958" y="16952"/>
            <a:ext cx="5111061" cy="734032"/>
            <a:chOff x="4008481" y="16952"/>
            <a:chExt cx="5111061" cy="734032"/>
          </a:xfrm>
        </p:grpSpPr>
        <p:sp>
          <p:nvSpPr>
            <p:cNvPr id="23" name="矩形 22"/>
            <p:cNvSpPr/>
            <p:nvPr/>
          </p:nvSpPr>
          <p:spPr>
            <a:xfrm>
              <a:off x="4008481" y="45418"/>
              <a:ext cx="5111061" cy="669414"/>
            </a:xfrm>
            <a:prstGeom prst="rect">
              <a:avLst/>
            </a:prstGeom>
          </p:spPr>
          <p:txBody>
            <a:bodyPr wrap="square">
              <a:spAutoFit/>
            </a:bodyPr>
            <a:lstStyle/>
            <a:p>
              <a:pPr algn="ctr">
                <a:lnSpc>
                  <a:spcPts val="4500"/>
                </a:lnSpc>
                <a:spcAft>
                  <a:spcPts val="0"/>
                </a:spcAft>
              </a:pPr>
              <a:r>
                <a:rPr lang="zh-CN" altLang="en-US" sz="3200" b="1" kern="100" dirty="0" smtClean="0">
                  <a:solidFill>
                    <a:srgbClr val="FF0000"/>
                  </a:solidFill>
                  <a:latin typeface="Times New Roman"/>
                  <a:ea typeface="华文细黑"/>
                  <a:cs typeface="Courier New"/>
                </a:rPr>
                <a:t>化合价：</a:t>
              </a:r>
              <a:r>
                <a:rPr lang="en-US" altLang="zh-CN" sz="3200" b="1" kern="100" dirty="0" smtClean="0">
                  <a:solidFill>
                    <a:srgbClr val="FF0000"/>
                  </a:solidFill>
                  <a:latin typeface="Times New Roman"/>
                  <a:ea typeface="华文细黑"/>
                  <a:cs typeface="Courier New"/>
                </a:rPr>
                <a:t>+     </a:t>
              </a:r>
              <a:r>
                <a:rPr lang="zh-CN" altLang="en-US" sz="3200" b="1" kern="100" dirty="0" smtClean="0">
                  <a:solidFill>
                    <a:srgbClr val="FF0000"/>
                  </a:solidFill>
                  <a:latin typeface="Times New Roman"/>
                  <a:ea typeface="华文细黑"/>
                  <a:cs typeface="Courier New"/>
                </a:rPr>
                <a:t>配平时可以用</a:t>
              </a:r>
              <a:endParaRPr lang="en-US" altLang="zh-CN" sz="3200" b="1" kern="100" dirty="0" smtClean="0">
                <a:solidFill>
                  <a:srgbClr val="FF0000"/>
                </a:solidFill>
                <a:latin typeface="Times New Roman"/>
                <a:ea typeface="华文细黑"/>
                <a:cs typeface="Courier New"/>
              </a:endParaRPr>
            </a:p>
          </p:txBody>
        </p:sp>
        <p:sp>
          <p:nvSpPr>
            <p:cNvPr id="3" name="TextBox 2"/>
            <p:cNvSpPr txBox="1"/>
            <p:nvPr/>
          </p:nvSpPr>
          <p:spPr>
            <a:xfrm>
              <a:off x="6109720" y="16952"/>
              <a:ext cx="338554" cy="461665"/>
            </a:xfrm>
            <a:prstGeom prst="rect">
              <a:avLst/>
            </a:prstGeom>
            <a:noFill/>
            <a:ln w="15875">
              <a:noFill/>
            </a:ln>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6109720" y="390944"/>
              <a:ext cx="342497"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9720" y="289319"/>
              <a:ext cx="338554" cy="461665"/>
            </a:xfrm>
            <a:prstGeom prst="rect">
              <a:avLst/>
            </a:prstGeom>
            <a:noFill/>
            <a:ln w="15875">
              <a:noFill/>
            </a:ln>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xit" presetSubtype="21" fill="hold" grpId="0" nodeType="clickEffect">
                                  <p:stCondLst>
                                    <p:cond delay="0"/>
                                  </p:stCondLst>
                                  <p:childTnLst>
                                    <p:animEffect transition="out" filter="barn(inVertical)">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6" presetClass="exit" presetSubtype="21" fill="hold" grpId="0" nodeType="clickEffect">
                                  <p:stCondLst>
                                    <p:cond delay="0"/>
                                  </p:stCondLst>
                                  <p:childTnLst>
                                    <p:animEffect transition="out" filter="barn(inVertical)">
                                      <p:cBhvr>
                                        <p:cTn id="63" dur="500"/>
                                        <p:tgtEl>
                                          <p:spTgt spid="21"/>
                                        </p:tgtEl>
                                      </p:cBhvr>
                                    </p:animEffect>
                                    <p:set>
                                      <p:cBhvr>
                                        <p:cTn id="64" dur="1" fill="hold">
                                          <p:stCondLst>
                                            <p:cond delay="499"/>
                                          </p:stCondLst>
                                        </p:cTn>
                                        <p:tgtEl>
                                          <p:spTgt spid="2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6" presetClass="exit" presetSubtype="21" fill="hold" grpId="0" nodeType="clickEffect">
                                  <p:stCondLst>
                                    <p:cond delay="0"/>
                                  </p:stCondLst>
                                  <p:childTnLst>
                                    <p:animEffect transition="out" filter="barn(inVertical)">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blinds(horizontal)">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blinds(horizontal)">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wipe(up)">
                                      <p:cBhvr>
                                        <p:cTn id="8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2" grpId="0"/>
      <p:bldP spid="11" grpId="0"/>
      <p:bldP spid="14" grpId="0" animBg="1"/>
      <p:bldP spid="16" grpId="0" animBg="1"/>
      <p:bldP spid="17" grpId="0" animBg="1"/>
      <p:bldP spid="18" grpId="0" animBg="1"/>
      <p:bldP spid="19" grpId="0" animBg="1"/>
      <p:bldP spid="20" grpId="0" animBg="1"/>
      <p:bldP spid="21" grpId="0" animBg="1"/>
      <p:bldP spid="2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408" y="616828"/>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下列中学常见实验的现象或表述正确的是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过量的铁投入到一定量的稀硝酸中，充分反应后取上层清液于试管中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滴</a:t>
            </a:r>
            <a:r>
              <a:rPr lang="zh-CN" altLang="zh-CN" sz="2800" kern="100" dirty="0">
                <a:latin typeface="Times New Roman"/>
                <a:ea typeface="华文细黑"/>
                <a:cs typeface="Times New Roman"/>
              </a:rPr>
              <a:t>加</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溶液，溶液显血红色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制备氢氧化亚铁时，向硫酸亚铁溶液中滴加氢氧化钠溶液，边加边搅拌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可制得白色的氢氧化亚铁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检验红砖中的氧化铁成分，向红砖粉末中加入盐酸，充分反应后取</a:t>
            </a:r>
            <a:r>
              <a:rPr lang="zh-CN" altLang="zh-CN" sz="2800" kern="100" dirty="0" smtClean="0">
                <a:latin typeface="Times New Roman"/>
                <a:ea typeface="华文细黑"/>
                <a:cs typeface="Times New Roman"/>
              </a:rPr>
              <a:t>上层</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清</a:t>
            </a:r>
            <a:r>
              <a:rPr lang="zh-CN" altLang="zh-CN" sz="2800" kern="100" dirty="0">
                <a:latin typeface="Times New Roman"/>
                <a:ea typeface="华文细黑"/>
                <a:cs typeface="Times New Roman"/>
              </a:rPr>
              <a:t>液于试管中，滴加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滴，溶液显血红色即可证明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溶液充分反应后，将混合液体倒入</a:t>
            </a:r>
            <a:r>
              <a:rPr lang="zh-CN" altLang="zh-CN" sz="2800" kern="100" dirty="0" smtClean="0">
                <a:latin typeface="Times New Roman"/>
                <a:ea typeface="华文细黑"/>
                <a:cs typeface="Times New Roman"/>
              </a:rPr>
              <a:t>蒸发</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皿</a:t>
            </a:r>
            <a:r>
              <a:rPr lang="zh-CN" altLang="zh-CN" sz="2800" kern="100" dirty="0">
                <a:latin typeface="Times New Roman"/>
                <a:ea typeface="华文细黑"/>
                <a:cs typeface="Times New Roman"/>
              </a:rPr>
              <a:t>中加热煮沸一会，然后冷却、过滤，滤纸上的物体为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蓝色固体</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46937" y="833725"/>
            <a:ext cx="11120877"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过量的铁粉与一定量的稀硝酸反应最终生成的是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氢氧化亚铁应避免被氧气氧化，向硫酸亚铁溶液中加氢氧化钠溶液时应把长胶头滴管的下端插入液面以下且不能搅拌，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溶液充分反应后生成</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沉淀，加热后过滤，滤纸上留有的是</a:t>
            </a:r>
            <a:r>
              <a:rPr lang="en-US" altLang="zh-CN" sz="2800" kern="100" dirty="0" err="1">
                <a:latin typeface="Times New Roman"/>
                <a:ea typeface="华文细黑"/>
                <a:cs typeface="Courier New"/>
              </a:rPr>
              <a:t>CuO</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黑色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602432"/>
            <a:ext cx="1163924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在含有下列离子组的溶液中，加入</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固体后，仍然能够大量共存的离子组是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76303412"/>
              </p:ext>
            </p:extLst>
          </p:nvPr>
        </p:nvGraphicFramePr>
        <p:xfrm>
          <a:off x="301728" y="1990924"/>
          <a:ext cx="9812338" cy="3148012"/>
        </p:xfrm>
        <a:graphic>
          <a:graphicData uri="http://schemas.openxmlformats.org/presentationml/2006/ole">
            <mc:AlternateContent xmlns:mc="http://schemas.openxmlformats.org/markup-compatibility/2006">
              <mc:Choice xmlns:v="urn:schemas-microsoft-com:vml" Requires="v">
                <p:oleObj spid="_x0000_s106942" name="文档" r:id="rId16" imgW="9813015" imgH="3147666" progId="Word.Document.12">
                  <p:embed/>
                </p:oleObj>
              </mc:Choice>
              <mc:Fallback>
                <p:oleObj name="文档" r:id="rId16" imgW="9813015" imgH="3147666" progId="Word.Document.12">
                  <p:embed/>
                  <p:pic>
                    <p:nvPicPr>
                      <p:cNvPr id="0" name=""/>
                      <p:cNvPicPr/>
                      <p:nvPr/>
                    </p:nvPicPr>
                    <p:blipFill>
                      <a:blip r:embed="rId17"/>
                      <a:stretch>
                        <a:fillRect/>
                      </a:stretch>
                    </p:blipFill>
                    <p:spPr>
                      <a:xfrm>
                        <a:off x="301728" y="1990924"/>
                        <a:ext cx="9812338" cy="314801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17507477"/>
              </p:ext>
            </p:extLst>
          </p:nvPr>
        </p:nvGraphicFramePr>
        <p:xfrm>
          <a:off x="303658" y="4844033"/>
          <a:ext cx="7951788" cy="942975"/>
        </p:xfrm>
        <a:graphic>
          <a:graphicData uri="http://schemas.openxmlformats.org/presentationml/2006/ole">
            <mc:AlternateContent xmlns:mc="http://schemas.openxmlformats.org/markup-compatibility/2006">
              <mc:Choice xmlns:v="urn:schemas-microsoft-com:vml" Requires="v">
                <p:oleObj spid="_x0000_s106943" name="文档" r:id="rId18" imgW="7951246" imgH="942815" progId="Word.Document.12">
                  <p:embed/>
                </p:oleObj>
              </mc:Choice>
              <mc:Fallback>
                <p:oleObj name="文档" r:id="rId18" imgW="7951246" imgH="942815" progId="Word.Document.12">
                  <p:embed/>
                  <p:pic>
                    <p:nvPicPr>
                      <p:cNvPr id="0" name=""/>
                      <p:cNvPicPr/>
                      <p:nvPr/>
                    </p:nvPicPr>
                    <p:blipFill>
                      <a:blip r:embed="rId19"/>
                      <a:stretch>
                        <a:fillRect/>
                      </a:stretch>
                    </p:blipFill>
                    <p:spPr>
                      <a:xfrm>
                        <a:off x="303658" y="4844033"/>
                        <a:ext cx="7951788" cy="942975"/>
                      </a:xfrm>
                      <a:prstGeom prst="rect">
                        <a:avLst/>
                      </a:prstGeom>
                    </p:spPr>
                  </p:pic>
                </p:oleObj>
              </mc:Fallback>
            </mc:AlternateContent>
          </a:graphicData>
        </a:graphic>
      </p:graphicFrame>
      <p:sp>
        <p:nvSpPr>
          <p:cNvPr id="6" name="矩形 5"/>
          <p:cNvSpPr/>
          <p:nvPr/>
        </p:nvSpPr>
        <p:spPr>
          <a:xfrm>
            <a:off x="234068" y="5282952"/>
            <a:ext cx="513153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不能大量共存；</a:t>
            </a:r>
            <a:endParaRPr lang="zh-CN" altLang="zh-CN" sz="2800" kern="100" dirty="0">
              <a:effectLst/>
              <a:latin typeface="宋体"/>
              <a:cs typeface="Courier New"/>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2163164"/>
              </p:ext>
            </p:extLst>
          </p:nvPr>
        </p:nvGraphicFramePr>
        <p:xfrm>
          <a:off x="334566" y="6038825"/>
          <a:ext cx="10820400" cy="1495425"/>
        </p:xfrm>
        <a:graphic>
          <a:graphicData uri="http://schemas.openxmlformats.org/presentationml/2006/ole">
            <mc:AlternateContent xmlns:mc="http://schemas.openxmlformats.org/markup-compatibility/2006">
              <mc:Choice xmlns:v="urn:schemas-microsoft-com:vml" Requires="v">
                <p:oleObj spid="_x0000_s106944" name="文档" r:id="rId20" imgW="10822347" imgH="1497223" progId="Word.Document.12">
                  <p:embed/>
                </p:oleObj>
              </mc:Choice>
              <mc:Fallback>
                <p:oleObj name="文档" r:id="rId20" imgW="10822347" imgH="1497223" progId="Word.Document.12">
                  <p:embed/>
                  <p:pic>
                    <p:nvPicPr>
                      <p:cNvPr id="0" name=""/>
                      <p:cNvPicPr/>
                      <p:nvPr/>
                    </p:nvPicPr>
                    <p:blipFill>
                      <a:blip r:embed="rId21"/>
                      <a:stretch>
                        <a:fillRect/>
                      </a:stretch>
                    </p:blipFill>
                    <p:spPr>
                      <a:xfrm>
                        <a:off x="334566" y="6038825"/>
                        <a:ext cx="10820400" cy="1495425"/>
                      </a:xfrm>
                      <a:prstGeom prst="rect">
                        <a:avLst/>
                      </a:prstGeom>
                    </p:spPr>
                  </p:pic>
                </p:oleObj>
              </mc:Fallback>
            </mc:AlternateContent>
          </a:graphicData>
        </a:graphic>
      </p:graphicFrame>
      <p:sp>
        <p:nvSpPr>
          <p:cNvPr id="7" name="矩形 6"/>
          <p:cNvSpPr/>
          <p:nvPr/>
        </p:nvSpPr>
        <p:spPr>
          <a:xfrm>
            <a:off x="2256953" y="139191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5"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6" grpId="0"/>
      <p:bldP spid="6" grpId="1"/>
      <p:bldP spid="7" grpId="0"/>
      <p:bldP spid="7"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621482"/>
            <a:ext cx="11755638"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铁及其化合物是中学化学中的一类重要物质，下列关于铁元素的叙述中正确的是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成立说明氧化性：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的溶液中，</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NH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C.5.6 g</a:t>
            </a:r>
            <a:r>
              <a:rPr lang="zh-CN" altLang="zh-CN" sz="2800" kern="100" dirty="0">
                <a:latin typeface="Times New Roman"/>
                <a:ea typeface="华文细黑"/>
                <a:cs typeface="Times New Roman"/>
              </a:rPr>
              <a:t>铁与足量的氯气反应失去电子为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硫酸亚铁溶液中加入过氧化氢溶液：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48830152"/>
              </p:ext>
            </p:extLst>
          </p:nvPr>
        </p:nvGraphicFramePr>
        <p:xfrm>
          <a:off x="6426506" y="2620045"/>
          <a:ext cx="415925" cy="593725"/>
        </p:xfrm>
        <a:graphic>
          <a:graphicData uri="http://schemas.openxmlformats.org/presentationml/2006/ole">
            <mc:AlternateContent xmlns:mc="http://schemas.openxmlformats.org/markup-compatibility/2006">
              <mc:Choice xmlns:v="urn:schemas-microsoft-com:vml" Requires="v">
                <p:oleObj spid="_x0000_s107966" name="文档" r:id="rId16" imgW="416551" imgH="594381" progId="Word.Document.12">
                  <p:embed/>
                </p:oleObj>
              </mc:Choice>
              <mc:Fallback>
                <p:oleObj name="文档" r:id="rId16" imgW="416551" imgH="594381" progId="Word.Document.12">
                  <p:embed/>
                  <p:pic>
                    <p:nvPicPr>
                      <p:cNvPr id="0" name=""/>
                      <p:cNvPicPr/>
                      <p:nvPr/>
                    </p:nvPicPr>
                    <p:blipFill>
                      <a:blip r:embed="rId17"/>
                      <a:stretch>
                        <a:fillRect/>
                      </a:stretch>
                    </p:blipFill>
                    <p:spPr>
                      <a:xfrm>
                        <a:off x="6426506" y="2620045"/>
                        <a:ext cx="415925" cy="59372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022999788"/>
              </p:ext>
            </p:extLst>
          </p:nvPr>
        </p:nvGraphicFramePr>
        <p:xfrm>
          <a:off x="7521881" y="2620045"/>
          <a:ext cx="415925" cy="593725"/>
        </p:xfrm>
        <a:graphic>
          <a:graphicData uri="http://schemas.openxmlformats.org/presentationml/2006/ole">
            <mc:AlternateContent xmlns:mc="http://schemas.openxmlformats.org/markup-compatibility/2006">
              <mc:Choice xmlns:v="urn:schemas-microsoft-com:vml" Requires="v">
                <p:oleObj spid="_x0000_s107967" name="文档" r:id="rId18" imgW="416551" imgH="594381" progId="Word.Document.12">
                  <p:embed/>
                </p:oleObj>
              </mc:Choice>
              <mc:Fallback>
                <p:oleObj name="文档" r:id="rId18" imgW="416551" imgH="594381" progId="Word.Document.12">
                  <p:embed/>
                  <p:pic>
                    <p:nvPicPr>
                      <p:cNvPr id="0" name=""/>
                      <p:cNvPicPr/>
                      <p:nvPr/>
                    </p:nvPicPr>
                    <p:blipFill>
                      <a:blip r:embed="rId19"/>
                      <a:stretch>
                        <a:fillRect/>
                      </a:stretch>
                    </p:blipFill>
                    <p:spPr>
                      <a:xfrm>
                        <a:off x="7521881" y="2620045"/>
                        <a:ext cx="415925" cy="5937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04538439"/>
              </p:ext>
            </p:extLst>
          </p:nvPr>
        </p:nvGraphicFramePr>
        <p:xfrm>
          <a:off x="262558" y="4663455"/>
          <a:ext cx="11982450" cy="1495425"/>
        </p:xfrm>
        <a:graphic>
          <a:graphicData uri="http://schemas.openxmlformats.org/presentationml/2006/ole">
            <mc:AlternateContent xmlns:mc="http://schemas.openxmlformats.org/markup-compatibility/2006">
              <mc:Choice xmlns:v="urn:schemas-microsoft-com:vml" Requires="v">
                <p:oleObj spid="_x0000_s107968" name="文档" r:id="rId20" imgW="11983889" imgH="1497223" progId="Word.Document.12">
                  <p:embed/>
                </p:oleObj>
              </mc:Choice>
              <mc:Fallback>
                <p:oleObj name="文档" r:id="rId20" imgW="11983889" imgH="1497223" progId="Word.Document.12">
                  <p:embed/>
                  <p:pic>
                    <p:nvPicPr>
                      <p:cNvPr id="0" name=""/>
                      <p:cNvPicPr/>
                      <p:nvPr/>
                    </p:nvPicPr>
                    <p:blipFill>
                      <a:blip r:embed="rId21"/>
                      <a:stretch>
                        <a:fillRect/>
                      </a:stretch>
                    </p:blipFill>
                    <p:spPr>
                      <a:xfrm>
                        <a:off x="262558" y="4663455"/>
                        <a:ext cx="11982450" cy="1495425"/>
                      </a:xfrm>
                      <a:prstGeom prst="rect">
                        <a:avLst/>
                      </a:prstGeom>
                    </p:spPr>
                  </p:pic>
                </p:oleObj>
              </mc:Fallback>
            </mc:AlternateContent>
          </a:graphicData>
        </a:graphic>
      </p:graphicFrame>
      <p:sp>
        <p:nvSpPr>
          <p:cNvPr id="6" name="矩形 5"/>
          <p:cNvSpPr/>
          <p:nvPr/>
        </p:nvSpPr>
        <p:spPr>
          <a:xfrm>
            <a:off x="216593" y="5085978"/>
            <a:ext cx="11755638"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0.3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，不正确；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项电荷不守恒，不正确。</a:t>
            </a:r>
            <a:endParaRPr lang="zh-CN" altLang="zh-CN" sz="2800" kern="100" dirty="0">
              <a:effectLst/>
              <a:latin typeface="宋体"/>
              <a:cs typeface="Courier New"/>
            </a:endParaRPr>
          </a:p>
        </p:txBody>
      </p:sp>
      <p:sp>
        <p:nvSpPr>
          <p:cNvPr id="7" name="矩形 6"/>
          <p:cNvSpPr/>
          <p:nvPr/>
        </p:nvSpPr>
        <p:spPr>
          <a:xfrm>
            <a:off x="1918742" y="1432620"/>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6">
                                            <p:txEl>
                                              <p:pRg st="0" end="0"/>
                                            </p:txEl>
                                          </p:spTgt>
                                        </p:tgtEl>
                                      </p:cBhvr>
                                    </p:animEffect>
                                    <p:set>
                                      <p:cBhvr>
                                        <p:cTn id="30" dur="1" fill="hold">
                                          <p:stCondLst>
                                            <p:cond delay="499"/>
                                          </p:stCondLst>
                                        </p:cTn>
                                        <p:tgtEl>
                                          <p:spTgt spid="6">
                                            <p:txEl>
                                              <p:pRg st="0" end="0"/>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
                                            <p:txEl>
                                              <p:pRg st="1" end="1"/>
                                            </p:txEl>
                                          </p:spTgt>
                                        </p:tgtEl>
                                      </p:cBhvr>
                                    </p:animEffect>
                                    <p:set>
                                      <p:cBhvr>
                                        <p:cTn id="33" dur="1" fill="hold">
                                          <p:stCondLst>
                                            <p:cond delay="499"/>
                                          </p:stCondLst>
                                        </p:cTn>
                                        <p:tgtEl>
                                          <p:spTgt spid="6">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6" grpId="0" build="allAtOnce"/>
      <p:bldP spid="7" grpId="0"/>
      <p:bldP spid="7"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21482"/>
            <a:ext cx="11688154" cy="74917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rPr>
              <a:t>8.</a:t>
            </a:r>
            <a:r>
              <a:rPr lang="zh-CN" altLang="zh-CN" sz="2800" kern="100" dirty="0">
                <a:latin typeface="Times New Roman"/>
                <a:ea typeface="华文细黑"/>
                <a:cs typeface="Times New Roman"/>
              </a:rPr>
              <a:t>关于</a:t>
            </a:r>
            <a:r>
              <a:rPr lang="en-US" altLang="zh-CN" sz="2800" kern="100" dirty="0">
                <a:latin typeface="Times New Roman"/>
                <a:ea typeface="华文细黑"/>
              </a:rPr>
              <a:t>FeCl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进行的实验，下列预测正确的是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表格 3"/>
          <p:cNvGraphicFramePr>
            <a:graphicFrameLocks noGrp="1"/>
          </p:cNvGraphicFramePr>
          <p:nvPr>
            <p:extLst>
              <p:ext uri="{D42A27DB-BD31-4B8C-83A1-F6EECF244321}">
                <p14:modId xmlns:p14="http://schemas.microsoft.com/office/powerpoint/2010/main" val="1344131062"/>
              </p:ext>
            </p:extLst>
          </p:nvPr>
        </p:nvGraphicFramePr>
        <p:xfrm>
          <a:off x="433440" y="1485578"/>
          <a:ext cx="11259340" cy="4672635"/>
        </p:xfrm>
        <a:graphic>
          <a:graphicData uri="http://schemas.openxmlformats.org/drawingml/2006/table">
            <a:tbl>
              <a:tblPr/>
              <a:tblGrid>
                <a:gridCol w="1066344"/>
                <a:gridCol w="5342368"/>
                <a:gridCol w="4850628"/>
              </a:tblGrid>
              <a:tr h="714862">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实验</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预测</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蒸发</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得到</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9232">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a:t>
                      </a:r>
                      <a:r>
                        <a:rPr lang="en-US" sz="2800" kern="100">
                          <a:effectLst/>
                          <a:latin typeface="Times New Roman"/>
                          <a:ea typeface="华文细黑"/>
                          <a:cs typeface="Courier New"/>
                        </a:rPr>
                        <a:t>CuCl</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混合液中，加入少量</a:t>
                      </a:r>
                      <a:r>
                        <a:rPr lang="en-US" sz="2800" kern="100">
                          <a:effectLst/>
                          <a:latin typeface="Times New Roman"/>
                          <a:ea typeface="华文细黑"/>
                          <a:cs typeface="Courier New"/>
                        </a:rPr>
                        <a:t>Fe</a:t>
                      </a:r>
                      <a:r>
                        <a:rPr lang="zh-CN" sz="2800" kern="100">
                          <a:effectLst/>
                          <a:latin typeface="Times New Roman"/>
                          <a:ea typeface="华文细黑"/>
                          <a:cs typeface="Times New Roman"/>
                        </a:rPr>
                        <a:t>粉</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一定有</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产生且有</a:t>
                      </a:r>
                      <a:r>
                        <a:rPr lang="en-US" sz="2800" kern="100" dirty="0">
                          <a:effectLst/>
                          <a:latin typeface="Times New Roman"/>
                          <a:ea typeface="华文细黑"/>
                          <a:cs typeface="Courier New"/>
                        </a:rPr>
                        <a:t>Cu</a:t>
                      </a:r>
                      <a:r>
                        <a:rPr lang="zh-CN" sz="2800" kern="100" dirty="0">
                          <a:effectLst/>
                          <a:latin typeface="Times New Roman"/>
                          <a:ea typeface="华文细黑"/>
                          <a:cs typeface="Times New Roman"/>
                        </a:rPr>
                        <a:t>析出</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固体溶于水配制饱和溶液</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会有</a:t>
                      </a: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沉淀产生</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8381">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在</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溶液中加入</a:t>
                      </a:r>
                      <a:r>
                        <a:rPr lang="en-US" sz="2800" kern="100" dirty="0">
                          <a:effectLst/>
                          <a:latin typeface="Times New Roman"/>
                          <a:ea typeface="华文细黑"/>
                          <a:cs typeface="Courier New"/>
                        </a:rPr>
                        <a:t>KHCO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有</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产生，但无</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沉淀生成</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833725"/>
            <a:ext cx="11010769"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项，蒸发时</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水解得到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，甚至分解得到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的氧化性比</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粉首先与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项</a:t>
            </a:r>
            <a:r>
              <a:rPr lang="zh-CN" altLang="en-US"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易水解，在中性条件下生成沉淀；</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发生</a:t>
            </a:r>
            <a:r>
              <a:rPr lang="zh-CN" altLang="zh-CN" sz="2800" kern="100" dirty="0">
                <a:latin typeface="Times New Roman"/>
                <a:ea typeface="华文细黑"/>
                <a:cs typeface="Times New Roman"/>
              </a:rPr>
              <a:t>双水解反应，生成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589324817"/>
              </p:ext>
            </p:extLst>
          </p:nvPr>
        </p:nvGraphicFramePr>
        <p:xfrm>
          <a:off x="3325137" y="3756298"/>
          <a:ext cx="368300" cy="600075"/>
        </p:xfrm>
        <a:graphic>
          <a:graphicData uri="http://schemas.openxmlformats.org/presentationml/2006/ole">
            <mc:AlternateContent xmlns:mc="http://schemas.openxmlformats.org/markup-compatibility/2006">
              <mc:Choice xmlns:v="urn:schemas-microsoft-com:vml" Requires="v">
                <p:oleObj spid="_x0000_s108694" name="文档" r:id="rId16" imgW="369028" imgH="599782" progId="Word.Document.12">
                  <p:embed/>
                </p:oleObj>
              </mc:Choice>
              <mc:Fallback>
                <p:oleObj name="文档" r:id="rId16" imgW="369028" imgH="599782" progId="Word.Document.12">
                  <p:embed/>
                  <p:pic>
                    <p:nvPicPr>
                      <p:cNvPr id="0" name=""/>
                      <p:cNvPicPr/>
                      <p:nvPr/>
                    </p:nvPicPr>
                    <p:blipFill>
                      <a:blip r:embed="rId17"/>
                      <a:stretch>
                        <a:fillRect/>
                      </a:stretch>
                    </p:blipFill>
                    <p:spPr>
                      <a:xfrm>
                        <a:off x="3325137" y="3756298"/>
                        <a:ext cx="368300" cy="600075"/>
                      </a:xfrm>
                      <a:prstGeom prst="rect">
                        <a:avLst/>
                      </a:prstGeom>
                    </p:spPr>
                  </p:pic>
                </p:oleObj>
              </mc:Fallback>
            </mc:AlternateContent>
          </a:graphicData>
        </a:graphic>
      </p:graphicFrame>
      <p:sp>
        <p:nvSpPr>
          <p:cNvPr id="18"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750"/>
                                        <p:tgtEl>
                                          <p:spTgt spid="2"/>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437" y="558999"/>
            <a:ext cx="11572430" cy="1064137"/>
          </a:xfrm>
          <a:prstGeom prst="rect">
            <a:avLst/>
          </a:prstGeom>
        </p:spPr>
        <p:txBody>
          <a:bodyPr>
            <a:spAutoFit/>
          </a:bodyPr>
          <a:lstStyle/>
          <a:p>
            <a:pPr algn="just">
              <a:lnSpc>
                <a:spcPts val="4000"/>
              </a:lnSpc>
              <a:spcAft>
                <a:spcPts val="0"/>
              </a:spcAft>
            </a:pPr>
            <a:r>
              <a:rPr lang="en-US" altLang="zh-CN" sz="2600" kern="100" dirty="0">
                <a:latin typeface="Times New Roman"/>
                <a:ea typeface="华文细黑"/>
              </a:rPr>
              <a:t>9.</a:t>
            </a:r>
            <a:r>
              <a:rPr lang="zh-CN" altLang="zh-CN" sz="2600" kern="100" dirty="0">
                <a:latin typeface="Times New Roman"/>
                <a:ea typeface="华文细黑"/>
                <a:cs typeface="Times New Roman"/>
              </a:rPr>
              <a:t>通过对实验现象的观察、分析推理得出正确的结论是化学学习的方法之一。对下列实验事实的解释正确的是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a:latin typeface="Times New Roman"/>
                <a:ea typeface="华文细黑"/>
              </a:rPr>
              <a:t>)</a:t>
            </a:r>
            <a:endParaRPr lang="zh-CN" altLang="zh-CN" sz="26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19" name="表格 18"/>
          <p:cNvGraphicFramePr>
            <a:graphicFrameLocks noGrp="1"/>
          </p:cNvGraphicFramePr>
          <p:nvPr>
            <p:extLst>
              <p:ext uri="{D42A27DB-BD31-4B8C-83A1-F6EECF244321}">
                <p14:modId xmlns:p14="http://schemas.microsoft.com/office/powerpoint/2010/main" val="2526029214"/>
              </p:ext>
            </p:extLst>
          </p:nvPr>
        </p:nvGraphicFramePr>
        <p:xfrm>
          <a:off x="416099" y="1692077"/>
          <a:ext cx="11446113" cy="4824536"/>
        </p:xfrm>
        <a:graphic>
          <a:graphicData uri="http://schemas.openxmlformats.org/drawingml/2006/table">
            <a:tbl>
              <a:tblPr/>
              <a:tblGrid>
                <a:gridCol w="1084035"/>
                <a:gridCol w="5181039"/>
                <a:gridCol w="5181039"/>
              </a:tblGrid>
              <a:tr h="576064">
                <a:tc>
                  <a:txBody>
                    <a:bodyPr/>
                    <a:lstStyle/>
                    <a:p>
                      <a:pPr algn="ctr">
                        <a:lnSpc>
                          <a:spcPts val="4000"/>
                        </a:lnSpc>
                        <a:spcAft>
                          <a:spcPts val="0"/>
                        </a:spcAft>
                      </a:pPr>
                      <a:r>
                        <a:rPr lang="zh-CN" sz="2600" kern="100" dirty="0">
                          <a:effectLst/>
                          <a:latin typeface="Times New Roman"/>
                          <a:ea typeface="华文细黑"/>
                          <a:cs typeface="Times New Roman"/>
                        </a:rPr>
                        <a:t>选项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dirty="0">
                          <a:effectLst/>
                          <a:latin typeface="Times New Roman"/>
                          <a:ea typeface="华文细黑"/>
                          <a:cs typeface="Times New Roman"/>
                        </a:rPr>
                        <a:t>操作、现象</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a:effectLst/>
                          <a:latin typeface="Times New Roman"/>
                          <a:ea typeface="华文细黑"/>
                          <a:cs typeface="Times New Roman"/>
                        </a:rPr>
                        <a:t>解释</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6350">
                <a:tc>
                  <a:txBody>
                    <a:bodyPr/>
                    <a:lstStyle/>
                    <a:p>
                      <a:pPr algn="ctr">
                        <a:lnSpc>
                          <a:spcPts val="4000"/>
                        </a:lnSpc>
                        <a:spcAft>
                          <a:spcPts val="0"/>
                        </a:spcAft>
                      </a:pPr>
                      <a:r>
                        <a:rPr lang="en-US" sz="2600" kern="100" dirty="0">
                          <a:effectLst/>
                          <a:latin typeface="Times New Roman"/>
                          <a:ea typeface="华文细黑"/>
                          <a:cs typeface="Courier New"/>
                        </a:rPr>
                        <a:t>A</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a:t>
                      </a:r>
                      <a:r>
                        <a:rPr lang="en-US" sz="2600" kern="100" dirty="0">
                          <a:effectLst/>
                          <a:latin typeface="Times New Roman"/>
                          <a:ea typeface="华文细黑"/>
                          <a:cs typeface="Courier New"/>
                        </a:rPr>
                        <a:t>KI</a:t>
                      </a:r>
                      <a:r>
                        <a:rPr lang="en-US" sz="2600" kern="100" dirty="0" smtClean="0">
                          <a:effectLst/>
                          <a:latin typeface="Times New Roman"/>
                          <a:ea typeface="华文细黑"/>
                          <a:cs typeface="Courier New"/>
                        </a:rPr>
                        <a:t>­</a:t>
                      </a:r>
                      <a:r>
                        <a:rPr lang="en-US" altLang="zh-CN" sz="2600" kern="100" dirty="0" smtClean="0">
                          <a:effectLst/>
                          <a:latin typeface="Times New Roman"/>
                          <a:ea typeface="华文细黑"/>
                          <a:cs typeface="Courier New"/>
                        </a:rPr>
                        <a:t>-</a:t>
                      </a:r>
                      <a:r>
                        <a:rPr lang="zh-CN" sz="2600" kern="100" dirty="0" smtClean="0">
                          <a:effectLst/>
                          <a:latin typeface="Times New Roman"/>
                          <a:ea typeface="华文细黑"/>
                          <a:cs typeface="Times New Roman"/>
                        </a:rPr>
                        <a:t>淀粉</a:t>
                      </a:r>
                      <a:r>
                        <a:rPr lang="zh-CN" sz="2600" kern="100" dirty="0">
                          <a:effectLst/>
                          <a:latin typeface="Times New Roman"/>
                          <a:ea typeface="华文细黑"/>
                          <a:cs typeface="Times New Roman"/>
                        </a:rPr>
                        <a:t>溶液中加入</a:t>
                      </a:r>
                      <a:r>
                        <a:rPr lang="en-US" sz="2600" kern="100" dirty="0">
                          <a:effectLst/>
                          <a:latin typeface="Times New Roman"/>
                          <a:ea typeface="华文细黑"/>
                          <a:cs typeface="Courier New"/>
                        </a:rPr>
                        <a:t>FeCl</a:t>
                      </a:r>
                      <a:r>
                        <a:rPr lang="en-US" sz="2600" kern="100" baseline="-25000" dirty="0">
                          <a:effectLst/>
                          <a:latin typeface="Times New Roman"/>
                          <a:ea typeface="华文细黑"/>
                          <a:cs typeface="Courier New"/>
                        </a:rPr>
                        <a:t>3</a:t>
                      </a:r>
                      <a:r>
                        <a:rPr lang="zh-CN" sz="2600" kern="100" dirty="0">
                          <a:effectLst/>
                          <a:latin typeface="Times New Roman"/>
                          <a:ea typeface="华文细黑"/>
                          <a:cs typeface="Times New Roman"/>
                        </a:rPr>
                        <a:t>溶液，溶液变蓝</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en-US" sz="2600" kern="100" dirty="0">
                          <a:effectLst/>
                          <a:latin typeface="Times New Roman"/>
                          <a:ea typeface="华文细黑"/>
                          <a:cs typeface="Courier New"/>
                        </a:rPr>
                        <a:t>Fe</a:t>
                      </a:r>
                      <a:r>
                        <a:rPr lang="en-US" sz="2600" kern="100" baseline="30000" dirty="0">
                          <a:effectLst/>
                          <a:latin typeface="Times New Roman"/>
                          <a:ea typeface="华文细黑"/>
                          <a:cs typeface="Courier New"/>
                        </a:rPr>
                        <a:t>3</a:t>
                      </a:r>
                      <a:r>
                        <a:rPr lang="zh-CN" sz="2600" kern="100" baseline="30000" dirty="0">
                          <a:effectLst/>
                          <a:latin typeface="Times New Roman"/>
                          <a:ea typeface="华文细黑"/>
                          <a:cs typeface="Times New Roman"/>
                        </a:rPr>
                        <a:t>＋</a:t>
                      </a:r>
                      <a:r>
                        <a:rPr lang="zh-CN" sz="2600" kern="100" dirty="0">
                          <a:effectLst/>
                          <a:latin typeface="Times New Roman"/>
                          <a:ea typeface="华文细黑"/>
                          <a:cs typeface="Times New Roman"/>
                        </a:rPr>
                        <a:t>能与淀粉发生显色反应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a:effectLst/>
                          <a:latin typeface="Times New Roman"/>
                          <a:ea typeface="华文细黑"/>
                          <a:cs typeface="Courier New"/>
                        </a:rPr>
                        <a:t>B</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把生铁放置于潮湿的空气中，铁表面有一层红棕色的斑点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铁在潮湿的空气中易生成</a:t>
                      </a:r>
                      <a:r>
                        <a:rPr lang="en-US" sz="2600" kern="100" dirty="0" smtClean="0">
                          <a:effectLst/>
                          <a:latin typeface="Times New Roman"/>
                          <a:ea typeface="华文细黑"/>
                          <a:cs typeface="Courier New"/>
                        </a:rPr>
                        <a:t>Fe(OH)</a:t>
                      </a:r>
                      <a:r>
                        <a:rPr lang="en-US" sz="2600" kern="100" baseline="-25000" dirty="0" smtClean="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1882">
                <a:tc>
                  <a:txBody>
                    <a:bodyPr/>
                    <a:lstStyle/>
                    <a:p>
                      <a:pPr algn="ctr">
                        <a:lnSpc>
                          <a:spcPts val="4000"/>
                        </a:lnSpc>
                        <a:spcAft>
                          <a:spcPts val="0"/>
                        </a:spcAft>
                      </a:pPr>
                      <a:r>
                        <a:rPr kumimoji="0" lang="en-US" altLang="zh-CN" sz="2600" b="0" i="0" u="none" strike="noStrike" kern="100" cap="none" spc="0" normalizeH="0" baseline="0" noProof="0" dirty="0" smtClean="0">
                          <a:ln>
                            <a:noFill/>
                          </a:ln>
                          <a:solidFill>
                            <a:prstClr val="black"/>
                          </a:solidFill>
                          <a:effectLst/>
                          <a:uLnTx/>
                          <a:uFillTx/>
                          <a:latin typeface="Times New Roman"/>
                          <a:ea typeface="华文细黑"/>
                          <a:cs typeface="Courier New"/>
                        </a:rPr>
                        <a:t>C</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向稀硝酸中加入少量铁粉，有气泡产生</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a:t>
                      </a:r>
                      <a:r>
                        <a:rPr lang="zh-CN" sz="2600" kern="100" dirty="0">
                          <a:effectLst/>
                          <a:latin typeface="Times New Roman"/>
                          <a:ea typeface="华文细黑"/>
                          <a:cs typeface="Times New Roman"/>
                        </a:rPr>
                        <a:t>置换出硝酸中的氢，生成了氢气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dirty="0">
                          <a:effectLst/>
                          <a:latin typeface="Times New Roman"/>
                          <a:ea typeface="华文细黑"/>
                          <a:cs typeface="Courier New"/>
                        </a:rPr>
                        <a:t>D</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新制</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露置于空气中一段时间，白色物质变成了红褐色</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易被</a:t>
                      </a:r>
                      <a:r>
                        <a:rPr lang="en-US" sz="2600" kern="100" dirty="0">
                          <a:effectLst/>
                          <a:latin typeface="Times New Roman"/>
                          <a:ea typeface="华文细黑"/>
                          <a:cs typeface="Courier New"/>
                        </a:rPr>
                        <a:t>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氧化成</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 name="矩形 5"/>
          <p:cNvSpPr/>
          <p:nvPr/>
        </p:nvSpPr>
        <p:spPr>
          <a:xfrm>
            <a:off x="550590" y="981522"/>
            <a:ext cx="10476369" cy="3057504"/>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，淀粉遇碘变蓝；</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项中红棕色斑点是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项中铁与稀硝酸反应产生的气体为</a:t>
            </a:r>
            <a:r>
              <a:rPr lang="en-US" altLang="zh-CN" sz="2800" kern="100" dirty="0">
                <a:latin typeface="Times New Roman"/>
                <a:ea typeface="华文细黑"/>
                <a:cs typeface="Courier New"/>
              </a:rPr>
              <a:t>NO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99906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750"/>
                                        <p:tgtEl>
                                          <p:spTgt spid="6">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750"/>
                                        <p:tgtEl>
                                          <p:spTgt spid="6">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7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2790" y="761717"/>
            <a:ext cx="11524006"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下列关于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该溶液中，</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Br</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spc="-100" dirty="0">
                <a:latin typeface="Times New Roman"/>
                <a:ea typeface="华文细黑"/>
                <a:cs typeface="Times New Roman"/>
              </a:rPr>
              <a:t>用该</a:t>
            </a:r>
            <a:r>
              <a:rPr lang="zh-CN" altLang="zh-CN" sz="2800" kern="100" spc="-100" dirty="0" smtClean="0">
                <a:latin typeface="Times New Roman"/>
                <a:ea typeface="华文细黑"/>
                <a:cs typeface="Times New Roman"/>
              </a:rPr>
              <a:t>溶液溶解</a:t>
            </a:r>
            <a:r>
              <a:rPr lang="zh-CN" altLang="zh-CN" sz="2800" kern="100" spc="-100" dirty="0">
                <a:latin typeface="Times New Roman"/>
                <a:ea typeface="华文细黑"/>
                <a:cs typeface="Times New Roman"/>
              </a:rPr>
              <a:t>一定量铜粉，向所得溶液中再加入铁粉，若溶液中有</a:t>
            </a:r>
            <a:r>
              <a:rPr lang="en-US" altLang="zh-CN" sz="2800" kern="100" spc="-100" dirty="0">
                <a:latin typeface="Times New Roman"/>
                <a:ea typeface="华文细黑"/>
                <a:cs typeface="Courier New"/>
              </a:rPr>
              <a:t>Cu</a:t>
            </a:r>
            <a:r>
              <a:rPr lang="en-US" altLang="zh-CN" sz="2800" kern="100" spc="-100" baseline="30000" dirty="0">
                <a:latin typeface="Times New Roman"/>
                <a:ea typeface="华文细黑"/>
                <a:cs typeface="Courier New"/>
              </a:rPr>
              <a:t>2</a:t>
            </a:r>
            <a:r>
              <a:rPr lang="zh-CN" altLang="zh-CN" sz="2800" kern="100" spc="-100" baseline="30000" dirty="0" smtClean="0">
                <a:latin typeface="Times New Roman"/>
                <a:ea typeface="华文细黑"/>
                <a:cs typeface="Times New Roman"/>
              </a:rPr>
              <a:t>＋</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ts val="5500"/>
              </a:lnSpc>
              <a:spcAft>
                <a:spcPts val="0"/>
              </a:spcAft>
            </a:pPr>
            <a:r>
              <a:rPr lang="en-US" altLang="zh-CN" sz="2800" kern="100" spc="-100" dirty="0">
                <a:latin typeface="Times New Roman"/>
                <a:ea typeface="华文细黑"/>
                <a:cs typeface="Times New Roman"/>
              </a:rPr>
              <a:t> </a:t>
            </a:r>
            <a:r>
              <a:rPr lang="en-US" altLang="zh-CN" sz="2800" kern="100" spc="-100" dirty="0" smtClean="0">
                <a:latin typeface="Times New Roman"/>
                <a:ea typeface="华文细黑"/>
                <a:cs typeface="Times New Roman"/>
              </a:rPr>
              <a:t>   </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将该溶液蒸干，得到的固体中混有氢氧化铁</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充分反应，生成</a:t>
            </a:r>
            <a:r>
              <a:rPr lang="en-US" altLang="zh-CN" sz="2800" kern="100" dirty="0">
                <a:latin typeface="Times New Roman"/>
                <a:ea typeface="华文细黑"/>
                <a:cs typeface="Courier New"/>
              </a:rPr>
              <a:t>1.12 g </a:t>
            </a:r>
            <a:r>
              <a:rPr lang="en-US" altLang="zh-CN" sz="2800" kern="100" dirty="0" smtClean="0">
                <a:latin typeface="Times New Roman"/>
                <a:ea typeface="华文细黑"/>
                <a:cs typeface="Courier New"/>
              </a:rPr>
              <a:t>Fe</a:t>
            </a: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681902"/>
            <a:ext cx="11409910" cy="5340180"/>
          </a:xfrm>
          <a:prstGeom prst="rect">
            <a:avLst/>
          </a:prstGeom>
        </p:spPr>
        <p:txBody>
          <a:bodyPr>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项，该溶液中，</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2I</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，不能大量共存，错误；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项，用该溶液溶解一定量铜粉，向所得溶液中再加入铁粉，若溶液中有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未参加反应，也可能是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部分被置换，则可能有固体铜析出，故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项，由于硫酸难挥发，将该溶液蒸干得到固体硫酸铁，故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发生的反应为</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1.12 g Fe</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2800" kern="100" dirty="0">
              <a:latin typeface="宋体"/>
              <a:cs typeface="Courier New"/>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4432" y="68333"/>
            <a:ext cx="2608406" cy="523220"/>
          </a:xfrm>
          <a:prstGeom prst="rect">
            <a:avLst/>
          </a:prstGeom>
        </p:spPr>
        <p:txBody>
          <a:bodyPr wrap="none">
            <a:spAutoFit/>
          </a:bodyPr>
          <a:lstStyle/>
          <a:p>
            <a:r>
              <a:rPr lang="en-US" altLang="zh-CN" sz="2800" kern="100">
                <a:latin typeface="Times New Roman"/>
                <a:ea typeface="华文细黑"/>
              </a:rPr>
              <a:t>3.</a:t>
            </a:r>
            <a:r>
              <a:rPr lang="zh-CN" altLang="zh-CN" sz="2800" kern="100" dirty="0">
                <a:latin typeface="Times New Roman"/>
                <a:ea typeface="华文细黑"/>
                <a:cs typeface="Times New Roman"/>
              </a:rPr>
              <a:t>铁的氢氧化物</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3001332079"/>
              </p:ext>
            </p:extLst>
          </p:nvPr>
        </p:nvGraphicFramePr>
        <p:xfrm>
          <a:off x="531540" y="706880"/>
          <a:ext cx="11017224" cy="5184576"/>
        </p:xfrm>
        <a:graphic>
          <a:graphicData uri="http://schemas.openxmlformats.org/drawingml/2006/table">
            <a:tbl>
              <a:tblPr/>
              <a:tblGrid>
                <a:gridCol w="2117518"/>
                <a:gridCol w="4449853"/>
                <a:gridCol w="4449853"/>
              </a:tblGrid>
              <a:tr h="740654">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2</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a:effectLst/>
                          <a:latin typeface="Times New Roman"/>
                          <a:ea typeface="华文细黑"/>
                          <a:cs typeface="Times New Roman"/>
                        </a:rPr>
                        <a:t>色态</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白色固体</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红褐色固体</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dirty="0">
                          <a:effectLst/>
                          <a:latin typeface="Times New Roman"/>
                          <a:ea typeface="华文细黑"/>
                          <a:cs typeface="Times New Roman"/>
                        </a:rPr>
                        <a:t>与</a:t>
                      </a:r>
                      <a:r>
                        <a:rPr lang="zh-CN" sz="2800" kern="100" dirty="0" smtClean="0">
                          <a:effectLst/>
                          <a:latin typeface="Times New Roman"/>
                          <a:ea typeface="华文细黑"/>
                          <a:cs typeface="Times New Roman"/>
                        </a:rPr>
                        <a:t>盐酸反应</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kern="100" dirty="0" smtClean="0">
                          <a:effectLst/>
                          <a:latin typeface="Times New Roman"/>
                          <a:ea typeface="华文细黑"/>
                        </a:rPr>
                        <a:t>  Fe(OH)</a:t>
                      </a:r>
                      <a:r>
                        <a:rPr lang="en-US" altLang="zh-CN" sz="2800" kern="100" baseline="-25000" dirty="0" smtClean="0">
                          <a:effectLst/>
                          <a:latin typeface="Times New Roman"/>
                          <a:ea typeface="华文细黑"/>
                        </a:rPr>
                        <a:t>2</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2H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2</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cs typeface="Times New Roman"/>
                        </a:rPr>
                        <a:t> </a:t>
                      </a: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2H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u="none" kern="100" dirty="0" smtClean="0">
                          <a:effectLst/>
                          <a:latin typeface="宋体"/>
                          <a:cs typeface="Courier New"/>
                        </a:rPr>
                        <a:t> </a:t>
                      </a:r>
                      <a:r>
                        <a:rPr lang="en-US" altLang="zh-CN" sz="2800" kern="100" dirty="0" smtClean="0">
                          <a:effectLst/>
                          <a:latin typeface="Times New Roman"/>
                          <a:ea typeface="华文细黑"/>
                        </a:rPr>
                        <a:t>Fe(OH)</a:t>
                      </a:r>
                      <a:r>
                        <a:rPr lang="en-US" altLang="zh-CN" sz="2800" kern="100" baseline="-25000" dirty="0" smtClean="0">
                          <a:effectLst/>
                          <a:latin typeface="Times New Roman"/>
                          <a:ea typeface="华文细黑"/>
                        </a:rPr>
                        <a:t>3</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3H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3</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3H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dirty="0" smtClean="0">
                          <a:effectLst/>
                          <a:latin typeface="Times New Roman"/>
                          <a:ea typeface="华文细黑"/>
                          <a:cs typeface="Times New Roman"/>
                        </a:rPr>
                        <a:t>受热分解</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l">
                        <a:lnSpc>
                          <a:spcPct val="150000"/>
                        </a:lnSpc>
                        <a:spcAft>
                          <a:spcPts val="0"/>
                        </a:spcAft>
                      </a:pPr>
                      <a:r>
                        <a:rPr lang="en-US" sz="2800" kern="100" dirty="0" smtClean="0">
                          <a:effectLst/>
                          <a:latin typeface="Times New Roman"/>
                          <a:ea typeface="华文细黑"/>
                          <a:cs typeface="Courier New"/>
                        </a:rPr>
                        <a:t> 2Fe(OH)</a:t>
                      </a:r>
                      <a:r>
                        <a:rPr lang="en-US" sz="2800" kern="100" baseline="-25000" dirty="0" smtClean="0">
                          <a:effectLst/>
                          <a:latin typeface="Times New Roman"/>
                          <a:ea typeface="华文细黑"/>
                          <a:cs typeface="Courier New"/>
                        </a:rPr>
                        <a:t>3              </a:t>
                      </a:r>
                      <a:r>
                        <a:rPr lang="en-US" sz="2800" kern="100" dirty="0" smtClean="0">
                          <a:effectLst/>
                          <a:latin typeface="Times New Roman"/>
                          <a:ea typeface="华文细黑"/>
                          <a:cs typeface="Courier New"/>
                        </a:rPr>
                        <a:t>Fe</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r>
                        <a:rPr lang="en-US" sz="2800" kern="100" baseline="-25000" dirty="0" smtClean="0">
                          <a:effectLst/>
                          <a:latin typeface="Times New Roman"/>
                          <a:ea typeface="华文细黑"/>
                          <a:cs typeface="Courier New"/>
                        </a:rPr>
                        <a:t>3</a:t>
                      </a:r>
                      <a:r>
                        <a:rPr lang="zh-CN" sz="2800" kern="100" dirty="0" smtClean="0">
                          <a:effectLst/>
                          <a:latin typeface="Times New Roman"/>
                          <a:ea typeface="华文细黑"/>
                          <a:cs typeface="Times New Roman"/>
                        </a:rPr>
                        <a:t>＋</a:t>
                      </a:r>
                      <a:r>
                        <a:rPr lang="en-US" sz="2800" kern="100" dirty="0" smtClean="0">
                          <a:effectLst/>
                          <a:latin typeface="Times New Roman"/>
                          <a:ea typeface="华文细黑"/>
                          <a:cs typeface="Courier New"/>
                        </a:rPr>
                        <a:t>3H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a:effectLst/>
                          <a:latin typeface="Times New Roman"/>
                          <a:ea typeface="华文细黑"/>
                          <a:cs typeface="Times New Roman"/>
                        </a:rPr>
                        <a:t>制法</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可溶性亚铁盐与碱溶液反应</a:t>
                      </a:r>
                      <a:endParaRPr lang="zh-CN" sz="2800" kern="100" dirty="0">
                        <a:effectLst/>
                        <a:latin typeface="宋体"/>
                        <a:cs typeface="Courier New"/>
                      </a:endParaRPr>
                    </a:p>
                    <a:p>
                      <a:pPr algn="l">
                        <a:lnSpc>
                          <a:spcPct val="150000"/>
                        </a:lnSpc>
                        <a:spcAft>
                          <a:spcPts val="0"/>
                        </a:spcAft>
                      </a:pPr>
                      <a:r>
                        <a:rPr lang="en-US" sz="2800" kern="100" dirty="0" smtClean="0">
                          <a:effectLst/>
                          <a:latin typeface="Times New Roman"/>
                          <a:ea typeface="华文细黑"/>
                          <a:cs typeface="Courier New"/>
                        </a:rPr>
                        <a:t> Fe</a:t>
                      </a:r>
                      <a:r>
                        <a:rPr lang="en-US" sz="2800" kern="100" baseline="30000" dirty="0" smtClean="0">
                          <a:effectLst/>
                          <a:latin typeface="Times New Roman"/>
                          <a:ea typeface="华文细黑"/>
                          <a:cs typeface="Courier New"/>
                        </a:rPr>
                        <a:t>2</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2</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可溶性铁盐与碱溶液反应</a:t>
                      </a:r>
                      <a:endParaRPr lang="zh-CN" sz="2800" kern="100" dirty="0">
                        <a:effectLst/>
                        <a:latin typeface="宋体"/>
                        <a:cs typeface="Courier New"/>
                      </a:endParaRPr>
                    </a:p>
                    <a:p>
                      <a:pPr algn="l">
                        <a:lnSpc>
                          <a:spcPct val="150000"/>
                        </a:lnSpc>
                        <a:spcAft>
                          <a:spcPts val="0"/>
                        </a:spcAft>
                      </a:pPr>
                      <a:r>
                        <a:rPr lang="en-US" sz="2800" kern="100" dirty="0" smtClean="0">
                          <a:effectLst/>
                          <a:latin typeface="Times New Roman"/>
                          <a:ea typeface="华文细黑"/>
                          <a:cs typeface="Courier New"/>
                        </a:rPr>
                        <a:t>  Fe</a:t>
                      </a:r>
                      <a:r>
                        <a:rPr lang="en-US" sz="2800" kern="100" baseline="30000" dirty="0" smtClean="0">
                          <a:effectLst/>
                          <a:latin typeface="Times New Roman"/>
                          <a:ea typeface="华文细黑"/>
                          <a:cs typeface="Courier New"/>
                        </a:rPr>
                        <a:t>3</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3OH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37629204"/>
              </p:ext>
            </p:extLst>
          </p:nvPr>
        </p:nvGraphicFramePr>
        <p:xfrm>
          <a:off x="8640884" y="3610988"/>
          <a:ext cx="911225" cy="792162"/>
        </p:xfrm>
        <a:graphic>
          <a:graphicData uri="http://schemas.openxmlformats.org/presentationml/2006/ole">
            <mc:AlternateContent xmlns:mc="http://schemas.openxmlformats.org/markup-compatibility/2006">
              <mc:Choice xmlns:v="urn:schemas-microsoft-com:vml" Requires="v">
                <p:oleObj spid="_x0000_s70840" name="文档" r:id="rId3" imgW="911948" imgH="792388" progId="Word.Document.12">
                  <p:embed/>
                </p:oleObj>
              </mc:Choice>
              <mc:Fallback>
                <p:oleObj name="文档" r:id="rId3" imgW="911948" imgH="792388"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0884" y="3610988"/>
                        <a:ext cx="9112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646934" y="1556462"/>
            <a:ext cx="2520280"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25382" y="1541948"/>
            <a:ext cx="2520280"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89278" y="3746065"/>
            <a:ext cx="4306528"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96420" y="3587200"/>
            <a:ext cx="1664238" cy="737510"/>
          </a:xfrm>
          <a:prstGeom prst="rect">
            <a:avLst/>
          </a:prstGeom>
        </p:spPr>
        <p:txBody>
          <a:bodyPr wrap="none">
            <a:spAutoFit/>
          </a:bodyPr>
          <a:lstStyle/>
          <a:p>
            <a:pPr algn="ctr">
              <a:lnSpc>
                <a:spcPct val="150000"/>
              </a:lnSpc>
              <a:spcAft>
                <a:spcPts val="0"/>
              </a:spcAft>
            </a:pPr>
            <a:r>
              <a:rPr lang="en-US" altLang="zh-CN" sz="3200" b="1" kern="100" dirty="0">
                <a:solidFill>
                  <a:srgbClr val="FF0000"/>
                </a:solidFill>
                <a:latin typeface="Times New Roman"/>
                <a:ea typeface="华文细黑"/>
                <a:cs typeface="Courier New"/>
              </a:rPr>
              <a:t>Fe(OH)</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cxnSp>
        <p:nvCxnSpPr>
          <p:cNvPr id="13" name="直接箭头连接符 12"/>
          <p:cNvCxnSpPr/>
          <p:nvPr/>
        </p:nvCxnSpPr>
        <p:spPr>
          <a:xfrm>
            <a:off x="4460658" y="4051285"/>
            <a:ext cx="150411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338548" y="3405714"/>
            <a:ext cx="1620957" cy="1113895"/>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隔绝空气</a:t>
            </a:r>
            <a:endParaRPr lang="en-US" altLang="zh-CN" sz="2800" b="1" kern="100" dirty="0" smtClean="0">
              <a:solidFill>
                <a:srgbClr val="FF0000"/>
              </a:solidFill>
              <a:latin typeface="Times New Roman"/>
              <a:ea typeface="华文细黑"/>
              <a:cs typeface="Courier New"/>
            </a:endParaRPr>
          </a:p>
          <a:p>
            <a:pPr algn="ctr">
              <a:lnSpc>
                <a:spcPct val="125000"/>
              </a:lnSpc>
              <a:spcAft>
                <a:spcPts val="0"/>
              </a:spcAft>
            </a:pPr>
            <a:r>
              <a:rPr lang="zh-CN" altLang="en-US" sz="2800" b="1" kern="100" dirty="0">
                <a:solidFill>
                  <a:srgbClr val="FF0000"/>
                </a:solidFill>
                <a:latin typeface="Times New Roman"/>
                <a:ea typeface="华文细黑"/>
                <a:cs typeface="Courier New"/>
              </a:rPr>
              <a:t>加热</a:t>
            </a:r>
            <a:endParaRPr lang="zh-CN" altLang="zh-CN" sz="2800" b="1" kern="100" dirty="0">
              <a:solidFill>
                <a:srgbClr val="FF0000"/>
              </a:solidFill>
              <a:latin typeface="宋体"/>
              <a:cs typeface="Courier New"/>
            </a:endParaRPr>
          </a:p>
        </p:txBody>
      </p:sp>
      <p:sp>
        <p:nvSpPr>
          <p:cNvPr id="15" name="矩形 14"/>
          <p:cNvSpPr/>
          <p:nvPr/>
        </p:nvSpPr>
        <p:spPr>
          <a:xfrm>
            <a:off x="5964772" y="3593907"/>
            <a:ext cx="936474" cy="737510"/>
          </a:xfrm>
          <a:prstGeom prst="rect">
            <a:avLst/>
          </a:prstGeom>
        </p:spPr>
        <p:txBody>
          <a:bodyPr wrap="none">
            <a:spAutoFit/>
          </a:bodyPr>
          <a:lstStyle/>
          <a:p>
            <a:pPr algn="ctr">
              <a:lnSpc>
                <a:spcPct val="150000"/>
              </a:lnSpc>
              <a:spcAft>
                <a:spcPts val="0"/>
              </a:spcAft>
            </a:pPr>
            <a:r>
              <a:rPr lang="en-US" altLang="zh-CN" sz="3200" b="1" kern="100" dirty="0" err="1" smtClean="0">
                <a:solidFill>
                  <a:srgbClr val="FF0000"/>
                </a:solidFill>
                <a:latin typeface="Times New Roman"/>
                <a:ea typeface="华文细黑"/>
                <a:cs typeface="Courier New"/>
              </a:rPr>
              <a:t>FeO</a:t>
            </a:r>
            <a:endParaRPr lang="zh-CN" altLang="zh-CN" sz="3200" b="1" kern="100" dirty="0">
              <a:solidFill>
                <a:srgbClr val="FF0000"/>
              </a:solidFill>
              <a:latin typeface="宋体"/>
              <a:cs typeface="Courier New"/>
            </a:endParaRPr>
          </a:p>
        </p:txBody>
      </p:sp>
      <p:sp>
        <p:nvSpPr>
          <p:cNvPr id="16" name="矩形 15"/>
          <p:cNvSpPr/>
          <p:nvPr/>
        </p:nvSpPr>
        <p:spPr>
          <a:xfrm>
            <a:off x="3255017" y="5910299"/>
            <a:ext cx="1664238" cy="737510"/>
          </a:xfrm>
          <a:prstGeom prst="rect">
            <a:avLst/>
          </a:prstGeom>
        </p:spPr>
        <p:txBody>
          <a:bodyPr wrap="none">
            <a:spAutoFit/>
          </a:bodyPr>
          <a:lstStyle/>
          <a:p>
            <a:pPr algn="ctr">
              <a:lnSpc>
                <a:spcPct val="150000"/>
              </a:lnSpc>
              <a:spcAft>
                <a:spcPts val="0"/>
              </a:spcAft>
            </a:pPr>
            <a:r>
              <a:rPr lang="en-US" altLang="zh-CN" sz="3200" b="1" kern="100" dirty="0">
                <a:solidFill>
                  <a:srgbClr val="FF0000"/>
                </a:solidFill>
                <a:latin typeface="Times New Roman"/>
                <a:ea typeface="华文细黑"/>
                <a:cs typeface="Courier New"/>
              </a:rPr>
              <a:t>Fe(OH)</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cxnSp>
        <p:nvCxnSpPr>
          <p:cNvPr id="17" name="直接箭头连接符 16"/>
          <p:cNvCxnSpPr/>
          <p:nvPr/>
        </p:nvCxnSpPr>
        <p:spPr>
          <a:xfrm>
            <a:off x="4919255" y="6374384"/>
            <a:ext cx="150411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975748" y="5757207"/>
            <a:ext cx="1261884" cy="1113895"/>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空气中</a:t>
            </a:r>
            <a:endParaRPr lang="en-US" altLang="zh-CN" sz="2800" b="1" kern="100" dirty="0" smtClean="0">
              <a:solidFill>
                <a:srgbClr val="FF0000"/>
              </a:solidFill>
              <a:latin typeface="Times New Roman"/>
              <a:ea typeface="华文细黑"/>
              <a:cs typeface="Courier New"/>
            </a:endParaRPr>
          </a:p>
          <a:p>
            <a:pPr algn="ctr">
              <a:lnSpc>
                <a:spcPct val="125000"/>
              </a:lnSpc>
              <a:spcAft>
                <a:spcPts val="0"/>
              </a:spcAft>
            </a:pPr>
            <a:r>
              <a:rPr lang="zh-CN" altLang="en-US" sz="2800" b="1" kern="100" dirty="0">
                <a:solidFill>
                  <a:srgbClr val="FF0000"/>
                </a:solidFill>
                <a:latin typeface="Times New Roman"/>
                <a:ea typeface="华文细黑"/>
                <a:cs typeface="Courier New"/>
              </a:rPr>
              <a:t>加热</a:t>
            </a:r>
            <a:endParaRPr lang="zh-CN" altLang="zh-CN" sz="2800" b="1" kern="100" dirty="0">
              <a:solidFill>
                <a:srgbClr val="FF0000"/>
              </a:solidFill>
              <a:latin typeface="宋体"/>
              <a:cs typeface="Courier New"/>
            </a:endParaRPr>
          </a:p>
        </p:txBody>
      </p:sp>
      <p:sp>
        <p:nvSpPr>
          <p:cNvPr id="19" name="矩形 18"/>
          <p:cNvSpPr/>
          <p:nvPr/>
        </p:nvSpPr>
        <p:spPr>
          <a:xfrm>
            <a:off x="6367005" y="5917006"/>
            <a:ext cx="1208984" cy="742511"/>
          </a:xfrm>
          <a:prstGeom prst="rect">
            <a:avLst/>
          </a:prstGeom>
        </p:spPr>
        <p:txBody>
          <a:bodyPr wrap="none">
            <a:spAutoFit/>
          </a:bodyPr>
          <a:lstStyle/>
          <a:p>
            <a:pPr algn="ctr">
              <a:lnSpc>
                <a:spcPct val="1500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25000" dirty="0" smtClean="0">
                <a:solidFill>
                  <a:srgbClr val="FF0000"/>
                </a:solidFill>
                <a:latin typeface="Times New Roman"/>
                <a:ea typeface="华文细黑"/>
                <a:cs typeface="Courier New"/>
              </a:rPr>
              <a:t>2</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3</a:t>
            </a:r>
            <a:endParaRPr lang="zh-CN" altLang="zh-CN" sz="3200" b="1" kern="100" baseline="-25000" dirty="0">
              <a:solidFill>
                <a:srgbClr val="FF0000"/>
              </a:solidFill>
              <a:latin typeface="宋体"/>
              <a:cs typeface="Courier New"/>
            </a:endParaRPr>
          </a:p>
        </p:txBody>
      </p:sp>
      <p:sp>
        <p:nvSpPr>
          <p:cNvPr id="20" name="矩形 19"/>
          <p:cNvSpPr/>
          <p:nvPr/>
        </p:nvSpPr>
        <p:spPr>
          <a:xfrm>
            <a:off x="118542" y="5877504"/>
            <a:ext cx="1984839" cy="737510"/>
          </a:xfrm>
          <a:prstGeom prst="rect">
            <a:avLst/>
          </a:prstGeom>
        </p:spPr>
        <p:txBody>
          <a:bodyPr wrap="none">
            <a:spAutoFit/>
          </a:bodyPr>
          <a:lstStyle/>
          <a:p>
            <a:pPr algn="ctr">
              <a:lnSpc>
                <a:spcPct val="150000"/>
              </a:lnSpc>
              <a:spcAft>
                <a:spcPts val="0"/>
              </a:spcAft>
            </a:pPr>
            <a:r>
              <a:rPr lang="en-US" altLang="zh-CN" sz="3200" b="1" kern="100" dirty="0" smtClean="0">
                <a:solidFill>
                  <a:srgbClr val="FF0000"/>
                </a:solidFill>
                <a:latin typeface="Times New Roman"/>
                <a:ea typeface="华文细黑"/>
                <a:cs typeface="Courier New"/>
              </a:rPr>
              <a:t>FeCl</a:t>
            </a:r>
            <a:r>
              <a:rPr lang="en-US" altLang="zh-CN" sz="3200" b="1" kern="100" baseline="-25000" dirty="0" smtClean="0">
                <a:solidFill>
                  <a:srgbClr val="FF0000"/>
                </a:solidFill>
                <a:latin typeface="Times New Roman"/>
                <a:ea typeface="华文细黑"/>
                <a:cs typeface="Courier New"/>
              </a:rPr>
              <a:t>2</a:t>
            </a:r>
            <a:r>
              <a:rPr lang="zh-CN" altLang="en-US" sz="3200" b="1" kern="100" dirty="0" smtClean="0">
                <a:solidFill>
                  <a:srgbClr val="FF0000"/>
                </a:solidFill>
                <a:latin typeface="Times New Roman"/>
                <a:ea typeface="华文细黑"/>
                <a:cs typeface="Courier New"/>
              </a:rPr>
              <a:t>溶液</a:t>
            </a:r>
            <a:endParaRPr lang="zh-CN" altLang="zh-CN" sz="3200" b="1" kern="100" dirty="0">
              <a:solidFill>
                <a:srgbClr val="FF0000"/>
              </a:solidFill>
              <a:latin typeface="宋体"/>
              <a:cs typeface="Courier New"/>
            </a:endParaRPr>
          </a:p>
        </p:txBody>
      </p:sp>
      <p:cxnSp>
        <p:nvCxnSpPr>
          <p:cNvPr id="21" name="直接箭头连接符 20"/>
          <p:cNvCxnSpPr/>
          <p:nvPr/>
        </p:nvCxnSpPr>
        <p:spPr>
          <a:xfrm>
            <a:off x="2103381" y="6374384"/>
            <a:ext cx="120766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247397" y="5806274"/>
            <a:ext cx="902811" cy="575286"/>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蒸发</a:t>
            </a:r>
            <a:endParaRPr lang="zh-CN" altLang="zh-CN" sz="2800" b="1" kern="100" dirty="0">
              <a:solidFill>
                <a:srgbClr val="FF0000"/>
              </a:solidFill>
              <a:latin typeface="宋体"/>
              <a:cs typeface="Courier New"/>
            </a:endParaRPr>
          </a:p>
        </p:txBody>
      </p:sp>
    </p:spTree>
    <p:extLst>
      <p:ext uri="{BB962C8B-B14F-4D97-AF65-F5344CB8AC3E}">
        <p14:creationId xmlns:p14="http://schemas.microsoft.com/office/powerpoint/2010/main" val="405764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arn(inVertical)">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 grpId="0"/>
      <p:bldP spid="14" grpId="0"/>
      <p:bldP spid="15" grpId="0"/>
      <p:bldP spid="16" grpId="0"/>
      <p:bldP spid="18" grpId="0"/>
      <p:bldP spid="19" grpId="0"/>
      <p:bldP spid="20" grpId="0"/>
      <p:bldP spid="2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938" y="568524"/>
            <a:ext cx="11639247"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某稀溶液中含有</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，若向其中逐渐加入铁粉，溶液中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浓度和加入铁粉的物质的量之间的关系如下图所示。则稀溶液中</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物质的量浓度之比为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7406" name="Picture 62" descr="\\李笑影\李笑影\2016\一轮\化学\人教版化学\232A.TI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75074" y="2520040"/>
            <a:ext cx="4199239" cy="334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1159" y="5830907"/>
            <a:ext cx="11873194"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1</a:t>
            </a:r>
            <a:r>
              <a:rPr lang="en-US" altLang="zh-CN" sz="2800" kern="100" dirty="0" smtClean="0">
                <a:latin typeface="宋体"/>
                <a:cs typeface="Courier New"/>
              </a:rPr>
              <a:t>	  </a:t>
            </a:r>
            <a:r>
              <a:rPr lang="en-US" altLang="zh-CN" sz="2800" kern="100" dirty="0" smtClean="0">
                <a:latin typeface="Times New Roman"/>
                <a:ea typeface="华文细黑"/>
                <a:cs typeface="Courier New"/>
              </a:rPr>
              <a:t>C.3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8  </a:t>
            </a:r>
            <a:r>
              <a:rPr lang="en-US" altLang="zh-CN" sz="2800" kern="100" dirty="0" smtClean="0">
                <a:latin typeface="Times New Roman"/>
                <a:ea typeface="华文细黑"/>
                <a:cs typeface="Courier New"/>
              </a:rPr>
              <a:t>        D.1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4</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1025" y="712540"/>
            <a:ext cx="11755638" cy="5686428"/>
          </a:xfrm>
          <a:prstGeom prst="rect">
            <a:avLst/>
          </a:prstGeom>
        </p:spPr>
        <p:txBody>
          <a:bodyPr>
            <a:spAutoFit/>
          </a:bodyPr>
          <a:lstStyle/>
          <a:p>
            <a:pPr algn="just">
              <a:lnSpc>
                <a:spcPts val="4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据氧化性由强到弱的顺序为</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&gt;Fe</a:t>
            </a:r>
            <a:r>
              <a:rPr lang="en-US" altLang="zh-CN" sz="2600" kern="100" baseline="30000" dirty="0">
                <a:latin typeface="Times New Roman"/>
                <a:ea typeface="华文细黑"/>
                <a:cs typeface="Courier New"/>
              </a:rPr>
              <a:t>3</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&gt;Cu</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，可知随铁粉的增加，反应的方程式分别为</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NO</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en-US" altLang="zh-CN" sz="2600" kern="100" dirty="0">
                <a:latin typeface="Times New Roman"/>
                <a:ea typeface="华文细黑"/>
                <a:cs typeface="Courier New"/>
              </a:rPr>
              <a:t>1 </a:t>
            </a:r>
            <a:r>
              <a:rPr lang="en-US" altLang="zh-CN" sz="2600" kern="100" dirty="0" err="1" smtClean="0">
                <a:latin typeface="Times New Roman"/>
                <a:ea typeface="华文细黑"/>
                <a:cs typeface="Courier New"/>
              </a:rPr>
              <a:t>mol</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=3Fe(NO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3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zh-CN" altLang="zh-CN" sz="2600" kern="100" dirty="0">
                <a:latin typeface="Times New Roman"/>
                <a:ea typeface="华文细黑"/>
                <a:cs typeface="Times New Roman"/>
              </a:rPr>
              <a:t>所以原溶液中，</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的物质的量之比为</a:t>
            </a: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a:t>
            </a:r>
          </a:p>
          <a:p>
            <a:pPr algn="just">
              <a:lnSpc>
                <a:spcPts val="4000"/>
              </a:lnSpc>
              <a:spcAft>
                <a:spcPts val="0"/>
              </a:spcAft>
            </a:pPr>
            <a:r>
              <a:rPr lang="en-US" altLang="zh-CN" sz="2600" kern="100" dirty="0" smtClean="0">
                <a:latin typeface="Times New Roman"/>
                <a:ea typeface="华文细黑"/>
                <a:cs typeface="Courier New"/>
              </a:rPr>
              <a:t>1 </a:t>
            </a:r>
            <a:r>
              <a:rPr lang="en-US" altLang="zh-CN" sz="2600" kern="100" dirty="0">
                <a:latin typeface="Times New Roman"/>
                <a:ea typeface="华文细黑"/>
                <a:cs typeface="Courier New"/>
              </a:rPr>
              <a:t>mol</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4000"/>
              </a:lnSpc>
              <a:spcAft>
                <a:spcPts val="0"/>
              </a:spcAft>
            </a:pPr>
            <a:r>
              <a:rPr lang="zh-CN" altLang="zh-CN" sz="2600" b="1" kern="100" dirty="0">
                <a:solidFill>
                  <a:srgbClr val="0000FF"/>
                </a:solidFill>
                <a:latin typeface="Times New Roman"/>
                <a:cs typeface="Times New Roman"/>
              </a:rPr>
              <a:t>答案　</a:t>
            </a:r>
            <a:r>
              <a:rPr lang="en-US" altLang="zh-CN" sz="2600" kern="100" dirty="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750"/>
                                        <p:tgtEl>
                                          <p:spTgt spid="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750"/>
                                        <p:tgtEl>
                                          <p:spTgt spid="4">
                                            <p:txEl>
                                              <p:pRg st="4" end="4"/>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750"/>
                                        <p:tgtEl>
                                          <p:spTgt spid="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750"/>
                                        <p:tgtEl>
                                          <p:spTgt spid="4">
                                            <p:txEl>
                                              <p:pRg st="6" end="6"/>
                                            </p:txEl>
                                          </p:spTgt>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750"/>
                                        <p:tgtEl>
                                          <p:spTgt spid="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linds(horizontal)">
                                      <p:cBhvr>
                                        <p:cTn id="35" dur="750"/>
                                        <p:tgtEl>
                                          <p:spTgt spid="4">
                                            <p:txEl>
                                              <p:pRg st="8" end="8"/>
                                            </p:txEl>
                                          </p:spTgt>
                                        </p:tgtEl>
                                      </p:cBhvr>
                                    </p:animEffect>
                                  </p:childTnLst>
                                </p:cTn>
                              </p:par>
                            </p:childTnLst>
                          </p:cTn>
                        </p:par>
                        <p:par>
                          <p:cTn id="36" fill="hold">
                            <p:stCondLst>
                              <p:cond delay="3750"/>
                            </p:stCondLst>
                            <p:childTnLst>
                              <p:par>
                                <p:cTn id="37" presetID="3" presetClass="entr" presetSubtype="10" fill="hold" nodeType="after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blinds(horizontal)">
                                      <p:cBhvr>
                                        <p:cTn id="39" dur="75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839029671"/>
              </p:ext>
            </p:extLst>
          </p:nvPr>
        </p:nvGraphicFramePr>
        <p:xfrm>
          <a:off x="330596" y="1125538"/>
          <a:ext cx="11525250" cy="2352675"/>
        </p:xfrm>
        <a:graphic>
          <a:graphicData uri="http://schemas.openxmlformats.org/presentationml/2006/ole">
            <mc:AlternateContent xmlns:mc="http://schemas.openxmlformats.org/markup-compatibility/2006">
              <mc:Choice xmlns:v="urn:schemas-microsoft-com:vml" Requires="v">
                <p:oleObj spid="_x0000_s59601" name="文档" r:id="rId16" imgW="11526901" imgH="2355973" progId="Word.Document.12">
                  <p:embed/>
                </p:oleObj>
              </mc:Choice>
              <mc:Fallback>
                <p:oleObj name="文档" r:id="rId16" imgW="11526901" imgH="2355973" progId="Word.Document.12">
                  <p:embed/>
                  <p:pic>
                    <p:nvPicPr>
                      <p:cNvPr id="0" name=""/>
                      <p:cNvPicPr/>
                      <p:nvPr/>
                    </p:nvPicPr>
                    <p:blipFill>
                      <a:blip r:embed="rId17"/>
                      <a:stretch>
                        <a:fillRect/>
                      </a:stretch>
                    </p:blipFill>
                    <p:spPr>
                      <a:xfrm>
                        <a:off x="330596" y="1125538"/>
                        <a:ext cx="11525250" cy="2352675"/>
                      </a:xfrm>
                      <a:prstGeom prst="rect">
                        <a:avLst/>
                      </a:prstGeom>
                    </p:spPr>
                  </p:pic>
                </p:oleObj>
              </mc:Fallback>
            </mc:AlternateContent>
          </a:graphicData>
        </a:graphic>
      </p:graphicFrame>
      <p:pic>
        <p:nvPicPr>
          <p:cNvPr id="59453" name="Picture 61" descr="\\李笑影\李笑影\2016\一轮\化学\人教版化学\HX722.TIF"/>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90750" y="3285778"/>
            <a:ext cx="8267011" cy="328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02921" y="746448"/>
            <a:ext cx="10793813"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根据以上的实验操作与现象，该同学得出的结论不正确的是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1699095"/>
              </p:ext>
            </p:extLst>
          </p:nvPr>
        </p:nvGraphicFramePr>
        <p:xfrm>
          <a:off x="427887" y="1577702"/>
          <a:ext cx="9556750" cy="915988"/>
        </p:xfrm>
        <a:graphic>
          <a:graphicData uri="http://schemas.openxmlformats.org/presentationml/2006/ole">
            <mc:AlternateContent xmlns:mc="http://schemas.openxmlformats.org/markup-compatibility/2006">
              <mc:Choice xmlns:v="urn:schemas-microsoft-com:vml" Requires="v">
                <p:oleObj spid="_x0000_s60681" name="文档" r:id="rId16" imgW="9556094" imgH="915711" progId="Word.Document.12">
                  <p:embed/>
                </p:oleObj>
              </mc:Choice>
              <mc:Fallback>
                <p:oleObj name="文档" r:id="rId16" imgW="9556094" imgH="915711" progId="Word.Document.12">
                  <p:embed/>
                  <p:pic>
                    <p:nvPicPr>
                      <p:cNvPr id="0" name=""/>
                      <p:cNvPicPr/>
                      <p:nvPr/>
                    </p:nvPicPr>
                    <p:blipFill>
                      <a:blip r:embed="rId17"/>
                      <a:stretch>
                        <a:fillRect/>
                      </a:stretch>
                    </p:blipFill>
                    <p:spPr>
                      <a:xfrm>
                        <a:off x="427887" y="1577702"/>
                        <a:ext cx="9556750" cy="915988"/>
                      </a:xfrm>
                      <a:prstGeom prst="rect">
                        <a:avLst/>
                      </a:prstGeom>
                    </p:spPr>
                  </p:pic>
                </p:oleObj>
              </mc:Fallback>
            </mc:AlternateContent>
          </a:graphicData>
        </a:graphic>
      </p:graphicFrame>
      <p:sp>
        <p:nvSpPr>
          <p:cNvPr id="7" name="矩形 6"/>
          <p:cNvSpPr/>
          <p:nvPr/>
        </p:nvSpPr>
        <p:spPr>
          <a:xfrm>
            <a:off x="344091" y="2090827"/>
            <a:ext cx="11120877"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试样中一定没有</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若气体甲在标准状况下体积为</a:t>
            </a:r>
            <a:r>
              <a:rPr lang="en-US" altLang="zh-CN" sz="2800" kern="100" dirty="0">
                <a:latin typeface="Times New Roman"/>
                <a:ea typeface="华文细黑"/>
                <a:cs typeface="Courier New"/>
              </a:rPr>
              <a:t>0.448 L</a:t>
            </a:r>
            <a:r>
              <a:rPr lang="zh-CN" altLang="zh-CN" sz="2800" kern="100" dirty="0">
                <a:latin typeface="Times New Roman"/>
                <a:ea typeface="华文细黑"/>
                <a:cs typeface="Times New Roman"/>
              </a:rPr>
              <a:t>，沉淀丙和沉淀戊分别为</a:t>
            </a:r>
            <a:r>
              <a:rPr lang="en-US" altLang="zh-CN" sz="2800" kern="100" dirty="0">
                <a:latin typeface="Times New Roman"/>
                <a:ea typeface="华文细黑"/>
                <a:cs typeface="Courier New"/>
              </a:rPr>
              <a:t>1.07 </a:t>
            </a:r>
            <a:r>
              <a:rPr lang="en-US" altLang="zh-CN" sz="2800" kern="100" dirty="0" smtClean="0">
                <a:latin typeface="Times New Roman"/>
                <a:ea typeface="华文细黑"/>
                <a:cs typeface="Courier New"/>
              </a:rPr>
              <a:t>g</a:t>
            </a: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和</a:t>
            </a:r>
            <a:r>
              <a:rPr lang="en-US" altLang="zh-CN" sz="2800" kern="100" dirty="0">
                <a:latin typeface="Times New Roman"/>
                <a:ea typeface="华文细黑"/>
                <a:cs typeface="Courier New"/>
              </a:rPr>
              <a:t>4.66 g</a:t>
            </a:r>
            <a:r>
              <a:rPr lang="zh-CN" altLang="zh-CN" sz="2800" kern="100" dirty="0">
                <a:latin typeface="Times New Roman"/>
                <a:ea typeface="华文细黑"/>
                <a:cs typeface="Times New Roman"/>
              </a:rPr>
              <a:t>，则可判断溶液中还有</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该盐工业上可以用作净水剂</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25383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244765706"/>
              </p:ext>
            </p:extLst>
          </p:nvPr>
        </p:nvGraphicFramePr>
        <p:xfrm>
          <a:off x="478582" y="909514"/>
          <a:ext cx="11087100" cy="2895600"/>
        </p:xfrm>
        <a:graphic>
          <a:graphicData uri="http://schemas.openxmlformats.org/presentationml/2006/ole">
            <mc:AlternateContent xmlns:mc="http://schemas.openxmlformats.org/markup-compatibility/2006">
              <mc:Choice xmlns:v="urn:schemas-microsoft-com:vml" Requires="v">
                <p:oleObj spid="_x0000_s61852" name="文档" r:id="rId16" imgW="11088984" imgH="2904678" progId="Word.Document.12">
                  <p:embed/>
                </p:oleObj>
              </mc:Choice>
              <mc:Fallback>
                <p:oleObj name="文档" r:id="rId16" imgW="11088984" imgH="2904678" progId="Word.Document.12">
                  <p:embed/>
                  <p:pic>
                    <p:nvPicPr>
                      <p:cNvPr id="0" name=""/>
                      <p:cNvPicPr/>
                      <p:nvPr/>
                    </p:nvPicPr>
                    <p:blipFill>
                      <a:blip r:embed="rId17"/>
                      <a:stretch>
                        <a:fillRect/>
                      </a:stretch>
                    </p:blipFill>
                    <p:spPr>
                      <a:xfrm>
                        <a:off x="478582" y="909514"/>
                        <a:ext cx="11087100" cy="28956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521037976"/>
              </p:ext>
            </p:extLst>
          </p:nvPr>
        </p:nvGraphicFramePr>
        <p:xfrm>
          <a:off x="476250" y="3164979"/>
          <a:ext cx="11087100" cy="1704975"/>
        </p:xfrm>
        <a:graphic>
          <a:graphicData uri="http://schemas.openxmlformats.org/presentationml/2006/ole">
            <mc:AlternateContent xmlns:mc="http://schemas.openxmlformats.org/markup-compatibility/2006">
              <mc:Choice xmlns:v="urn:schemas-microsoft-com:vml" Requires="v">
                <p:oleObj spid="_x0000_s61853" name="文档" r:id="rId18" imgW="11088984" imgH="1707404" progId="Word.Document.12">
                  <p:embed/>
                </p:oleObj>
              </mc:Choice>
              <mc:Fallback>
                <p:oleObj name="文档" r:id="rId18" imgW="11088984" imgH="1707404" progId="Word.Document.12">
                  <p:embed/>
                  <p:pic>
                    <p:nvPicPr>
                      <p:cNvPr id="0" name=""/>
                      <p:cNvPicPr/>
                      <p:nvPr/>
                    </p:nvPicPr>
                    <p:blipFill>
                      <a:blip r:embed="rId19"/>
                      <a:stretch>
                        <a:fillRect/>
                      </a:stretch>
                    </p:blipFill>
                    <p:spPr>
                      <a:xfrm>
                        <a:off x="476250" y="3164979"/>
                        <a:ext cx="11087100" cy="1704975"/>
                      </a:xfrm>
                      <a:prstGeom prst="rect">
                        <a:avLst/>
                      </a:prstGeom>
                    </p:spPr>
                  </p:pic>
                </p:oleObj>
              </mc:Fallback>
            </mc:AlternateContent>
          </a:graphicData>
        </a:graphic>
      </p:graphicFrame>
      <p:sp>
        <p:nvSpPr>
          <p:cNvPr id="7" name="矩形 6"/>
          <p:cNvSpPr/>
          <p:nvPr/>
        </p:nvSpPr>
        <p:spPr>
          <a:xfrm>
            <a:off x="406574" y="4573148"/>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19"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236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linds(horizontal)">
                                      <p:cBhvr>
                                        <p:cTn id="11" dur="750"/>
                                        <p:tgtEl>
                                          <p:spTgt spid="21"/>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76865" y="693490"/>
            <a:ext cx="11873194" cy="19536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碱式硫酸铁</a:t>
            </a:r>
            <a:r>
              <a:rPr lang="en-US" altLang="zh-CN" sz="2800" kern="100" dirty="0">
                <a:latin typeface="IPAPANNEW"/>
                <a:ea typeface="华文细黑"/>
                <a:cs typeface="Times New Roman"/>
              </a:rPr>
              <a:t>[Fe(OH)SO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是一种用于污水处理的新型高效絮凝剂，在医药上也可用于治疗消化性溃疡出血。工业上利用废铁屑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含少量氧化铝、氧化铁等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生产碱式硫酸铁的工艺流程如下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63551" name="Picture 63" descr="\\李笑影\李笑影\2016\一轮\化学\人教版化学\234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8301" y="2776873"/>
            <a:ext cx="7006523" cy="201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52" name="Picture 64" descr="\\李笑影\李笑影\2016\一轮\化学\人教版化学\235A.T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9757" y="4859487"/>
            <a:ext cx="6009960" cy="15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7824" y="549474"/>
            <a:ext cx="11524006" cy="660758"/>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已知：部分阳离子以氢氧化物形式沉淀时溶液的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如表所示。</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val="847736384"/>
              </p:ext>
            </p:extLst>
          </p:nvPr>
        </p:nvGraphicFramePr>
        <p:xfrm>
          <a:off x="2205460" y="1221522"/>
          <a:ext cx="7706170" cy="1920240"/>
        </p:xfrm>
        <a:graphic>
          <a:graphicData uri="http://schemas.openxmlformats.org/drawingml/2006/table">
            <a:tbl>
              <a:tblPr/>
              <a:tblGrid>
                <a:gridCol w="1752175"/>
                <a:gridCol w="1984665"/>
                <a:gridCol w="1984665"/>
                <a:gridCol w="1984665"/>
              </a:tblGrid>
              <a:tr h="624069">
                <a:tc>
                  <a:txBody>
                    <a:bodyPr/>
                    <a:lstStyle/>
                    <a:p>
                      <a:pPr algn="ctr">
                        <a:lnSpc>
                          <a:spcPct val="150000"/>
                        </a:lnSpc>
                        <a:spcAft>
                          <a:spcPts val="0"/>
                        </a:spcAft>
                      </a:pPr>
                      <a:r>
                        <a:rPr lang="zh-CN" sz="2800" kern="100" dirty="0">
                          <a:effectLst/>
                          <a:latin typeface="Times New Roman"/>
                          <a:ea typeface="华文细黑"/>
                          <a:cs typeface="Times New Roman"/>
                        </a:rPr>
                        <a:t>沉淀物</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Al(OH)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开始沉淀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2.3</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7.5</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3.4</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完全沉淀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3.2</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9.7</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4.4</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118542" y="3159115"/>
            <a:ext cx="11873194" cy="3400931"/>
          </a:xfrm>
          <a:prstGeom prst="rect">
            <a:avLst/>
          </a:prstGeom>
        </p:spPr>
        <p:txBody>
          <a:bodyPr>
            <a:spAutoFit/>
          </a:bodyPr>
          <a:lstStyle/>
          <a:p>
            <a:pPr algn="just">
              <a:lnSpc>
                <a:spcPts val="43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4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的目的是调节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，使溶液中的</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沉淀，该工艺中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的作用是</a:t>
            </a:r>
            <a:r>
              <a:rPr lang="en-US" altLang="zh-CN" sz="2800" kern="100" dirty="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废</a:t>
            </a:r>
            <a:r>
              <a:rPr lang="zh-CN" altLang="zh-CN" sz="2800" kern="100" dirty="0">
                <a:latin typeface="Times New Roman"/>
                <a:ea typeface="华文细黑"/>
                <a:cs typeface="Times New Roman"/>
              </a:rPr>
              <a:t>铁屑中含有氧化铝，反应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中引入了杂质</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至</a:t>
            </a:r>
            <a:r>
              <a:rPr lang="en-US" altLang="zh-CN" sz="2800" kern="100" dirty="0">
                <a:latin typeface="Times New Roman"/>
                <a:ea typeface="华文细黑"/>
                <a:cs typeface="Courier New"/>
              </a:rPr>
              <a:t>4.4</a:t>
            </a:r>
            <a:r>
              <a:rPr lang="zh-CN" altLang="zh-CN" sz="2800" kern="100" dirty="0">
                <a:latin typeface="Times New Roman"/>
                <a:ea typeface="华文细黑"/>
                <a:cs typeface="Times New Roman"/>
              </a:rPr>
              <a:t>可使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完全沉淀。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的目的是使反应物充分接触，从而加快化学反应速率</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矩形 12"/>
          <p:cNvSpPr/>
          <p:nvPr/>
        </p:nvSpPr>
        <p:spPr>
          <a:xfrm>
            <a:off x="8389937" y="3763754"/>
            <a:ext cx="90281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Al</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5" name="矩形 14"/>
          <p:cNvSpPr/>
          <p:nvPr/>
        </p:nvSpPr>
        <p:spPr>
          <a:xfrm>
            <a:off x="3063780" y="4286974"/>
            <a:ext cx="557075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使反应物充分接触，加快反应速率</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xEl>
                                              <p:pRg st="2" end="2"/>
                                            </p:txEl>
                                          </p:spTgt>
                                        </p:tgtEl>
                                      </p:cBhvr>
                                    </p:animEffect>
                                    <p:set>
                                      <p:cBhvr>
                                        <p:cTn id="20" dur="1" fill="hold">
                                          <p:stCondLst>
                                            <p:cond delay="499"/>
                                          </p:stCondLst>
                                        </p:cTn>
                                        <p:tgtEl>
                                          <p:spTgt spid="11">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3" grpId="0"/>
      <p:bldP spid="13" grpId="1"/>
      <p:bldP spid="15" grpId="0"/>
      <p:bldP spid="15"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373931" y="873041"/>
            <a:ext cx="1140990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在实际生产中，反应</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中常同时通入</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以减少</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的用量，</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在反应中均作</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。若参与反应的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11.2 L(</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，则相当于节约</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硫酸亚铁</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Fe(OH)SO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，铁的化合价升高而</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的化合价降低，故</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在反应中作氧化剂。</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电子，标况下</a:t>
            </a:r>
            <a:r>
              <a:rPr lang="en-US" altLang="zh-CN" sz="2800" kern="100" dirty="0">
                <a:latin typeface="Times New Roman"/>
                <a:ea typeface="华文细黑"/>
                <a:cs typeface="Courier New"/>
              </a:rPr>
              <a:t>11.2 L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的得电子能力与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相当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718942" y="1727498"/>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氧化剂</a:t>
            </a:r>
            <a:endParaRPr lang="zh-CN" altLang="en-US" sz="2800" kern="100" dirty="0">
              <a:solidFill>
                <a:schemeClr val="accent6">
                  <a:lumMod val="75000"/>
                </a:schemeClr>
              </a:solidFill>
              <a:latin typeface="Times New Roman"/>
              <a:ea typeface="华文细黑"/>
              <a:cs typeface="Courier New"/>
            </a:endParaRPr>
          </a:p>
        </p:txBody>
      </p:sp>
      <p:sp>
        <p:nvSpPr>
          <p:cNvPr id="10" name="矩形 9"/>
          <p:cNvSpPr/>
          <p:nvPr/>
        </p:nvSpPr>
        <p:spPr>
          <a:xfrm>
            <a:off x="5591150" y="2466742"/>
            <a:ext cx="101181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2 </a:t>
            </a:r>
            <a:r>
              <a:rPr lang="en-US" altLang="zh-CN" sz="2800" kern="100" dirty="0" err="1">
                <a:solidFill>
                  <a:schemeClr val="accent6">
                    <a:lumMod val="75000"/>
                  </a:schemeClr>
                </a:solidFill>
                <a:latin typeface="Times New Roman"/>
                <a:ea typeface="华文细黑"/>
              </a:rPr>
              <a:t>mol</a:t>
            </a:r>
            <a:endParaRPr lang="zh-CN" altLang="en-US" sz="2800" dirty="0">
              <a:solidFill>
                <a:schemeClr val="accent6">
                  <a:lumMod val="75000"/>
                </a:schemeClr>
              </a:solidFill>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10" grpId="0"/>
      <p:bldP spid="10"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122247" y="631007"/>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碱式硫酸铁溶于水后产生的</a:t>
            </a:r>
            <a:r>
              <a:rPr lang="en-US" altLang="zh-CN" sz="2800" kern="100" dirty="0">
                <a:latin typeface="Times New Roman"/>
                <a:ea typeface="华文细黑"/>
                <a:cs typeface="Courier New"/>
              </a:rPr>
              <a:t>Fe(OH)</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可部分水解生成聚合离子</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该水解反应的离子方程式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在医药上常用硫酸亚铁与硫酸、硝酸的混合液反应制备碱式硫酸铁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我国质量标准，产品中不得含有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及</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为检验所得产品中是否含有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，应使用的试剂为</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氯水</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B.KSCN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能使酸性高锰酸钾溶液褪色，故可用酸性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95065557"/>
              </p:ext>
            </p:extLst>
          </p:nvPr>
        </p:nvGraphicFramePr>
        <p:xfrm>
          <a:off x="11583490" y="775395"/>
          <a:ext cx="531813" cy="638175"/>
        </p:xfrm>
        <a:graphic>
          <a:graphicData uri="http://schemas.openxmlformats.org/presentationml/2006/ole">
            <mc:AlternateContent xmlns:mc="http://schemas.openxmlformats.org/markup-compatibility/2006">
              <mc:Choice xmlns:v="urn:schemas-microsoft-com:vml" Requires="v">
                <p:oleObj spid="_x0000_s112053" name="文档" r:id="rId16" imgW="531040" imgH="637943" progId="Word.Document.12">
                  <p:embed/>
                </p:oleObj>
              </mc:Choice>
              <mc:Fallback>
                <p:oleObj name="文档" r:id="rId16" imgW="531040" imgH="637943" progId="Word.Document.12">
                  <p:embed/>
                  <p:pic>
                    <p:nvPicPr>
                      <p:cNvPr id="0" name=""/>
                      <p:cNvPicPr/>
                      <p:nvPr/>
                    </p:nvPicPr>
                    <p:blipFill>
                      <a:blip r:embed="rId17"/>
                      <a:stretch>
                        <a:fillRect/>
                      </a:stretch>
                    </p:blipFill>
                    <p:spPr>
                      <a:xfrm>
                        <a:off x="11583490" y="775395"/>
                        <a:ext cx="531813" cy="6381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0490322"/>
              </p:ext>
            </p:extLst>
          </p:nvPr>
        </p:nvGraphicFramePr>
        <p:xfrm>
          <a:off x="4519388" y="1375842"/>
          <a:ext cx="6227763" cy="733425"/>
        </p:xfrm>
        <a:graphic>
          <a:graphicData uri="http://schemas.openxmlformats.org/presentationml/2006/ole">
            <mc:AlternateContent xmlns:mc="http://schemas.openxmlformats.org/markup-compatibility/2006">
              <mc:Choice xmlns:v="urn:schemas-microsoft-com:vml" Requires="v">
                <p:oleObj spid="_x0000_s112054" name="文档" r:id="rId18" imgW="6227144" imgH="733301" progId="Word.Document.12">
                  <p:embed/>
                </p:oleObj>
              </mc:Choice>
              <mc:Fallback>
                <p:oleObj name="文档" r:id="rId18" imgW="6227144" imgH="733301" progId="Word.Document.12">
                  <p:embed/>
                  <p:pic>
                    <p:nvPicPr>
                      <p:cNvPr id="0" name=""/>
                      <p:cNvPicPr/>
                      <p:nvPr/>
                    </p:nvPicPr>
                    <p:blipFill>
                      <a:blip r:embed="rId19"/>
                      <a:stretch>
                        <a:fillRect/>
                      </a:stretch>
                    </p:blipFill>
                    <p:spPr>
                      <a:xfrm>
                        <a:off x="4519388" y="1375842"/>
                        <a:ext cx="6227763" cy="7334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1061823"/>
              </p:ext>
            </p:extLst>
          </p:nvPr>
        </p:nvGraphicFramePr>
        <p:xfrm>
          <a:off x="7483673" y="2637706"/>
          <a:ext cx="406400" cy="593725"/>
        </p:xfrm>
        <a:graphic>
          <a:graphicData uri="http://schemas.openxmlformats.org/presentationml/2006/ole">
            <mc:AlternateContent xmlns:mc="http://schemas.openxmlformats.org/markup-compatibility/2006">
              <mc:Choice xmlns:v="urn:schemas-microsoft-com:vml" Requires="v">
                <p:oleObj spid="_x0000_s112055" name="文档" r:id="rId20" imgW="407190" imgH="594381" progId="Word.Document.12">
                  <p:embed/>
                </p:oleObj>
              </mc:Choice>
              <mc:Fallback>
                <p:oleObj name="文档" r:id="rId20" imgW="407190" imgH="594381" progId="Word.Document.12">
                  <p:embed/>
                  <p:pic>
                    <p:nvPicPr>
                      <p:cNvPr id="0" name=""/>
                      <p:cNvPicPr/>
                      <p:nvPr/>
                    </p:nvPicPr>
                    <p:blipFill>
                      <a:blip r:embed="rId21"/>
                      <a:stretch>
                        <a:fillRect/>
                      </a:stretch>
                    </p:blipFill>
                    <p:spPr>
                      <a:xfrm>
                        <a:off x="7483673" y="2637706"/>
                        <a:ext cx="406400" cy="593725"/>
                      </a:xfrm>
                      <a:prstGeom prst="rect">
                        <a:avLst/>
                      </a:prstGeom>
                    </p:spPr>
                  </p:pic>
                </p:oleObj>
              </mc:Fallback>
            </mc:AlternateContent>
          </a:graphicData>
        </a:graphic>
      </p:graphicFrame>
      <p:sp>
        <p:nvSpPr>
          <p:cNvPr id="7" name="矩形 6"/>
          <p:cNvSpPr/>
          <p:nvPr/>
        </p:nvSpPr>
        <p:spPr>
          <a:xfrm>
            <a:off x="4664571" y="3321671"/>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389958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7" grpId="0"/>
      <p:bldP spid="7"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505" y="644463"/>
            <a:ext cx="11568808" cy="194950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某研究性学习小组请你参与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研究铁与水反应所得固体物质的成分、性质及再利用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实验探究，并共同回答下列问题：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探究一　设计如图所示装置进行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铁与水反应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的实验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夹持仪器略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0594" name="Picture 2" descr="\\李笑影\李笑影\2016\一轮\化学\人教版化学\237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4250" y="2709714"/>
            <a:ext cx="6422581" cy="33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9732</TotalTime>
  <Words>4992</Words>
  <Application>Microsoft Office PowerPoint</Application>
  <PresentationFormat>自定义</PresentationFormat>
  <Paragraphs>1387</Paragraphs>
  <Slides>103</Slides>
  <Notes>3</Notes>
  <HiddenSlides>7</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103</vt:i4>
      </vt:variant>
    </vt:vector>
  </HeadingPairs>
  <TitlesOfParts>
    <vt:vector size="106" baseType="lpstr">
      <vt:lpstr>6_Office 主题</vt:lpstr>
      <vt:lpstr>Equation</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1076</cp:revision>
  <dcterms:created xsi:type="dcterms:W3CDTF">2014-11-27T01:03:08Z</dcterms:created>
  <dcterms:modified xsi:type="dcterms:W3CDTF">2016-09-18T02:45:36Z</dcterms:modified>
</cp:coreProperties>
</file>