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7" r:id="rId8"/>
    <p:sldId id="320" r:id="rId9"/>
    <p:sldId id="321" r:id="rId10"/>
    <p:sldId id="322" r:id="rId11"/>
    <p:sldId id="323" r:id="rId12"/>
    <p:sldId id="270" r:id="rId13"/>
    <p:sldId id="271" r:id="rId14"/>
    <p:sldId id="272" r:id="rId15"/>
    <p:sldId id="273" r:id="rId16"/>
    <p:sldId id="324" r:id="rId17"/>
    <p:sldId id="325" r:id="rId18"/>
    <p:sldId id="326" r:id="rId19"/>
    <p:sldId id="327" r:id="rId20"/>
    <p:sldId id="317" r:id="rId21"/>
    <p:sldId id="328" r:id="rId22"/>
    <p:sldId id="278" r:id="rId23"/>
    <p:sldId id="280" r:id="rId24"/>
    <p:sldId id="286" r:id="rId25"/>
    <p:sldId id="293" r:id="rId26"/>
    <p:sldId id="296" r:id="rId27"/>
    <p:sldId id="299" r:id="rId28"/>
    <p:sldId id="300" r:id="rId29"/>
    <p:sldId id="302" r:id="rId30"/>
    <p:sldId id="304" r:id="rId31"/>
    <p:sldId id="305" r:id="rId32"/>
    <p:sldId id="308" r:id="rId33"/>
    <p:sldId id="310" r:id="rId34"/>
    <p:sldId id="318" r:id="rId35"/>
    <p:sldId id="319" r:id="rId36"/>
    <p:sldId id="31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0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0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2F6B-0761-4A2F-B42A-729C3B28A5BB}" type="datetimeFigureOut">
              <a:rPr lang="zh-CN" altLang="en-US" smtClean="0"/>
              <a:t>2017-02-24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58C5-5CC8-4D73-81F6-AF34FA08B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2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1853"/>
            <a:ext cx="7008813" cy="10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5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颔联和颈联运用了什么艺术手法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？这些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典故渲染了一种什么样的情调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，留下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了一种怎样的意境？ 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71600" y="1484784"/>
            <a:ext cx="3070071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运用了四个典故：</a:t>
            </a:r>
          </a:p>
        </p:txBody>
      </p:sp>
      <p:sp>
        <p:nvSpPr>
          <p:cNvPr id="4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5576" y="2276872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庄周梦蝶化蝶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571414" y="2276872"/>
            <a:ext cx="3311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望帝魂化杜鹃；</a:t>
            </a:r>
          </a:p>
        </p:txBody>
      </p:sp>
      <p:sp>
        <p:nvSpPr>
          <p:cNvPr id="6" name="Rectangl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34908" y="3239477"/>
            <a:ext cx="33067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南海鲛人珠泪；</a:t>
            </a:r>
          </a:p>
        </p:txBody>
      </p:sp>
      <p:sp>
        <p:nvSpPr>
          <p:cNvPr id="7" name="Rectangl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49017" y="3235325"/>
            <a:ext cx="2419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蓝田山产玉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8" name="矩形 7"/>
          <p:cNvSpPr/>
          <p:nvPr/>
        </p:nvSpPr>
        <p:spPr>
          <a:xfrm>
            <a:off x="699512" y="5013176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四个典故的运用表达了诗人怅惘、悲伤的内心情感，带给读者的是一种扑朔迷离的意境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87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333" y="260648"/>
            <a:ext cx="1420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</a:rPr>
              <a:t>主旨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：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67247" y="1484784"/>
            <a:ext cx="855322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有人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认为是为名为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锦瑟的侍婢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而作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的缠绵悱恻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爱情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诗</a:t>
            </a: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有人也认为可能别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寄托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或悼念亡妻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之外</a:t>
            </a: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或表现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封建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士大夫隐秘难言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的爱情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生活</a:t>
            </a: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也有的以为其诗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是诗人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回顾反思平生遭际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之作。</a:t>
            </a:r>
            <a:endParaRPr lang="zh-CN" altLang="en-US" sz="28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87624" y="4797152"/>
            <a:ext cx="250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手法：</a:t>
            </a:r>
            <a:r>
              <a:rPr lang="zh-CN" altLang="en-US" sz="3200" b="1" dirty="0"/>
              <a:t>象征</a:t>
            </a:r>
          </a:p>
        </p:txBody>
      </p:sp>
      <p:sp>
        <p:nvSpPr>
          <p:cNvPr id="5" name="矩形 4"/>
          <p:cNvSpPr/>
          <p:nvPr/>
        </p:nvSpPr>
        <p:spPr>
          <a:xfrm>
            <a:off x="2195736" y="322203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/>
              <a:t>寄情、悼亡、自伤、自寓创作</a:t>
            </a:r>
          </a:p>
        </p:txBody>
      </p:sp>
    </p:spTree>
    <p:extLst>
      <p:ext uri="{BB962C8B-B14F-4D97-AF65-F5344CB8AC3E}">
        <p14:creationId xmlns:p14="http://schemas.microsoft.com/office/powerpoint/2010/main" val="4170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8"/>
          <a:stretch>
            <a:fillRect/>
          </a:stretch>
        </p:blipFill>
        <p:spPr bwMode="auto">
          <a:xfrm>
            <a:off x="251520" y="1052736"/>
            <a:ext cx="8568952" cy="54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30"/>
          <a:stretch>
            <a:fillRect/>
          </a:stretch>
        </p:blipFill>
        <p:spPr bwMode="auto">
          <a:xfrm>
            <a:off x="539552" y="188640"/>
            <a:ext cx="702786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29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208912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4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6"/>
          <a:stretch>
            <a:fillRect/>
          </a:stretch>
        </p:blipFill>
        <p:spPr bwMode="auto">
          <a:xfrm>
            <a:off x="323528" y="2176114"/>
            <a:ext cx="8424936" cy="40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5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7129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1074"/>
            <a:ext cx="8568952" cy="62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3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86743"/>
            <a:ext cx="7021512" cy="648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6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89248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712968" cy="30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4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77"/>
          <a:stretch>
            <a:fillRect/>
          </a:stretch>
        </p:blipFill>
        <p:spPr bwMode="auto">
          <a:xfrm>
            <a:off x="323528" y="116632"/>
            <a:ext cx="8640960" cy="39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6"/>
          <a:stretch>
            <a:fillRect/>
          </a:stretch>
        </p:blipFill>
        <p:spPr bwMode="auto">
          <a:xfrm>
            <a:off x="755576" y="4725144"/>
            <a:ext cx="8208912" cy="16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3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424936" cy="34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80920" cy="3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8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4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1"/>
          <a:stretch>
            <a:fillRect/>
          </a:stretch>
        </p:blipFill>
        <p:spPr bwMode="auto">
          <a:xfrm>
            <a:off x="755576" y="764704"/>
            <a:ext cx="7776864" cy="34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4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56"/>
          <a:stretch>
            <a:fillRect/>
          </a:stretch>
        </p:blipFill>
        <p:spPr bwMode="auto">
          <a:xfrm>
            <a:off x="467544" y="4509120"/>
            <a:ext cx="8280920" cy="21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0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0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52" y="314096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相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守与分离，有与谁知。回想明皇当年，暂驻马嵬，空闻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柝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，不见宫室繁华。短短几夕间，物是人非，斗转星移。岂料玉颜已成空。胞弟不正，三军怒斩其妹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7664" y="188640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马嵬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徒闻更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九州，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他生未卜此生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休。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空闻虎旅传宵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柝，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无复鸡人报晓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筹。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此日六军同驻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当时七夕笑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牵牛。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如何四纪为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天子，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不及卢家有莫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愁。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841" y="2204864"/>
            <a:ext cx="8482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传说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，天下九州之外，尚有大九州。恐怕他们的今生，缘分已尽，而来世，尚且未知。</a:t>
            </a:r>
            <a:endParaRPr lang="en-US" altLang="zh-C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733256"/>
            <a:ext cx="7924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想来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天子也不过如此，连自己心爱的人都无法保护。早知如此，倒不及小家的莫愁女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了。</a:t>
            </a:r>
            <a:endParaRPr lang="zh-CN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426" y="4581128"/>
            <a:ext cx="8007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那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夜的天，正如那晚在长生殿嗤笑牛郎织女的天。谁料，竟然连牛郎织女也不如。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3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8"/>
          <a:stretch>
            <a:fillRect/>
          </a:stretch>
        </p:blipFill>
        <p:spPr bwMode="auto">
          <a:xfrm>
            <a:off x="323528" y="1340768"/>
            <a:ext cx="8424935" cy="52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43"/>
          <a:stretch>
            <a:fillRect/>
          </a:stretch>
        </p:blipFill>
        <p:spPr bwMode="auto">
          <a:xfrm>
            <a:off x="395536" y="0"/>
            <a:ext cx="6923087" cy="11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8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9"/>
          <a:stretch>
            <a:fillRect/>
          </a:stretch>
        </p:blipFill>
        <p:spPr bwMode="auto">
          <a:xfrm>
            <a:off x="251520" y="1532046"/>
            <a:ext cx="8568952" cy="31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2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" y="4653136"/>
            <a:ext cx="8136902" cy="14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5"/>
          <a:stretch>
            <a:fillRect/>
          </a:stretch>
        </p:blipFill>
        <p:spPr bwMode="auto">
          <a:xfrm>
            <a:off x="683568" y="442083"/>
            <a:ext cx="7992888" cy="10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9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6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364"/>
            <a:ext cx="8712968" cy="16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86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9309"/>
            <a:ext cx="8496944" cy="37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33256"/>
            <a:ext cx="8496944" cy="9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34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424936" cy="39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4"/>
          <a:stretch>
            <a:fillRect/>
          </a:stretch>
        </p:blipFill>
        <p:spPr bwMode="auto">
          <a:xfrm>
            <a:off x="395536" y="2420888"/>
            <a:ext cx="842493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4"/>
          <a:stretch>
            <a:fillRect/>
          </a:stretch>
        </p:blipFill>
        <p:spPr bwMode="auto">
          <a:xfrm>
            <a:off x="502042" y="4149080"/>
            <a:ext cx="8496944" cy="21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05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52928" cy="334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3"/>
          <a:stretch>
            <a:fillRect/>
          </a:stretch>
        </p:blipFill>
        <p:spPr bwMode="auto">
          <a:xfrm>
            <a:off x="395536" y="2030482"/>
            <a:ext cx="8424936" cy="139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6"/>
          <a:stretch>
            <a:fillRect/>
          </a:stretch>
        </p:blipFill>
        <p:spPr bwMode="auto">
          <a:xfrm>
            <a:off x="467544" y="3429000"/>
            <a:ext cx="8424936" cy="32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2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930302"/>
            <a:ext cx="6875462" cy="29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3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712968" cy="51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86409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33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0334"/>
            <a:ext cx="8568952" cy="40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712968" cy="51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7261"/>
            <a:ext cx="8568952" cy="15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9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24936" cy="4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33"/>
          <a:stretch>
            <a:fillRect/>
          </a:stretch>
        </p:blipFill>
        <p:spPr bwMode="auto">
          <a:xfrm>
            <a:off x="395536" y="476672"/>
            <a:ext cx="8496944" cy="22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8" b="17824"/>
          <a:stretch>
            <a:fillRect/>
          </a:stretch>
        </p:blipFill>
        <p:spPr bwMode="auto">
          <a:xfrm>
            <a:off x="323528" y="1700808"/>
            <a:ext cx="8640960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5"/>
          <a:stretch>
            <a:fillRect/>
          </a:stretch>
        </p:blipFill>
        <p:spPr bwMode="auto">
          <a:xfrm>
            <a:off x="324417" y="5229201"/>
            <a:ext cx="8640071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92"/>
          <a:stretch>
            <a:fillRect/>
          </a:stretch>
        </p:blipFill>
        <p:spPr bwMode="auto">
          <a:xfrm>
            <a:off x="395536" y="260648"/>
            <a:ext cx="8496944" cy="27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9"/>
          <a:stretch>
            <a:fillRect/>
          </a:stretch>
        </p:blipFill>
        <p:spPr bwMode="auto">
          <a:xfrm>
            <a:off x="238608" y="2276872"/>
            <a:ext cx="8784976" cy="37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944" cy="321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1"/>
          <a:stretch>
            <a:fillRect/>
          </a:stretch>
        </p:blipFill>
        <p:spPr bwMode="auto">
          <a:xfrm>
            <a:off x="395536" y="3552402"/>
            <a:ext cx="8496944" cy="21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3"/>
          <a:stretch>
            <a:fillRect/>
          </a:stretch>
        </p:blipFill>
        <p:spPr bwMode="auto">
          <a:xfrm>
            <a:off x="647564" y="5661823"/>
            <a:ext cx="7992888" cy="9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352927" cy="56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84975" cy="62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569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9"/>
          <a:stretch>
            <a:fillRect/>
          </a:stretch>
        </p:blipFill>
        <p:spPr bwMode="auto">
          <a:xfrm>
            <a:off x="431540" y="3429000"/>
            <a:ext cx="835292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8"/>
          <a:stretch>
            <a:fillRect/>
          </a:stretch>
        </p:blipFill>
        <p:spPr bwMode="auto">
          <a:xfrm>
            <a:off x="539552" y="5013176"/>
            <a:ext cx="8244916" cy="166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" y="188640"/>
            <a:ext cx="8496943" cy="60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1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496943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4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943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3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7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8"/>
          <a:stretch>
            <a:fillRect/>
          </a:stretch>
        </p:blipFill>
        <p:spPr bwMode="auto">
          <a:xfrm>
            <a:off x="611560" y="116632"/>
            <a:ext cx="820891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1"/>
          <a:stretch>
            <a:fillRect/>
          </a:stretch>
        </p:blipFill>
        <p:spPr bwMode="auto">
          <a:xfrm>
            <a:off x="179512" y="2644924"/>
            <a:ext cx="8820472" cy="20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18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69476"/>
            <a:ext cx="6498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/>
              <a:t>1</a:t>
            </a:r>
            <a:r>
              <a:rPr lang="zh-CN" altLang="en-US" sz="2800" b="1" dirty="0"/>
              <a:t>、瑟本五十弦，怎么说它“无端”呢？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908720"/>
            <a:ext cx="8286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诗人埋怨它发出繁复的韵律，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因为它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勾起了诗从对往事或一生的追忆。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这样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看来这锦瑟之音是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哀怨伤感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思华年</a:t>
            </a: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成了全篇的主脑。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528" y="270892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、颔联</a:t>
            </a:r>
            <a:r>
              <a:rPr lang="zh-CN" altLang="en-US" sz="2800" b="1" dirty="0"/>
              <a:t>承第一联</a:t>
            </a:r>
            <a:r>
              <a:rPr lang="zh-CN" altLang="en-US" sz="2800" b="1" dirty="0" smtClean="0"/>
              <a:t>，“思华年”</a:t>
            </a:r>
            <a:r>
              <a:rPr lang="zh-CN" altLang="en-US" sz="2800" b="1" dirty="0"/>
              <a:t>，他追忆什么呢？</a:t>
            </a:r>
          </a:p>
        </p:txBody>
      </p:sp>
      <p:sp>
        <p:nvSpPr>
          <p:cNvPr id="5" name="矩形 4"/>
          <p:cNvSpPr/>
          <p:nvPr/>
        </p:nvSpPr>
        <p:spPr>
          <a:xfrm>
            <a:off x="315398" y="3356992"/>
            <a:ext cx="8703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诗人苦恋什么，他表达得太委婉了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，只是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用了两个典故来传达：那就是他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留恋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的迷惘的梦境。诗人用庄周梦蝶来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表达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的应该是对美好情感的追怀。欢乐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美好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，不能留住，</a:t>
            </a: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望帝春心托杜鹃</a:t>
            </a:r>
            <a:r>
              <a:rPr lang="zh-CN" altLang="en-US" sz="2400" b="1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了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，这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就是，生而不能，死则续梦，多么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悲伤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86571" y="5445224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小结：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用两个典故来表达对美好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情感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的追怀，以及今生不得的伤感。</a:t>
            </a:r>
          </a:p>
        </p:txBody>
      </p:sp>
    </p:spTree>
    <p:extLst>
      <p:ext uri="{BB962C8B-B14F-4D97-AF65-F5344CB8AC3E}">
        <p14:creationId xmlns:p14="http://schemas.microsoft.com/office/powerpoint/2010/main" val="25226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5" y="480719"/>
            <a:ext cx="6859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、颈联</a:t>
            </a:r>
            <a:r>
              <a:rPr lang="zh-CN" altLang="en-US" sz="2800" b="1" dirty="0"/>
              <a:t>是诗意的转折，“转”意在哪呢？</a:t>
            </a:r>
          </a:p>
        </p:txBody>
      </p:sp>
      <p:sp>
        <p:nvSpPr>
          <p:cNvPr id="3" name="矩形 2"/>
          <p:cNvSpPr/>
          <p:nvPr/>
        </p:nvSpPr>
        <p:spPr>
          <a:xfrm>
            <a:off x="424916" y="1700808"/>
            <a:ext cx="806489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珍珠，美玉，本来是美好的事物，但着一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泪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，一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烟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，让人觉得美好的事物总是有不能美满的，悲伤嗟悼之情溢于言表。这里的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不美满</a:t>
            </a:r>
            <a:r>
              <a:rPr lang="zh-CN" altLang="en-US" sz="2800" b="1" dirty="0">
                <a:solidFill>
                  <a:srgbClr val="008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到底指什么？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红颜薄命；才命相妨（才气和命运</a:t>
            </a:r>
            <a:r>
              <a:rPr lang="zh-CN" altLang="en-US" sz="28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两全）；官场失意？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11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576</Words>
  <Application>Microsoft Office PowerPoint</Application>
  <PresentationFormat>全屏显示(4:3)</PresentationFormat>
  <Paragraphs>28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2017-02-21T02:42:23Z</dcterms:created>
  <dcterms:modified xsi:type="dcterms:W3CDTF">2017-02-24T01:54:34Z</dcterms:modified>
</cp:coreProperties>
</file>