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5"/>
  </p:notesMasterIdLst>
  <p:sldIdLst>
    <p:sldId id="444" r:id="rId2"/>
    <p:sldId id="314" r:id="rId3"/>
    <p:sldId id="292" r:id="rId4"/>
    <p:sldId id="417" r:id="rId5"/>
    <p:sldId id="386" r:id="rId6"/>
    <p:sldId id="315" r:id="rId7"/>
    <p:sldId id="313" r:id="rId8"/>
    <p:sldId id="425" r:id="rId9"/>
    <p:sldId id="324" r:id="rId10"/>
    <p:sldId id="332" r:id="rId11"/>
    <p:sldId id="326" r:id="rId12"/>
    <p:sldId id="327" r:id="rId13"/>
    <p:sldId id="328" r:id="rId14"/>
    <p:sldId id="340" r:id="rId15"/>
    <p:sldId id="447" r:id="rId16"/>
    <p:sldId id="431" r:id="rId17"/>
    <p:sldId id="435" r:id="rId18"/>
    <p:sldId id="449" r:id="rId19"/>
    <p:sldId id="454" r:id="rId20"/>
    <p:sldId id="456" r:id="rId21"/>
    <p:sldId id="453" r:id="rId22"/>
    <p:sldId id="399" r:id="rId23"/>
    <p:sldId id="403" r:id="rId24"/>
    <p:sldId id="342" r:id="rId25"/>
    <p:sldId id="401" r:id="rId26"/>
    <p:sldId id="458" r:id="rId27"/>
    <p:sldId id="265" r:id="rId28"/>
    <p:sldId id="264" r:id="rId29"/>
    <p:sldId id="381" r:id="rId30"/>
    <p:sldId id="460" r:id="rId31"/>
    <p:sldId id="462" r:id="rId32"/>
    <p:sldId id="380" r:id="rId33"/>
    <p:sldId id="343" r:id="rId34"/>
    <p:sldId id="355" r:id="rId35"/>
    <p:sldId id="358" r:id="rId36"/>
    <p:sldId id="344" r:id="rId37"/>
    <p:sldId id="362" r:id="rId38"/>
    <p:sldId id="359" r:id="rId39"/>
    <p:sldId id="347" r:id="rId40"/>
    <p:sldId id="468" r:id="rId41"/>
    <p:sldId id="466" r:id="rId42"/>
    <p:sldId id="470" r:id="rId43"/>
    <p:sldId id="472" r:id="rId44"/>
    <p:sldId id="474" r:id="rId45"/>
    <p:sldId id="360" r:id="rId46"/>
    <p:sldId id="366" r:id="rId47"/>
    <p:sldId id="350" r:id="rId48"/>
    <p:sldId id="378" r:id="rId49"/>
    <p:sldId id="351" r:id="rId50"/>
    <p:sldId id="352" r:id="rId51"/>
    <p:sldId id="391" r:id="rId52"/>
    <p:sldId id="394" r:id="rId53"/>
    <p:sldId id="348" r:id="rId54"/>
    <p:sldId id="311" r:id="rId55"/>
    <p:sldId id="361" r:id="rId56"/>
    <p:sldId id="475" r:id="rId57"/>
    <p:sldId id="476" r:id="rId58"/>
    <p:sldId id="477" r:id="rId59"/>
    <p:sldId id="478" r:id="rId60"/>
    <p:sldId id="395" r:id="rId61"/>
    <p:sldId id="368" r:id="rId62"/>
    <p:sldId id="392" r:id="rId63"/>
    <p:sldId id="367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6F"/>
    <a:srgbClr val="000000"/>
    <a:srgbClr val="9900FF"/>
    <a:srgbClr val="1B0179"/>
    <a:srgbClr val="CC3300"/>
    <a:srgbClr val="336600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81928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80251B8A-5C5D-4920-955A-57AE56769B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269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EAD204-04C1-45D4-8BEB-4CFA64EF8AD3}" type="slidenum">
              <a:rPr lang="en-US" altLang="zh-CN" sz="1200" b="0"/>
              <a:pPr eaLnBrk="1" hangingPunct="1"/>
              <a:t>3</a:t>
            </a:fld>
            <a:endParaRPr lang="en-US" altLang="zh-CN" sz="1200" b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 dirty="0" smtClean="0">
                <a:solidFill>
                  <a:srgbClr val="0000FF"/>
                </a:solidFill>
              </a:rPr>
              <a:t>曹雪芹，名霑，字梦阮，号雪芹、芹圃、芹溪，生平不详。祖先是汉人，很早就入了旗籍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,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成了皇家的“包衣”奴才，后有晋升为亲信官僚。从他曾祖曹玺开始，祖父曹寅、父辈曹 曹 ，相袭做了六十年江宁织造。曹玺的妻子曾做过康熙的乳母，曹寅做过康熙的侍读，并两个女儿都入选为王妃。康熙六次南巡，就有四次住在江宁织造署。因此，康熙时代，曹家是非常显赫的贵族世家。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BCF47C-6964-409B-99CC-90C141C62499}" type="slidenum">
              <a:rPr lang="en-US" altLang="zh-CN" sz="1200" b="0"/>
              <a:pPr eaLnBrk="1" hangingPunct="1"/>
              <a:t>6</a:t>
            </a:fld>
            <a:endParaRPr lang="en-US" altLang="zh-CN" sz="1200" b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人名：</a:t>
            </a:r>
          </a:p>
          <a:p>
            <a:pPr eaLnBrk="1" hangingPunct="1"/>
            <a:r>
              <a:rPr lang="zh-CN" altLang="en-US" smtClean="0"/>
              <a:t>元妃薨逝　迎春受虐而死、探春远嫁、惜春尼姑（原应叹息）</a:t>
            </a:r>
          </a:p>
          <a:p>
            <a:pPr eaLnBrk="1" hangingPunct="1"/>
            <a:r>
              <a:rPr lang="zh-CN" altLang="en-US" smtClean="0"/>
              <a:t>霍启、张光、单聘仁、贾雨村、甄士隐</a:t>
            </a:r>
            <a:r>
              <a:rPr lang="en-US" altLang="zh-CN" smtClean="0"/>
              <a:t>……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93DCBC-D02F-45A5-9668-EC0ABFD5FE3D}" type="slidenum">
              <a:rPr lang="en-US" altLang="zh-CN" sz="1200" b="0"/>
              <a:pPr eaLnBrk="1" hangingPunct="1"/>
              <a:t>32</a:t>
            </a:fld>
            <a:endParaRPr lang="en-US" altLang="zh-CN" sz="1200" b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来源：敕造、御笔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93E09A-E194-4761-A4F4-8DBD0DDA9C3B}" type="slidenum">
              <a:rPr lang="en-US" altLang="zh-CN" sz="1200" b="0"/>
              <a:pPr eaLnBrk="1" hangingPunct="1"/>
              <a:t>39</a:t>
            </a:fld>
            <a:endParaRPr lang="en-US" altLang="zh-CN" sz="1200" b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400" b="1" smtClean="0">
                <a:solidFill>
                  <a:srgbClr val="0000FF"/>
                </a:solidFill>
              </a:rPr>
              <a:t>一是讨贾母的欢心，二是使黛玉感到温暖，三是让邢、王二夫人感到愉悦，四是让迎春、探春、惜春三姊妹觉得内心平衡。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F4A41B-D414-4F07-ABAC-8AC2CCA95595}" type="slidenum">
              <a:rPr lang="en-US" altLang="zh-CN" sz="1200" b="0"/>
              <a:pPr eaLnBrk="1" hangingPunct="1"/>
              <a:t>47</a:t>
            </a:fld>
            <a:endParaRPr lang="en-US" altLang="zh-CN" sz="1200" b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FF3300"/>
                </a:solidFill>
              </a:rPr>
              <a:t>蔑视世俗功名利禄</a:t>
            </a:r>
          </a:p>
          <a:p>
            <a:pPr eaLnBrk="1" hangingPunct="1"/>
            <a:r>
              <a:rPr kumimoji="1" lang="zh-CN" altLang="en-US" b="1" smtClean="0">
                <a:solidFill>
                  <a:srgbClr val="FF3300"/>
                </a:solidFill>
              </a:rPr>
              <a:t>要求自由平等</a:t>
            </a:r>
          </a:p>
          <a:p>
            <a:pPr eaLnBrk="1" hangingPunct="1"/>
            <a:r>
              <a:rPr kumimoji="1" lang="zh-CN" altLang="en-US" b="1" smtClean="0">
                <a:solidFill>
                  <a:srgbClr val="FF3300"/>
                </a:solidFill>
              </a:rPr>
              <a:t>争取个性解放</a:t>
            </a:r>
          </a:p>
          <a:p>
            <a:pPr eaLnBrk="1" hangingPunct="1"/>
            <a:r>
              <a:rPr kumimoji="1" lang="zh-CN" altLang="en-US" b="1" smtClean="0">
                <a:solidFill>
                  <a:srgbClr val="FF3300"/>
                </a:solidFill>
              </a:rPr>
              <a:t>叛逆封建道德和秩序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DF79DE-2D49-42B2-8F1B-D2E22B595784}" type="slidenum">
              <a:rPr lang="en-US" altLang="zh-CN" sz="1200" b="0"/>
              <a:pPr eaLnBrk="1" hangingPunct="1"/>
              <a:t>60</a:t>
            </a:fld>
            <a:endParaRPr lang="en-US" altLang="zh-CN" sz="1200" b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张爱玲</a:t>
            </a:r>
            <a:r>
              <a:rPr lang="en-US" altLang="zh-CN" b="1" smtClean="0">
                <a:solidFill>
                  <a:srgbClr val="000000"/>
                </a:solidFill>
              </a:rPr>
              <a:t>《</a:t>
            </a:r>
            <a:r>
              <a:rPr lang="zh-CN" altLang="en-US" b="1" smtClean="0">
                <a:solidFill>
                  <a:srgbClr val="000000"/>
                </a:solidFill>
              </a:rPr>
              <a:t>爱</a:t>
            </a:r>
            <a:r>
              <a:rPr lang="en-US" altLang="zh-CN" b="1" smtClean="0">
                <a:solidFill>
                  <a:srgbClr val="000000"/>
                </a:solidFill>
              </a:rPr>
              <a:t>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这是真的。</a:t>
            </a:r>
          </a:p>
          <a:p>
            <a:pPr eaLnBrk="1" hangingPunct="1"/>
            <a:r>
              <a:rPr lang="zh-CN" altLang="en-US" smtClean="0"/>
              <a:t>　　有个村庄的小康之家的女孩子，生得美，有许多人来做媒，但都没有说成。那年她不过十五六岁吧，是春天的晚上，她立在后门口，手扶着桃树。她记得她穿的是一件月白的衫子。对门住的年轻人同她见过面，可是从来没有打过招呼的，他走了过来，离得很远，站定了，轻轻地说了一声：“噢，你也在这里吗？”她没有说什么，他也没有再说什么，站了一会，各自走开了。</a:t>
            </a:r>
          </a:p>
          <a:p>
            <a:pPr eaLnBrk="1" hangingPunct="1"/>
            <a:r>
              <a:rPr lang="zh-CN" altLang="en-US" smtClean="0"/>
              <a:t>　　就这样就完了。</a:t>
            </a:r>
          </a:p>
          <a:p>
            <a:pPr eaLnBrk="1" hangingPunct="1"/>
            <a:r>
              <a:rPr lang="zh-CN" altLang="en-US" smtClean="0"/>
              <a:t>　　后来这女子被亲眷拐子卖到他乡外县去作妾，又几次三番地被转卖，经过无数的惊险的风波，老了的时候她还记得从前那一回事，常常说起，在那春天的晚上，在后门的桃树下，那年轻人。</a:t>
            </a:r>
          </a:p>
          <a:p>
            <a:pPr eaLnBrk="1" hangingPunct="1"/>
            <a:r>
              <a:rPr lang="zh-CN" altLang="en-US" smtClean="0"/>
              <a:t>　　于千万人之中遇见你所遇见的人，于千万年之中，时间的无涯的荒野里，没有早一步，也没有晚一步，刚巧赶上了，那也没有别的话可说，惟有轻轻的问一声：“噢，你也在这里吗？”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68FD8-919D-4EB6-83FC-5C6FF15DBB70}" type="slidenum">
              <a:rPr lang="en-US" altLang="zh-CN" sz="1200" b="0"/>
              <a:pPr eaLnBrk="1" hangingPunct="1"/>
              <a:t>62</a:t>
            </a:fld>
            <a:endParaRPr lang="en-US" altLang="zh-CN" sz="1200" b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为了宝黛爱情的美丽动人，他们必须分离同样正是宝黛爱情的悲惨结局，才让人失望哀伤感叹，才让人反复咀嚼他们相爱、相恋的每一个细节，才让人含着泪去想象宝黛结合之后的种种浪漫甜蜜。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DC43B-7918-4AA8-90A5-5E98C59DE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01100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BBB07-2E8C-4F29-B81A-407927721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130568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EB74B-91E1-429F-84CB-451F2169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902645"/>
      </p:ext>
    </p:extLst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A6A1B-A2F2-4D5D-BECC-83EF09F66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57947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F11BD-2124-4642-BE49-CC77CA540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575234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D733B-7822-452B-86AC-38D630AC7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47948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F195-C970-4022-8091-E017F5880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726765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814B0-5672-483F-8A1A-74D58D39F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360264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1F1E6-65F6-4812-AE3D-777552455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917626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1EACD-6DE2-42DA-B390-E9E774C92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823192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DCBA-6003-4EB2-9959-BDCEAA245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745985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9F3CF-6993-454E-9AB3-EEA8160D0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75895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5612FBA9-B202-4942-96EB-7E6B2958D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  <p:sldLayoutId id="2147483670" r:id="rId12"/>
  </p:sldLayoutIdLst>
  <p:transition>
    <p:blinds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wnloads\hongloumengyizi.mp3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E:\&#25945;&#23398;\&#31532;&#22235;&#20876;\&#20108;&#21333;&#20803;\&#26519;&#40667;&#29577;&#36827;&#36158;&#24220;\&#26519;&#40667;&#29577;\&#36827;&#36158;&#24220;.MPG" TargetMode="Externa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blog.sina.com.cn/main/html/showpic.html#url=http://album.sina.com.cn/pic/49dbee2f020008c8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39.xml"/><Relationship Id="rId4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8.xml"/><Relationship Id="rId4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main/html/showpic.html#url=http://album.sina.com.cn/pic/49dbee2f020008c8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\&#31532;&#22235;&#20876;\&#20108;&#21333;&#20803;\&#26519;&#40667;&#29577;&#36827;&#36158;&#24220;\&#26519;&#40667;&#29577;\&#33026;&#30746;&#25995;&#37325;&#35780;&#30707;&#22836;&#35760;&#65288;&#31532;&#19977;&#22238;&#65289;.doc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A08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3143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5486400" y="3581400"/>
            <a:ext cx="1006475" cy="1295400"/>
            <a:chOff x="3456" y="2256"/>
            <a:chExt cx="634" cy="816"/>
          </a:xfrm>
        </p:grpSpPr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3744" y="2256"/>
              <a:ext cx="34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曹雪芹</a:t>
              </a:r>
            </a:p>
          </p:txBody>
        </p:sp>
        <p:sp>
          <p:nvSpPr>
            <p:cNvPr id="146439" name="Text Box 7"/>
            <p:cNvSpPr txBox="1">
              <a:spLocks noChangeArrowheads="1"/>
            </p:cNvSpPr>
            <p:nvPr/>
          </p:nvSpPr>
          <p:spPr bwMode="auto">
            <a:xfrm>
              <a:off x="3456" y="2256"/>
              <a:ext cx="34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高   鶚</a:t>
              </a:r>
            </a:p>
          </p:txBody>
        </p:sp>
      </p:grp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1652588" y="195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-109538" y="19669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6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0477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438275"/>
            <a:ext cx="314325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4" name="hongloumengyizi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6">
            <a:lum bright="10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334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6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6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44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44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D0E33E-3473-4866-AEE1-4F7747C1FBF0}" type="slidenum">
              <a:rPr lang="en-US" altLang="zh-CN" sz="1400" b="0"/>
              <a:pPr eaLnBrk="1" hangingPunct="1"/>
              <a:t>10</a:t>
            </a:fld>
            <a:endParaRPr lang="en-US" altLang="zh-CN" sz="1400" b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170862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　　 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“</a:t>
            </a:r>
            <a:r>
              <a:rPr lang="zh-CN" altLang="en-US" sz="2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女祸补天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，作者特意描写了一块无材补天的顽石</a:t>
            </a:r>
            <a:r>
              <a:rPr lang="en-US" altLang="zh-CN" sz="2800">
                <a:ea typeface="仿宋_GB2312" pitchFamily="49" charset="-122"/>
              </a:rPr>
              <a:t>——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通灵宝玉。隐喻叛逆性格。</a:t>
            </a:r>
            <a:br>
              <a:rPr lang="zh-CN" altLang="en-US" sz="2800">
                <a:latin typeface="仿宋_GB2312" pitchFamily="49" charset="-122"/>
                <a:ea typeface="仿宋_GB2312" pitchFamily="49" charset="-122"/>
              </a:rPr>
            </a:br>
            <a:endParaRPr lang="zh-CN" altLang="en-US" sz="28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“</a:t>
            </a:r>
            <a:r>
              <a:rPr lang="zh-CN" altLang="en-US" sz="280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木石前盟</a:t>
            </a:r>
            <a:r>
              <a:rPr lang="zh-CN" altLang="en-US" sz="2800">
                <a:solidFill>
                  <a:srgbClr val="FF3300"/>
                </a:solidFill>
                <a:ea typeface="仿宋_GB2312" pitchFamily="49" charset="-122"/>
              </a:rPr>
              <a:t>”</a:t>
            </a:r>
            <a:r>
              <a:rPr lang="zh-CN" altLang="en-US" sz="2800">
                <a:ea typeface="仿宋_GB2312" pitchFamily="49" charset="-122"/>
              </a:rPr>
              <a:t>“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无材补天</a:t>
            </a:r>
            <a:r>
              <a:rPr lang="zh-CN" altLang="en-US" sz="2800">
                <a:ea typeface="仿宋_GB2312" pitchFamily="49" charset="-122"/>
              </a:rPr>
              <a:t>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的顽石</a:t>
            </a:r>
            <a:r>
              <a:rPr lang="en-US" altLang="zh-CN" sz="2800">
                <a:ea typeface="仿宋_GB2312" pitchFamily="49" charset="-122"/>
              </a:rPr>
              <a:t>——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绛珠仙草。神瑛侍者以甘露灌溉绛珠仙草，使其得以久延岁月，并幻化人形，修成女体，在顽石下世之时，为酬报灌溉之德，也要同去走一遭，把一生所有的眼泪还他。 </a:t>
            </a:r>
            <a:r>
              <a:rPr lang="zh-CN" altLang="en-US" sz="2800">
                <a:ea typeface="仿宋_GB2312" pitchFamily="49" charset="-122"/>
              </a:rPr>
              <a:t>“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还泪</a:t>
            </a:r>
            <a:r>
              <a:rPr lang="zh-CN" altLang="en-US" sz="2800">
                <a:ea typeface="仿宋_GB2312" pitchFamily="49" charset="-122"/>
              </a:rPr>
              <a:t>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之说（ </a:t>
            </a:r>
            <a:r>
              <a:rPr lang="zh-CN" altLang="en-US" sz="2800">
                <a:ea typeface="仿宋_GB2312" pitchFamily="49" charset="-122"/>
              </a:rPr>
              <a:t>“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只怕他的病一生也不能好的了。若要好时，除非从此以后总不许见哭声</a:t>
            </a:r>
            <a:r>
              <a:rPr lang="zh-CN" altLang="en-US" sz="2800">
                <a:ea typeface="仿宋_GB2312" pitchFamily="49" charset="-122"/>
              </a:rPr>
              <a:t>”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）。 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第一回 </a:t>
            </a:r>
            <a:r>
              <a:rPr kumimoji="1" lang="zh-CN" altLang="en-US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甄士隐梦幻识通灵 贾雨村风尘怀闺秀 </a:t>
            </a:r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59788" y="6381750"/>
            <a:ext cx="433387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78D4C7-5520-47E4-AAFD-AA8DBE89C2C9}" type="slidenum">
              <a:rPr lang="en-US" altLang="zh-CN" sz="1400" b="0"/>
              <a:pPr eaLnBrk="1" hangingPunct="1"/>
              <a:t>11</a:t>
            </a:fld>
            <a:endParaRPr lang="en-US" altLang="zh-CN" sz="1400" b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514850" y="485775"/>
            <a:ext cx="40386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5050"/>
                </a:solidFill>
                <a:latin typeface="Times New Roman" pitchFamily="18" charset="0"/>
                <a:ea typeface="隶书" pitchFamily="49" charset="-122"/>
              </a:rPr>
              <a:t>贾府人物关系一览表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1066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宁国公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</a:rPr>
              <a:t>贾演－贾代化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336925" y="990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>
            <a:off x="2987675" y="990600"/>
            <a:ext cx="212725" cy="990600"/>
          </a:xfrm>
          <a:prstGeom prst="leftBrace">
            <a:avLst>
              <a:gd name="adj1" fmla="val 38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132138" y="908050"/>
            <a:ext cx="1008062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敷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843213" y="15573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敬</a:t>
            </a:r>
          </a:p>
        </p:txBody>
      </p:sp>
      <p:sp>
        <p:nvSpPr>
          <p:cNvPr id="100360" name="AutoShape 8"/>
          <p:cNvSpPr>
            <a:spLocks/>
          </p:cNvSpPr>
          <p:nvPr/>
        </p:nvSpPr>
        <p:spPr bwMode="auto">
          <a:xfrm>
            <a:off x="4297363" y="1347788"/>
            <a:ext cx="225425" cy="762000"/>
          </a:xfrm>
          <a:prstGeom prst="leftBrace">
            <a:avLst>
              <a:gd name="adj1" fmla="val 281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649663" y="1130300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贾珍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——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　贾蓉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02063" y="18923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贾惜春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5651500" y="14128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（秦可卿）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17475" y="40306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荣国公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</a:rPr>
              <a:t>贾源－贾代善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717675" y="441166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（贾母）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7" name="AutoShape 15"/>
          <p:cNvSpPr>
            <a:spLocks/>
          </p:cNvSpPr>
          <p:nvPr/>
        </p:nvSpPr>
        <p:spPr bwMode="auto">
          <a:xfrm>
            <a:off x="3059113" y="2636838"/>
            <a:ext cx="609600" cy="33528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3348038" y="24209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 赦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3124200" y="2895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（邢夫人）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1" name="AutoShape 19"/>
          <p:cNvSpPr>
            <a:spLocks/>
          </p:cNvSpPr>
          <p:nvPr/>
        </p:nvSpPr>
        <p:spPr bwMode="auto">
          <a:xfrm>
            <a:off x="4724400" y="22098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4800600" y="2209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   琏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45720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（王熙凤）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6232525" y="2154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5" name="AutoShape 23"/>
          <p:cNvSpPr>
            <a:spLocks/>
          </p:cNvSpPr>
          <p:nvPr/>
        </p:nvSpPr>
        <p:spPr bwMode="auto">
          <a:xfrm>
            <a:off x="6553200" y="22860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6372225" y="24209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巧 姐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4800600" y="3124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贾迎春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3352800" y="3962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 政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3192463" y="4333876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（王夫人）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4953000" y="3810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1" name="AutoShape 29"/>
          <p:cNvSpPr>
            <a:spLocks/>
          </p:cNvSpPr>
          <p:nvPr/>
        </p:nvSpPr>
        <p:spPr bwMode="auto">
          <a:xfrm>
            <a:off x="4724400" y="3733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4787900" y="3573463"/>
            <a:ext cx="1208088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  珠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4538663" y="3979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（李纨）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5988050" y="360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5" name="AutoShape 33"/>
          <p:cNvSpPr>
            <a:spLocks/>
          </p:cNvSpPr>
          <p:nvPr/>
        </p:nvSpPr>
        <p:spPr bwMode="auto">
          <a:xfrm>
            <a:off x="6553200" y="36576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6156325" y="3789363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兰</a:t>
            </a: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4876800" y="4419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贾元春</a:t>
            </a:r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4876800" y="4876800"/>
            <a:ext cx="1676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4876800" y="5257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贾探春</a:t>
            </a: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3352800" y="5715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    敏</a:t>
            </a: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3048000" y="6096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（林如海）</a:t>
            </a: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4800600" y="5715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3" name="Text Box 41"/>
          <p:cNvSpPr txBox="1">
            <a:spLocks noChangeArrowheads="1"/>
          </p:cNvSpPr>
          <p:nvPr/>
        </p:nvSpPr>
        <p:spPr bwMode="auto">
          <a:xfrm>
            <a:off x="4876800" y="60118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4" name="AutoShape 42"/>
          <p:cNvSpPr>
            <a:spLocks/>
          </p:cNvSpPr>
          <p:nvPr/>
        </p:nvSpPr>
        <p:spPr bwMode="auto">
          <a:xfrm>
            <a:off x="4876800" y="57912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4800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</a:t>
            </a: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0" y="0"/>
            <a:ext cx="889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第二回 贾夫人仙逝扬州城   冷子兴演说荣国府 </a:t>
            </a:r>
          </a:p>
        </p:txBody>
      </p:sp>
      <p:sp>
        <p:nvSpPr>
          <p:cNvPr id="20526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381750"/>
            <a:ext cx="684212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211638" y="14128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（尤氏）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 autoUpdateAnimBg="0"/>
      <p:bldP spid="100355" grpId="0" autoUpdateAnimBg="0"/>
      <p:bldP spid="100356" grpId="0" autoUpdateAnimBg="0"/>
      <p:bldP spid="100357" grpId="0" animBg="1" autoUpdateAnimBg="0"/>
      <p:bldP spid="100358" grpId="0" animBg="1" autoUpdateAnimBg="0"/>
      <p:bldP spid="100359" grpId="0" autoUpdateAnimBg="0"/>
      <p:bldP spid="100360" grpId="0" animBg="1" autoUpdateAnimBg="0"/>
      <p:bldP spid="100361" grpId="0" autoUpdateAnimBg="0"/>
      <p:bldP spid="100362" grpId="0" autoUpdateAnimBg="0"/>
      <p:bldP spid="100363" grpId="0" autoUpdateAnimBg="0"/>
      <p:bldP spid="100364" grpId="0" autoUpdateAnimBg="0"/>
      <p:bldP spid="100365" grpId="0" autoUpdateAnimBg="0"/>
      <p:bldP spid="100366" grpId="0" autoUpdateAnimBg="0"/>
      <p:bldP spid="100367" grpId="0" animBg="1"/>
      <p:bldP spid="100368" grpId="0" autoUpdateAnimBg="0"/>
      <p:bldP spid="100369" grpId="0" autoUpdateAnimBg="0"/>
      <p:bldP spid="100370" grpId="0" autoUpdateAnimBg="0"/>
      <p:bldP spid="100371" grpId="0" animBg="1" autoUpdateAnimBg="0"/>
      <p:bldP spid="100372" grpId="0" autoUpdateAnimBg="0"/>
      <p:bldP spid="100373" grpId="0" autoUpdateAnimBg="0"/>
      <p:bldP spid="100374" grpId="0" autoUpdateAnimBg="0"/>
      <p:bldP spid="100375" grpId="0" animBg="1" autoUpdateAnimBg="0"/>
      <p:bldP spid="100376" grpId="0" autoUpdateAnimBg="0"/>
      <p:bldP spid="100377" grpId="0" autoUpdateAnimBg="0"/>
      <p:bldP spid="100378" grpId="0" autoUpdateAnimBg="0"/>
      <p:bldP spid="100379" grpId="0" autoUpdateAnimBg="0"/>
      <p:bldP spid="100380" grpId="0" autoUpdateAnimBg="0"/>
      <p:bldP spid="100381" grpId="0" animBg="1" autoUpdateAnimBg="0"/>
      <p:bldP spid="100382" grpId="0" animBg="1" autoUpdateAnimBg="0"/>
      <p:bldP spid="100383" grpId="0" autoUpdateAnimBg="0"/>
      <p:bldP spid="100384" grpId="0" autoUpdateAnimBg="0"/>
      <p:bldP spid="100385" grpId="0" animBg="1" autoUpdateAnimBg="0"/>
      <p:bldP spid="100386" grpId="0" autoUpdateAnimBg="0"/>
      <p:bldP spid="100387" grpId="0" autoUpdateAnimBg="0"/>
      <p:bldP spid="100388" grpId="0" autoUpdateAnimBg="0"/>
      <p:bldP spid="100389" grpId="0" autoUpdateAnimBg="0"/>
      <p:bldP spid="100390" grpId="0" autoUpdateAnimBg="0"/>
      <p:bldP spid="100391" grpId="0" autoUpdateAnimBg="0"/>
      <p:bldP spid="100392" grpId="0" autoUpdateAnimBg="0"/>
      <p:bldP spid="100393" grpId="0" autoUpdateAnimBg="0"/>
      <p:bldP spid="100394" grpId="0" animBg="1"/>
      <p:bldP spid="100395" grpId="0" build="p" autoUpdateAnimBg="0"/>
      <p:bldP spid="1003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EB11AF-8637-4D40-A350-DE8733362D6F}" type="slidenum">
              <a:rPr lang="en-US" altLang="zh-CN" sz="1400" b="0"/>
              <a:pPr eaLnBrk="1" hangingPunct="1"/>
              <a:t>12</a:t>
            </a:fld>
            <a:endParaRPr lang="en-US" altLang="zh-CN" sz="1400" b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677068" y="2276872"/>
            <a:ext cx="8124031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典型环境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通过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的耳闻目睹对第一次</a:t>
            </a:r>
            <a:r>
              <a:rPr kumimoji="1" lang="zh-CN" altLang="en-US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直接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描写贾府。林黛玉进贾府的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行踪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是这一回中</a:t>
            </a:r>
            <a:r>
              <a:rPr kumimoji="1" lang="zh-CN" altLang="en-US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介绍贾府人物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zh-CN" altLang="en-US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描写贾府环境</a:t>
            </a: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的线索。</a:t>
            </a:r>
          </a:p>
        </p:txBody>
      </p:sp>
      <p:sp>
        <p:nvSpPr>
          <p:cNvPr id="21508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324600"/>
            <a:ext cx="685800" cy="5334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598488" y="188640"/>
            <a:ext cx="77771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第三回　</a:t>
            </a:r>
          </a:p>
          <a:p>
            <a:pPr algn="ctr" eaLnBrk="1" hangingPunct="1"/>
            <a:r>
              <a:rPr kumimoji="1"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托内兄如海荐西宾　 接外孙贾母惜孤女</a:t>
            </a:r>
          </a:p>
          <a:p>
            <a:pPr algn="ctr" eaLnBrk="1" hangingPunct="1"/>
            <a:r>
              <a:rPr kumimoji="1"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金陵城起复贾雨村，荣国府收养林黛玉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0143DE-2883-4B68-834E-4A08B328E60B}" type="slidenum">
              <a:rPr lang="en-US" altLang="zh-CN" sz="1400" b="0"/>
              <a:pPr eaLnBrk="1" hangingPunct="1"/>
              <a:t>13</a:t>
            </a:fld>
            <a:endParaRPr lang="en-US" altLang="zh-CN" sz="1400" b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67544" y="2780928"/>
            <a:ext cx="8567737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贾不假，白玉为堂金做马。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阿房宫，三百里，住不下金陵一个史。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东海缺少白玉床，龙王来请金陵王。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丰年好大雪，珍珠如土金如铁。</a:t>
            </a:r>
          </a:p>
        </p:txBody>
      </p:sp>
      <p:sp>
        <p:nvSpPr>
          <p:cNvPr id="102405" name="Text Box 5"/>
          <p:cNvSpPr>
            <a:spLocks noChangeArrowheads="1"/>
          </p:cNvSpPr>
          <p:nvPr>
            <p:ph type="body" idx="1"/>
          </p:nvPr>
        </p:nvSpPr>
        <p:spPr>
          <a:xfrm>
            <a:off x="6067425" y="2780928"/>
            <a:ext cx="2176463" cy="6985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贾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210897" y="3573016"/>
            <a:ext cx="68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史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7710488" y="4509120"/>
            <a:ext cx="106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王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915497" y="5252666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薛</a:t>
            </a:r>
          </a:p>
        </p:txBody>
      </p:sp>
      <p:sp>
        <p:nvSpPr>
          <p:cNvPr id="22536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237288"/>
            <a:ext cx="990600" cy="620712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611188" y="765175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介绍了贾史王薛四大家族的关系，把贾府置于一个更广阔的社会背景之中来描写。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0" y="0"/>
            <a:ext cx="2051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第四回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build="p" autoUpdateAnimBg="0"/>
      <p:bldP spid="102406" grpId="0" autoUpdateAnimBg="0"/>
      <p:bldP spid="102407" grpId="0" autoUpdateAnimBg="0"/>
      <p:bldP spid="1024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739395-8A24-4813-BD1E-1FD86AD8AEE6}" type="slidenum">
              <a:rPr lang="en-US" altLang="zh-CN" sz="1400" b="0"/>
              <a:pPr eaLnBrk="1" hangingPunct="1"/>
              <a:t>14</a:t>
            </a:fld>
            <a:endParaRPr lang="en-US" altLang="zh-CN" sz="1400" b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9128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贾宝玉梦游太虚幻境</a:t>
            </a:r>
          </a:p>
        </p:txBody>
      </p:sp>
      <p:sp>
        <p:nvSpPr>
          <p:cNvPr id="115716" name="AutoShape 4"/>
          <p:cNvSpPr>
            <a:spLocks/>
          </p:cNvSpPr>
          <p:nvPr/>
        </p:nvSpPr>
        <p:spPr bwMode="auto">
          <a:xfrm>
            <a:off x="1547813" y="1341438"/>
            <a:ext cx="228600" cy="3810000"/>
          </a:xfrm>
          <a:prstGeom prst="leftBrace">
            <a:avLst>
              <a:gd name="adj1" fmla="val 1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908175" y="981075"/>
            <a:ext cx="301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画册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判词 歌词</a:t>
            </a:r>
            <a:endParaRPr kumimoji="1" lang="zh-CN" altLang="en-US" b="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908175" y="2420938"/>
            <a:ext cx="1981200" cy="3016250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交代</a:t>
            </a:r>
            <a:r>
              <a:rPr kumimoji="1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《</a:t>
            </a:r>
            <a:r>
              <a:rPr kumimoji="1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红楼梦</a:t>
            </a:r>
            <a:r>
              <a:rPr kumimoji="1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》</a:t>
            </a:r>
            <a:r>
              <a:rPr kumimoji="1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众多主要人物和次要人物的发展和结局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067175" y="1916113"/>
            <a:ext cx="304800" cy="41148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421942" y="1700213"/>
            <a:ext cx="6771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金陵十二钗正册</a:t>
            </a:r>
          </a:p>
        </p:txBody>
      </p:sp>
      <p:sp>
        <p:nvSpPr>
          <p:cNvPr id="115721" name="AutoShape 9"/>
          <p:cNvSpPr>
            <a:spLocks/>
          </p:cNvSpPr>
          <p:nvPr/>
        </p:nvSpPr>
        <p:spPr bwMode="auto">
          <a:xfrm>
            <a:off x="5003800" y="1628775"/>
            <a:ext cx="431800" cy="3313113"/>
          </a:xfrm>
          <a:prstGeom prst="leftBrace">
            <a:avLst>
              <a:gd name="adj1" fmla="val 639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435600" y="1195388"/>
            <a:ext cx="2808288" cy="3725862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薛宝钗</a:t>
            </a:r>
            <a:endParaRPr kumimoji="1"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贾元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春   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迎春</a:t>
            </a:r>
            <a:endParaRPr kumimoji="1"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贾探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春   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惜</a:t>
            </a: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史湘云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李纨</a:t>
            </a:r>
            <a:endParaRPr kumimoji="1" lang="zh-CN" alt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王熙凤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巧</a:t>
            </a: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秦可卿 </a:t>
            </a:r>
            <a:r>
              <a:rPr kumimoji="1"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妙</a:t>
            </a:r>
            <a:r>
              <a:rPr kumimoji="1"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玉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572000" y="51577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9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金陵十二钗副册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481513" y="5756176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9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金陵十二钗又副册</a:t>
            </a: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0" y="0"/>
            <a:ext cx="2051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第五回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  <p:bldP spid="115716" grpId="0" animBg="1"/>
      <p:bldP spid="115717" grpId="0" autoUpdateAnimBg="0"/>
      <p:bldP spid="115718" grpId="0" animBg="1" autoUpdateAnimBg="0"/>
      <p:bldP spid="115719" grpId="0" animBg="1"/>
      <p:bldP spid="115720" grpId="0" autoUpdateAnimBg="0"/>
      <p:bldP spid="115721" grpId="0" animBg="1"/>
      <p:bldP spid="115722" grpId="0" animBg="1" autoUpdateAnimBg="0"/>
      <p:bldP spid="115723" grpId="0" autoUpdateAnimBg="0"/>
      <p:bldP spid="1157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39775"/>
            <a:ext cx="1366837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66FF"/>
            </a:solidFill>
            <a:miter lim="800000"/>
            <a:headEnd/>
            <a:tailEnd/>
          </a:ln>
          <a:effectLst/>
          <a:scene3d>
            <a:camera prst="legacyPerspectiveFront"/>
            <a:lightRig rig="legacyFlat3" dir="l"/>
          </a:scene3d>
          <a:sp3d extrusionH="887400" prstMaterial="legacyMetal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66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zh-CN" altLang="en-US" sz="1800" b="0"/>
          </a:p>
        </p:txBody>
      </p:sp>
      <p:pic>
        <p:nvPicPr>
          <p:cNvPr id="151556" name="Picture 4" descr="图片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765175"/>
            <a:ext cx="5976937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7" name="Picture 5" descr="共读西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765175"/>
            <a:ext cx="5992812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" presetID="31" presetClass="exit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0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zh-CN" altLang="en-US" b="1" dirty="0" smtClean="0"/>
              <a:t>仔细阅读课文，完成以下任务</a:t>
            </a:r>
            <a:r>
              <a:rPr lang="zh-CN" altLang="en-US" dirty="0" smtClean="0"/>
              <a:t>：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、找出</a:t>
            </a:r>
            <a:r>
              <a:rPr lang="zh-CN" altLang="en-US" sz="3600" b="1" dirty="0" smtClean="0">
                <a:solidFill>
                  <a:srgbClr val="FF3300"/>
                </a:solidFill>
              </a:rPr>
              <a:t>生字词</a:t>
            </a:r>
            <a:r>
              <a:rPr lang="en-US" altLang="zh-CN" sz="3600" b="1" dirty="0" smtClean="0"/>
              <a:t>.</a:t>
            </a:r>
          </a:p>
          <a:p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、理清小说线索，整体把握小说故事情节。</a:t>
            </a:r>
          </a:p>
          <a:p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、画出林黛玉的大致</a:t>
            </a:r>
            <a:r>
              <a:rPr lang="zh-CN" altLang="en-US" sz="3600" b="1" dirty="0" smtClean="0">
                <a:solidFill>
                  <a:srgbClr val="FF3300"/>
                </a:solidFill>
              </a:rPr>
              <a:t>路线图</a:t>
            </a:r>
            <a:r>
              <a:rPr lang="zh-CN" altLang="en-US" sz="3600" b="1" dirty="0" smtClean="0"/>
              <a:t>；</a:t>
            </a:r>
          </a:p>
          <a:p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、找出文中出现的</a:t>
            </a:r>
            <a:r>
              <a:rPr lang="zh-CN" altLang="en-US" sz="3600" b="1" dirty="0" smtClean="0">
                <a:solidFill>
                  <a:srgbClr val="FF3300"/>
                </a:solidFill>
              </a:rPr>
              <a:t>人物</a:t>
            </a:r>
            <a:r>
              <a:rPr lang="zh-CN" altLang="en-US" sz="3600" b="1" dirty="0" smtClean="0"/>
              <a:t>，并按照课后练习一的要求对人物进行分类。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4300" y="3048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读准字音：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762000" y="99060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敕</a:t>
            </a:r>
            <a:r>
              <a:rPr kumimoji="1" lang="zh-CN" altLang="en-US" sz="2800" dirty="0">
                <a:latin typeface="Times New Roman" pitchFamily="18" charset="0"/>
              </a:rPr>
              <a:t>造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676400" y="990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 err="1">
                <a:solidFill>
                  <a:srgbClr val="FF0000"/>
                </a:solidFill>
                <a:latin typeface="Times New Roman" pitchFamily="18" charset="0"/>
              </a:rPr>
              <a:t>ch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Times New Roman"/>
              </a:rPr>
              <a:t>ì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743200" y="99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u="sng">
                <a:latin typeface="Times New Roman" pitchFamily="18" charset="0"/>
              </a:rPr>
              <a:t>阜</a:t>
            </a:r>
            <a:r>
              <a:rPr kumimoji="1" lang="zh-CN" altLang="en-US" sz="2400">
                <a:latin typeface="Times New Roman" pitchFamily="18" charset="0"/>
              </a:rPr>
              <a:t>盛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2514600" y="9144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800" b="0">
              <a:latin typeface="Times New Roman" pitchFamily="18" charset="0"/>
            </a:endParaRP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35814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3581400" y="99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err="1">
                <a:solidFill>
                  <a:srgbClr val="FF0000"/>
                </a:solidFill>
                <a:latin typeface="宋体" pitchFamily="2" charset="-122"/>
              </a:rPr>
              <a:t>f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/>
              </a:rPr>
              <a:t>ù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4572000" y="990600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癞</a:t>
            </a:r>
            <a:r>
              <a:rPr kumimoji="1" lang="zh-CN" altLang="en-US" sz="2800" dirty="0">
                <a:latin typeface="Times New Roman" pitchFamily="18" charset="0"/>
              </a:rPr>
              <a:t>头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5410200" y="9906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l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à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6762750" y="9906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盘</a:t>
            </a:r>
            <a:r>
              <a:rPr kumimoji="1" lang="zh-CN" altLang="en-US" sz="2800" u="sng" dirty="0">
                <a:latin typeface="Times New Roman" pitchFamily="18" charset="0"/>
              </a:rPr>
              <a:t>螭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7696200" y="990600"/>
            <a:ext cx="1066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chī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723900" y="1828800"/>
            <a:ext cx="952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宫</a:t>
            </a:r>
            <a:r>
              <a:rPr kumimoji="1" lang="zh-CN" altLang="en-US" sz="2800" u="sng" dirty="0">
                <a:latin typeface="Times New Roman" pitchFamily="18" charset="0"/>
              </a:rPr>
              <a:t>绦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1600200" y="1828800"/>
            <a:ext cx="838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tāo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2667000" y="1808024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窄</a:t>
            </a:r>
            <a:r>
              <a:rPr kumimoji="1" lang="zh-CN" altLang="en-US" sz="2800" u="sng" dirty="0">
                <a:latin typeface="Times New Roman" pitchFamily="18" charset="0"/>
              </a:rPr>
              <a:t>裉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3581400" y="182880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k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è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4501530" y="1819275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翠</a:t>
            </a:r>
            <a:r>
              <a:rPr kumimoji="1" lang="zh-CN" altLang="en-US" sz="2800" u="sng" dirty="0">
                <a:latin typeface="Times New Roman" pitchFamily="18" charset="0"/>
              </a:rPr>
              <a:t>幄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5427662" y="1819275"/>
            <a:ext cx="9302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wò</a:t>
            </a:r>
            <a:endParaRPr kumimoji="1" lang="en-US" altLang="zh-CN" sz="2800" b="0" dirty="0">
              <a:solidFill>
                <a:srgbClr val="FF0000"/>
              </a:solidFill>
              <a:latin typeface="Times New Roman" pitchFamily="18" charset="0"/>
            </a:endParaRPr>
          </a:p>
          <a:p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6629400" y="19050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厢</a:t>
            </a:r>
            <a:r>
              <a:rPr kumimoji="1" lang="zh-CN" altLang="en-US" sz="2800" u="sng" dirty="0">
                <a:latin typeface="Times New Roman" pitchFamily="18" charset="0"/>
              </a:rPr>
              <a:t>庑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7620000" y="190500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wǔ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762000" y="2667000"/>
            <a:ext cx="1001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宸</a:t>
            </a:r>
            <a:r>
              <a:rPr kumimoji="1" lang="zh-CN" altLang="en-US" sz="2800" dirty="0">
                <a:latin typeface="Times New Roman" pitchFamily="18" charset="0"/>
              </a:rPr>
              <a:t>翰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1600200" y="2667000"/>
            <a:ext cx="1099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ch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é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2466974" y="2667000"/>
            <a:ext cx="1304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金</a:t>
            </a:r>
            <a:r>
              <a:rPr kumimoji="1" lang="zh-CN" altLang="en-US" sz="2800" u="sng" dirty="0">
                <a:latin typeface="Times New Roman" pitchFamily="18" charset="0"/>
              </a:rPr>
              <a:t>蜼</a:t>
            </a:r>
            <a:r>
              <a:rPr kumimoji="1" lang="zh-CN" altLang="en-US" sz="2800" dirty="0">
                <a:latin typeface="Times New Roman" pitchFamily="18" charset="0"/>
              </a:rPr>
              <a:t>彝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3581400" y="2667000"/>
            <a:ext cx="990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w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è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i</a:t>
            </a:r>
            <a:endParaRPr kumimoji="1" lang="en-US" altLang="zh-CN" sz="28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4501530" y="2667000"/>
            <a:ext cx="908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錾</a:t>
            </a:r>
            <a:r>
              <a:rPr kumimoji="1" lang="zh-CN" altLang="en-US" sz="2800" dirty="0">
                <a:latin typeface="Times New Roman" pitchFamily="18" charset="0"/>
              </a:rPr>
              <a:t>银</a:t>
            </a: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5410199" y="2667000"/>
            <a:ext cx="947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z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à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762000" y="34290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黼黻</a:t>
            </a:r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1524000" y="3429000"/>
            <a:ext cx="159543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fǔ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f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ú</a:t>
            </a:r>
            <a:endParaRPr kumimoji="1" lang="en-US" altLang="zh-CN" sz="28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6858000" y="26670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莳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7391400" y="26670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sh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í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2895600" y="3429000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罽</a:t>
            </a:r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3505200" y="3429000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宋体" pitchFamily="2" charset="-122"/>
              </a:rPr>
              <a:t>j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</a:rPr>
              <a:t>ì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4572000" y="3429000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觚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5181600" y="3429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5105399" y="3419475"/>
            <a:ext cx="787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gū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6629400" y="34290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惫</a:t>
            </a:r>
            <a:r>
              <a:rPr kumimoji="1" lang="zh-CN" altLang="en-US" sz="2800" u="sng" dirty="0">
                <a:latin typeface="Times New Roman" pitchFamily="18" charset="0"/>
              </a:rPr>
              <a:t>懒</a:t>
            </a:r>
          </a:p>
        </p:txBody>
      </p:sp>
      <p:sp>
        <p:nvSpPr>
          <p:cNvPr id="134185" name="Text Box 41"/>
          <p:cNvSpPr txBox="1">
            <a:spLocks noChangeArrowheads="1"/>
          </p:cNvSpPr>
          <p:nvPr/>
        </p:nvSpPr>
        <p:spPr bwMode="auto">
          <a:xfrm>
            <a:off x="7712918" y="3429000"/>
            <a:ext cx="8915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lǎn</a:t>
            </a:r>
            <a:endParaRPr kumimoji="1" lang="en-US" altLang="zh-CN" sz="2800" b="0" dirty="0">
              <a:solidFill>
                <a:srgbClr val="FF0000"/>
              </a:solidFill>
              <a:latin typeface="Times New Roman" pitchFamily="18" charset="0"/>
            </a:endParaRPr>
          </a:p>
          <a:p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611560" y="4191000"/>
            <a:ext cx="988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内</a:t>
            </a:r>
            <a:r>
              <a:rPr kumimoji="1" lang="zh-CN" altLang="en-US" sz="2800" u="sng" dirty="0">
                <a:latin typeface="Times New Roman" pitchFamily="18" charset="0"/>
              </a:rPr>
              <a:t>帏</a:t>
            </a:r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1563687" y="4195435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é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2667000" y="415799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>
                <a:latin typeface="Times New Roman" pitchFamily="18" charset="0"/>
              </a:rPr>
              <a:t>懵</a:t>
            </a:r>
            <a:r>
              <a:rPr kumimoji="1" lang="zh-CN" altLang="en-US" sz="2800" dirty="0">
                <a:latin typeface="Times New Roman" pitchFamily="18" charset="0"/>
              </a:rPr>
              <a:t>懂</a:t>
            </a: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3505200" y="41148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ě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ng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90" name="Text Box 46"/>
          <p:cNvSpPr txBox="1">
            <a:spLocks noChangeArrowheads="1"/>
          </p:cNvSpPr>
          <p:nvPr/>
        </p:nvSpPr>
        <p:spPr bwMode="auto">
          <a:xfrm>
            <a:off x="4572000" y="4114800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纨绔</a:t>
            </a:r>
          </a:p>
        </p:txBody>
      </p:sp>
      <p:sp>
        <p:nvSpPr>
          <p:cNvPr id="134191" name="Text Box 47"/>
          <p:cNvSpPr txBox="1">
            <a:spLocks noChangeArrowheads="1"/>
          </p:cNvSpPr>
          <p:nvPr/>
        </p:nvSpPr>
        <p:spPr bwMode="auto">
          <a:xfrm>
            <a:off x="5503862" y="4114800"/>
            <a:ext cx="1658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á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ù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92" name="Text Box 48"/>
          <p:cNvSpPr txBox="1">
            <a:spLocks noChangeArrowheads="1"/>
          </p:cNvSpPr>
          <p:nvPr/>
        </p:nvSpPr>
        <p:spPr bwMode="auto">
          <a:xfrm>
            <a:off x="7010400" y="4114800"/>
            <a:ext cx="45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罥</a:t>
            </a: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>
            <a:off x="7620000" y="41148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ju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à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94" name="Text Box 50"/>
          <p:cNvSpPr txBox="1">
            <a:spLocks noChangeArrowheads="1"/>
          </p:cNvSpPr>
          <p:nvPr/>
        </p:nvSpPr>
        <p:spPr bwMode="auto">
          <a:xfrm>
            <a:off x="914400" y="495300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靥</a:t>
            </a:r>
          </a:p>
        </p:txBody>
      </p:sp>
      <p:sp>
        <p:nvSpPr>
          <p:cNvPr id="134195" name="Text Box 51"/>
          <p:cNvSpPr txBox="1">
            <a:spLocks noChangeArrowheads="1"/>
          </p:cNvSpPr>
          <p:nvPr/>
        </p:nvSpPr>
        <p:spPr bwMode="auto">
          <a:xfrm>
            <a:off x="1447800" y="495300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y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è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4196" name="Text Box 52"/>
          <p:cNvSpPr txBox="1">
            <a:spLocks noChangeArrowheads="1"/>
          </p:cNvSpPr>
          <p:nvPr/>
        </p:nvSpPr>
        <p:spPr bwMode="auto">
          <a:xfrm>
            <a:off x="2590800" y="49530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忖度</a:t>
            </a:r>
          </a:p>
        </p:txBody>
      </p:sp>
      <p:sp>
        <p:nvSpPr>
          <p:cNvPr id="134197" name="Text Box 53"/>
          <p:cNvSpPr txBox="1">
            <a:spLocks noChangeArrowheads="1"/>
          </p:cNvSpPr>
          <p:nvPr/>
        </p:nvSpPr>
        <p:spPr bwMode="auto">
          <a:xfrm>
            <a:off x="3657600" y="4953000"/>
            <a:ext cx="17081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cǔn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du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ó</a:t>
            </a:r>
            <a:endParaRPr kumimoji="1" lang="en-US" altLang="zh-CN" sz="2800" b="0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98" name="Text Box 54"/>
          <p:cNvSpPr txBox="1">
            <a:spLocks noChangeArrowheads="1"/>
          </p:cNvSpPr>
          <p:nvPr/>
        </p:nvSpPr>
        <p:spPr bwMode="auto">
          <a:xfrm>
            <a:off x="5273675" y="4953000"/>
            <a:ext cx="1050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杜</a:t>
            </a:r>
            <a:r>
              <a:rPr kumimoji="1" lang="zh-CN" altLang="en-US" sz="2800" u="sng" dirty="0">
                <a:latin typeface="Times New Roman" pitchFamily="18" charset="0"/>
              </a:rPr>
              <a:t>撰</a:t>
            </a:r>
          </a:p>
        </p:txBody>
      </p:sp>
      <p:sp>
        <p:nvSpPr>
          <p:cNvPr id="134199" name="Text Box 55"/>
          <p:cNvSpPr txBox="1">
            <a:spLocks noChangeArrowheads="1"/>
          </p:cNvSpPr>
          <p:nvPr/>
        </p:nvSpPr>
        <p:spPr bwMode="auto">
          <a:xfrm>
            <a:off x="6324600" y="4583668"/>
            <a:ext cx="121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zhu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/>
              </a:rPr>
              <a:t>à</a:t>
            </a:r>
            <a:r>
              <a:rPr kumimoji="1" lang="en-US" altLang="zh-CN" sz="2800" dirty="0" err="1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kumimoji="1"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/>
      <p:bldP spid="134147" grpId="0" build="p" autoUpdateAnimBg="0"/>
      <p:bldP spid="134151" grpId="0" autoUpdateAnimBg="0"/>
      <p:bldP spid="134155" grpId="0" autoUpdateAnimBg="0"/>
      <p:bldP spid="134157" grpId="0" autoUpdateAnimBg="0"/>
      <p:bldP spid="134159" grpId="0" autoUpdateAnimBg="0"/>
      <p:bldP spid="134162" grpId="0" autoUpdateAnimBg="0"/>
      <p:bldP spid="134164" grpId="0" autoUpdateAnimBg="0"/>
      <p:bldP spid="134166" grpId="0" autoUpdateAnimBg="0"/>
      <p:bldP spid="134168" grpId="0" autoUpdateAnimBg="0"/>
      <p:bldP spid="134170" grpId="0" autoUpdateAnimBg="0"/>
      <p:bldP spid="134172" grpId="0" autoUpdateAnimBg="0"/>
      <p:bldP spid="134174" grpId="0" autoUpdateAnimBg="0"/>
      <p:bldP spid="134176" grpId="0" autoUpdateAnimBg="0"/>
      <p:bldP spid="134178" grpId="0" autoUpdateAnimBg="0"/>
      <p:bldP spid="134180" grpId="0" autoUpdateAnimBg="0"/>
      <p:bldP spid="134183" grpId="0" autoUpdateAnimBg="0"/>
      <p:bldP spid="134185" grpId="0" autoUpdateAnimBg="0"/>
      <p:bldP spid="134187" grpId="0" autoUpdateAnimBg="0"/>
      <p:bldP spid="134189" grpId="0" autoUpdateAnimBg="0"/>
      <p:bldP spid="134191" grpId="0" autoUpdateAnimBg="0"/>
      <p:bldP spid="134193" grpId="0" autoUpdateAnimBg="0"/>
      <p:bldP spid="134195" grpId="0" autoUpdateAnimBg="0"/>
      <p:bldP spid="134197" grpId="0" autoUpdateAnimBg="0"/>
      <p:bldP spid="1341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>
            <p:ph type="title"/>
          </p:nvPr>
        </p:nvSpPr>
        <p:spPr>
          <a:xfrm>
            <a:off x="323528" y="-304800"/>
            <a:ext cx="8540750" cy="1143000"/>
          </a:xfrm>
        </p:spPr>
        <p:txBody>
          <a:bodyPr/>
          <a:lstStyle/>
          <a:p>
            <a:r>
              <a:rPr lang="zh-CN" altLang="en-US" sz="3600" b="1" dirty="0" smtClean="0"/>
              <a:t>课文情节安排</a:t>
            </a:r>
            <a:r>
              <a:rPr lang="zh-CN" altLang="en-US" dirty="0" smtClean="0"/>
              <a:t> </a:t>
            </a:r>
          </a:p>
        </p:txBody>
      </p:sp>
      <p:sp>
        <p:nvSpPr>
          <p:cNvPr id="155651" name="Rectangle 3"/>
          <p:cNvSpPr>
            <a:spLocks noChangeArrowheads="1"/>
          </p:cNvSpPr>
          <p:nvPr>
            <p:ph type="body" idx="1"/>
          </p:nvPr>
        </p:nvSpPr>
        <p:spPr>
          <a:xfrm>
            <a:off x="141884" y="1295400"/>
            <a:ext cx="8928570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第一部分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（第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自然段）：故事的</a:t>
            </a: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开端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，林黛玉来到了荣国府。这部分着重描写环境。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2─14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自然段）：故事情节的</a:t>
            </a: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发展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，通过林黛玉初进贾府的所见所闻，介绍贾府的环境和府中的众多人物。其中： </a:t>
            </a:r>
            <a:b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2─4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段写林黛玉拜见贾母与</a:t>
            </a:r>
            <a:r>
              <a:rPr lang="zh-CN" altLang="en-US" sz="26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王夫人、邢夫人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等，是第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层。 </a:t>
            </a:r>
            <a:b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5─6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段写林黛玉见</a:t>
            </a:r>
            <a:r>
              <a:rPr lang="zh-CN" altLang="en-US" sz="26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王熙凤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，是第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层。 </a:t>
            </a:r>
            <a:b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7─11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段写林黛玉见</a:t>
            </a:r>
            <a:r>
              <a:rPr lang="zh-CN" altLang="en-US" sz="26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贾赦、贾政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（未见），王夫人介绍</a:t>
            </a:r>
            <a:r>
              <a:rPr lang="zh-CN" altLang="en-US" sz="26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贾宝玉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这是第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层。 </a:t>
            </a:r>
            <a:b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12─14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段写林黛玉初次见到</a:t>
            </a:r>
            <a:r>
              <a:rPr lang="zh-CN" altLang="en-US" sz="2600" b="1" dirty="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贾宝玉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，是第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层。 </a:t>
            </a:r>
            <a:b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第三部分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15─16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自然段），故事的</a:t>
            </a: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结尾</a:t>
            </a:r>
            <a:r>
              <a:rPr lang="zh-CN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，为林黛玉安排住处。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07926" y="476672"/>
            <a:ext cx="880789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提示：本文以林黛玉进贾府的行踪为线索展开情节，</a:t>
            </a:r>
          </a:p>
          <a:p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大体可分为三部分：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3"/>
          <p:cNvSpPr txBox="1">
            <a:spLocks noGrp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AED6874-5134-42A4-AE4B-C6CC85982B17}" type="slidenum">
              <a:rPr lang="en-US" altLang="zh-CN" sz="1400" b="0"/>
              <a:pPr algn="r" eaLnBrk="1" hangingPunct="1"/>
              <a:t>19</a:t>
            </a:fld>
            <a:endParaRPr lang="en-US" altLang="zh-CN" sz="1400" b="0"/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135938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开端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 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林黛玉到荣国府。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二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发展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  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通过林黛玉所见所闻，介绍贾府环境和人物。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三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结尾</a:t>
            </a:r>
            <a:r>
              <a: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　安排林黛玉住处。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　尝试以</a:t>
            </a:r>
            <a:r>
              <a:rPr kumimoji="1"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林黛玉行踪</a:t>
            </a:r>
            <a:r>
              <a:rPr kumimoji="1" lang="zh-CN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为线索展开</a:t>
            </a:r>
            <a:r>
              <a:rPr kumimoji="1" lang="en-US" altLang="zh-CN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——</a:t>
            </a:r>
            <a:r>
              <a:rPr kumimoji="1" lang="zh-CN" altLang="en-US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介绍贾府人物、描写贾府环境</a:t>
            </a:r>
          </a:p>
        </p:txBody>
      </p:sp>
      <p:sp>
        <p:nvSpPr>
          <p:cNvPr id="160772" name="AutoShape 4"/>
          <p:cNvSpPr>
            <a:spLocks noChangeArrowheads="1"/>
          </p:cNvSpPr>
          <p:nvPr/>
        </p:nvSpPr>
        <p:spPr bwMode="auto">
          <a:xfrm>
            <a:off x="6096000" y="0"/>
            <a:ext cx="1981200" cy="936625"/>
          </a:xfrm>
          <a:prstGeom prst="cloudCallout">
            <a:avLst>
              <a:gd name="adj1" fmla="val -89583"/>
              <a:gd name="adj2" fmla="val 1081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</a:rPr>
              <a:t>情节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CC062A-DFC9-4F20-97BC-67923C34927D}" type="slidenum">
              <a:rPr lang="en-US" altLang="zh-CN" sz="1400" b="0"/>
              <a:pPr eaLnBrk="1" hangingPunct="1"/>
              <a:t>2</a:t>
            </a:fld>
            <a:endParaRPr lang="en-US" altLang="zh-CN" sz="1400" b="0"/>
          </a:p>
        </p:txBody>
      </p:sp>
      <p:pic>
        <p:nvPicPr>
          <p:cNvPr id="8195" name="Picture 5" descr="红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b="7381"/>
          <a:stretch>
            <a:fillRect/>
          </a:stretch>
        </p:blipFill>
        <p:spPr bwMode="auto">
          <a:xfrm>
            <a:off x="0" y="0"/>
            <a:ext cx="4873625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5846763" y="260350"/>
            <a:ext cx="109855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0">
                <a:solidFill>
                  <a:srgbClr val="000000"/>
                </a:solidFill>
                <a:ea typeface="华文行楷" pitchFamily="2" charset="-122"/>
              </a:rPr>
              <a:t>曹雪芹及其生平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3"/>
          <p:cNvSpPr txBox="1">
            <a:spLocks noGrp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B2FD8ED-535A-452A-AE1C-C50F30A1FE88}" type="slidenum">
              <a:rPr lang="en-US" altLang="zh-CN" sz="1400" b="0"/>
              <a:pPr algn="r" eaLnBrk="1" hangingPunct="1"/>
              <a:t>20</a:t>
            </a:fld>
            <a:endParaRPr lang="en-US" altLang="zh-CN" sz="1400" b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116013" y="2276475"/>
            <a:ext cx="669766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B0B6F"/>
                </a:solidFill>
              </a:rPr>
              <a:t>写荣国府第，总借黛玉一双俊眼传来。非黛玉之眼，也不得如此细密周详。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B0B6F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语出脂评</a:t>
            </a:r>
            <a:r>
              <a:rPr lang="zh-CN" altLang="en-US" dirty="0"/>
              <a:t>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39750" y="476250"/>
            <a:ext cx="429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5400" b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林黛玉进贾府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image"/>
          <p:cNvPicPr>
            <a:picLocks noChangeAspect="1" noChangeArrowheads="1"/>
          </p:cNvPicPr>
          <p:nvPr/>
        </p:nvPicPr>
        <p:blipFill>
          <a:blip r:embed="rId2">
            <a:lum bright="6000" contras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5165" r="11949" b="6483"/>
          <a:stretch>
            <a:fillRect/>
          </a:stretch>
        </p:blipFill>
        <p:spPr bwMode="auto">
          <a:xfrm>
            <a:off x="1908175" y="838200"/>
            <a:ext cx="61198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Line 3"/>
          <p:cNvSpPr>
            <a:spLocks noChangeShapeType="1"/>
          </p:cNvSpPr>
          <p:nvPr/>
        </p:nvSpPr>
        <p:spPr bwMode="auto">
          <a:xfrm flipH="1">
            <a:off x="3130550" y="6530975"/>
            <a:ext cx="518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H="1" flipV="1">
            <a:off x="3160713" y="2957513"/>
            <a:ext cx="7937" cy="3517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3282950" y="3084513"/>
            <a:ext cx="0" cy="3657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359150" y="6742113"/>
            <a:ext cx="40386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 flipV="1">
            <a:off x="7397750" y="3236913"/>
            <a:ext cx="0" cy="35052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7235825" y="3141663"/>
            <a:ext cx="0" cy="3429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H="1">
            <a:off x="3270250" y="6602413"/>
            <a:ext cx="38227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 flipV="1">
            <a:off x="3059113" y="4514850"/>
            <a:ext cx="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78150" y="4456113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V="1">
            <a:off x="5492750" y="3160713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5645150" y="3160713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V="1">
            <a:off x="6178550" y="1408113"/>
            <a:ext cx="0" cy="167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H="1">
            <a:off x="2825750" y="1408113"/>
            <a:ext cx="3124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2825750" y="1560513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0" y="620713"/>
            <a:ext cx="17081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林黛玉进贾府</a:t>
            </a:r>
          </a:p>
          <a:p>
            <a:pPr>
              <a:spcBef>
                <a:spcPct val="50000"/>
              </a:spcBef>
            </a:pPr>
            <a:r>
              <a:rPr lang="zh-CN" altLang="en-US" sz="4000" b="0">
                <a:latin typeface="Times New Roman" pitchFamily="18" charset="0"/>
              </a:rPr>
              <a:t>                    </a:t>
            </a:r>
            <a:r>
              <a:rPr lang="zh-CN" altLang="en-US" sz="4000" b="0">
                <a:solidFill>
                  <a:srgbClr val="FF9900"/>
                </a:solidFill>
                <a:latin typeface="Times New Roman" pitchFamily="18" charset="0"/>
                <a:ea typeface="华文行楷" pitchFamily="2" charset="-122"/>
              </a:rPr>
              <a:t>行进线路图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nimBg="1"/>
      <p:bldP spid="159748" grpId="0" animBg="1"/>
      <p:bldP spid="159749" grpId="0" animBg="1"/>
      <p:bldP spid="159750" grpId="0" animBg="1"/>
      <p:bldP spid="159751" grpId="0" animBg="1"/>
      <p:bldP spid="159752" grpId="0" animBg="1"/>
      <p:bldP spid="159753" grpId="0" animBg="1"/>
      <p:bldP spid="159754" grpId="0" animBg="1"/>
      <p:bldP spid="159755" grpId="0" animBg="1"/>
      <p:bldP spid="159756" grpId="0" animBg="1"/>
      <p:bldP spid="159757" grpId="0" animBg="1"/>
      <p:bldP spid="159758" grpId="0" animBg="1"/>
      <p:bldP spid="159759" grpId="0" animBg="1"/>
      <p:bldP spid="1597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1370013" y="1981200"/>
            <a:ext cx="2058987" cy="838200"/>
            <a:chOff x="759" y="1054"/>
            <a:chExt cx="1140" cy="446"/>
          </a:xfrm>
        </p:grpSpPr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1646" y="1054"/>
              <a:ext cx="253" cy="4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759" y="1054"/>
              <a:ext cx="254" cy="4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1387475" y="1143000"/>
            <a:ext cx="1881188" cy="2303463"/>
            <a:chOff x="768" y="608"/>
            <a:chExt cx="1042" cy="1225"/>
          </a:xfrm>
        </p:grpSpPr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1097" y="1581"/>
              <a:ext cx="549" cy="2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013" y="689"/>
              <a:ext cx="633" cy="3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 flipV="1">
              <a:off x="864" y="1536"/>
              <a:ext cx="0" cy="24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 flipH="1" flipV="1">
              <a:off x="1773" y="1459"/>
              <a:ext cx="3" cy="317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 flipV="1">
              <a:off x="1773" y="851"/>
              <a:ext cx="0" cy="203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1603" y="85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 flipV="1">
              <a:off x="886" y="851"/>
              <a:ext cx="0" cy="203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886" y="85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886" y="851"/>
              <a:ext cx="169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 flipV="1">
              <a:off x="1646" y="60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055" y="1581"/>
              <a:ext cx="6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0">
                  <a:latin typeface="Times New Roman" pitchFamily="18" charset="0"/>
                </a:rPr>
                <a:t>三间厅</a:t>
              </a:r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 flipH="1">
              <a:off x="1140" y="1702"/>
              <a:ext cx="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864" y="1776"/>
              <a:ext cx="288" cy="0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008" y="1152"/>
              <a:ext cx="80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0">
                  <a:solidFill>
                    <a:srgbClr val="CC0000"/>
                  </a:solidFill>
                  <a:latin typeface="Times New Roman" pitchFamily="18" charset="0"/>
                  <a:ea typeface="华文隶书" pitchFamily="2" charset="-122"/>
                </a:rPr>
                <a:t>贾母院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912" y="720"/>
              <a:ext cx="8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0">
                  <a:solidFill>
                    <a:srgbClr val="CC0000"/>
                  </a:solidFill>
                  <a:latin typeface="Times New Roman" pitchFamily="18" charset="0"/>
                  <a:ea typeface="华文琥珀" pitchFamily="2" charset="-122"/>
                </a:rPr>
                <a:t>五间上房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768" y="1104"/>
              <a:ext cx="30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0">
                  <a:latin typeface="Times New Roman" pitchFamily="18" charset="0"/>
                </a:rPr>
                <a:t>厢房</a:t>
              </a:r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1632" y="1776"/>
              <a:ext cx="144" cy="0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6153150" y="1173163"/>
            <a:ext cx="781050" cy="384175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924" tIns="45462" rIns="90924" bIns="45462">
            <a:spAutoFit/>
          </a:bodyPr>
          <a:lstStyle>
            <a:lvl1pPr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55613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0963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65250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1768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2748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320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892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6464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900" b="0">
              <a:latin typeface="Times New Roman" pitchFamily="18" charset="0"/>
            </a:endParaRPr>
          </a:p>
        </p:txBody>
      </p:sp>
      <p:grpSp>
        <p:nvGrpSpPr>
          <p:cNvPr id="96280" name="Group 24"/>
          <p:cNvGrpSpPr>
            <a:grpSpLocks/>
          </p:cNvGrpSpPr>
          <p:nvPr/>
        </p:nvGrpSpPr>
        <p:grpSpPr bwMode="auto">
          <a:xfrm>
            <a:off x="3033713" y="1173163"/>
            <a:ext cx="4073525" cy="2349500"/>
            <a:chOff x="1680" y="624"/>
            <a:chExt cx="2256" cy="1250"/>
          </a:xfrm>
        </p:grpSpPr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2352" y="672"/>
              <a:ext cx="1055" cy="4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14300">
              <a:pattFill prst="weave">
                <a:fgClr>
                  <a:srgbClr val="FF6600"/>
                </a:fgClr>
                <a:bgClr>
                  <a:schemeClr val="hlink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2" name="Rectangle 26" descr="花束"/>
            <p:cNvSpPr>
              <a:spLocks noChangeArrowheads="1"/>
            </p:cNvSpPr>
            <p:nvPr/>
          </p:nvSpPr>
          <p:spPr bwMode="auto">
            <a:xfrm>
              <a:off x="3504" y="1104"/>
              <a:ext cx="295" cy="63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>
              <a:pattFill prst="weave">
                <a:fgClr>
                  <a:srgbClr val="CC33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 flipV="1">
              <a:off x="2068" y="932"/>
              <a:ext cx="0" cy="162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2068" y="932"/>
              <a:ext cx="295" cy="0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3418" y="932"/>
              <a:ext cx="295" cy="0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2574" y="77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0">
                  <a:solidFill>
                    <a:srgbClr val="FF0066"/>
                  </a:solidFill>
                  <a:latin typeface="Times New Roman" pitchFamily="18" charset="0"/>
                  <a:ea typeface="华文琥珀" pitchFamily="2" charset="-122"/>
                </a:rPr>
                <a:t>荣禧堂</a:t>
              </a: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552" y="1104"/>
              <a:ext cx="273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>
                  <a:latin typeface="Times New Roman" pitchFamily="18" charset="0"/>
                </a:rPr>
                <a:t>东廊三间</a:t>
              </a:r>
            </a:p>
          </p:txBody>
        </p:sp>
        <p:sp>
          <p:nvSpPr>
            <p:cNvPr id="96288" name="Text Box 32" descr="花束"/>
            <p:cNvSpPr txBox="1">
              <a:spLocks noChangeArrowheads="1"/>
            </p:cNvSpPr>
            <p:nvPr/>
          </p:nvSpPr>
          <p:spPr bwMode="auto">
            <a:xfrm>
              <a:off x="1968" y="1152"/>
              <a:ext cx="273" cy="5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>
              <a:pattFill prst="weave">
                <a:fgClr>
                  <a:srgbClr val="CC33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5796" tIns="52898" rIns="105796" bIns="52898" anchor="ctr"/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100" b="0">
                <a:latin typeface="Times New Roman" pitchFamily="18" charset="0"/>
              </a:endParaRP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1680" y="624"/>
              <a:ext cx="624" cy="204"/>
            </a:xfrm>
            <a:prstGeom prst="rect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0099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900" b="0">
                  <a:latin typeface="Times New Roman" pitchFamily="18" charset="0"/>
                  <a:ea typeface="华文隶书" pitchFamily="2" charset="-122"/>
                </a:rPr>
                <a:t>抱厦厅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3312" y="624"/>
              <a:ext cx="62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900" b="0">
                  <a:latin typeface="Times New Roman" pitchFamily="18" charset="0"/>
                  <a:ea typeface="华文隶书" pitchFamily="2" charset="-122"/>
                </a:rPr>
                <a:t>三间耳房</a:t>
              </a:r>
            </a:p>
          </p:txBody>
        </p:sp>
      </p:grpSp>
      <p:sp>
        <p:nvSpPr>
          <p:cNvPr id="96291" name="Line 35"/>
          <p:cNvSpPr>
            <a:spLocks noChangeShapeType="1"/>
          </p:cNvSpPr>
          <p:nvPr/>
        </p:nvSpPr>
        <p:spPr bwMode="auto">
          <a:xfrm flipV="1">
            <a:off x="0" y="722313"/>
            <a:ext cx="4306888" cy="5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V="1">
            <a:off x="3505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 flipV="1">
            <a:off x="3033713" y="722313"/>
            <a:ext cx="0" cy="442912"/>
          </a:xfrm>
          <a:prstGeom prst="line">
            <a:avLst/>
          </a:prstGeom>
          <a:noFill/>
          <a:ln w="107950">
            <a:pattFill prst="diagBrick">
              <a:fgClr>
                <a:srgbClr val="00FF00"/>
              </a:fgClr>
              <a:bgClr>
                <a:srgbClr val="CC3300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94" name="Line 38"/>
          <p:cNvSpPr>
            <a:spLocks noChangeShapeType="1"/>
          </p:cNvSpPr>
          <p:nvPr/>
        </p:nvSpPr>
        <p:spPr bwMode="auto">
          <a:xfrm>
            <a:off x="3733800" y="3506788"/>
            <a:ext cx="2970213" cy="0"/>
          </a:xfrm>
          <a:prstGeom prst="line">
            <a:avLst/>
          </a:prstGeom>
          <a:noFill/>
          <a:ln w="63500" cap="rnd" cmpd="dbl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6295" name="Group 39"/>
          <p:cNvGrpSpPr>
            <a:grpSpLocks/>
          </p:cNvGrpSpPr>
          <p:nvPr/>
        </p:nvGrpSpPr>
        <p:grpSpPr bwMode="auto">
          <a:xfrm>
            <a:off x="3733800" y="1752600"/>
            <a:ext cx="2970213" cy="1754188"/>
            <a:chOff x="2068" y="932"/>
            <a:chExt cx="1645" cy="933"/>
          </a:xfrm>
        </p:grpSpPr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3713" y="932"/>
              <a:ext cx="0" cy="162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3713" y="1662"/>
              <a:ext cx="0" cy="203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068" y="1702"/>
              <a:ext cx="0" cy="163"/>
            </a:xfrm>
            <a:prstGeom prst="line">
              <a:avLst/>
            </a:prstGeom>
            <a:noFill/>
            <a:ln w="635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4679950" y="5684838"/>
            <a:ext cx="1065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924" tIns="45462" rIns="90924" bIns="45462">
            <a:spAutoFit/>
          </a:bodyPr>
          <a:lstStyle>
            <a:lvl1pPr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55613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0963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65250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1768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2748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320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892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6464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300">
                <a:latin typeface="Times New Roman" pitchFamily="18" charset="0"/>
                <a:ea typeface="华文细黑" pitchFamily="2" charset="-122"/>
              </a:rPr>
              <a:t>二门</a:t>
            </a:r>
          </a:p>
        </p:txBody>
      </p:sp>
      <p:grpSp>
        <p:nvGrpSpPr>
          <p:cNvPr id="96300" name="Group 44"/>
          <p:cNvGrpSpPr>
            <a:grpSpLocks/>
          </p:cNvGrpSpPr>
          <p:nvPr/>
        </p:nvGrpSpPr>
        <p:grpSpPr bwMode="auto">
          <a:xfrm>
            <a:off x="1392238" y="3810000"/>
            <a:ext cx="1960562" cy="1524000"/>
            <a:chOff x="771" y="2027"/>
            <a:chExt cx="1086" cy="810"/>
          </a:xfrm>
        </p:grpSpPr>
        <p:sp>
          <p:nvSpPr>
            <p:cNvPr id="96301" name="Rectangle 45"/>
            <p:cNvSpPr>
              <a:spLocks noChangeArrowheads="1"/>
            </p:cNvSpPr>
            <p:nvPr/>
          </p:nvSpPr>
          <p:spPr bwMode="auto">
            <a:xfrm>
              <a:off x="970" y="2027"/>
              <a:ext cx="887" cy="7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2" name="Rectangle 46"/>
            <p:cNvSpPr>
              <a:spLocks noChangeArrowheads="1"/>
            </p:cNvSpPr>
            <p:nvPr/>
          </p:nvSpPr>
          <p:spPr bwMode="auto">
            <a:xfrm>
              <a:off x="1097" y="2148"/>
              <a:ext cx="633" cy="649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1140" y="2513"/>
              <a:ext cx="67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垂花门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771" y="2108"/>
              <a:ext cx="292" cy="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 b="0">
                  <a:latin typeface="Times New Roman" pitchFamily="18" charset="0"/>
                </a:rPr>
                <a:t>抄手游廊</a:t>
              </a:r>
            </a:p>
          </p:txBody>
        </p:sp>
      </p:grpSp>
      <p:sp>
        <p:nvSpPr>
          <p:cNvPr id="96305" name="Text Box 49"/>
          <p:cNvSpPr txBox="1">
            <a:spLocks noChangeArrowheads="1"/>
          </p:cNvSpPr>
          <p:nvPr/>
        </p:nvSpPr>
        <p:spPr bwMode="auto">
          <a:xfrm>
            <a:off x="7315200" y="2363788"/>
            <a:ext cx="18288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924" tIns="45462" rIns="90924" bIns="45462">
            <a:spAutoFit/>
          </a:bodyPr>
          <a:lstStyle>
            <a:lvl1pPr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55613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0963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65250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1768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2748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320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892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6464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3300"/>
                </a:solidFill>
                <a:latin typeface="Times New Roman" pitchFamily="18" charset="0"/>
                <a:ea typeface="华文隶书" pitchFamily="2" charset="-122"/>
              </a:rPr>
              <a:t>贾赦院</a:t>
            </a:r>
          </a:p>
        </p:txBody>
      </p: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2946400" y="1624013"/>
            <a:ext cx="4046538" cy="0"/>
            <a:chOff x="1632" y="864"/>
            <a:chExt cx="2241" cy="0"/>
          </a:xfrm>
        </p:grpSpPr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 flipV="1">
              <a:off x="1632" y="864"/>
              <a:ext cx="720" cy="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3408" y="864"/>
              <a:ext cx="465" cy="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7847013" y="493713"/>
            <a:ext cx="381000" cy="1143000"/>
            <a:chOff x="4346" y="263"/>
            <a:chExt cx="211" cy="608"/>
          </a:xfrm>
        </p:grpSpPr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>
              <a:off x="4346" y="567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1" name="Line 55"/>
            <p:cNvSpPr>
              <a:spLocks noChangeShapeType="1"/>
            </p:cNvSpPr>
            <p:nvPr/>
          </p:nvSpPr>
          <p:spPr bwMode="auto">
            <a:xfrm flipV="1">
              <a:off x="4431" y="263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312" name="Text Box 56"/>
          <p:cNvSpPr txBox="1">
            <a:spLocks noChangeArrowheads="1"/>
          </p:cNvSpPr>
          <p:nvPr/>
        </p:nvSpPr>
        <p:spPr bwMode="auto">
          <a:xfrm>
            <a:off x="7773988" y="0"/>
            <a:ext cx="76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924" tIns="45462" rIns="90924" bIns="45462">
            <a:spAutoFit/>
          </a:bodyPr>
          <a:lstStyle>
            <a:lvl1pPr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55613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0963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65250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17688" defTabSz="909638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2748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320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892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646488" defTabSz="90963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0">
                <a:latin typeface="Times New Roman" pitchFamily="18" charset="0"/>
              </a:rPr>
              <a:t>北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 flipV="1">
            <a:off x="7019925" y="3609975"/>
            <a:ext cx="608013" cy="0"/>
          </a:xfrm>
          <a:prstGeom prst="line">
            <a:avLst/>
          </a:prstGeom>
          <a:noFill/>
          <a:ln w="76200">
            <a:pattFill prst="diagBrick">
              <a:fgClr>
                <a:srgbClr val="00FF00"/>
              </a:fgClr>
              <a:bgClr>
                <a:srgbClr val="CC3300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6314" name="Group 58"/>
          <p:cNvGrpSpPr>
            <a:grpSpLocks/>
          </p:cNvGrpSpPr>
          <p:nvPr/>
        </p:nvGrpSpPr>
        <p:grpSpPr bwMode="auto">
          <a:xfrm>
            <a:off x="7019925" y="0"/>
            <a:ext cx="1820863" cy="6856413"/>
            <a:chOff x="3888" y="0"/>
            <a:chExt cx="1008" cy="3647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V="1">
              <a:off x="3888" y="2784"/>
              <a:ext cx="336" cy="0"/>
            </a:xfrm>
            <a:prstGeom prst="line">
              <a:avLst/>
            </a:prstGeom>
            <a:noFill/>
            <a:ln w="76200">
              <a:pattFill prst="diagBrick">
                <a:fgClr>
                  <a:srgbClr val="00FF00"/>
                </a:fgClr>
                <a:bgClr>
                  <a:srgbClr val="CC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6" name="Text Box 60"/>
            <p:cNvSpPr txBox="1">
              <a:spLocks noChangeArrowheads="1"/>
            </p:cNvSpPr>
            <p:nvPr/>
          </p:nvSpPr>
          <p:spPr bwMode="auto">
            <a:xfrm>
              <a:off x="4051" y="3405"/>
              <a:ext cx="71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东角门</a:t>
              </a:r>
            </a:p>
          </p:txBody>
        </p:sp>
        <p:sp>
          <p:nvSpPr>
            <p:cNvPr id="96317" name="Line 61"/>
            <p:cNvSpPr>
              <a:spLocks noChangeShapeType="1"/>
            </p:cNvSpPr>
            <p:nvPr/>
          </p:nvSpPr>
          <p:spPr bwMode="auto">
            <a:xfrm>
              <a:off x="3888" y="2784"/>
              <a:ext cx="0" cy="24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8" name="Line 62"/>
            <p:cNvSpPr>
              <a:spLocks noChangeShapeType="1"/>
            </p:cNvSpPr>
            <p:nvPr/>
          </p:nvSpPr>
          <p:spPr bwMode="auto">
            <a:xfrm flipV="1">
              <a:off x="4896" y="0"/>
              <a:ext cx="0" cy="3019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319" name="Group 63"/>
          <p:cNvGrpSpPr>
            <a:grpSpLocks/>
          </p:cNvGrpSpPr>
          <p:nvPr/>
        </p:nvGrpSpPr>
        <p:grpSpPr bwMode="auto">
          <a:xfrm>
            <a:off x="0" y="541338"/>
            <a:ext cx="6932613" cy="722312"/>
            <a:chOff x="0" y="288"/>
            <a:chExt cx="3839" cy="384"/>
          </a:xfrm>
        </p:grpSpPr>
        <p:sp>
          <p:nvSpPr>
            <p:cNvPr id="96320" name="Line 64"/>
            <p:cNvSpPr>
              <a:spLocks noChangeShapeType="1"/>
            </p:cNvSpPr>
            <p:nvPr/>
          </p:nvSpPr>
          <p:spPr bwMode="auto">
            <a:xfrm>
              <a:off x="0" y="384"/>
              <a:ext cx="2352" cy="0"/>
            </a:xfrm>
            <a:prstGeom prst="line">
              <a:avLst/>
            </a:prstGeom>
            <a:noFill/>
            <a:ln w="1016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1" name="Line 65"/>
            <p:cNvSpPr>
              <a:spLocks noChangeShapeType="1"/>
            </p:cNvSpPr>
            <p:nvPr/>
          </p:nvSpPr>
          <p:spPr bwMode="auto">
            <a:xfrm flipH="1">
              <a:off x="2352" y="288"/>
              <a:ext cx="0" cy="384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2" name="Line 66"/>
            <p:cNvSpPr>
              <a:spLocks noChangeShapeType="1"/>
            </p:cNvSpPr>
            <p:nvPr/>
          </p:nvSpPr>
          <p:spPr bwMode="auto">
            <a:xfrm>
              <a:off x="2736" y="528"/>
              <a:ext cx="1103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1248" y="38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5796" tIns="52898" rIns="105796" bIns="52898">
              <a:spAutoFit/>
            </a:bodyPr>
            <a:lstStyle>
              <a:lvl1pPr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28638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057275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87500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16138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733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305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877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9449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 b="0">
                  <a:latin typeface="Times New Roman" pitchFamily="18" charset="0"/>
                </a:rPr>
                <a:t>穿堂</a:t>
              </a:r>
            </a:p>
          </p:txBody>
        </p:sp>
      </p:grpSp>
      <p:grpSp>
        <p:nvGrpSpPr>
          <p:cNvPr id="96324" name="Group 68"/>
          <p:cNvGrpSpPr>
            <a:grpSpLocks/>
          </p:cNvGrpSpPr>
          <p:nvPr/>
        </p:nvGrpSpPr>
        <p:grpSpPr bwMode="auto">
          <a:xfrm>
            <a:off x="2894013" y="0"/>
            <a:ext cx="4819650" cy="6856413"/>
            <a:chOff x="1603" y="0"/>
            <a:chExt cx="2669" cy="3647"/>
          </a:xfrm>
        </p:grpSpPr>
        <p:sp>
          <p:nvSpPr>
            <p:cNvPr id="96325" name="Rectangle 69"/>
            <p:cNvSpPr>
              <a:spLocks noChangeArrowheads="1"/>
            </p:cNvSpPr>
            <p:nvPr/>
          </p:nvSpPr>
          <p:spPr bwMode="auto">
            <a:xfrm>
              <a:off x="2448" y="3312"/>
              <a:ext cx="759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 flipV="1">
              <a:off x="1603" y="3360"/>
              <a:ext cx="845" cy="4"/>
            </a:xfrm>
            <a:prstGeom prst="line">
              <a:avLst/>
            </a:prstGeom>
            <a:noFill/>
            <a:ln w="190500">
              <a:pattFill prst="shingle">
                <a:fgClr>
                  <a:srgbClr val="FFFF00"/>
                </a:fgClr>
                <a:bgClr>
                  <a:schemeClr val="hlink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7" name="Line 71"/>
            <p:cNvSpPr>
              <a:spLocks noChangeShapeType="1"/>
            </p:cNvSpPr>
            <p:nvPr/>
          </p:nvSpPr>
          <p:spPr bwMode="auto">
            <a:xfrm>
              <a:off x="3216" y="3360"/>
              <a:ext cx="1046" cy="4"/>
            </a:xfrm>
            <a:prstGeom prst="line">
              <a:avLst/>
            </a:prstGeom>
            <a:noFill/>
            <a:ln w="190500">
              <a:pattFill prst="shingle">
                <a:fgClr>
                  <a:srgbClr val="FFFF00"/>
                </a:fgClr>
                <a:bgClr>
                  <a:schemeClr val="hlink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8" name="Rectangle 72"/>
            <p:cNvSpPr>
              <a:spLocks noChangeArrowheads="1"/>
            </p:cNvSpPr>
            <p:nvPr/>
          </p:nvSpPr>
          <p:spPr bwMode="auto">
            <a:xfrm>
              <a:off x="2640" y="2928"/>
              <a:ext cx="43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Line 73"/>
            <p:cNvSpPr>
              <a:spLocks noChangeShapeType="1"/>
            </p:cNvSpPr>
            <p:nvPr/>
          </p:nvSpPr>
          <p:spPr bwMode="auto">
            <a:xfrm flipV="1">
              <a:off x="1603" y="2976"/>
              <a:ext cx="1037" cy="23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0" name="Line 74"/>
            <p:cNvSpPr>
              <a:spLocks noChangeShapeType="1"/>
            </p:cNvSpPr>
            <p:nvPr/>
          </p:nvSpPr>
          <p:spPr bwMode="auto">
            <a:xfrm flipV="1">
              <a:off x="1920" y="1920"/>
              <a:ext cx="816" cy="22"/>
            </a:xfrm>
            <a:prstGeom prst="line">
              <a:avLst/>
            </a:prstGeom>
            <a:noFill/>
            <a:ln w="114300">
              <a:pattFill prst="diagBrick">
                <a:fgClr>
                  <a:srgbClr val="00FF00"/>
                </a:fgClr>
                <a:bgClr>
                  <a:srgbClr val="CC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1" name="Rectangle 75"/>
            <p:cNvSpPr>
              <a:spLocks noChangeArrowheads="1"/>
            </p:cNvSpPr>
            <p:nvPr/>
          </p:nvSpPr>
          <p:spPr bwMode="auto">
            <a:xfrm>
              <a:off x="2736" y="1872"/>
              <a:ext cx="338" cy="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2" name="Rectangle 76" descr="软木塞"/>
            <p:cNvSpPr>
              <a:spLocks noChangeArrowheads="1"/>
            </p:cNvSpPr>
            <p:nvPr/>
          </p:nvSpPr>
          <p:spPr bwMode="auto">
            <a:xfrm>
              <a:off x="2406" y="2123"/>
              <a:ext cx="970" cy="469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76200">
              <a:pattFill prst="shingle">
                <a:fgClr>
                  <a:srgbClr val="CC33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>
              <a:off x="3072" y="1920"/>
              <a:ext cx="768" cy="0"/>
            </a:xfrm>
            <a:prstGeom prst="line">
              <a:avLst/>
            </a:prstGeom>
            <a:noFill/>
            <a:ln w="114300">
              <a:pattFill prst="diagBrick">
                <a:fgClr>
                  <a:srgbClr val="00FF00"/>
                </a:fgClr>
                <a:bgClr>
                  <a:srgbClr val="CC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4" name="Text Box 78"/>
            <p:cNvSpPr txBox="1">
              <a:spLocks noChangeArrowheads="1"/>
            </p:cNvSpPr>
            <p:nvPr/>
          </p:nvSpPr>
          <p:spPr bwMode="auto">
            <a:xfrm>
              <a:off x="2490" y="3405"/>
              <a:ext cx="88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荣府正门</a:t>
              </a:r>
            </a:p>
          </p:txBody>
        </p:sp>
        <p:sp>
          <p:nvSpPr>
            <p:cNvPr id="96335" name="Line 79"/>
            <p:cNvSpPr>
              <a:spLocks noChangeShapeType="1"/>
            </p:cNvSpPr>
            <p:nvPr/>
          </p:nvSpPr>
          <p:spPr bwMode="auto">
            <a:xfrm flipH="1" flipV="1">
              <a:off x="1920" y="864"/>
              <a:ext cx="0" cy="216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6" name="Rectangle 80"/>
            <p:cNvSpPr>
              <a:spLocks noChangeArrowheads="1"/>
            </p:cNvSpPr>
            <p:nvPr/>
          </p:nvSpPr>
          <p:spPr bwMode="auto">
            <a:xfrm>
              <a:off x="1872" y="220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7" name="Text Box 81"/>
            <p:cNvSpPr txBox="1">
              <a:spLocks noChangeArrowheads="1"/>
            </p:cNvSpPr>
            <p:nvPr/>
          </p:nvSpPr>
          <p:spPr bwMode="auto">
            <a:xfrm>
              <a:off x="2496" y="2160"/>
              <a:ext cx="86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rgbClr val="00FF00"/>
                  </a:solidFill>
                  <a:latin typeface="Times New Roman" pitchFamily="18" charset="0"/>
                  <a:ea typeface="华文隶书" pitchFamily="2" charset="-122"/>
                </a:rPr>
                <a:t>南大厅</a:t>
              </a:r>
              <a:r>
                <a:rPr kumimoji="1" lang="zh-CN" altLang="en-US" sz="2400" b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96338" name="Text Box 82"/>
            <p:cNvSpPr txBox="1">
              <a:spLocks noChangeArrowheads="1"/>
            </p:cNvSpPr>
            <p:nvPr/>
          </p:nvSpPr>
          <p:spPr bwMode="auto">
            <a:xfrm>
              <a:off x="1968" y="2112"/>
              <a:ext cx="296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 b="0">
                  <a:latin typeface="Times New Roman" pitchFamily="18" charset="0"/>
                </a:rPr>
                <a:t>穿堂</a:t>
              </a:r>
            </a:p>
          </p:txBody>
        </p:sp>
        <p:sp>
          <p:nvSpPr>
            <p:cNvPr id="96339" name="Text Box 83"/>
            <p:cNvSpPr txBox="1">
              <a:spLocks noChangeArrowheads="1"/>
            </p:cNvSpPr>
            <p:nvPr/>
          </p:nvSpPr>
          <p:spPr bwMode="auto">
            <a:xfrm>
              <a:off x="2592" y="163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5796" tIns="52898" rIns="105796" bIns="52898">
              <a:spAutoFit/>
            </a:bodyPr>
            <a:lstStyle>
              <a:lvl1pPr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28638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057275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587500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116138" defTabSz="1057275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733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305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877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944938" defTabSz="1057275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内仪门</a:t>
              </a:r>
            </a:p>
          </p:txBody>
        </p:sp>
        <p:sp>
          <p:nvSpPr>
            <p:cNvPr id="96340" name="Line 84"/>
            <p:cNvSpPr>
              <a:spLocks noChangeShapeType="1"/>
            </p:cNvSpPr>
            <p:nvPr/>
          </p:nvSpPr>
          <p:spPr bwMode="auto">
            <a:xfrm flipV="1">
              <a:off x="3888" y="0"/>
              <a:ext cx="0" cy="2779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41" name="Line 85"/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342" name="Group 86"/>
          <p:cNvGrpSpPr>
            <a:grpSpLocks/>
          </p:cNvGrpSpPr>
          <p:nvPr/>
        </p:nvGrpSpPr>
        <p:grpSpPr bwMode="auto">
          <a:xfrm>
            <a:off x="0" y="0"/>
            <a:ext cx="3294063" cy="6858000"/>
            <a:chOff x="0" y="0"/>
            <a:chExt cx="1824" cy="3648"/>
          </a:xfrm>
        </p:grpSpPr>
        <p:sp>
          <p:nvSpPr>
            <p:cNvPr id="96343" name="Line 87"/>
            <p:cNvSpPr>
              <a:spLocks noChangeShapeType="1"/>
            </p:cNvSpPr>
            <p:nvPr/>
          </p:nvSpPr>
          <p:spPr bwMode="auto">
            <a:xfrm>
              <a:off x="0" y="3360"/>
              <a:ext cx="1296" cy="0"/>
            </a:xfrm>
            <a:prstGeom prst="line">
              <a:avLst/>
            </a:prstGeom>
            <a:noFill/>
            <a:ln w="190500">
              <a:pattFill prst="shingle">
                <a:fgClr>
                  <a:srgbClr val="FFFF00"/>
                </a:fgClr>
                <a:bgClr>
                  <a:schemeClr val="hlink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44" name="Rectangle 88"/>
            <p:cNvSpPr>
              <a:spLocks noChangeArrowheads="1"/>
            </p:cNvSpPr>
            <p:nvPr/>
          </p:nvSpPr>
          <p:spPr bwMode="auto">
            <a:xfrm>
              <a:off x="1248" y="3312"/>
              <a:ext cx="337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5" name="Rectangle 89"/>
            <p:cNvSpPr>
              <a:spLocks noChangeArrowheads="1"/>
            </p:cNvSpPr>
            <p:nvPr/>
          </p:nvSpPr>
          <p:spPr bwMode="auto">
            <a:xfrm>
              <a:off x="1248" y="2959"/>
              <a:ext cx="355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6" name="Line 90"/>
            <p:cNvSpPr>
              <a:spLocks noChangeShapeType="1"/>
            </p:cNvSpPr>
            <p:nvPr/>
          </p:nvSpPr>
          <p:spPr bwMode="auto">
            <a:xfrm flipV="1">
              <a:off x="672" y="0"/>
              <a:ext cx="0" cy="2976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47" name="Text Box 91"/>
            <p:cNvSpPr txBox="1">
              <a:spLocks noChangeArrowheads="1"/>
            </p:cNvSpPr>
            <p:nvPr/>
          </p:nvSpPr>
          <p:spPr bwMode="auto">
            <a:xfrm>
              <a:off x="1152" y="3396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西角门</a:t>
              </a:r>
              <a:r>
                <a:rPr kumimoji="1" lang="zh-CN" altLang="en-US" sz="2400" b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96348" name="Text Box 92"/>
            <p:cNvSpPr txBox="1">
              <a:spLocks noChangeArrowheads="1"/>
            </p:cNvSpPr>
            <p:nvPr/>
          </p:nvSpPr>
          <p:spPr bwMode="auto">
            <a:xfrm>
              <a:off x="1200" y="3072"/>
              <a:ext cx="50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二门</a:t>
              </a:r>
            </a:p>
          </p:txBody>
        </p:sp>
        <p:sp>
          <p:nvSpPr>
            <p:cNvPr id="96349" name="Line 93"/>
            <p:cNvSpPr>
              <a:spLocks noChangeShapeType="1"/>
            </p:cNvSpPr>
            <p:nvPr/>
          </p:nvSpPr>
          <p:spPr bwMode="auto">
            <a:xfrm>
              <a:off x="0" y="3024"/>
              <a:ext cx="1248" cy="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6350" name="Group 94"/>
          <p:cNvGrpSpPr>
            <a:grpSpLocks/>
          </p:cNvGrpSpPr>
          <p:nvPr/>
        </p:nvGrpSpPr>
        <p:grpSpPr bwMode="auto">
          <a:xfrm>
            <a:off x="7466013" y="3570288"/>
            <a:ext cx="1677987" cy="2903537"/>
            <a:chOff x="4135" y="1899"/>
            <a:chExt cx="929" cy="1545"/>
          </a:xfrm>
        </p:grpSpPr>
        <p:sp>
          <p:nvSpPr>
            <p:cNvPr id="96351" name="Rectangle 95"/>
            <p:cNvSpPr>
              <a:spLocks noChangeArrowheads="1"/>
            </p:cNvSpPr>
            <p:nvPr/>
          </p:nvSpPr>
          <p:spPr bwMode="auto">
            <a:xfrm flipH="1">
              <a:off x="4262" y="3324"/>
              <a:ext cx="295" cy="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2" name="Line 96"/>
            <p:cNvSpPr>
              <a:spLocks noChangeShapeType="1"/>
            </p:cNvSpPr>
            <p:nvPr/>
          </p:nvSpPr>
          <p:spPr bwMode="auto">
            <a:xfrm flipV="1">
              <a:off x="4262" y="3360"/>
              <a:ext cx="802" cy="4"/>
            </a:xfrm>
            <a:prstGeom prst="line">
              <a:avLst/>
            </a:prstGeom>
            <a:noFill/>
            <a:ln w="190500">
              <a:pattFill prst="shingle">
                <a:fgClr>
                  <a:srgbClr val="FFFF00"/>
                </a:fgClr>
                <a:bgClr>
                  <a:schemeClr val="hlink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53" name="Rectangle 97"/>
            <p:cNvSpPr>
              <a:spLocks noChangeArrowheads="1"/>
            </p:cNvSpPr>
            <p:nvPr/>
          </p:nvSpPr>
          <p:spPr bwMode="auto">
            <a:xfrm>
              <a:off x="4220" y="2999"/>
              <a:ext cx="296" cy="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4" name="Line 98"/>
            <p:cNvSpPr>
              <a:spLocks noChangeShapeType="1"/>
            </p:cNvSpPr>
            <p:nvPr/>
          </p:nvSpPr>
          <p:spPr bwMode="auto">
            <a:xfrm flipV="1">
              <a:off x="4512" y="3024"/>
              <a:ext cx="552" cy="0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55" name="Rectangle 99"/>
            <p:cNvSpPr>
              <a:spLocks noChangeArrowheads="1"/>
            </p:cNvSpPr>
            <p:nvPr/>
          </p:nvSpPr>
          <p:spPr bwMode="auto">
            <a:xfrm>
              <a:off x="4220" y="2756"/>
              <a:ext cx="296" cy="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6" name="Rectangle 100"/>
            <p:cNvSpPr>
              <a:spLocks noChangeArrowheads="1"/>
            </p:cNvSpPr>
            <p:nvPr/>
          </p:nvSpPr>
          <p:spPr bwMode="auto">
            <a:xfrm>
              <a:off x="4220" y="1899"/>
              <a:ext cx="296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7" name="Line 101"/>
            <p:cNvSpPr>
              <a:spLocks noChangeShapeType="1"/>
            </p:cNvSpPr>
            <p:nvPr/>
          </p:nvSpPr>
          <p:spPr bwMode="auto">
            <a:xfrm>
              <a:off x="4512" y="1920"/>
              <a:ext cx="345" cy="0"/>
            </a:xfrm>
            <a:prstGeom prst="line">
              <a:avLst/>
            </a:prstGeom>
            <a:noFill/>
            <a:ln w="76200">
              <a:pattFill prst="diagBrick">
                <a:fgClr>
                  <a:srgbClr val="00FF00"/>
                </a:fgClr>
                <a:bgClr>
                  <a:srgbClr val="CC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58" name="Text Box 102"/>
            <p:cNvSpPr txBox="1">
              <a:spLocks noChangeArrowheads="1"/>
            </p:cNvSpPr>
            <p:nvPr/>
          </p:nvSpPr>
          <p:spPr bwMode="auto">
            <a:xfrm>
              <a:off x="4135" y="2756"/>
              <a:ext cx="50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仪门</a:t>
              </a:r>
            </a:p>
          </p:txBody>
        </p:sp>
        <p:sp>
          <p:nvSpPr>
            <p:cNvPr id="96359" name="Text Box 103"/>
            <p:cNvSpPr txBox="1">
              <a:spLocks noChangeArrowheads="1"/>
            </p:cNvSpPr>
            <p:nvPr/>
          </p:nvSpPr>
          <p:spPr bwMode="auto">
            <a:xfrm>
              <a:off x="4220" y="1946"/>
              <a:ext cx="46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仪门</a:t>
              </a:r>
            </a:p>
          </p:txBody>
        </p:sp>
        <p:sp>
          <p:nvSpPr>
            <p:cNvPr id="96360" name="Line 104"/>
            <p:cNvSpPr>
              <a:spLocks noChangeShapeType="1"/>
            </p:cNvSpPr>
            <p:nvPr/>
          </p:nvSpPr>
          <p:spPr bwMode="auto">
            <a:xfrm>
              <a:off x="4512" y="2784"/>
              <a:ext cx="345" cy="0"/>
            </a:xfrm>
            <a:prstGeom prst="line">
              <a:avLst/>
            </a:prstGeom>
            <a:noFill/>
            <a:ln w="76200">
              <a:pattFill prst="diagBrick">
                <a:fgClr>
                  <a:srgbClr val="00FF00"/>
                </a:fgClr>
                <a:bgClr>
                  <a:srgbClr val="CC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61" name="Rectangle 105"/>
            <p:cNvSpPr>
              <a:spLocks noChangeArrowheads="1"/>
            </p:cNvSpPr>
            <p:nvPr/>
          </p:nvSpPr>
          <p:spPr bwMode="auto">
            <a:xfrm>
              <a:off x="4224" y="3312"/>
              <a:ext cx="337" cy="1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62" name="Line 106"/>
          <p:cNvSpPr>
            <a:spLocks noChangeShapeType="1"/>
          </p:cNvSpPr>
          <p:nvPr/>
        </p:nvSpPr>
        <p:spPr bwMode="auto">
          <a:xfrm flipV="1">
            <a:off x="1212850" y="3609975"/>
            <a:ext cx="2166938" cy="0"/>
          </a:xfrm>
          <a:prstGeom prst="line">
            <a:avLst/>
          </a:prstGeom>
          <a:noFill/>
          <a:ln w="76200">
            <a:pattFill prst="diagBrick">
              <a:fgClr>
                <a:srgbClr val="00FF00"/>
              </a:fgClr>
              <a:bgClr>
                <a:srgbClr val="CC0000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6363" name="Group 107"/>
          <p:cNvGrpSpPr>
            <a:grpSpLocks/>
          </p:cNvGrpSpPr>
          <p:nvPr/>
        </p:nvGrpSpPr>
        <p:grpSpPr bwMode="auto">
          <a:xfrm>
            <a:off x="1905000" y="3519488"/>
            <a:ext cx="1296988" cy="1738312"/>
            <a:chOff x="1055" y="1872"/>
            <a:chExt cx="718" cy="925"/>
          </a:xfrm>
        </p:grpSpPr>
        <p:sp>
          <p:nvSpPr>
            <p:cNvPr id="96364" name="Rectangle 108"/>
            <p:cNvSpPr>
              <a:spLocks noChangeArrowheads="1"/>
            </p:cNvSpPr>
            <p:nvPr/>
          </p:nvSpPr>
          <p:spPr bwMode="auto">
            <a:xfrm>
              <a:off x="1266" y="2756"/>
              <a:ext cx="296" cy="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5" name="Rectangle 109"/>
            <p:cNvSpPr>
              <a:spLocks noChangeArrowheads="1"/>
            </p:cNvSpPr>
            <p:nvPr/>
          </p:nvSpPr>
          <p:spPr bwMode="auto">
            <a:xfrm>
              <a:off x="1055" y="2108"/>
              <a:ext cx="718" cy="689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66" name="Line 110"/>
            <p:cNvSpPr>
              <a:spLocks noChangeShapeType="1"/>
            </p:cNvSpPr>
            <p:nvPr/>
          </p:nvSpPr>
          <p:spPr bwMode="auto">
            <a:xfrm>
              <a:off x="1056" y="2784"/>
              <a:ext cx="21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67" name="Rectangle 111"/>
            <p:cNvSpPr>
              <a:spLocks noChangeArrowheads="1"/>
            </p:cNvSpPr>
            <p:nvPr/>
          </p:nvSpPr>
          <p:spPr bwMode="auto">
            <a:xfrm>
              <a:off x="1200" y="1872"/>
              <a:ext cx="2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368" name="Group 112"/>
          <p:cNvGrpSpPr>
            <a:grpSpLocks/>
          </p:cNvGrpSpPr>
          <p:nvPr/>
        </p:nvGrpSpPr>
        <p:grpSpPr bwMode="auto">
          <a:xfrm>
            <a:off x="1560513" y="0"/>
            <a:ext cx="4333875" cy="1143000"/>
            <a:chOff x="864" y="0"/>
            <a:chExt cx="2400" cy="608"/>
          </a:xfrm>
        </p:grpSpPr>
        <p:sp>
          <p:nvSpPr>
            <p:cNvPr id="96369" name="Line 113"/>
            <p:cNvSpPr>
              <a:spLocks noChangeShapeType="1"/>
            </p:cNvSpPr>
            <p:nvPr/>
          </p:nvSpPr>
          <p:spPr bwMode="auto">
            <a:xfrm>
              <a:off x="1646" y="608"/>
              <a:ext cx="717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0" name="Rectangle 114"/>
            <p:cNvSpPr>
              <a:spLocks noChangeArrowheads="1"/>
            </p:cNvSpPr>
            <p:nvPr/>
          </p:nvSpPr>
          <p:spPr bwMode="auto">
            <a:xfrm>
              <a:off x="1857" y="365"/>
              <a:ext cx="253" cy="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71" name="Rectangle 115"/>
            <p:cNvSpPr>
              <a:spLocks noChangeArrowheads="1"/>
            </p:cNvSpPr>
            <p:nvPr/>
          </p:nvSpPr>
          <p:spPr bwMode="auto">
            <a:xfrm>
              <a:off x="1899" y="365"/>
              <a:ext cx="211" cy="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72" name="Rectangle 116"/>
            <p:cNvSpPr>
              <a:spLocks noChangeArrowheads="1"/>
            </p:cNvSpPr>
            <p:nvPr/>
          </p:nvSpPr>
          <p:spPr bwMode="auto">
            <a:xfrm>
              <a:off x="1857" y="365"/>
              <a:ext cx="253" cy="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73" name="Rectangle 117"/>
            <p:cNvSpPr>
              <a:spLocks noChangeArrowheads="1"/>
            </p:cNvSpPr>
            <p:nvPr/>
          </p:nvSpPr>
          <p:spPr bwMode="auto">
            <a:xfrm>
              <a:off x="1857" y="365"/>
              <a:ext cx="295" cy="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74" name="Line 118"/>
            <p:cNvSpPr>
              <a:spLocks noChangeShapeType="1"/>
            </p:cNvSpPr>
            <p:nvPr/>
          </p:nvSpPr>
          <p:spPr bwMode="auto">
            <a:xfrm flipV="1">
              <a:off x="2544" y="288"/>
              <a:ext cx="0" cy="284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5" name="Line 119"/>
            <p:cNvSpPr>
              <a:spLocks noChangeShapeType="1"/>
            </p:cNvSpPr>
            <p:nvPr/>
          </p:nvSpPr>
          <p:spPr bwMode="auto">
            <a:xfrm flipV="1">
              <a:off x="2736" y="288"/>
              <a:ext cx="0" cy="24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6" name="Text Box 120"/>
            <p:cNvSpPr txBox="1">
              <a:spLocks noChangeArrowheads="1"/>
            </p:cNvSpPr>
            <p:nvPr/>
          </p:nvSpPr>
          <p:spPr bwMode="auto">
            <a:xfrm>
              <a:off x="864" y="122"/>
              <a:ext cx="69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0">
                  <a:solidFill>
                    <a:srgbClr val="FF00FF"/>
                  </a:solidFill>
                  <a:latin typeface="Times New Roman" pitchFamily="18" charset="0"/>
                  <a:ea typeface="华文隶书" pitchFamily="2" charset="-122"/>
                </a:rPr>
                <a:t>凤姐院</a:t>
              </a:r>
            </a:p>
          </p:txBody>
        </p:sp>
        <p:sp>
          <p:nvSpPr>
            <p:cNvPr id="96377" name="Text Box 121"/>
            <p:cNvSpPr txBox="1">
              <a:spLocks noChangeArrowheads="1"/>
            </p:cNvSpPr>
            <p:nvPr/>
          </p:nvSpPr>
          <p:spPr bwMode="auto">
            <a:xfrm>
              <a:off x="1773" y="122"/>
              <a:ext cx="50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>
                  <a:latin typeface="Times New Roman" pitchFamily="18" charset="0"/>
                  <a:ea typeface="华文细黑" pitchFamily="2" charset="-122"/>
                </a:rPr>
                <a:t>大门</a:t>
              </a:r>
            </a:p>
          </p:txBody>
        </p:sp>
        <p:sp>
          <p:nvSpPr>
            <p:cNvPr id="96378" name="Text Box 122"/>
            <p:cNvSpPr txBox="1">
              <a:spLocks noChangeArrowheads="1"/>
            </p:cNvSpPr>
            <p:nvPr/>
          </p:nvSpPr>
          <p:spPr bwMode="auto">
            <a:xfrm>
              <a:off x="1680" y="384"/>
              <a:ext cx="62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900" b="0">
                  <a:latin typeface="Times New Roman" pitchFamily="18" charset="0"/>
                </a:rPr>
                <a:t>粉油影壁</a:t>
              </a:r>
            </a:p>
          </p:txBody>
        </p:sp>
        <p:sp>
          <p:nvSpPr>
            <p:cNvPr id="96379" name="Text Box 123"/>
            <p:cNvSpPr txBox="1">
              <a:spLocks noChangeArrowheads="1"/>
            </p:cNvSpPr>
            <p:nvPr/>
          </p:nvSpPr>
          <p:spPr bwMode="auto">
            <a:xfrm>
              <a:off x="2363" y="0"/>
              <a:ext cx="42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100">
                  <a:latin typeface="Times New Roman" pitchFamily="18" charset="0"/>
                  <a:ea typeface="华文细黑" pitchFamily="2" charset="-122"/>
                </a:rPr>
                <a:t>角门</a:t>
              </a:r>
            </a:p>
          </p:txBody>
        </p:sp>
        <p:sp>
          <p:nvSpPr>
            <p:cNvPr id="96380" name="Text Box 124"/>
            <p:cNvSpPr txBox="1">
              <a:spLocks noChangeArrowheads="1"/>
            </p:cNvSpPr>
            <p:nvPr/>
          </p:nvSpPr>
          <p:spPr bwMode="auto">
            <a:xfrm>
              <a:off x="2784" y="288"/>
              <a:ext cx="48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924" tIns="45462" rIns="90924" bIns="45462">
              <a:spAutoFit/>
            </a:bodyPr>
            <a:lstStyle>
              <a:lvl1pPr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455613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90963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365250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1817688" defTabSz="909638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2748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7320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1892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646488" defTabSz="909638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300" b="0">
                  <a:latin typeface="Times New Roman" pitchFamily="18" charset="0"/>
                </a:rPr>
                <a:t>后廊</a:t>
              </a:r>
            </a:p>
          </p:txBody>
        </p:sp>
        <p:sp>
          <p:nvSpPr>
            <p:cNvPr id="96381" name="Line 125"/>
            <p:cNvSpPr>
              <a:spLocks noChangeShapeType="1"/>
            </p:cNvSpPr>
            <p:nvPr/>
          </p:nvSpPr>
          <p:spPr bwMode="auto">
            <a:xfrm flipH="1">
              <a:off x="2352" y="0"/>
              <a:ext cx="0" cy="192"/>
            </a:xfrm>
            <a:prstGeom prst="line">
              <a:avLst/>
            </a:prstGeom>
            <a:noFill/>
            <a:ln w="127000">
              <a:pattFill prst="horzBrick">
                <a:fgClr>
                  <a:srgbClr val="CC3300"/>
                </a:fgClr>
                <a:bgClr>
                  <a:srgbClr val="0033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2" name="Line 126"/>
            <p:cNvSpPr>
              <a:spLocks noChangeShapeType="1"/>
            </p:cNvSpPr>
            <p:nvPr/>
          </p:nvSpPr>
          <p:spPr bwMode="auto">
            <a:xfrm>
              <a:off x="1728" y="576"/>
              <a:ext cx="528" cy="0"/>
            </a:xfrm>
            <a:prstGeom prst="line">
              <a:avLst/>
            </a:prstGeom>
            <a:noFill/>
            <a:ln w="63500">
              <a:pattFill prst="weave">
                <a:fgClr>
                  <a:srgbClr val="800000"/>
                </a:fgClr>
                <a:bgClr>
                  <a:srgbClr val="CCCC00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3" name="Line 127"/>
            <p:cNvSpPr>
              <a:spLocks noChangeShapeType="1"/>
            </p:cNvSpPr>
            <p:nvPr/>
          </p:nvSpPr>
          <p:spPr bwMode="auto">
            <a:xfrm>
              <a:off x="1632" y="480"/>
              <a:ext cx="96" cy="0"/>
            </a:xfrm>
            <a:prstGeom prst="line">
              <a:avLst/>
            </a:prstGeom>
            <a:noFill/>
            <a:ln w="1143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6384" name="Text Box 128"/>
          <p:cNvSpPr txBox="1">
            <a:spLocks noChangeArrowheads="1"/>
          </p:cNvSpPr>
          <p:nvPr/>
        </p:nvSpPr>
        <p:spPr bwMode="auto">
          <a:xfrm>
            <a:off x="207963" y="901700"/>
            <a:ext cx="1039812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105796" tIns="52898" rIns="105796" bIns="52898">
            <a:spAutoFit/>
          </a:bodyPr>
          <a:lstStyle>
            <a:lvl1pPr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28638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7275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87500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16138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73338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30538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87738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44938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华文隶书" pitchFamily="2" charset="-122"/>
                <a:ea typeface="华文隶书" pitchFamily="2" charset="-122"/>
              </a:rPr>
              <a:t>第三回：贾雨村夤缘复旧职，林黛玉抛父进京都</a:t>
            </a:r>
          </a:p>
        </p:txBody>
      </p:sp>
      <p:sp>
        <p:nvSpPr>
          <p:cNvPr id="96385" name="AutoShape 1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0350" y="6316663"/>
            <a:ext cx="433388" cy="541337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6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6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9" grpId="0" animBg="1" autoUpdateAnimBg="0"/>
      <p:bldP spid="96293" grpId="0" animBg="1"/>
      <p:bldP spid="96294" grpId="0" animBg="1"/>
      <p:bldP spid="96299" grpId="0" autoUpdateAnimBg="0"/>
      <p:bldP spid="96305" grpId="0" autoUpdateAnimBg="0"/>
      <p:bldP spid="96313" grpId="0" animBg="1"/>
      <p:bldP spid="96362" grpId="0" animBg="1"/>
      <p:bldP spid="96384" grpId="0" autoUpdateAnimBg="0"/>
      <p:bldP spid="963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00356" name="Picture 4" descr="200461494547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B86511-8462-445C-A935-1EFF960DBCEB}" type="slidenum">
              <a:rPr lang="en-US" altLang="zh-CN" sz="1400" b="0"/>
              <a:pPr eaLnBrk="1" hangingPunct="1"/>
              <a:t>24</a:t>
            </a:fld>
            <a:endParaRPr lang="en-US" altLang="zh-CN" sz="1400" b="0"/>
          </a:p>
        </p:txBody>
      </p:sp>
      <p:sp>
        <p:nvSpPr>
          <p:cNvPr id="27651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152400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9600"/>
              <a:t>进</a:t>
            </a:r>
          </a:p>
        </p:txBody>
      </p:sp>
      <p:pic>
        <p:nvPicPr>
          <p:cNvPr id="27652" name="Picture 2" descr="image"/>
          <p:cNvPicPr>
            <a:picLocks noChangeAspect="1" noChangeArrowheads="1"/>
          </p:cNvPicPr>
          <p:nvPr/>
        </p:nvPicPr>
        <p:blipFill>
          <a:blip r:embed="rId2">
            <a:lum bright="6000" contras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2040" r="9171" b="7314"/>
          <a:stretch>
            <a:fillRect/>
          </a:stretch>
        </p:blipFill>
        <p:spPr bwMode="auto">
          <a:xfrm>
            <a:off x="2555875" y="0"/>
            <a:ext cx="6588125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57200" y="2438400"/>
            <a:ext cx="1647825" cy="1152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9600" b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進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3886200" y="6629400"/>
            <a:ext cx="5181600" cy="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V="1">
            <a:off x="3886200" y="2971800"/>
            <a:ext cx="0" cy="37338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4038600" y="3124200"/>
            <a:ext cx="0" cy="3657600"/>
          </a:xfrm>
          <a:prstGeom prst="line">
            <a:avLst/>
          </a:prstGeom>
          <a:noFill/>
          <a:ln w="412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4114800" y="6781800"/>
            <a:ext cx="4038600" cy="0"/>
          </a:xfrm>
          <a:prstGeom prst="line">
            <a:avLst/>
          </a:prstGeom>
          <a:noFill/>
          <a:ln w="412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V="1">
            <a:off x="8153400" y="3276600"/>
            <a:ext cx="0" cy="3505200"/>
          </a:xfrm>
          <a:prstGeom prst="line">
            <a:avLst/>
          </a:prstGeom>
          <a:noFill/>
          <a:ln w="412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924800" y="3276600"/>
            <a:ext cx="0" cy="342900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 flipH="1">
            <a:off x="3733800" y="6705600"/>
            <a:ext cx="4038600" cy="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V="1">
            <a:off x="3733800" y="4572000"/>
            <a:ext cx="0" cy="213360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3733800" y="4495800"/>
            <a:ext cx="2514600" cy="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V="1">
            <a:off x="6248400" y="3200400"/>
            <a:ext cx="0" cy="121920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6400800" y="3200400"/>
            <a:ext cx="533400" cy="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6934200" y="1447800"/>
            <a:ext cx="0" cy="167640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H="1">
            <a:off x="3581400" y="1447800"/>
            <a:ext cx="3124200" cy="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3581400" y="1600200"/>
            <a:ext cx="0" cy="1066800"/>
          </a:xfrm>
          <a:prstGeom prst="line">
            <a:avLst/>
          </a:prstGeom>
          <a:noFill/>
          <a:ln w="412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0" y="6278563"/>
            <a:ext cx="3313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行踪：尊卑有序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 autoUpdateAnimBg="0"/>
      <p:bldP spid="117765" grpId="0" animBg="1"/>
      <p:bldP spid="117766" grpId="0" animBg="1"/>
      <p:bldP spid="117767" grpId="0" animBg="1"/>
      <p:bldP spid="117768" grpId="0" animBg="1"/>
      <p:bldP spid="117769" grpId="0" animBg="1"/>
      <p:bldP spid="117770" grpId="0" animBg="1"/>
      <p:bldP spid="117771" grpId="0" animBg="1"/>
      <p:bldP spid="117772" grpId="0" animBg="1"/>
      <p:bldP spid="117773" grpId="0" animBg="1"/>
      <p:bldP spid="117774" grpId="0" animBg="1"/>
      <p:bldP spid="117775" grpId="0" animBg="1"/>
      <p:bldP spid="117776" grpId="0" animBg="1"/>
      <p:bldP spid="117777" grpId="0" animBg="1"/>
      <p:bldP spid="117778" grpId="0" animBg="1"/>
      <p:bldP spid="1177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贾府的环境描写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07504" y="1016000"/>
            <a:ext cx="8820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、贾府地处街市繁华人烟阜盛之处，黛玉来到门前看到了什么情况？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50825" y="1979632"/>
            <a:ext cx="86768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黛玉看到宁、荣二府相隔不远，都是三间兽头大门，两边蹲着两个大石狮子，门上悬有“敕造”的匾额，门前有“华冠丽服”的侍役。这不仅表现了贾府建筑的宠伟气派，也显示出贵族之家的威严和显赫。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23850" y="3795514"/>
            <a:ext cx="84966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、黛玉进入贾府到贾母处，她看到了什么？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4743" y="4581128"/>
            <a:ext cx="89289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从荣府西角门进去，走“一射之地”，转至垂花门，过穿堂，绕插屏，再经三间过厅，后面方是贾母居住的正房大院。“正面五间上房，皆雕梁画栋，两边穿山游廊厢房，挂着各色鹦鹉、画眉等鸟雀。”这样穿堂过厅一路行来，仆役、婆子、丫环轮番更换，的确给人以侯门深似海的感觉。然而贾母居处还不是正内室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/>
      <p:bldP spid="98308" grpId="0"/>
      <p:bldP spid="98309" grpId="0"/>
      <p:bldP spid="983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" y="-216718"/>
            <a:ext cx="8229600" cy="990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典型环境分析</a:t>
            </a:r>
            <a:endParaRPr lang="zh-CN" alt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340768"/>
            <a:ext cx="8640960" cy="86409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贾府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的环境有何特点？从中可看出贾府是一个怎样的大家庭？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2286000"/>
            <a:ext cx="8825905" cy="85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0B0B6F"/>
                </a:solidFill>
              </a:rPr>
              <a:t> </a:t>
            </a:r>
            <a:r>
              <a:rPr lang="en-US" altLang="zh-CN" sz="2400" b="0" dirty="0">
                <a:solidFill>
                  <a:srgbClr val="0B0B6F"/>
                </a:solidFill>
              </a:rPr>
              <a:t>1</a:t>
            </a:r>
            <a:r>
              <a:rPr lang="zh-CN" altLang="en-US" sz="2400" b="0" dirty="0">
                <a:solidFill>
                  <a:srgbClr val="0B0B6F"/>
                </a:solidFill>
              </a:rPr>
              <a:t>、</a:t>
            </a:r>
            <a:r>
              <a:rPr lang="zh-CN" altLang="en-US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宏伟的外观 ：大</a:t>
            </a:r>
            <a:r>
              <a:rPr lang="en-US" altLang="zh-CN" sz="2400" b="0" dirty="0">
                <a:solidFill>
                  <a:srgbClr val="0B0B6F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、门前蹲着两个大狮子 </a:t>
            </a:r>
            <a:r>
              <a:rPr lang="en-US" altLang="zh-CN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、门是三间兽头大门 </a:t>
            </a:r>
            <a:r>
              <a:rPr lang="en-US" altLang="zh-CN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0" dirty="0">
                <a:solidFill>
                  <a:srgbClr val="0B0B6F"/>
                </a:solidFill>
                <a:latin typeface="黑体" pitchFamily="2" charset="-122"/>
                <a:ea typeface="黑体" pitchFamily="2" charset="-122"/>
              </a:rPr>
              <a:t>、匾上书写着五个大字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82216" y="3068960"/>
            <a:ext cx="876178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、讲究的布局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如贾母的正房大院，就设置了一个垂花门、两边抄手游廊和一个安放着大理石插屏的穿堂做掩映，既庄严肃穆，又表现出豪门贵族气派。就贾赦住处，虽不似贾母的正房那样，却也有仪门和厢庑游廊。至于“荣禧堂”的五间大正房，被仪门、耳房、穿堂、甬道簇拥着，更是轩昂壮丽。  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82216" y="5779145"/>
            <a:ext cx="29552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0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、繁琐的礼节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819400" y="51816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b="0"/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563888" y="4708535"/>
            <a:ext cx="5383088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贾府庭院的的气势之宏、布局之妙、陈设之精，充分显示了高门大第的威严、显豁，社会地位的尊崇、高贵。 </a:t>
            </a:r>
          </a:p>
        </p:txBody>
      </p:sp>
      <p:sp>
        <p:nvSpPr>
          <p:cNvPr id="2" name="矩形 1"/>
          <p:cNvSpPr/>
          <p:nvPr/>
        </p:nvSpPr>
        <p:spPr>
          <a:xfrm>
            <a:off x="590580" y="764704"/>
            <a:ext cx="4006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隶书" pitchFamily="49" charset="-122"/>
                <a:ea typeface="隶书" pitchFamily="49" charset="-122"/>
              </a:rPr>
              <a:t>外祖母家与别家不同</a:t>
            </a:r>
            <a:r>
              <a:rPr lang="zh-CN" altLang="en-US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94955" y="469789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0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0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、华贵的陈设 </a:t>
            </a:r>
            <a:endParaRPr lang="zh-CN" altLang="en-US" sz="2800" b="0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2216" y="525592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、精美的服饰</a:t>
            </a:r>
            <a:endParaRPr lang="zh-CN" altLang="en-US" sz="2800" b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/>
      <p:bldP spid="166915" grpId="0" build="p"/>
      <p:bldP spid="166916" grpId="0"/>
      <p:bldP spid="166917" grpId="0"/>
      <p:bldP spid="166918" grpId="0"/>
      <p:bldP spid="166920" grpId="0" animBg="1"/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8D4EEF-B0DD-4C28-A0A5-D74E6FD5BF22}" type="slidenum">
              <a:rPr lang="en-US" altLang="zh-CN" sz="1400" b="0"/>
              <a:pPr eaLnBrk="1" hangingPunct="1"/>
              <a:t>27</a:t>
            </a:fld>
            <a:endParaRPr lang="en-US" altLang="zh-CN" sz="1400" b="0"/>
          </a:p>
        </p:txBody>
      </p:sp>
      <p:pic>
        <p:nvPicPr>
          <p:cNvPr id="28675" name="Picture 11" descr="5"/>
          <p:cNvPicPr>
            <a:picLocks noChangeAspect="1" noChangeArrowheads="1"/>
          </p:cNvPicPr>
          <p:nvPr/>
        </p:nvPicPr>
        <p:blipFill>
          <a:blip r:embed="rId2">
            <a:lum bright="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4" r="4361"/>
          <a:stretch>
            <a:fillRect/>
          </a:stretch>
        </p:blipFill>
        <p:spPr bwMode="auto">
          <a:xfrm>
            <a:off x="0" y="762000"/>
            <a:ext cx="4933950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914400"/>
            <a:ext cx="9144000" cy="3048000"/>
            <a:chOff x="0" y="576"/>
            <a:chExt cx="5760" cy="1920"/>
          </a:xfrm>
        </p:grpSpPr>
        <p:sp>
          <p:nvSpPr>
            <p:cNvPr id="28677" name="Rectangle 6"/>
            <p:cNvSpPr>
              <a:spLocks noChangeArrowheads="1"/>
            </p:cNvSpPr>
            <p:nvPr/>
          </p:nvSpPr>
          <p:spPr bwMode="auto">
            <a:xfrm>
              <a:off x="0" y="576"/>
              <a:ext cx="5760" cy="1859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480" y="624"/>
              <a:ext cx="4898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8900">
                  <a:solidFill>
                    <a:srgbClr val="FFFF00"/>
                  </a:solidFill>
                  <a:ea typeface="华文行楷" pitchFamily="2" charset="-122"/>
                </a:rPr>
                <a:t>堂禧荣</a:t>
              </a: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576" y="816"/>
              <a:ext cx="289" cy="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FF00"/>
                  </a:solidFill>
                  <a:ea typeface="华文行楷" pitchFamily="2" charset="-122"/>
                </a:rPr>
                <a:t>书赐荣国公贾源</a:t>
              </a:r>
            </a:p>
          </p:txBody>
        </p:sp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384" y="2064"/>
              <a:ext cx="136" cy="1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1" name="Text Box 10"/>
            <p:cNvSpPr txBox="1">
              <a:spLocks noChangeArrowheads="1"/>
            </p:cNvSpPr>
            <p:nvPr/>
          </p:nvSpPr>
          <p:spPr bwMode="auto">
            <a:xfrm>
              <a:off x="288" y="2016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3300"/>
                  </a:solidFill>
                </a:rPr>
                <a:t>翰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7979A8-07AB-4181-92CE-556C525085BA}" type="slidenum">
              <a:rPr lang="en-US" altLang="zh-CN" sz="1400" b="0"/>
              <a:pPr eaLnBrk="1" hangingPunct="1"/>
              <a:t>28</a:t>
            </a:fld>
            <a:endParaRPr lang="en-US" altLang="zh-CN" sz="1400" b="0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787900" y="0"/>
            <a:ext cx="1584325" cy="68580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555875" y="0"/>
            <a:ext cx="1584325" cy="68580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932363" y="360363"/>
            <a:ext cx="10985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000">
                <a:solidFill>
                  <a:srgbClr val="FFFF00"/>
                </a:solidFill>
                <a:ea typeface="华文行楷" pitchFamily="2" charset="-122"/>
              </a:rPr>
              <a:t>座上珠玑昭日月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860675" y="360363"/>
            <a:ext cx="10985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000">
                <a:solidFill>
                  <a:srgbClr val="FFFF00"/>
                </a:solidFill>
                <a:ea typeface="华文行楷" pitchFamily="2" charset="-122"/>
              </a:rPr>
              <a:t>堂前黼黻焕烟霞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627313" y="1944688"/>
            <a:ext cx="4587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FFFF00"/>
                </a:solidFill>
                <a:ea typeface="华文行楷" pitchFamily="2" charset="-122"/>
              </a:rPr>
              <a:t>同乡世教弟勋袭东安郡王穆莳拜手书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42000" y="981075"/>
            <a:ext cx="4587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FFFF00"/>
                </a:solidFill>
                <a:ea typeface="华文行楷" pitchFamily="2" charset="-122"/>
              </a:rPr>
              <a:t>敬贺荣国公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34825" grpId="0" animBg="1"/>
      <p:bldP spid="34822" grpId="0"/>
      <p:bldP spid="34823" grpId="0"/>
      <p:bldP spid="34824" grpId="0"/>
      <p:bldP spid="348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42038A-0084-43A2-B939-15400183024E}" type="slidenum">
              <a:rPr lang="en-US" altLang="zh-CN" sz="1400" b="0"/>
              <a:pPr eaLnBrk="1" hangingPunct="1"/>
              <a:t>29</a:t>
            </a:fld>
            <a:endParaRPr lang="en-US" altLang="zh-CN" sz="1400" b="0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909638" y="1133475"/>
            <a:ext cx="7239000" cy="4616450"/>
          </a:xfrm>
          <a:prstGeom prst="rect">
            <a:avLst/>
          </a:prstGeom>
          <a:solidFill>
            <a:srgbClr val="F3F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>
                <a:solidFill>
                  <a:schemeClr val="tx2"/>
                </a:solidFill>
                <a:latin typeface="Times New Roman" pitchFamily="18" charset="0"/>
              </a:rPr>
              <a:t>典型环境</a:t>
            </a:r>
            <a:r>
              <a:rPr kumimoji="1" lang="en-US" altLang="zh-CN" sz="440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kumimoji="1" lang="zh-CN" altLang="en-US" sz="4400">
                <a:solidFill>
                  <a:schemeClr val="tx2"/>
                </a:solidFill>
                <a:latin typeface="Times New Roman" pitchFamily="18" charset="0"/>
              </a:rPr>
              <a:t>贾府</a:t>
            </a: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kumimoji="1" lang="zh-CN" altLang="en-US">
                <a:solidFill>
                  <a:schemeClr val="accent2"/>
                </a:solidFill>
              </a:rPr>
              <a:t>黛玉之眼）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</a:rPr>
              <a:t>、宏观的外观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</a:rPr>
              <a:t>、讲究的布局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</a:rPr>
              <a:t>、华贵的陈设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</a:rPr>
              <a:t>礼仪繁复、上尊下卑、等级森严的贵族王侯家族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0825" y="333375"/>
            <a:ext cx="354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　“与别家不同” 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F3856B-81D5-4CF7-B6E2-B27F523CF96B}" type="slidenum">
              <a:rPr lang="en-US" altLang="zh-CN" sz="1400" b="0"/>
              <a:pPr eaLnBrk="1" hangingPunct="1"/>
              <a:t>3</a:t>
            </a:fld>
            <a:endParaRPr lang="en-US" altLang="zh-CN" sz="1400" b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171081" y="167442"/>
            <a:ext cx="17283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曹雪芹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46535" y="5403329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曹玺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3131840" y="5448647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曹寅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2070497" y="573836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4261843" y="569304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5292080" y="5393432"/>
            <a:ext cx="12239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頫</a:t>
            </a:r>
          </a:p>
          <a:p>
            <a:pPr eaLnBrk="1" hangingPunct="1">
              <a:spcBef>
                <a:spcPct val="50000"/>
              </a:spcBef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259632" y="6028085"/>
            <a:ext cx="4391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</a:rPr>
              <a:t>三代世袭“江宁织造”</a:t>
            </a: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1042988" y="3717925"/>
            <a:ext cx="5184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46535" y="869117"/>
            <a:ext cx="8065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曹雪芹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，名霑，字梦阮，号雪芹、芹圃、芹溪，生平不详。祖先是汉人，很早就入了旗籍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成了皇家的“包衣”奴才，后有晋升为亲信官僚。从他曾祖曹玺开始，祖父曹寅、父辈</a:t>
            </a:r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曹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頫</a:t>
            </a:r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，相袭做了六十年江宁织造。曹玺的妻子曾做过康熙的乳母，曹寅做过康熙的侍读，并两个女儿都入选为王妃。康熙六次南巡，就有四次住在江宁织造署。因此，康熙时代，曹家是非常显赫的贵族世家。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/>
      <p:bldP spid="645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60363" y="765175"/>
            <a:ext cx="860425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　　</a:t>
            </a:r>
            <a:r>
              <a:rPr lang="zh-CN" altLang="en-US" sz="3600">
                <a:solidFill>
                  <a:srgbClr val="FF3300"/>
                </a:solidFill>
              </a:rPr>
              <a:t>贾府“与别家不同”的典型环境：</a:t>
            </a:r>
          </a:p>
          <a:p>
            <a:pPr>
              <a:spcBef>
                <a:spcPct val="50000"/>
              </a:spcBef>
            </a:pPr>
            <a:r>
              <a:rPr lang="zh-CN" altLang="en-US" sz="3600"/>
              <a:t>　　</a:t>
            </a:r>
            <a:r>
              <a:rPr lang="zh-CN" altLang="en-US" sz="3600">
                <a:ea typeface="仿宋_GB2312" pitchFamily="49" charset="-122"/>
              </a:rPr>
              <a:t>宏伟的</a:t>
            </a:r>
            <a:r>
              <a:rPr lang="zh-CN" altLang="en-US" sz="3600">
                <a:solidFill>
                  <a:schemeClr val="accent2"/>
                </a:solidFill>
                <a:ea typeface="仿宋_GB2312" pitchFamily="49" charset="-122"/>
              </a:rPr>
              <a:t>外观</a:t>
            </a:r>
            <a:r>
              <a:rPr lang="zh-CN" altLang="en-US" sz="3600">
                <a:ea typeface="仿宋_GB2312" pitchFamily="49" charset="-122"/>
              </a:rPr>
              <a:t>，说的是贾府建筑的外部观感；讲究的</a:t>
            </a:r>
            <a:r>
              <a:rPr lang="zh-CN" altLang="en-US" sz="3600">
                <a:solidFill>
                  <a:schemeClr val="accent2"/>
                </a:solidFill>
                <a:ea typeface="仿宋_GB2312" pitchFamily="49" charset="-122"/>
              </a:rPr>
              <a:t>布局</a:t>
            </a:r>
            <a:r>
              <a:rPr lang="zh-CN" altLang="en-US" sz="3600">
                <a:ea typeface="仿宋_GB2312" pitchFamily="49" charset="-122"/>
              </a:rPr>
              <a:t>，说的是贾府建筑的内部结构；华贵的</a:t>
            </a:r>
            <a:r>
              <a:rPr lang="zh-CN" altLang="en-US" sz="3600">
                <a:solidFill>
                  <a:schemeClr val="accent2"/>
                </a:solidFill>
                <a:ea typeface="仿宋_GB2312" pitchFamily="49" charset="-122"/>
              </a:rPr>
              <a:t>陈设</a:t>
            </a:r>
            <a:r>
              <a:rPr lang="zh-CN" altLang="en-US" sz="3600">
                <a:ea typeface="仿宋_GB2312" pitchFamily="49" charset="-122"/>
              </a:rPr>
              <a:t>，说的是荣禧堂为主的装修器物。这都是社会环境的折射，是贾府地位的反映。还有第四点，就是这第三回中集中描叙的那些礼仪繁复、上尊下卑、等级森严的贵族王侯家族的独特</a:t>
            </a:r>
            <a:r>
              <a:rPr lang="zh-CN" altLang="en-US" sz="3600">
                <a:solidFill>
                  <a:schemeClr val="accent2"/>
                </a:solidFill>
                <a:ea typeface="仿宋_GB2312" pitchFamily="49" charset="-122"/>
              </a:rPr>
              <a:t>人际关系</a:t>
            </a:r>
            <a:r>
              <a:rPr lang="zh-CN" altLang="en-US" sz="3600">
                <a:ea typeface="仿宋_GB2312" pitchFamily="49" charset="-122"/>
              </a:rPr>
              <a:t>，这更是社会环境的主要方面。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9900FF"/>
                </a:solidFill>
              </a:rPr>
              <a:t>贾府的环境特点：</a:t>
            </a:r>
            <a:endParaRPr lang="zh-CN" altLang="en-US" sz="4000">
              <a:solidFill>
                <a:srgbClr val="001E1D"/>
              </a:solidFill>
              <a:ea typeface="仿宋_GB2312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411413" y="1584325"/>
            <a:ext cx="5113337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FD2F02"/>
                </a:solidFill>
                <a:ea typeface="楷体_GB2312" pitchFamily="49" charset="-122"/>
              </a:rPr>
              <a:t>外观宏伟</a:t>
            </a: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FD2F02"/>
                </a:solidFill>
                <a:ea typeface="楷体_GB2312" pitchFamily="49" charset="-122"/>
              </a:rPr>
              <a:t>布局精妙</a:t>
            </a: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FD2F02"/>
                </a:solidFill>
                <a:ea typeface="楷体_GB2312" pitchFamily="49" charset="-122"/>
              </a:rPr>
              <a:t>陈设华贵</a:t>
            </a: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FD2F02"/>
                </a:solidFill>
                <a:ea typeface="楷体_GB2312" pitchFamily="49" charset="-122"/>
              </a:rPr>
              <a:t>礼节繁琐</a:t>
            </a: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FD2F02"/>
                </a:solidFill>
                <a:ea typeface="楷体_GB2312" pitchFamily="49" charset="-122"/>
              </a:rPr>
              <a:t>服饰精美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522288" y="2168525"/>
            <a:ext cx="7848600" cy="4038600"/>
          </a:xfrm>
          <a:prstGeom prst="wedgeRoundRectCallout">
            <a:avLst>
              <a:gd name="adj1" fmla="val 9366"/>
              <a:gd name="adj2" fmla="val -761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透过黛玉的眼睛，我们看到了贾府那等级分明的礼仪，豪门贵族的气派，果然与别家不同。从中我们也看到了封建统治阶级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骄奢淫逸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的生活和阶级对立的社会现实。</a:t>
            </a:r>
          </a:p>
          <a:p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隶书" pitchFamily="49" charset="-122"/>
              </a:rPr>
              <a:t>“贾府”这个典型环境就是封建社会的一个缩影。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10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2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7BD6ED-913B-4E83-9540-E9E7B2F8E634}" type="slidenum">
              <a:rPr lang="en-US" altLang="zh-CN" sz="1400" b="0"/>
              <a:pPr eaLnBrk="1" hangingPunct="1"/>
              <a:t>32</a:t>
            </a:fld>
            <a:endParaRPr lang="en-US" altLang="zh-CN" sz="1400" b="0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187450" y="4005263"/>
            <a:ext cx="6913563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揭示贾府荣华富贵的来源和社会地位。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安排好典型环境作为典型的人物展示性格的场所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323850" y="3429000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作用：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323850" y="119697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写法：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042988" y="1839466"/>
            <a:ext cx="54473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总借黛玉一双俊眼传来。” </a:t>
            </a:r>
          </a:p>
          <a:p>
            <a:pPr eaLnBrk="1" hangingPunct="1"/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（真切、细致、有条理）</a:t>
            </a:r>
          </a:p>
        </p:txBody>
      </p:sp>
      <p:sp>
        <p:nvSpPr>
          <p:cNvPr id="31751" name="AutoShape 9"/>
          <p:cNvSpPr>
            <a:spLocks noChangeArrowheads="1"/>
          </p:cNvSpPr>
          <p:nvPr/>
        </p:nvSpPr>
        <p:spPr bwMode="auto">
          <a:xfrm>
            <a:off x="5580063" y="404813"/>
            <a:ext cx="3097212" cy="936625"/>
          </a:xfrm>
          <a:prstGeom prst="cloudCallout">
            <a:avLst>
              <a:gd name="adj1" fmla="val -86083"/>
              <a:gd name="adj2" fmla="val 9762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</a:rPr>
              <a:t>典型环境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569B4F7-07F6-4EAC-AA7F-C11BB94C4C06}" type="slidenum">
              <a:rPr lang="en-US" altLang="zh-CN" sz="1400" b="0"/>
              <a:pPr eaLnBrk="1" hangingPunct="1"/>
              <a:t>33</a:t>
            </a:fld>
            <a:endParaRPr lang="en-US" altLang="zh-CN" sz="1400" b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416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林黛玉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贾母、大舅母邢夫人、二舅母王夫人、表嫂李纨、三姐妹迎春、探春、惜春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王熙凤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大舅父贾赦　二舅父贾政（未见）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贾宝玉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06363" y="169863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课文描写了哪些人物？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6156325" y="404813"/>
            <a:ext cx="2520950" cy="936625"/>
          </a:xfrm>
          <a:prstGeom prst="cloudCallout">
            <a:avLst>
              <a:gd name="adj1" fmla="val -83500"/>
              <a:gd name="adj2" fmla="val 1081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</a:rPr>
              <a:t>人物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827088" y="184467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827088" y="4508500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827088" y="6165850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  <p:bldP spid="118793" grpId="0" animBg="1"/>
      <p:bldP spid="118794" grpId="0" animBg="1"/>
      <p:bldP spid="1187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D44627-315B-47D8-BE1F-594476FAD896}" type="slidenum">
              <a:rPr lang="en-US" altLang="zh-CN" sz="1400" b="0"/>
              <a:pPr eaLnBrk="1" hangingPunct="1"/>
              <a:t>34</a:t>
            </a:fld>
            <a:endParaRPr lang="en-US" altLang="zh-CN" sz="1400" b="0"/>
          </a:p>
        </p:txBody>
      </p:sp>
      <p:graphicFrame>
        <p:nvGraphicFramePr>
          <p:cNvPr id="1320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32462"/>
              </p:ext>
            </p:extLst>
          </p:nvPr>
        </p:nvGraphicFramePr>
        <p:xfrm>
          <a:off x="685800" y="2286000"/>
          <a:ext cx="7010400" cy="4064001"/>
        </p:xfrm>
        <a:graphic>
          <a:graphicData uri="http://schemas.openxmlformats.org/drawingml/2006/table">
            <a:tbl>
              <a:tblPr/>
              <a:tblGrid>
                <a:gridCol w="1981200"/>
                <a:gridCol w="50292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写    法 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62000" y="243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276600" y="23622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人         物 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838200" y="2971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FF0066"/>
                </a:solidFill>
                <a:latin typeface="Times New Roman" pitchFamily="18" charset="0"/>
              </a:rPr>
              <a:t>详     写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略    写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838200" y="4114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    写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762000" y="4724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>
                <a:solidFill>
                  <a:srgbClr val="FF0066"/>
                </a:solidFill>
                <a:latin typeface="Times New Roman" pitchFamily="18" charset="0"/>
              </a:rPr>
              <a:t>虚    写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838200" y="5257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单独写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23900" y="5867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集体写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200400" y="2971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贾宝玉、王熙凤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3124200" y="3581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王夫人、邢夫人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3048000" y="4114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贾宝玉、王熙凤、贾母</a:t>
            </a:r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2971800" y="4724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3505200" y="5257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贾宝玉、王熙凤</a:t>
            </a:r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3429000" y="5867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迎春、探春、惜春</a:t>
            </a: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2971800" y="4648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贾赦、    贾政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676275" y="1027361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描写人物</a:t>
            </a:r>
            <a:r>
              <a:rPr kumimoji="1" lang="en-US" altLang="zh-CN" sz="3600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  <a:r>
              <a:rPr kumimoji="1" lang="zh-CN" altLang="en-US" sz="3600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详略得当、虚实并用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228600" y="116632"/>
            <a:ext cx="44196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用多种方法描写</a:t>
            </a:r>
            <a:r>
              <a:rPr kumimoji="1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人物</a:t>
            </a:r>
          </a:p>
        </p:txBody>
      </p:sp>
    </p:spTree>
  </p:cSld>
  <p:clrMapOvr>
    <a:masterClrMapping/>
  </p:clrMapOvr>
  <p:transition>
    <p:blinds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3" grpId="0" autoUpdateAnimBg="0"/>
      <p:bldP spid="132134" grpId="0" autoUpdateAnimBg="0"/>
      <p:bldP spid="132135" grpId="0" autoUpdateAnimBg="0"/>
      <p:bldP spid="132136" grpId="0" autoUpdateAnimBg="0"/>
      <p:bldP spid="132137" grpId="0" autoUpdateAnimBg="0"/>
      <p:bldP spid="132138" grpId="0" autoUpdateAnimBg="0"/>
      <p:bldP spid="13213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ED926C-0FFE-4355-A514-192B32EFAEB5}" type="slidenum">
              <a:rPr lang="en-US" altLang="zh-CN" sz="1400" b="0"/>
              <a:pPr eaLnBrk="1" hangingPunct="1"/>
              <a:t>35</a:t>
            </a:fld>
            <a:endParaRPr lang="en-US" altLang="zh-CN" sz="1400" b="0"/>
          </a:p>
        </p:txBody>
      </p:sp>
      <p:pic>
        <p:nvPicPr>
          <p:cNvPr id="4100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38663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5364163" y="692150"/>
            <a:ext cx="8699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林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黛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玉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0" y="3074988"/>
          <a:ext cx="4572000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BMP 图象" r:id="rId4" imgW="3258005" imgH="2695951" progId="Paint.Picture">
                  <p:embed/>
                </p:oleObj>
              </mc:Choice>
              <mc:Fallback>
                <p:oleObj name="BMP 图象" r:id="rId4" imgW="3258005" imgH="269595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74988"/>
                        <a:ext cx="4572000" cy="378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076056" y="4581128"/>
            <a:ext cx="1914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file"/>
              </a:rPr>
              <a:t>进贾府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6DC07F-1CD8-4FEC-B2B7-12A64061998D}" type="slidenum">
              <a:rPr lang="en-US" altLang="zh-CN" sz="1400" b="0"/>
              <a:pPr eaLnBrk="1" hangingPunct="1"/>
              <a:t>36</a:t>
            </a:fld>
            <a:endParaRPr lang="en-US" altLang="zh-CN" sz="1400" b="0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627784" y="114103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400" b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林黛玉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132138" y="4941888"/>
            <a:ext cx="4932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（美貌多情、体弱多病）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468313" y="692150"/>
            <a:ext cx="61189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“</a:t>
            </a:r>
            <a:r>
              <a:rPr kumimoji="1" lang="zh-CN" altLang="en-US" sz="4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步步留心、时时在意”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395288" y="2349500"/>
            <a:ext cx="310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邢夫人留吃饭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3059113" y="2420938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（顾全大局、处处留心）</a:t>
            </a: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395288" y="3213100"/>
            <a:ext cx="2746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王夫人处让座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3059113" y="3284538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（再三推让、谨慎从事）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323850" y="4221163"/>
            <a:ext cx="3168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关于读书的回答</a:t>
            </a: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3141663" y="4076700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华文行楷" pitchFamily="2" charset="-122"/>
              </a:rPr>
              <a:t>（甚为谨慎，适时改口）</a:t>
            </a: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395288" y="5013325"/>
            <a:ext cx="3168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绘其外貌、神情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468313" y="6021388"/>
            <a:ext cx="8208962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细心  多虑　自尊</a:t>
            </a:r>
            <a:r>
              <a:rPr kumimoji="1" lang="en-US" altLang="zh-CN">
                <a:solidFill>
                  <a:srgbClr val="000000"/>
                </a:solidFill>
              </a:rPr>
              <a:t>——</a:t>
            </a:r>
            <a:r>
              <a:rPr kumimoji="1" lang="zh-CN" altLang="en-US">
                <a:solidFill>
                  <a:srgbClr val="000000"/>
                </a:solidFill>
              </a:rPr>
              <a:t>才高思深，眼明心细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339924" y="1461591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从课文中找出事例说明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7885113" y="2492375"/>
            <a:ext cx="703262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B0B6F"/>
                </a:solidFill>
              </a:rPr>
              <a:t>寄</a:t>
            </a:r>
          </a:p>
          <a:p>
            <a:pPr eaLnBrk="1" hangingPunct="1"/>
            <a:r>
              <a:rPr lang="zh-CN" altLang="en-US" sz="4000">
                <a:solidFill>
                  <a:srgbClr val="0B0B6F"/>
                </a:solidFill>
              </a:rPr>
              <a:t>人</a:t>
            </a:r>
          </a:p>
          <a:p>
            <a:pPr eaLnBrk="1" hangingPunct="1"/>
            <a:r>
              <a:rPr lang="zh-CN" altLang="en-US" sz="4000">
                <a:solidFill>
                  <a:srgbClr val="0B0B6F"/>
                </a:solidFill>
              </a:rPr>
              <a:t>篱</a:t>
            </a:r>
          </a:p>
          <a:p>
            <a:pPr eaLnBrk="1" hangingPunct="1"/>
            <a:r>
              <a:rPr lang="zh-CN" altLang="en-US" sz="4000">
                <a:solidFill>
                  <a:srgbClr val="0B0B6F"/>
                </a:solidFill>
              </a:rPr>
              <a:t>下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utoUpdateAnimBg="0"/>
      <p:bldP spid="119826" grpId="0"/>
      <p:bldP spid="119827" grpId="0" autoUpdateAnimBg="0"/>
      <p:bldP spid="119828" grpId="0" autoUpdateAnimBg="0"/>
      <p:bldP spid="119829" grpId="0" autoUpdateAnimBg="0"/>
      <p:bldP spid="119830" grpId="0" autoUpdateAnimBg="0"/>
      <p:bldP spid="119831" grpId="0" autoUpdateAnimBg="0"/>
      <p:bldP spid="119832" grpId="0" autoUpdateAnimBg="0"/>
      <p:bldP spid="119833" grpId="0" autoUpdateAnimBg="0"/>
      <p:bldP spid="119834" grpId="0" animBg="1"/>
      <p:bldP spid="119835" grpId="0"/>
      <p:bldP spid="1198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6D480A-84EF-4B6A-9FC5-966136435719}" type="slidenum">
              <a:rPr lang="en-US" altLang="zh-CN" sz="1400" b="0"/>
              <a:pPr eaLnBrk="1" hangingPunct="1"/>
              <a:t>37</a:t>
            </a:fld>
            <a:endParaRPr lang="en-US" altLang="zh-CN" sz="1400" b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39750" y="765175"/>
            <a:ext cx="770413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不写</a:t>
            </a: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衣裙装饰</a:t>
            </a:r>
            <a:r>
              <a:rPr lang="zh-CN" alt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，正是宝玉眼中不屑之物，故不曾看见。黛玉之</a:t>
            </a: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举止容貌</a:t>
            </a:r>
            <a:r>
              <a:rPr lang="zh-CN" alt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。亦是宝玉眼中看，心中评。若不是宝玉断不能知黛玉终是何等品貌。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脂评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4649E6-15F0-4B84-AC10-B7A5E787F8F5}" type="slidenum">
              <a:rPr lang="en-US" altLang="zh-CN" sz="1400" b="0"/>
              <a:pPr eaLnBrk="1" hangingPunct="1"/>
              <a:t>38</a:t>
            </a:fld>
            <a:endParaRPr lang="en-US" altLang="zh-CN" sz="1400" b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795963" y="1196975"/>
            <a:ext cx="8699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王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熙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凤</a:t>
            </a:r>
          </a:p>
        </p:txBody>
      </p:sp>
      <p:pic>
        <p:nvPicPr>
          <p:cNvPr id="136201" name="Picture 9" descr="49dbee2f020008c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49974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9100" y="5949280"/>
            <a:ext cx="925252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作者对王熙凤出场前和出场后的描写，表现怎样的性格？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B0D0BA-015E-4CF4-895E-0B9AE4086BBD}" type="slidenum">
              <a:rPr lang="en-US" altLang="zh-CN" sz="1400" b="0"/>
              <a:pPr eaLnBrk="1" hangingPunct="1"/>
              <a:t>39</a:t>
            </a:fld>
            <a:endParaRPr lang="en-US" altLang="zh-CN" sz="1400" b="0"/>
          </a:p>
        </p:txBody>
      </p:sp>
      <p:pic>
        <p:nvPicPr>
          <p:cNvPr id="38915" name="Picture 9" descr="wx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4861" r="48228"/>
          <a:stretch>
            <a:fillRect/>
          </a:stretch>
        </p:blipFill>
        <p:spPr bwMode="auto">
          <a:xfrm>
            <a:off x="0" y="0"/>
            <a:ext cx="3254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643438" y="404813"/>
            <a:ext cx="29527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、写出场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3600" dirty="0">
              <a:solidFill>
                <a:srgbClr val="1B01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、绘肖像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3600" dirty="0">
              <a:solidFill>
                <a:srgbClr val="1B01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、见黛玉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3600" dirty="0">
              <a:solidFill>
                <a:srgbClr val="1B01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36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、回王夫人    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1116013" y="0"/>
            <a:ext cx="3119437" cy="1484313"/>
          </a:xfrm>
          <a:prstGeom prst="wedgeRoundRectCallout">
            <a:avLst>
              <a:gd name="adj1" fmla="val 70153"/>
              <a:gd name="adj2" fmla="val 2514"/>
              <a:gd name="adj3" fmla="val 1666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身份特殊、性格泼辣、深得贾母宠爱</a:t>
            </a: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>
            <a:off x="1573213" y="1989138"/>
            <a:ext cx="2446337" cy="863600"/>
          </a:xfrm>
          <a:prstGeom prst="wedgeRoundRectCallout">
            <a:avLst>
              <a:gd name="adj1" fmla="val 83162"/>
              <a:gd name="adj2" fmla="val 974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贪婪、俗气</a:t>
            </a: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1476375" y="3284538"/>
            <a:ext cx="2590800" cy="1584325"/>
          </a:xfrm>
          <a:prstGeom prst="wedgeRoundRectCallout">
            <a:avLst>
              <a:gd name="adj1" fmla="val 79843"/>
              <a:gd name="adj2" fmla="val 30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逢场作戏</a:t>
            </a:r>
          </a:p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察颜观色</a:t>
            </a:r>
          </a:p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机变逢迎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1787525" y="5157788"/>
            <a:ext cx="2651125" cy="990600"/>
          </a:xfrm>
          <a:prstGeom prst="wedgeRoundRectCallout">
            <a:avLst>
              <a:gd name="adj1" fmla="val 66167"/>
              <a:gd name="adj2" fmla="val -1490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果断能干</a:t>
            </a:r>
          </a:p>
          <a:p>
            <a:pPr algn="ctr" eaLnBrk="1" hangingPunct="1"/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2.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机变狡黠</a:t>
            </a:r>
          </a:p>
        </p:txBody>
      </p:sp>
      <p:sp>
        <p:nvSpPr>
          <p:cNvPr id="122893" name="AutoShape 13"/>
          <p:cNvSpPr>
            <a:spLocks/>
          </p:cNvSpPr>
          <p:nvPr/>
        </p:nvSpPr>
        <p:spPr bwMode="auto">
          <a:xfrm>
            <a:off x="6732588" y="1844675"/>
            <a:ext cx="647700" cy="1439863"/>
          </a:xfrm>
          <a:prstGeom prst="leftBrace">
            <a:avLst>
              <a:gd name="adj1" fmla="val 185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7127875" y="1557338"/>
            <a:ext cx="2413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（铺陈）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容貌</a:t>
            </a:r>
          </a:p>
        </p:txBody>
      </p:sp>
      <p:sp>
        <p:nvSpPr>
          <p:cNvPr id="38923" name="AutoShape 1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48488" y="476250"/>
            <a:ext cx="433387" cy="360363"/>
          </a:xfrm>
          <a:prstGeom prst="actionButtonForwardNex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4" name="AutoShape 1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5516563"/>
            <a:ext cx="433387" cy="360362"/>
          </a:xfrm>
          <a:prstGeom prst="actionButtonForwardNex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5" name="AutoShape 1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77050" y="3860800"/>
            <a:ext cx="431800" cy="360363"/>
          </a:xfrm>
          <a:prstGeom prst="actionButtonForwardNex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122884" grpId="0" animBg="1" autoUpdateAnimBg="0"/>
      <p:bldP spid="122885" grpId="0" animBg="1" autoUpdateAnimBg="0"/>
      <p:bldP spid="122886" grpId="0" animBg="1" autoUpdateAnimBg="0"/>
      <p:bldP spid="122887" grpId="0" animBg="1" autoUpdateAnimBg="0"/>
      <p:bldP spid="122893" grpId="0" animBg="1"/>
      <p:bldP spid="1228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97361" y="332656"/>
            <a:ext cx="864095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   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《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红楼梦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》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，原名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《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石头记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》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。全书以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贾、史、王、薛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四大家族的兴衰为背景，以</a:t>
            </a:r>
            <a:r>
              <a:rPr kumimoji="1" lang="zh-CN" altLang="en-US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林黛玉和贾宝玉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的爱情故事为中心，揭露了封建统治阶级的罪恶和腐朽本质，揭示了封建社会必然崩溃的历史发展趋势。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092200" y="4289425"/>
            <a:ext cx="7600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《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红楼梦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》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是中国封建社会的</a:t>
            </a:r>
            <a:r>
              <a:rPr kumimoji="1"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百科全书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。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092200" y="5003800"/>
            <a:ext cx="71881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《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红楼梦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》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是中国古典小说的</a:t>
            </a:r>
            <a:r>
              <a:rPr kumimoji="1"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最高峰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152400" y="2238375"/>
            <a:ext cx="609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肖</a:t>
            </a:r>
          </a:p>
          <a:p>
            <a:pPr algn="ctr"/>
            <a:r>
              <a:rPr lang="zh-CN" alt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像</a:t>
            </a:r>
          </a:p>
          <a:p>
            <a:pPr algn="ctr"/>
            <a:r>
              <a:rPr lang="zh-CN" alt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描</a:t>
            </a:r>
          </a:p>
          <a:p>
            <a:pPr algn="ctr"/>
            <a:r>
              <a:rPr lang="zh-CN" altLang="en-US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写</a:t>
            </a:r>
          </a:p>
        </p:txBody>
      </p:sp>
      <p:sp>
        <p:nvSpPr>
          <p:cNvPr id="177155" name="AutoShape 3"/>
          <p:cNvSpPr>
            <a:spLocks/>
          </p:cNvSpPr>
          <p:nvPr/>
        </p:nvSpPr>
        <p:spPr bwMode="auto">
          <a:xfrm>
            <a:off x="990600" y="990600"/>
            <a:ext cx="228600" cy="5257800"/>
          </a:xfrm>
          <a:prstGeom prst="leftBrace">
            <a:avLst>
              <a:gd name="adj1" fmla="val 191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371600" y="1524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服饰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371600" y="2286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服装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438400" y="4800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粉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    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面 </a:t>
            </a:r>
          </a:p>
        </p:txBody>
      </p:sp>
      <p:sp>
        <p:nvSpPr>
          <p:cNvPr id="177159" name="AutoShape 7"/>
          <p:cNvSpPr>
            <a:spLocks/>
          </p:cNvSpPr>
          <p:nvPr/>
        </p:nvSpPr>
        <p:spPr bwMode="auto">
          <a:xfrm>
            <a:off x="3124200" y="762000"/>
            <a:ext cx="228600" cy="2209800"/>
          </a:xfrm>
          <a:prstGeom prst="rightBrace">
            <a:avLst>
              <a:gd name="adj1" fmla="val 8055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3505572" y="1524000"/>
            <a:ext cx="2667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集珍宝珠玉于一身</a:t>
            </a:r>
            <a:r>
              <a:rPr lang="zh-CN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6019800" y="18288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6629400" y="1524000"/>
            <a:ext cx="2362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贪婪与俗气</a:t>
            </a:r>
          </a:p>
          <a:p>
            <a:pPr algn="ctr"/>
            <a:r>
              <a:rPr lang="en-US" altLang="zh-CN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内心世界的空虚</a:t>
            </a:r>
            <a:r>
              <a:rPr lang="en-US" altLang="zh-CN" sz="24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1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2438400" y="37338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三角眼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2438772" y="427672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吊梢眉 </a:t>
            </a:r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2438400" y="53340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丹    唇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1524000" y="4419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容</a:t>
            </a:r>
          </a:p>
          <a:p>
            <a:pPr algn="ctr"/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貌</a:t>
            </a:r>
          </a:p>
        </p:txBody>
      </p:sp>
      <p:sp>
        <p:nvSpPr>
          <p:cNvPr id="177167" name="AutoShape 15"/>
          <p:cNvSpPr>
            <a:spLocks/>
          </p:cNvSpPr>
          <p:nvPr/>
        </p:nvSpPr>
        <p:spPr bwMode="auto">
          <a:xfrm>
            <a:off x="2209800" y="3657600"/>
            <a:ext cx="152400" cy="2209800"/>
          </a:xfrm>
          <a:prstGeom prst="leftBrace">
            <a:avLst>
              <a:gd name="adj1" fmla="val 120833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733800" y="48006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4419600" y="44958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美丽外表 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629400" y="4267200"/>
            <a:ext cx="1600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刁钻狡黠</a:t>
            </a:r>
          </a:p>
          <a:p>
            <a:pPr algn="ctr"/>
            <a:r>
              <a:rPr lang="en-US" altLang="zh-CN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本性</a:t>
            </a:r>
            <a:r>
              <a:rPr lang="en-US" altLang="zh-CN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5943600" y="48006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1371600" y="762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头饰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 animBg="1"/>
      <p:bldP spid="177158" grpId="0" animBg="1"/>
      <p:bldP spid="177160" grpId="0" animBg="1"/>
      <p:bldP spid="177162" grpId="0" animBg="1"/>
      <p:bldP spid="177163" grpId="0" animBg="1"/>
      <p:bldP spid="177164" grpId="0" animBg="1"/>
      <p:bldP spid="177165" grpId="0" animBg="1"/>
      <p:bldP spid="177166" grpId="0" animBg="1"/>
      <p:bldP spid="177169" grpId="0" animBg="1"/>
      <p:bldP spid="177170" grpId="0" animBg="1"/>
      <p:bldP spid="1771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bc3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1314450"/>
            <a:ext cx="256381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0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6076" y="908720"/>
            <a:ext cx="8784976" cy="62175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粉</a:t>
            </a:r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面含春威不</a:t>
            </a:r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露       </a:t>
            </a:r>
            <a:r>
              <a:rPr lang="zh-CN" alt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丹唇未启笑先闻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510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84784"/>
            <a:ext cx="6580188" cy="4191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具体细腻刻画人物外部特征，透露出人物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性格特征和精神世界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个人打扮与众姑娘不同，彩绣辉煌，恍若神妃仙子：头上戴着金丝八宝攒珠髻，绾着朝阳五凤挂珠钗；项上带着赤金盘螭璎珞圈；裙边系着豆绿宫绦，双衡比目玫瑰佩；身上穿着缕金百蝶穿花大红洋缎窄裉袄，外罩五彩刻丝石青银鼠褂；下着翡翠撒花洋绉裙。一双丹凤三角眼，两弯柳叶吊梢眉，身量苗条，体格风骚，粉面含春威不露，丹唇未启笑先闻。 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16631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王熙凤肖像：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08" grpId="0" build="p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5105400" cy="868363"/>
          </a:xfrm>
        </p:spPr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王熙凤见黛玉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  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57200" y="12954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恭维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048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转悲为喜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457200" y="24384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拭泪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2514600" y="1219200"/>
            <a:ext cx="5513784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因为黛玉是贾母最疼爱的外孙女儿，</a:t>
            </a:r>
          </a:p>
          <a:p>
            <a:pPr algn="ctr"/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不惜恭维到了令人肉麻的地步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552700" y="2295525"/>
            <a:ext cx="5691708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提到黛玉母亲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想到贾母定</a:t>
            </a:r>
          </a:p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会为女儿去世而掉泪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抢先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以巾拭泪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2514600" y="3352800"/>
            <a:ext cx="510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因为她见贾母笑了，</a:t>
            </a:r>
          </a:p>
          <a:p>
            <a:pPr algn="ctr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便匆忙完成这个感情的转变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1295078" y="4941168"/>
            <a:ext cx="6305128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通过她的言谈举止表现她的感情的</a:t>
            </a:r>
          </a:p>
          <a:p>
            <a:pPr algn="ctr"/>
            <a:r>
              <a:rPr lang="zh-CN" altLang="en-US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变化，反映她的内心世界。入木三分</a:t>
            </a:r>
          </a:p>
          <a:p>
            <a:pPr algn="ctr"/>
            <a:r>
              <a:rPr lang="zh-CN" altLang="en-US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描绘了王熙凤的“察颜观色，机变逢迎”</a:t>
            </a:r>
          </a:p>
          <a:p>
            <a:pPr algn="ctr"/>
            <a:r>
              <a:rPr lang="en-US" altLang="zh-CN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──</a:t>
            </a:r>
            <a:r>
              <a:rPr lang="zh-CN" altLang="en-US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得宠原因。</a:t>
            </a:r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>
            <a:off x="1143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1143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>
            <a:off x="19050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>
            <a:off x="1905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20574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1219200" y="42672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 flipH="1">
            <a:off x="4038600" y="4419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nimBg="1"/>
      <p:bldP spid="179206" grpId="0" animBg="1"/>
      <p:bldP spid="179207" grpId="0" animBg="1"/>
      <p:bldP spid="179208" grpId="0" animBg="1"/>
      <p:bldP spid="179209" grpId="0" animBg="1"/>
      <p:bldP spid="1792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29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029200" y="0"/>
            <a:ext cx="3429000" cy="1706563"/>
          </a:xfrm>
        </p:spPr>
        <p:txBody>
          <a:bodyPr/>
          <a:lstStyle/>
          <a:p>
            <a:pPr algn="l"/>
            <a: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王熙凤</a:t>
            </a:r>
            <a:b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回王夫人</a:t>
            </a:r>
            <a:r>
              <a:rPr lang="en-US" altLang="zh-CN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 </a:t>
            </a:r>
            <a:r>
              <a:rPr lang="en-US" altLang="zh-CN" smtClean="0"/>
              <a:t>    </a:t>
            </a:r>
          </a:p>
        </p:txBody>
      </p:sp>
      <p:sp>
        <p:nvSpPr>
          <p:cNvPr id="18330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4860032" y="2060848"/>
            <a:ext cx="3810000" cy="32512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一笔带过，进一步说明由于她的察颜观色，机变逢迎，已取得王夫人欢心，成为贾府中的实际掌权人。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d08e8edd71e0e8c98d1029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0"/>
            <a:ext cx="4394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4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4419600" cy="1189038"/>
          </a:xfrm>
        </p:spPr>
        <p:txBody>
          <a:bodyPr/>
          <a:lstStyle/>
          <a:p>
            <a: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王熙凤性格总结</a:t>
            </a:r>
          </a:p>
        </p:txBody>
      </p:sp>
      <p:sp>
        <p:nvSpPr>
          <p:cNvPr id="18534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25400" y="1268760"/>
            <a:ext cx="4724400" cy="38100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性格泼辣</a:t>
            </a:r>
          </a:p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贪婪与俗气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内心世界的空虚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)</a:t>
            </a:r>
          </a:p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刁钻狡黠</a:t>
            </a:r>
          </a:p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精明能干、惯用权术</a:t>
            </a:r>
          </a:p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察颜观色，机变逢迎，深得贾母喜爱，成为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贾府中实际掌权人</a:t>
            </a:r>
            <a:endParaRPr lang="zh-CN" alt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323528" y="5013176"/>
            <a:ext cx="4648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下人们的评价</a:t>
            </a:r>
          </a:p>
          <a:p>
            <a:pPr algn="ctr"/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兴儿：嘴甜心苦，两面三刀；</a:t>
            </a:r>
            <a:endParaRPr lang="zh-CN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algn="ctr"/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上头一脸笑，脚下使绊子；</a:t>
            </a:r>
            <a:endParaRPr lang="zh-CN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algn="ctr"/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明是一把火，暗是一把刀，都占全了。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build="p"/>
      <p:bldP spid="1853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164235-E2AE-47BD-BF0C-5CCE86FD184F}" type="slidenum">
              <a:rPr lang="en-US" altLang="zh-CN" sz="1400" b="0"/>
              <a:pPr eaLnBrk="1" hangingPunct="1"/>
              <a:t>45</a:t>
            </a:fld>
            <a:endParaRPr lang="en-US" altLang="zh-CN" sz="1400" b="0"/>
          </a:p>
        </p:txBody>
      </p:sp>
      <p:pic>
        <p:nvPicPr>
          <p:cNvPr id="5124" name="Picture 2" descr="b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818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8229600" y="1268413"/>
            <a:ext cx="914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贾宝玉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0" y="4951790"/>
            <a:ext cx="91440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2"/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贾宝玉的出场与王熙凤的出场有何不同？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2.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贾宝玉出场前和出场后的描写，主要刻画了他什么性格？</a:t>
            </a: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3168650" y="0"/>
          <a:ext cx="52197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MP 图象" r:id="rId4" imgW="2914286" imgH="2715004" progId="Paint.Picture">
                  <p:embed/>
                </p:oleObj>
              </mc:Choice>
              <mc:Fallback>
                <p:oleObj name="BMP 图象" r:id="rId4" imgW="2914286" imgH="271500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0"/>
                        <a:ext cx="52197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7696200" y="6324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宝黛初会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907B60-8F3D-4A3E-BEE0-E189E60393CB}" type="slidenum">
              <a:rPr lang="en-US" altLang="zh-CN" sz="1400" b="0"/>
              <a:pPr eaLnBrk="1" hangingPunct="1"/>
              <a:t>46</a:t>
            </a:fld>
            <a:endParaRPr lang="en-US" altLang="zh-CN" sz="1400" b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187450" y="1916113"/>
            <a:ext cx="66246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>
                <a:solidFill>
                  <a:srgbClr val="CC3300"/>
                </a:solidFill>
              </a:rPr>
              <a:t>1.“</a:t>
            </a:r>
            <a:r>
              <a:rPr lang="zh-CN" altLang="en-US" sz="6000">
                <a:solidFill>
                  <a:srgbClr val="CC3300"/>
                </a:solidFill>
              </a:rPr>
              <a:t>千呼万唤始出来”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6000">
                <a:solidFill>
                  <a:srgbClr val="CC3300"/>
                </a:solidFill>
              </a:rPr>
              <a:t>2.</a:t>
            </a:r>
            <a:r>
              <a:rPr lang="zh-CN" altLang="en-US" sz="6000">
                <a:solidFill>
                  <a:srgbClr val="CC3300"/>
                </a:solidFill>
              </a:rPr>
              <a:t>欲扬先抑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79388" y="33338"/>
            <a:ext cx="130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b="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出场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403350" y="4868863"/>
            <a:ext cx="6480175" cy="14652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  <a:ea typeface="黑体" pitchFamily="2" charset="-122"/>
              </a:rPr>
              <a:t>“</a:t>
            </a:r>
            <a:r>
              <a:rPr lang="zh-CN" altLang="en-US" sz="3600">
                <a:solidFill>
                  <a:srgbClr val="000000"/>
                </a:solidFill>
                <a:ea typeface="黑体" pitchFamily="2" charset="-122"/>
              </a:rPr>
              <a:t>与阿凤之来相映而不相犯”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黑体" pitchFamily="2" charset="-122"/>
              </a:rPr>
              <a:t>　　　　　　　　　</a:t>
            </a:r>
            <a:r>
              <a:rPr lang="en-US" altLang="zh-CN" sz="3600">
                <a:solidFill>
                  <a:srgbClr val="000000"/>
                </a:solidFill>
                <a:ea typeface="黑体" pitchFamily="2" charset="-122"/>
              </a:rPr>
              <a:t>——</a:t>
            </a:r>
            <a:r>
              <a:rPr lang="zh-CN" altLang="en-US" sz="3600">
                <a:solidFill>
                  <a:srgbClr val="000000"/>
                </a:solidFill>
                <a:ea typeface="黑体" pitchFamily="2" charset="-122"/>
              </a:rPr>
              <a:t>脂评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/>
      <p:bldP spid="1433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4DBEFD-2304-47DF-8BF8-3D988D64A007}" type="slidenum">
              <a:rPr lang="en-US" altLang="zh-CN" sz="1400" b="0"/>
              <a:pPr eaLnBrk="1" hangingPunct="1"/>
              <a:t>47</a:t>
            </a:fld>
            <a:endParaRPr lang="en-US" altLang="zh-CN" sz="1400" b="0"/>
          </a:p>
        </p:txBody>
      </p:sp>
      <p:pic>
        <p:nvPicPr>
          <p:cNvPr id="48131" name="Picture 3" descr="zhan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0"/>
            <a:ext cx="5267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0" y="908050"/>
            <a:ext cx="449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出场前的侧面勾勒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00113" y="148431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王夫人介绍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971550" y="2276475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回忆母言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3068638"/>
            <a:ext cx="45005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出场后的肖像描写</a:t>
            </a:r>
          </a:p>
          <a:p>
            <a:pPr eaLnBrk="1" hangingPunct="1"/>
            <a:endParaRPr kumimoji="1"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3.《</a:t>
            </a: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西江月</a:t>
            </a:r>
            <a:r>
              <a:rPr kumimoji="1"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二词的总结</a:t>
            </a:r>
          </a:p>
          <a:p>
            <a:pPr eaLnBrk="1" hangingPunct="1"/>
            <a:endParaRPr kumimoji="1"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摔玉</a:t>
            </a:r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 flipH="1">
            <a:off x="4284663" y="404813"/>
            <a:ext cx="4535487" cy="1295400"/>
          </a:xfrm>
          <a:prstGeom prst="wedgeRoundRectCallout">
            <a:avLst>
              <a:gd name="adj1" fmla="val 71769"/>
              <a:gd name="adj2" fmla="val 34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封建叛逆精神</a:t>
            </a:r>
          </a:p>
          <a:p>
            <a:pPr algn="ctr" eaLnBrk="1" hangingPunct="1"/>
            <a:r>
              <a:rPr kumimoji="1" lang="zh-CN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蔑视世俗功名利禄</a:t>
            </a:r>
          </a:p>
        </p:txBody>
      </p:sp>
      <p:sp>
        <p:nvSpPr>
          <p:cNvPr id="125962" name="AutoShape 10"/>
          <p:cNvSpPr>
            <a:spLocks noChangeArrowheads="1"/>
          </p:cNvSpPr>
          <p:nvPr/>
        </p:nvSpPr>
        <p:spPr bwMode="auto">
          <a:xfrm flipH="1">
            <a:off x="4572000" y="3284538"/>
            <a:ext cx="1296988" cy="1295400"/>
          </a:xfrm>
          <a:prstGeom prst="wedgeRoundRectCallout">
            <a:avLst>
              <a:gd name="adj1" fmla="val 141551"/>
              <a:gd name="adj2" fmla="val -25981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英俊多情</a:t>
            </a:r>
          </a:p>
        </p:txBody>
      </p:sp>
      <p:sp>
        <p:nvSpPr>
          <p:cNvPr id="125963" name="AutoShape 11"/>
          <p:cNvSpPr>
            <a:spLocks noChangeArrowheads="1"/>
          </p:cNvSpPr>
          <p:nvPr/>
        </p:nvSpPr>
        <p:spPr bwMode="auto">
          <a:xfrm flipH="1">
            <a:off x="3924300" y="5661025"/>
            <a:ext cx="2663825" cy="935038"/>
          </a:xfrm>
          <a:prstGeom prst="wedgeRoundRectCallout">
            <a:avLst>
              <a:gd name="adj1" fmla="val 131940"/>
              <a:gd name="adj2" fmla="val 197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任性、追求男女平等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4427538" y="4868863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8140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11638" y="4652963"/>
            <a:ext cx="5762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1" name="AutoShape 1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779838" y="3141663"/>
            <a:ext cx="433387" cy="360362"/>
          </a:xfrm>
          <a:prstGeom prst="actionButtonForwardNex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/>
      <p:bldP spid="125960" grpId="0"/>
      <p:bldP spid="125961" grpId="0" animBg="1" autoUpdateAnimBg="0"/>
      <p:bldP spid="125962" grpId="0" animBg="1" autoUpdateAnimBg="0"/>
      <p:bldP spid="12596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BE1E0F-7C16-48E3-B8CD-86EB1C527296}" type="slidenum">
              <a:rPr lang="en-US" altLang="zh-CN" sz="1400" b="0"/>
              <a:pPr eaLnBrk="1" hangingPunct="1"/>
              <a:t>48</a:t>
            </a:fld>
            <a:endParaRPr lang="en-US" altLang="zh-CN" sz="1400" b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23850" y="476672"/>
            <a:ext cx="8343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众人与林黛玉眼中的贾宝玉各是什么样的人？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38758" y="2132856"/>
            <a:ext cx="820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众人眼中：孽根祸胎、混世魔王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23850" y="3573016"/>
            <a:ext cx="8172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林黛玉眼中：眉清目秀，英俊多情的潇洒公子哥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  <p:bldP spid="1607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243376-5038-444D-A934-F4C2416FEAC5}" type="slidenum">
              <a:rPr lang="en-US" altLang="zh-CN" sz="1400" b="0"/>
              <a:pPr eaLnBrk="1" hangingPunct="1"/>
              <a:t>49</a:t>
            </a:fld>
            <a:endParaRPr lang="en-US" altLang="zh-CN" sz="1400" b="0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37525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无故寻愁觅恨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有时似傻如狂。纵然生得好皮囊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腹内原来草莽。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        潦倒不通世务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愚顽怕读文章。行为偏僻性乖张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那管世人诽谤！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>
              <a:solidFill>
                <a:srgbClr val="000000"/>
              </a:solidFill>
              <a:latin typeface="Times New Roman" pitchFamily="18" charset="0"/>
              <a:ea typeface="方正魏碑简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       富贵不知乐业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贫穷难耐凄凉。可怜辜负好韶光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于国于家无望。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方正魏碑简体" pitchFamily="2" charset="-122"/>
              </a:rPr>
              <a:t>        天下无能第一，古今不肖无双。寄言纨裤与高粱：莫效此儿形状。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2627313" y="1889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</a:rPr>
              <a:t>《</a:t>
            </a:r>
            <a:r>
              <a:rPr kumimoji="1" lang="zh-CN" altLang="en-US">
                <a:solidFill>
                  <a:srgbClr val="FF3300"/>
                </a:solidFill>
              </a:rPr>
              <a:t>西江月</a:t>
            </a:r>
            <a:r>
              <a:rPr kumimoji="1" lang="en-US" altLang="zh-CN">
                <a:solidFill>
                  <a:srgbClr val="FF3300"/>
                </a:solidFill>
              </a:rPr>
              <a:t>》</a:t>
            </a:r>
            <a:r>
              <a:rPr kumimoji="1" lang="zh-CN" altLang="en-US">
                <a:solidFill>
                  <a:srgbClr val="FF3300"/>
                </a:solidFill>
              </a:rPr>
              <a:t>二词</a:t>
            </a:r>
          </a:p>
        </p:txBody>
      </p:sp>
      <p:sp>
        <p:nvSpPr>
          <p:cNvPr id="5018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748713" y="6524625"/>
            <a:ext cx="395287" cy="3333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BA9779-824D-4F6C-9AD0-697CA25C95F0}" type="slidenum">
              <a:rPr lang="en-US" altLang="zh-CN" sz="1400" b="0"/>
              <a:pPr eaLnBrk="1" hangingPunct="1"/>
              <a:t>5</a:t>
            </a:fld>
            <a:endParaRPr lang="en-US" altLang="zh-CN" sz="1400" b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835150" y="1268413"/>
            <a:ext cx="568007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7200">
                <a:solidFill>
                  <a:srgbClr val="000000"/>
                </a:solidFill>
              </a:rPr>
              <a:t>满纸荒唐言，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7200">
                <a:solidFill>
                  <a:srgbClr val="000000"/>
                </a:solidFill>
              </a:rPr>
              <a:t>一把辛酸泪！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7200">
                <a:solidFill>
                  <a:srgbClr val="000000"/>
                </a:solidFill>
              </a:rPr>
              <a:t>都云作者痴，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7200">
                <a:solidFill>
                  <a:srgbClr val="000000"/>
                </a:solidFill>
              </a:rPr>
              <a:t>谁解其中味？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B000FB-FBFB-4C56-9177-B3F26298BE1A}" type="slidenum">
              <a:rPr lang="en-US" altLang="zh-CN" sz="1400" b="0"/>
              <a:pPr eaLnBrk="1" hangingPunct="1"/>
              <a:t>50</a:t>
            </a:fld>
            <a:endParaRPr lang="en-US" altLang="zh-CN" sz="1400" b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95288" y="1052513"/>
            <a:ext cx="82438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①</a:t>
            </a:r>
            <a:r>
              <a:rPr lang="zh-CN" altLang="en-US" dirty="0">
                <a:solidFill>
                  <a:srgbClr val="000000"/>
                </a:solidFill>
              </a:rPr>
              <a:t>借“后人”应是作者的托辞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②世俗观念批判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贾宝玉叛逆性格的写照：贾宝玉不愿受</a:t>
            </a: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封建正统思想</a:t>
            </a:r>
            <a:r>
              <a:rPr lang="zh-CN" altLang="en-US" dirty="0">
                <a:solidFill>
                  <a:srgbClr val="000000"/>
                </a:solidFill>
              </a:rPr>
              <a:t>束缚，怕读圣贤文章，不去追求功名利禄，“不通世务”，尽管受到“世人诽谤”，却我行我素。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③用</a:t>
            </a:r>
            <a:r>
              <a:rPr lang="zh-CN" altLang="en-US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似贬实褒、正文反作</a:t>
            </a:r>
            <a:r>
              <a:rPr lang="zh-CN" altLang="en-US" dirty="0">
                <a:solidFill>
                  <a:srgbClr val="000000"/>
                </a:solidFill>
              </a:rPr>
              <a:t>的方法对贾宝玉的赞颂。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50825" y="188913"/>
            <a:ext cx="346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</a:rPr>
              <a:t>《</a:t>
            </a:r>
            <a:r>
              <a:rPr kumimoji="1" lang="zh-CN" altLang="en-US">
                <a:solidFill>
                  <a:srgbClr val="FF3300"/>
                </a:solidFill>
              </a:rPr>
              <a:t>西江月</a:t>
            </a:r>
            <a:r>
              <a:rPr kumimoji="1" lang="en-US" altLang="zh-CN">
                <a:solidFill>
                  <a:srgbClr val="FF3300"/>
                </a:solidFill>
              </a:rPr>
              <a:t>》</a:t>
            </a:r>
            <a:r>
              <a:rPr kumimoji="1" lang="zh-CN" altLang="en-US">
                <a:solidFill>
                  <a:srgbClr val="FF3300"/>
                </a:solidFill>
              </a:rPr>
              <a:t>二词析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68312" y="5530850"/>
            <a:ext cx="8496176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蔑视功名利禄、争取个性解放、具有封建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叛逆精神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build="p" autoUpdateAnimBg="0"/>
      <p:bldP spid="12800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9C9A05-BF3F-4D40-84C4-177FF5C7567C}" type="slidenum">
              <a:rPr lang="en-US" altLang="zh-CN" sz="1400" b="0"/>
              <a:pPr eaLnBrk="1" hangingPunct="1"/>
              <a:t>51</a:t>
            </a:fld>
            <a:endParaRPr lang="en-US" altLang="zh-CN" sz="1400" b="0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1331913" y="836613"/>
            <a:ext cx="548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</a:rPr>
              <a:t>“</a:t>
            </a:r>
            <a:r>
              <a:rPr kumimoji="1" lang="zh-CN" altLang="en-US">
                <a:solidFill>
                  <a:srgbClr val="000000"/>
                </a:solidFill>
              </a:rPr>
              <a:t>摔玉”表现贾宝玉什么性格？</a:t>
            </a:r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1476375" y="3716338"/>
            <a:ext cx="2879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/>
              <a:t>“</a:t>
            </a:r>
            <a:r>
              <a:rPr lang="zh-CN" altLang="en-US" sz="4800"/>
              <a:t>命根子”</a:t>
            </a:r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1547813" y="2349500"/>
            <a:ext cx="2622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/>
              <a:t>“</a:t>
            </a:r>
            <a:r>
              <a:rPr lang="zh-CN" altLang="en-US" sz="4800"/>
              <a:t>劳什子”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140D54-B4B1-44A1-B7A5-5BB2F0AD0DA3}" type="slidenum">
              <a:rPr lang="en-US" altLang="zh-CN" sz="1400" b="0"/>
              <a:pPr eaLnBrk="1" hangingPunct="1"/>
              <a:t>52</a:t>
            </a:fld>
            <a:endParaRPr lang="en-US" altLang="zh-CN" sz="1400" b="0"/>
          </a:p>
        </p:txBody>
      </p:sp>
      <p:pic>
        <p:nvPicPr>
          <p:cNvPr id="53251" name="Picture 4" descr="zhan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0"/>
            <a:ext cx="5267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5" descr="49dbee2f020008c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13"/>
            <a:ext cx="499745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4988"/>
            <a:ext cx="45720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0" y="0"/>
            <a:ext cx="6516688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Times New Roman" pitchFamily="18" charset="0"/>
              </a:rPr>
              <a:t>林黛玉、    贾宝玉、王熙凤</a:t>
            </a:r>
            <a:endParaRPr lang="zh-CN" altLang="en-US" sz="360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31236D-E0A8-47C8-86D3-2DF0D8BE31F2}" type="slidenum">
              <a:rPr lang="en-US" altLang="zh-CN" sz="1400" b="0"/>
              <a:pPr eaLnBrk="1" hangingPunct="1"/>
              <a:t>53</a:t>
            </a:fld>
            <a:endParaRPr lang="en-US" altLang="zh-CN" sz="1400" b="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5975350" cy="1930400"/>
          </a:xfrm>
          <a:prstGeom prst="rect">
            <a:avLst/>
          </a:prstGeom>
          <a:solidFill>
            <a:srgbClr val="C0C0C0">
              <a:alpha val="7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</a:t>
            </a:r>
            <a:r>
              <a:rPr kumimoji="1" lang="zh-CN" altLang="en-US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巧妙安排人物出场</a:t>
            </a:r>
          </a:p>
          <a:p>
            <a:pPr algn="just"/>
            <a:r>
              <a:rPr kumimoji="1" lang="en-US" altLang="zh-CN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 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正侧面结合、虚实结合</a:t>
            </a:r>
          </a:p>
          <a:p>
            <a:pPr algn="just"/>
            <a:r>
              <a:rPr kumimoji="1" lang="en-US" altLang="zh-CN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 </a:t>
            </a:r>
            <a:r>
              <a:rPr kumimoji="1" lang="zh-CN" altLang="en-US" sz="40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外貌、语言、动作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23850" y="549275"/>
            <a:ext cx="4654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4400" b="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刻画人物的技巧：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27088" y="4652963"/>
            <a:ext cx="7272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000000"/>
                </a:solidFill>
              </a:rPr>
              <a:t>“</a:t>
            </a:r>
            <a:r>
              <a:rPr lang="zh-CN" altLang="en-US" sz="4800">
                <a:solidFill>
                  <a:srgbClr val="000000"/>
                </a:solidFill>
              </a:rPr>
              <a:t>三寸柔毫，鬼斧神工！”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——</a:t>
            </a:r>
            <a:r>
              <a:rPr lang="zh-CN" altLang="en-US" sz="2400">
                <a:solidFill>
                  <a:srgbClr val="000000"/>
                </a:solidFill>
              </a:rPr>
              <a:t>胡梅君</a:t>
            </a:r>
            <a:r>
              <a:rPr lang="en-US" altLang="zh-CN" sz="2400">
                <a:solidFill>
                  <a:srgbClr val="000000"/>
                </a:solidFill>
              </a:rPr>
              <a:t>《</a:t>
            </a:r>
            <a:r>
              <a:rPr lang="zh-CN" altLang="en-US" sz="2400">
                <a:solidFill>
                  <a:srgbClr val="000000"/>
                </a:solidFill>
              </a:rPr>
              <a:t>传神文笔足千秋</a:t>
            </a:r>
            <a:r>
              <a:rPr lang="en-US" altLang="zh-CN" sz="2400">
                <a:solidFill>
                  <a:srgbClr val="000000"/>
                </a:solidFill>
              </a:rPr>
              <a:t>》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nimBg="1"/>
      <p:bldP spid="12390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06B7D7-DBDD-4A33-93C3-616E55D3A37E}" type="slidenum">
              <a:rPr lang="en-US" altLang="zh-CN" sz="1400" b="0"/>
              <a:pPr eaLnBrk="1" hangingPunct="1"/>
              <a:t>54</a:t>
            </a:fld>
            <a:endParaRPr lang="en-US" altLang="zh-CN" sz="1400" b="0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696200" y="990600"/>
            <a:ext cx="9144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05796" tIns="52898" rIns="105796" bIns="52898">
            <a:spAutoFit/>
          </a:bodyPr>
          <a:lstStyle>
            <a:lvl1pPr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057275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0572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宝黛初会</a:t>
            </a:r>
          </a:p>
        </p:txBody>
      </p:sp>
      <p:pic>
        <p:nvPicPr>
          <p:cNvPr id="83972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" b="16713"/>
          <a:stretch>
            <a:fillRect/>
          </a:stretch>
        </p:blipFill>
        <p:spPr bwMode="auto">
          <a:xfrm>
            <a:off x="228600" y="0"/>
            <a:ext cx="6934200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7" descr="b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67818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900113" y="1268413"/>
            <a:ext cx="67818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木石前盟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感情上的默契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心有灵犀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“惊”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不轻易说出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“笑”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娇纵惯了，直言不讳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457200" y="228600"/>
            <a:ext cx="245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</a:rPr>
              <a:t>宝黛初会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644008" y="5373216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hlinkClick r:id="rId2" action="ppaction://hlinkfile"/>
              </a:rPr>
              <a:t>脂砚斋重评石头记（第三回）</a:t>
            </a:r>
            <a:endParaRPr lang="zh-CN" altLang="en-US" sz="24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11560" y="666750"/>
            <a:ext cx="8352730" cy="49121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1.《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林黛玉进贾府</a:t>
            </a: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一文，写林黛玉来到贾府时，“步步留心，时时在意，不肯轻易多说一句话，多行一步路， 唯恐被人耻笑了去”，这是因为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A.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贾府是贵族世家，讲究礼节，且等级制度森严。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B.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她自觉出身低微，不如贾家高贵，有自卑心理。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C.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她有寄人篱下之感，又极自尊，敏感多疑，所以小心谨慎。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D.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林黛玉初进贾府，人地生疏，自然时时处处留心在意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endParaRPr kumimoji="1"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答：（    ）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简体" pitchFamily="65" charset="-122"/>
              <a:ea typeface="方正楷体简体" pitchFamily="65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59832" y="4365104"/>
            <a:ext cx="647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273634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1520" y="703262"/>
            <a:ext cx="85344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2.《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林黛玉进贾府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一文写贾宝玉出场时，插入后人评贾宝玉的两首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西江月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词，其作用是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A.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反映了作为公子哥的贾宝玉的性格的另外一面，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富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贵不知乐业，贫穷难耐凄凉。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B.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说明贾宝玉徒有英俊的外貌，其实不学无术，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纵然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生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得好皮囊，腹内原来草莽。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C.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告诫王孙公子，莫向宝玉学习，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寄言纨绔与高粱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莫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效此儿形状。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D.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概括了宝玉的性格特点，说明他蔑视世俗，不慕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功名</a:t>
            </a:r>
            <a:endParaRPr kumimoji="1"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利禄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答：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(    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621235" y="5945366"/>
            <a:ext cx="43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65325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6868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下列语句，分别从不同角度描写和表现了人物，判断错误的一项是（     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、登时发作起痴狂病来，摘下那玉，就狠命摔去，骂道：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“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什么罕物，连人之高低不择，还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说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‘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通灵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’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不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‘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通灵 </a:t>
            </a:r>
            <a:r>
              <a:rPr kumimoji="1"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’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呢！我也不要这劳什子了！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（写的是贾宝玉，出自曹雪芹之手笔，表现出贾宝玉执拗，反对封建礼教的思想性格。）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、一双丹凤三角眼，两弯柳叶吊梢眉，身量苗条，体格风骚，粉面含春威不露，丹唇未启笑先闻。（写的是王熙凤。出自曹雪芹手笔，表现出王熙凤容貌美丽下隐藏着刁钻、狡黠。）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“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天下真有这样标致的人物，我今儿才算见了！况且这通身的气派，竟不像老祖宗的外孙女 儿，竟是个嫡亲的孙女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（写的是王熙凤，出自曹雪芹之笔，写出了王熙凤对初来乍到的林黛玉由衷的喜爱，也写出了林黛玉与贾母关系的密切。）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275856" y="764704"/>
            <a:ext cx="812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0408536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2852936"/>
            <a:ext cx="81534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一语未了，忽听外面人说：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“ 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①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来了。”话犹未完，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①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已摇摇摆摆的进来，一见宝玉，便笑道：“早知他来，我就不来了。”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 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②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道 ：“这是什么意思？” 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 </a:t>
            </a:r>
            <a:r>
              <a:rPr kumimoji="1" lang="zh-CN" altLang="en-US" sz="24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①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道 ：“什么意思 呢，来呢一齐来，不来一个也不来，今儿他来，明儿我来，间错开了来，岂不天天有人来呢？也不至太冷落，也不至太热闹。姐姐有什么不解的呢？”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28650" y="476672"/>
            <a:ext cx="838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4.</a:t>
            </a:r>
            <a:r>
              <a:rPr kumimoji="1" lang="zh-CN" altLang="en-US" sz="2400" b="1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选出下列人物填空正确的一项是</a:t>
            </a:r>
            <a:r>
              <a:rPr kumimoji="1" lang="zh-CN" altLang="en-US" sz="2400" b="1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（       ）</a:t>
            </a:r>
            <a:r>
              <a:rPr kumimoji="1" lang="zh-CN" altLang="en-US" sz="2400" b="1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    </a:t>
            </a:r>
            <a:r>
              <a:rPr kumimoji="1" lang="zh-CN" altLang="en-US" sz="2400" b="1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</a:t>
            </a:r>
            <a:r>
              <a:rPr kumimoji="1" lang="en-US" altLang="zh-CN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A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、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①  </a:t>
            </a:r>
            <a:r>
              <a:rPr kumimoji="1" lang="zh-CN" altLang="en-US" sz="2400" u="sng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林黛玉</a:t>
            </a:r>
            <a:r>
              <a:rPr kumimoji="1" lang="zh-CN" altLang="en-US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       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②  </a:t>
            </a:r>
            <a:r>
              <a:rPr kumimoji="1" lang="zh-CN" altLang="en-US" sz="2400" u="sng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薛宝钗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en-US" altLang="zh-CN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</a:t>
            </a:r>
            <a:r>
              <a:rPr kumimoji="1" lang="zh-CN" altLang="en-US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、 ①</a:t>
            </a:r>
            <a:r>
              <a:rPr kumimoji="1" lang="zh-CN" altLang="en-US" sz="24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2400" u="sng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薛宝钗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         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② </a:t>
            </a:r>
            <a:r>
              <a:rPr kumimoji="1" lang="zh-CN" altLang="en-US" sz="2400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2400" u="sng" dirty="0" smtClean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林黛玉</a:t>
            </a:r>
            <a:endParaRPr kumimoji="1" lang="zh-CN" altLang="en-US" sz="2400" u="sng" dirty="0">
              <a:solidFill>
                <a:srgbClr val="0B0B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u="sng" dirty="0">
              <a:solidFill>
                <a:srgbClr val="0B0B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3324" y="332656"/>
            <a:ext cx="635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隶书" pitchFamily="49" charset="-122"/>
              </a:rPr>
              <a:t>A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41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autoUpdateAnimBg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0AC7E0-6BDB-4A48-859C-CB11681D506D}" type="slidenum">
              <a:rPr lang="en-US" altLang="zh-CN" sz="1400" b="0"/>
              <a:pPr eaLnBrk="1" hangingPunct="1"/>
              <a:t>6</a:t>
            </a:fld>
            <a:endParaRPr lang="en-US" altLang="zh-CN" sz="1400" b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4537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主题</a:t>
            </a:r>
            <a:r>
              <a:rPr lang="zh-CN" altLang="en-US" sz="4000">
                <a:solidFill>
                  <a:srgbClr val="000000"/>
                </a:solidFill>
              </a:rPr>
              <a:t>（虚实）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95288" y="1484784"/>
            <a:ext cx="900023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zh-CN" sz="36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字字看来皆是血，十年辛苦不寻常</a:t>
            </a:r>
          </a:p>
          <a:p>
            <a:pPr eaLnBrk="1" hangingPunct="1">
              <a:buFont typeface="Wingdings" pitchFamily="2" charset="2"/>
              <a:buChar char="p"/>
            </a:pPr>
            <a:endParaRPr lang="zh-CN" altLang="en-US" sz="36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于悼红轩中，披阅十载，增删五次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民族斗争说、自传说、爱情说、家族挽歌说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……</a:t>
            </a:r>
            <a:endParaRPr lang="en-US" altLang="zh-CN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056386-1F51-407A-AF6D-6A4574607796}" type="slidenum">
              <a:rPr lang="en-US" altLang="zh-CN" sz="1400" b="0"/>
              <a:pPr eaLnBrk="1" hangingPunct="1"/>
              <a:t>60</a:t>
            </a:fld>
            <a:endParaRPr lang="en-US" altLang="zh-CN" sz="1400" b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539552" y="4077072"/>
            <a:ext cx="8032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前世五百次的回眸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换来今生的擦肩而过” 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51520" y="332656"/>
            <a:ext cx="88201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“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于千万人之中遇见你所遇见的人，于千万年之中，时间的无涯的荒野里，没有早一步，也没有晚一步，刚巧赶上了，那也没有别的话可说，惟有轻轻的问一声：‘噢，你也在这里吗？’”</a:t>
            </a: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张爱玲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爱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43B15E-6FD7-481C-A2CF-2A7093B6582B}" type="slidenum">
              <a:rPr lang="en-US" altLang="zh-CN" sz="1400" b="0"/>
              <a:pPr eaLnBrk="1" hangingPunct="1"/>
              <a:t>61</a:t>
            </a:fld>
            <a:endParaRPr lang="en-US" altLang="zh-CN" sz="1400" b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187624" y="2708920"/>
            <a:ext cx="5816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原来你也在这里。</a:t>
            </a:r>
          </a:p>
          <a:p>
            <a:pPr eaLnBrk="1" hangingPunct="1"/>
            <a: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你是在这里等我么？ </a:t>
            </a:r>
            <a:b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你一直在这里等我么？ </a:t>
            </a:r>
            <a:b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你会一直在这里等我么？ </a:t>
            </a:r>
          </a:p>
          <a:p>
            <a:pPr eaLnBrk="1" hangingPunct="1"/>
            <a:r>
              <a:rPr lang="zh-CN" altLang="en-US" sz="3600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你来生还会在这里等我么？ 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23528" y="412145"/>
            <a:ext cx="8675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见了他，她变得很低很低，低到尘埃里，但她心里是欢喜的，从尘埃里开出花来。”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　　　　　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——《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倾城之恋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  <p:bldP spid="1454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56B389-4064-4B60-8C57-14FD43B10010}" type="slidenum">
              <a:rPr lang="en-US" altLang="zh-CN" sz="1400" b="0"/>
              <a:pPr eaLnBrk="1" hangingPunct="1"/>
              <a:t>62</a:t>
            </a:fld>
            <a:endParaRPr lang="en-US" altLang="zh-CN" sz="1400" b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755650" y="1199069"/>
            <a:ext cx="82089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B0B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altLang="zh-CN" dirty="0">
              <a:solidFill>
                <a:srgbClr val="0B0B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悲剧就是将有价值的东西毁灭给别人看。” </a:t>
            </a:r>
          </a:p>
          <a:p>
            <a:pPr eaLnBrk="1" hangingPunct="1"/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　　</a:t>
            </a:r>
          </a:p>
          <a:p>
            <a:pPr eaLnBrk="1" hangingPunct="1"/>
            <a:endParaRPr lang="en-US" altLang="zh-CN" dirty="0">
              <a:solidFill>
                <a:srgbClr val="0B0B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——</a:t>
            </a:r>
            <a:r>
              <a:rPr lang="zh-CN" altLang="en-US" dirty="0">
                <a:solidFill>
                  <a:srgbClr val="0B0B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鲁迅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864BC0-0B76-4CAF-878C-7726BD869417}" type="slidenum">
              <a:rPr lang="en-US" altLang="zh-CN" sz="1400" b="0"/>
              <a:pPr eaLnBrk="1" hangingPunct="1"/>
              <a:t>63</a:t>
            </a:fld>
            <a:endParaRPr lang="en-US" altLang="zh-CN" sz="1400" b="0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96802" y="620688"/>
            <a:ext cx="8208912" cy="3046988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曹雪芹</a:t>
            </a:r>
            <a:r>
              <a:rPr lang="zh-CN" alt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将整个的心，全部的热情放在这部书里，我只享受这书便罢了，别人如何理解它，与我何干？ 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647700" y="4365104"/>
            <a:ext cx="84963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</a:t>
            </a:r>
            <a:r>
              <a:rPr lang="en-US" altLang="zh-CN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红楼梦</a:t>
            </a:r>
            <a:r>
              <a:rPr lang="en-US" altLang="zh-CN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吧！！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77D1C0-2197-4BAA-A018-601C11313213}" type="slidenum">
              <a:rPr lang="en-US" altLang="zh-CN" sz="1400" b="0"/>
              <a:pPr eaLnBrk="1" hangingPunct="1"/>
              <a:t>7</a:t>
            </a:fld>
            <a:endParaRPr lang="en-US" altLang="zh-CN" sz="1400" b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67544" y="260648"/>
            <a:ext cx="8352927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经 学 家 看 到 易 ， 道 学 家 看 到 淫 ，  才 子 看到 缠 绵 ， 革 命 家 看 到 排 满 ， 流 言 家 看 到 宫 闱 秘事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（鲁 迅 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《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集 外 集 拾 遗 ： 绛 洞 花 主 小 引</a:t>
            </a:r>
            <a:r>
              <a:rPr lang="en-US" altLang="zh-CN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》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 </a:t>
            </a:r>
          </a:p>
          <a:p>
            <a:endParaRPr lang="zh-CN" altLang="en-US" sz="2800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sz="2800" dirty="0">
                <a:solidFill>
                  <a:srgbClr val="1B0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一个大富大贵家族由盛到衰的整个过程，写出家庭内部的种种斗争，种种荒淫腐败情况，反映经济危机，反映没落的家庭，也反映了腐败没落的社会。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zh-CN" altLang="en-US" sz="5400" b="1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红楼梦  引子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125538"/>
            <a:ext cx="8280400" cy="5732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4000" b="1" smtClean="0">
                <a:solidFill>
                  <a:schemeClr val="accent2"/>
                </a:solidFill>
              </a:rPr>
              <a:t>   开辟鸿蒙</a:t>
            </a:r>
            <a:r>
              <a:rPr lang="en-US" altLang="zh-CN" sz="4000" b="1" smtClean="0">
                <a:solidFill>
                  <a:schemeClr val="accent2"/>
                </a:solidFill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 smtClean="0">
                <a:solidFill>
                  <a:schemeClr val="accent2"/>
                </a:solidFill>
              </a:rPr>
              <a:t>   </a:t>
            </a:r>
            <a:r>
              <a:rPr lang="zh-CN" altLang="en-US" sz="4000" b="1" smtClean="0">
                <a:solidFill>
                  <a:schemeClr val="accent2"/>
                </a:solidFill>
              </a:rPr>
              <a:t>谁为情种</a:t>
            </a:r>
            <a:r>
              <a:rPr lang="en-US" altLang="zh-CN" sz="4000" b="1" smtClean="0">
                <a:solidFill>
                  <a:schemeClr val="accent2"/>
                </a:solidFill>
              </a:rPr>
              <a:t>?</a:t>
            </a:r>
            <a:br>
              <a:rPr lang="en-US" altLang="zh-CN" sz="4000" b="1" smtClean="0">
                <a:solidFill>
                  <a:schemeClr val="accent2"/>
                </a:solidFill>
              </a:rPr>
            </a:br>
            <a:r>
              <a:rPr lang="zh-CN" altLang="en-US" sz="4000" b="1" smtClean="0">
                <a:solidFill>
                  <a:schemeClr val="accent2"/>
                </a:solidFill>
              </a:rPr>
              <a:t>都只为风月情浓</a:t>
            </a:r>
            <a:r>
              <a:rPr lang="en-US" altLang="zh-CN" sz="4000" b="1" smtClean="0">
                <a:solidFill>
                  <a:schemeClr val="accent2"/>
                </a:solidFill>
              </a:rPr>
              <a:t>.</a:t>
            </a:r>
            <a:br>
              <a:rPr lang="en-US" altLang="zh-CN" sz="4000" b="1" smtClean="0">
                <a:solidFill>
                  <a:schemeClr val="accent2"/>
                </a:solidFill>
              </a:rPr>
            </a:br>
            <a:r>
              <a:rPr lang="zh-CN" altLang="en-US" sz="4000" b="1" smtClean="0">
                <a:solidFill>
                  <a:schemeClr val="accent2"/>
                </a:solidFill>
              </a:rPr>
              <a:t>趁着这奈何天</a:t>
            </a:r>
            <a:r>
              <a:rPr lang="en-US" altLang="zh-CN" sz="4000" b="1" smtClean="0">
                <a:solidFill>
                  <a:schemeClr val="accent2"/>
                </a:solidFill>
              </a:rPr>
              <a:t>.</a:t>
            </a:r>
            <a:br>
              <a:rPr lang="en-US" altLang="zh-CN" sz="4000" b="1" smtClean="0">
                <a:solidFill>
                  <a:schemeClr val="accent2"/>
                </a:solidFill>
              </a:rPr>
            </a:br>
            <a:r>
              <a:rPr lang="zh-CN" altLang="en-US" sz="4000" b="1" smtClean="0">
                <a:solidFill>
                  <a:schemeClr val="accent2"/>
                </a:solidFill>
              </a:rPr>
              <a:t>伤怀日，寂寥时</a:t>
            </a:r>
            <a:r>
              <a:rPr lang="en-US" altLang="zh-CN" sz="4000" b="1" smtClean="0">
                <a:solidFill>
                  <a:schemeClr val="accent2"/>
                </a:solidFill>
              </a:rPr>
              <a:t>,</a:t>
            </a:r>
            <a:r>
              <a:rPr lang="zh-CN" altLang="en-US" sz="4000" b="1" smtClean="0">
                <a:solidFill>
                  <a:schemeClr val="accent2"/>
                </a:solidFill>
              </a:rPr>
              <a:t>试遣愚衷</a:t>
            </a:r>
            <a:r>
              <a:rPr lang="en-US" altLang="zh-CN" sz="4000" b="1" smtClean="0">
                <a:solidFill>
                  <a:schemeClr val="accent2"/>
                </a:solidFill>
              </a:rPr>
              <a:t>.</a:t>
            </a:r>
            <a:br>
              <a:rPr lang="en-US" altLang="zh-CN" sz="4000" b="1" smtClean="0">
                <a:solidFill>
                  <a:schemeClr val="accent2"/>
                </a:solidFill>
              </a:rPr>
            </a:br>
            <a:r>
              <a:rPr lang="zh-CN" altLang="en-US" sz="4000" b="1" smtClean="0">
                <a:solidFill>
                  <a:schemeClr val="accent2"/>
                </a:solidFill>
              </a:rPr>
              <a:t>因此上</a:t>
            </a:r>
            <a:r>
              <a:rPr lang="en-US" altLang="zh-CN" sz="4000" b="1" smtClean="0">
                <a:solidFill>
                  <a:schemeClr val="accent2"/>
                </a:solidFill>
              </a:rPr>
              <a:t>,</a:t>
            </a:r>
            <a:r>
              <a:rPr lang="zh-CN" altLang="en-US" sz="4000" b="1" smtClean="0">
                <a:solidFill>
                  <a:schemeClr val="accent2"/>
                </a:solidFill>
              </a:rPr>
              <a:t>演出这</a:t>
            </a:r>
            <a:r>
              <a:rPr lang="zh-CN" altLang="en-US" sz="4000" b="1" smtClean="0">
                <a:solidFill>
                  <a:srgbClr val="FF3300"/>
                </a:solidFill>
              </a:rPr>
              <a:t>怀金悼玉</a:t>
            </a:r>
            <a:r>
              <a:rPr lang="zh-CN" altLang="en-US" sz="4000" b="1" smtClean="0">
                <a:solidFill>
                  <a:schemeClr val="accent2"/>
                </a:solidFill>
              </a:rPr>
              <a:t>的红楼梦</a:t>
            </a:r>
            <a:r>
              <a:rPr lang="en-US" altLang="zh-CN" sz="4000" smtClean="0">
                <a:solidFill>
                  <a:schemeClr val="accent2"/>
                </a:solidFill>
              </a:rPr>
              <a:t>.</a:t>
            </a:r>
            <a:br>
              <a:rPr lang="en-US" altLang="zh-CN" sz="4000" smtClean="0">
                <a:solidFill>
                  <a:schemeClr val="accent2"/>
                </a:solidFill>
              </a:rPr>
            </a:br>
            <a:endParaRPr lang="en-US" altLang="zh-CN" sz="4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2A9256-00AE-4533-B597-141F025082F7}" type="slidenum">
              <a:rPr lang="en-US" altLang="zh-CN" sz="1400" b="0"/>
              <a:pPr eaLnBrk="1" hangingPunct="1"/>
              <a:t>9</a:t>
            </a:fld>
            <a:endParaRPr lang="en-US" altLang="zh-CN" sz="1400" b="0"/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36613"/>
            <a:ext cx="8569325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第一回　甄士隐梦幻识通灵 贾雨村风尘怀闺秀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女娲补天   木石前盟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第二回　贾夫人仙逝扬州城 冷子兴演说荣国府 </a:t>
            </a:r>
            <a:endParaRPr lang="zh-CN" alt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hlinksldjump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贾府人物   上下关系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第三回　托内兄如海荐西宾 接外孙贾母惜孤女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黛玉进府   典型环境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第四回　薄命女偏逢薄命郎 葫芦僧判断葫芦案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贾史王薛   社会背景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第五回　贾宝玉神游太虚境 警幻仙曲演红楼梦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太虚梦游   隐喻结局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AutoShape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609600" cy="5334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729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《</a:t>
            </a: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红楼梦</a:t>
            </a:r>
            <a:r>
              <a:rPr kumimoji="1" lang="en-US" altLang="zh-CN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》</a:t>
            </a:r>
            <a:r>
              <a:rPr kumimoji="1" lang="zh-CN" altLang="en-US" sz="4000" b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前五回的内容和作用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9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FC22EC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9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FC22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3877</TotalTime>
  <Words>3723</Words>
  <Application>Microsoft Office PowerPoint</Application>
  <PresentationFormat>全屏显示(4:3)</PresentationFormat>
  <Paragraphs>531</Paragraphs>
  <Slides>63</Slides>
  <Notes>7</Notes>
  <HiddenSlides>0</HiddenSlides>
  <MMClips>1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Arial</vt:lpstr>
      <vt:lpstr>宋体</vt:lpstr>
      <vt:lpstr>Wingdings</vt:lpstr>
      <vt:lpstr>Times New Roman</vt:lpstr>
      <vt:lpstr>隶书</vt:lpstr>
      <vt:lpstr>华文行楷</vt:lpstr>
      <vt:lpstr>黑体</vt:lpstr>
      <vt:lpstr>仿宋_GB2312</vt:lpstr>
      <vt:lpstr>华文楷体</vt:lpstr>
      <vt:lpstr>楷体_GB2312</vt:lpstr>
      <vt:lpstr>华文隶书</vt:lpstr>
      <vt:lpstr>华文琥珀</vt:lpstr>
      <vt:lpstr>华文细黑</vt:lpstr>
      <vt:lpstr>Tahoma</vt:lpstr>
      <vt:lpstr>方正魏碑简体</vt:lpstr>
      <vt:lpstr>诗情画意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红楼梦  引子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仔细阅读课文，完成以下任务：</vt:lpstr>
      <vt:lpstr>PowerPoint 演示文稿</vt:lpstr>
      <vt:lpstr>课文情节安排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典型环境分析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粉面含春威不露       丹唇未启笑先闻  </vt:lpstr>
      <vt:lpstr>王熙凤见黛玉</vt:lpstr>
      <vt:lpstr>王熙凤 回王夫人:     </vt:lpstr>
      <vt:lpstr>王熙凤性格总结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gjzx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CCH</dc:creator>
  <cp:lastModifiedBy>USER</cp:lastModifiedBy>
  <cp:revision>135</cp:revision>
  <dcterms:created xsi:type="dcterms:W3CDTF">2002-03-29T06:30:57Z</dcterms:created>
  <dcterms:modified xsi:type="dcterms:W3CDTF">2017-03-21T10:33:51Z</dcterms:modified>
</cp:coreProperties>
</file>