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8" r:id="rId3"/>
    <p:sldId id="259" r:id="rId4"/>
    <p:sldId id="260" r:id="rId5"/>
    <p:sldId id="281" r:id="rId6"/>
    <p:sldId id="282" r:id="rId7"/>
    <p:sldId id="284" r:id="rId8"/>
    <p:sldId id="285" r:id="rId9"/>
    <p:sldId id="286" r:id="rId10"/>
    <p:sldId id="292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8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5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DCE72D1-2A09-4614-AE8F-9D943F288E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04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8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1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4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4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220F-6D25-44CB-B284-A234E47B5E27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FAC2-6A74-4FE4-B9D2-44A4633F6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3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My Documents\My Pictures\sha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9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964363" y="1066800"/>
            <a:ext cx="1525587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800" b="1">
                <a:solidFill>
                  <a:srgbClr val="FF0000"/>
                </a:solidFill>
                <a:ea typeface="隶书" pitchFamily="49" charset="-122"/>
              </a:rPr>
              <a:t>登        高</a:t>
            </a:r>
          </a:p>
        </p:txBody>
      </p:sp>
    </p:spTree>
    <p:extLst>
      <p:ext uri="{BB962C8B-B14F-4D97-AF65-F5344CB8AC3E}">
        <p14:creationId xmlns:p14="http://schemas.microsoft.com/office/powerpoint/2010/main" val="17631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9900" y="1227138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秋气肃杀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一悲也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82600" y="1881188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万里为客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二悲也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60375" y="2524125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长年飘泊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三悲也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65138" y="3127375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多病之身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四悲也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58788" y="3744913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残生暮齿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五悲也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36563" y="4416425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亲朋无一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六悲也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12750" y="5016500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忧国伤时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七悲也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12750" y="5699125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因病停杯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八悲也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0" y="361950"/>
            <a:ext cx="9144000" cy="762000"/>
          </a:xfrm>
          <a:prstGeom prst="rect">
            <a:avLst/>
          </a:prstGeom>
          <a:solidFill>
            <a:srgbClr val="DDC9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>
                <a:solidFill>
                  <a:schemeClr val="tx1"/>
                </a:solidFill>
                <a:ea typeface="华文行楷" pitchFamily="2" charset="-122"/>
              </a:rPr>
              <a:t>千古忧恨，悲秋绝唱</a:t>
            </a:r>
          </a:p>
        </p:txBody>
      </p:sp>
      <p:pic>
        <p:nvPicPr>
          <p:cNvPr id="11277" name="Picture 13" descr="图片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470025"/>
            <a:ext cx="2663825" cy="48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0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1" grpId="0"/>
      <p:bldP spid="11272" grpId="0"/>
      <p:bldP spid="11273" grpId="0"/>
      <p:bldP spid="11274" grpId="0"/>
      <p:bldP spid="112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13787" cy="165576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五、尾联中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艰难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”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潦倒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”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二词形容的是国家还是个人？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苦恨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”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二字如何理解？这一联表现了作者怎样的思想境界？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512" y="1844824"/>
            <a:ext cx="8748464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既是国家，也是个人。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客观上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国破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家亡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因果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关系；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主观上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，诗人一直忧国忧民，为国家破亡忧心如焚。从联句的对仗关系看，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苦恨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新停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相对，应是副词加动词，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苦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是副词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很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恨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是动词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遗憾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，诗人很遗憾过早的白了双鬓，不能多为国家出力。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古代知识分子大多以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达则兼济天下，穷则独善其身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自勉，而杜甫无论穷达，都心忧天下，其思想境界之高，不愧被称为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诗圣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24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2663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b="1"/>
              <a:t>小结：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9521" y="1275373"/>
            <a:ext cx="8569325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全诗通过登高所见秋江景色，倾诉了诗人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长年漂泊、老病孤愁</a:t>
            </a:r>
            <a:r>
              <a:rPr lang="zh-CN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的复杂感情，慷慨激越，动人心弦。全诗感情沉郁悲凉，境界雄浑开阔，格律精工，联联对仗。</a:t>
            </a:r>
          </a:p>
        </p:txBody>
      </p:sp>
    </p:spTree>
    <p:extLst>
      <p:ext uri="{BB962C8B-B14F-4D97-AF65-F5344CB8AC3E}">
        <p14:creationId xmlns:p14="http://schemas.microsoft.com/office/powerpoint/2010/main" val="36756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158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/>
              <a:t>写</a:t>
            </a:r>
            <a:r>
              <a:rPr lang="zh-CN" altLang="en-US" sz="4400" b="1" dirty="0">
                <a:solidFill>
                  <a:srgbClr val="FF3300"/>
                </a:solidFill>
              </a:rPr>
              <a:t>景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0825" y="3789363"/>
            <a:ext cx="1655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/>
              <a:t>抒</a:t>
            </a:r>
            <a:r>
              <a:rPr lang="zh-CN" altLang="en-US" sz="4400" b="1" dirty="0">
                <a:solidFill>
                  <a:srgbClr val="FF3300"/>
                </a:solidFill>
              </a:rPr>
              <a:t>情</a:t>
            </a:r>
          </a:p>
        </p:txBody>
      </p:sp>
      <p:sp>
        <p:nvSpPr>
          <p:cNvPr id="35844" name="AutoShape 4"/>
          <p:cNvSpPr>
            <a:spLocks/>
          </p:cNvSpPr>
          <p:nvPr/>
        </p:nvSpPr>
        <p:spPr bwMode="auto">
          <a:xfrm>
            <a:off x="1619250" y="549275"/>
            <a:ext cx="360363" cy="1655763"/>
          </a:xfrm>
          <a:prstGeom prst="leftBrace">
            <a:avLst>
              <a:gd name="adj1" fmla="val 38289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908175" y="404813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/>
              <a:t>首联</a:t>
            </a:r>
          </a:p>
        </p:txBody>
      </p:sp>
      <p:sp>
        <p:nvSpPr>
          <p:cNvPr id="35846" name="AutoShape 6"/>
          <p:cNvSpPr>
            <a:spLocks/>
          </p:cNvSpPr>
          <p:nvPr/>
        </p:nvSpPr>
        <p:spPr bwMode="auto">
          <a:xfrm>
            <a:off x="2987675" y="260350"/>
            <a:ext cx="144463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203575" y="188913"/>
            <a:ext cx="3455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仰望：云天秋风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203575" y="908050"/>
            <a:ext cx="324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俯视：江水洲渚</a:t>
            </a:r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 flipH="1">
            <a:off x="6227763" y="404813"/>
            <a:ext cx="287337" cy="935037"/>
          </a:xfrm>
          <a:prstGeom prst="leftBrace">
            <a:avLst>
              <a:gd name="adj1" fmla="val 2711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588125" y="476250"/>
            <a:ext cx="22429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肃杀萧瑟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908175" y="1844675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/>
              <a:t>颔联</a:t>
            </a:r>
          </a:p>
        </p:txBody>
      </p:sp>
      <p:sp>
        <p:nvSpPr>
          <p:cNvPr id="35852" name="AutoShape 12"/>
          <p:cNvSpPr>
            <a:spLocks/>
          </p:cNvSpPr>
          <p:nvPr/>
        </p:nvSpPr>
        <p:spPr bwMode="auto">
          <a:xfrm>
            <a:off x="2987675" y="1628775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203575" y="148431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仰望：无边落木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203575" y="22764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俯视：不尽江水</a:t>
            </a:r>
          </a:p>
        </p:txBody>
      </p:sp>
      <p:sp>
        <p:nvSpPr>
          <p:cNvPr id="35855" name="AutoShape 15"/>
          <p:cNvSpPr>
            <a:spLocks/>
          </p:cNvSpPr>
          <p:nvPr/>
        </p:nvSpPr>
        <p:spPr bwMode="auto">
          <a:xfrm flipH="1">
            <a:off x="6227763" y="1700213"/>
            <a:ext cx="215900" cy="1008062"/>
          </a:xfrm>
          <a:prstGeom prst="leftBrace">
            <a:avLst>
              <a:gd name="adj1" fmla="val 38909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6588125" y="1773238"/>
            <a:ext cx="22429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气象万千</a:t>
            </a:r>
          </a:p>
        </p:txBody>
      </p:sp>
      <p:sp>
        <p:nvSpPr>
          <p:cNvPr id="35857" name="AutoShape 17"/>
          <p:cNvSpPr>
            <a:spLocks/>
          </p:cNvSpPr>
          <p:nvPr/>
        </p:nvSpPr>
        <p:spPr bwMode="auto">
          <a:xfrm>
            <a:off x="1547813" y="3429000"/>
            <a:ext cx="360362" cy="1439863"/>
          </a:xfrm>
          <a:prstGeom prst="leftBrace">
            <a:avLst>
              <a:gd name="adj1" fmla="val 3329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1835150" y="3213100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/>
              <a:t>颈联</a:t>
            </a:r>
          </a:p>
        </p:txBody>
      </p:sp>
      <p:sp>
        <p:nvSpPr>
          <p:cNvPr id="35859" name="AutoShape 19"/>
          <p:cNvSpPr>
            <a:spLocks/>
          </p:cNvSpPr>
          <p:nvPr/>
        </p:nvSpPr>
        <p:spPr bwMode="auto">
          <a:xfrm>
            <a:off x="2987675" y="3068638"/>
            <a:ext cx="288925" cy="1079500"/>
          </a:xfrm>
          <a:prstGeom prst="leftBrace">
            <a:avLst>
              <a:gd name="adj1" fmla="val 3113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3276600" y="29972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悲秋作客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3276600" y="37163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多病登台</a:t>
            </a:r>
          </a:p>
        </p:txBody>
      </p:sp>
      <p:sp>
        <p:nvSpPr>
          <p:cNvPr id="35862" name="AutoShape 22"/>
          <p:cNvSpPr>
            <a:spLocks/>
          </p:cNvSpPr>
          <p:nvPr/>
        </p:nvSpPr>
        <p:spPr bwMode="auto">
          <a:xfrm flipH="1">
            <a:off x="5148263" y="3141663"/>
            <a:ext cx="215900" cy="1008062"/>
          </a:xfrm>
          <a:prstGeom prst="leftBrace">
            <a:avLst>
              <a:gd name="adj1" fmla="val 38909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5580063" y="3284538"/>
            <a:ext cx="22429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孤苦之愁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1835150" y="4652963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/>
              <a:t>尾联</a:t>
            </a:r>
          </a:p>
        </p:txBody>
      </p:sp>
      <p:sp>
        <p:nvSpPr>
          <p:cNvPr id="35865" name="AutoShape 25"/>
          <p:cNvSpPr>
            <a:spLocks/>
          </p:cNvSpPr>
          <p:nvPr/>
        </p:nvSpPr>
        <p:spPr bwMode="auto">
          <a:xfrm>
            <a:off x="2987675" y="4508500"/>
            <a:ext cx="288925" cy="1081088"/>
          </a:xfrm>
          <a:prstGeom prst="leftBrace">
            <a:avLst>
              <a:gd name="adj1" fmla="val 3118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327400" y="42592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苦恨霜鬓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3419475" y="50847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新停酒杯</a:t>
            </a:r>
          </a:p>
        </p:txBody>
      </p:sp>
      <p:sp>
        <p:nvSpPr>
          <p:cNvPr id="35868" name="AutoShape 28"/>
          <p:cNvSpPr>
            <a:spLocks/>
          </p:cNvSpPr>
          <p:nvPr/>
        </p:nvSpPr>
        <p:spPr bwMode="auto">
          <a:xfrm flipH="1">
            <a:off x="5219700" y="4508500"/>
            <a:ext cx="287338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5651500" y="4581525"/>
            <a:ext cx="22429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惹恨添愁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1042988" y="1916113"/>
            <a:ext cx="0" cy="1584325"/>
          </a:xfrm>
          <a:prstGeom prst="line">
            <a:avLst/>
          </a:prstGeom>
          <a:noFill/>
          <a:ln w="1206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  <p:bldP spid="35844" grpId="0" animBg="1"/>
      <p:bldP spid="35845" grpId="0"/>
      <p:bldP spid="35846" grpId="0" animBg="1"/>
      <p:bldP spid="35847" grpId="0"/>
      <p:bldP spid="35848" grpId="0"/>
      <p:bldP spid="35849" grpId="0" animBg="1"/>
      <p:bldP spid="35850" grpId="0"/>
      <p:bldP spid="35851" grpId="0"/>
      <p:bldP spid="35852" grpId="0" animBg="1"/>
      <p:bldP spid="35853" grpId="0"/>
      <p:bldP spid="35854" grpId="0"/>
      <p:bldP spid="35855" grpId="0" animBg="1"/>
      <p:bldP spid="35856" grpId="0"/>
      <p:bldP spid="35857" grpId="0" animBg="1"/>
      <p:bldP spid="35858" grpId="0"/>
      <p:bldP spid="35859" grpId="0" animBg="1"/>
      <p:bldP spid="35860" grpId="0"/>
      <p:bldP spid="35861" grpId="0"/>
      <p:bldP spid="35862" grpId="0" animBg="1"/>
      <p:bldP spid="35863" grpId="0"/>
      <p:bldP spid="35864" grpId="0"/>
      <p:bldP spid="35865" grpId="0" animBg="1"/>
      <p:bldP spid="35866" grpId="0"/>
      <p:bldP spid="35867" grpId="0"/>
      <p:bldP spid="35868" grpId="0" animBg="1"/>
      <p:bldP spid="35869" grpId="0"/>
      <p:bldP spid="358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19250" y="1773238"/>
            <a:ext cx="109855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>
                <a:solidFill>
                  <a:srgbClr val="FF3300"/>
                </a:solidFill>
                <a:ea typeface="隶书" pitchFamily="49" charset="-122"/>
              </a:rPr>
              <a:t>了解杜甫</a:t>
            </a:r>
          </a:p>
        </p:txBody>
      </p:sp>
    </p:spTree>
    <p:extLst>
      <p:ext uri="{BB962C8B-B14F-4D97-AF65-F5344CB8AC3E}">
        <p14:creationId xmlns:p14="http://schemas.microsoft.com/office/powerpoint/2010/main" val="13366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512" y="260648"/>
            <a:ext cx="871296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杜甫（７１２－７７０）：唐诗人。字子美，诗中尝自称少陵野老。杜审言之孙。自幼好学，知识渊博，颇有政治抱负。开元后期，举进士不第，漫游各地。天宝三载（７４４年）在洛阳与李白相识。后寓居长安（今属陕西）将近十年，未能有所施展，生活贫困，逐渐接近人民，对当时的黑暗政治有较深的认识。靠献赋始得官。及安禄山军陷长安，乃逃至凤翔，谒见肃宗，官左拾遗。长安收复后，随肃宗还京，寻出为华州司功参军。不久弃官往秦州、同谷。后又移家成都，筑草堂于浣花溪上，世称浣花草堂。一度在剑南节度使严武幕中任参谋，武表为检校工部员外郎，故世称杜工部。晚年携家出蜀，病死湘江途中。</a:t>
            </a:r>
          </a:p>
        </p:txBody>
      </p:sp>
    </p:spTree>
    <p:extLst>
      <p:ext uri="{BB962C8B-B14F-4D97-AF65-F5344CB8AC3E}">
        <p14:creationId xmlns:p14="http://schemas.microsoft.com/office/powerpoint/2010/main" val="22674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8892480" cy="6524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诗大胆揭露当时社会矛盾，对统治者的罪恶作了较深的批判，对穷苦人民寄以深切同情。善于选择具有普遍意义的社会题材，反映出当时政治的腐败，在一定程度上表达了人民的愿望。许多优秀作品，显示出唐代由开元、天宝盛世转向分裂衰微的历史过程，故被称为“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诗史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”。在艺术上，善于运用各种诗歌形式，风格多样，而以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沉郁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为主；语言精练，具有高度的表达能力。继承和发展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诗经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以来的优良文学传统，成为我国古代诗歌的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现实主义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高峰，起着继往开来的重要作用。诗作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兵车行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自京赴奉先县咏怀五百字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春望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羌村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北征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三吏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三别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茅屋为秋风所破歌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秋兴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等，皆为人传诵。 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杜工部集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0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88640"/>
            <a:ext cx="4464050" cy="11430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ea typeface="华文行楷" pitchFamily="2" charset="-122"/>
              </a:rPr>
              <a:t>   </a:t>
            </a:r>
            <a:r>
              <a:rPr lang="zh-CN" altLang="en-US" sz="5400" b="1" dirty="0">
                <a:ea typeface="华文行楷" pitchFamily="2" charset="-122"/>
              </a:rPr>
              <a:t>登 高</a:t>
            </a:r>
            <a:r>
              <a:rPr lang="zh-CN" altLang="en-US" sz="5400" b="1" dirty="0"/>
              <a:t>   </a:t>
            </a:r>
            <a:endParaRPr lang="zh-CN" altLang="en-US" sz="3600" b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7704" y="1628800"/>
            <a:ext cx="5112568" cy="43211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>
                <a:solidFill>
                  <a:schemeClr val="accent2"/>
                </a:solidFill>
                <a:ea typeface="华文行楷" pitchFamily="2" charset="-122"/>
              </a:rPr>
              <a:t>   </a:t>
            </a:r>
            <a:r>
              <a:rPr lang="zh-CN" altLang="en-US" sz="3600" b="1" dirty="0"/>
              <a:t>风</a:t>
            </a:r>
            <a:r>
              <a:rPr lang="zh-CN" altLang="en-US" sz="3600" b="1" dirty="0">
                <a:solidFill>
                  <a:srgbClr val="FF3300"/>
                </a:solidFill>
              </a:rPr>
              <a:t>急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天</a:t>
            </a:r>
            <a:r>
              <a:rPr lang="zh-CN" altLang="en-US" sz="3600" b="1" dirty="0">
                <a:solidFill>
                  <a:srgbClr val="FF3300"/>
                </a:solidFill>
              </a:rPr>
              <a:t>高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猿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啸</a:t>
            </a:r>
            <a:r>
              <a:rPr lang="zh-CN" altLang="en-US" sz="3600" b="1" dirty="0">
                <a:solidFill>
                  <a:srgbClr val="FF3300"/>
                </a:solidFill>
              </a:rPr>
              <a:t>哀</a:t>
            </a:r>
            <a:r>
              <a:rPr lang="zh-CN" altLang="en-US" sz="3600" b="1" dirty="0"/>
              <a:t>，</a:t>
            </a:r>
            <a:br>
              <a:rPr lang="zh-CN" altLang="en-US" sz="3600" b="1" dirty="0"/>
            </a:br>
            <a:r>
              <a:rPr lang="zh-CN" altLang="en-US" sz="3600" b="1" dirty="0"/>
              <a:t>渚</a:t>
            </a:r>
            <a:r>
              <a:rPr lang="zh-CN" altLang="en-US" sz="3600" b="1" dirty="0">
                <a:solidFill>
                  <a:srgbClr val="FF3300"/>
                </a:solidFill>
              </a:rPr>
              <a:t>清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沙</a:t>
            </a:r>
            <a:r>
              <a:rPr lang="zh-CN" altLang="en-US" sz="3600" b="1" dirty="0">
                <a:solidFill>
                  <a:srgbClr val="FF3300"/>
                </a:solidFill>
              </a:rPr>
              <a:t>白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鸟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飞回。</a:t>
            </a:r>
            <a:br>
              <a:rPr lang="zh-CN" altLang="en-US" sz="3600" b="1" dirty="0"/>
            </a:br>
            <a:r>
              <a:rPr lang="zh-CN" altLang="en-US" sz="3600" b="1" dirty="0">
                <a:solidFill>
                  <a:srgbClr val="FF3300"/>
                </a:solidFill>
              </a:rPr>
              <a:t>无边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落木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萧萧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下，</a:t>
            </a:r>
            <a:br>
              <a:rPr lang="zh-CN" altLang="en-US" sz="3600" b="1" dirty="0"/>
            </a:br>
            <a:r>
              <a:rPr lang="zh-CN" altLang="en-US" sz="3600" b="1" dirty="0">
                <a:solidFill>
                  <a:srgbClr val="FF3300"/>
                </a:solidFill>
              </a:rPr>
              <a:t>不尽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长江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滚滚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来。</a:t>
            </a:r>
            <a:br>
              <a:rPr lang="zh-CN" altLang="en-US" sz="3600" b="1" dirty="0"/>
            </a:br>
            <a:r>
              <a:rPr lang="zh-CN" altLang="en-US" sz="3600" b="1" dirty="0"/>
              <a:t>万里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悲秋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常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作客，</a:t>
            </a:r>
            <a:br>
              <a:rPr lang="zh-CN" altLang="en-US" sz="3600" b="1" dirty="0"/>
            </a:br>
            <a:r>
              <a:rPr lang="zh-CN" altLang="en-US" sz="3600" b="1" dirty="0"/>
              <a:t>百年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多病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独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登台。</a:t>
            </a:r>
            <a:br>
              <a:rPr lang="zh-CN" altLang="en-US" sz="3600" b="1" dirty="0"/>
            </a:br>
            <a:r>
              <a:rPr lang="zh-CN" altLang="en-US" sz="3600" b="1" dirty="0"/>
              <a:t>艰难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苦恨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繁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霜鬓，</a:t>
            </a:r>
            <a:br>
              <a:rPr lang="zh-CN" altLang="en-US" sz="3600" b="1" dirty="0"/>
            </a:br>
            <a:r>
              <a:rPr lang="zh-CN" altLang="en-US" sz="3600" b="1" dirty="0"/>
              <a:t>潦倒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新停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浊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酒杯。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860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30353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</a:rPr>
              <a:t>写作背景</a:t>
            </a:r>
            <a:r>
              <a:rPr lang="en-US" altLang="zh-CN" b="1" dirty="0">
                <a:solidFill>
                  <a:srgbClr val="FF3300"/>
                </a:solidFill>
              </a:rPr>
              <a:t>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8640763" cy="5472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杜甫身逢战乱，从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岁开始，一直到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岁去世为止，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年中，一直在外漂零，写这首诗时已是第八个年头了，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年后病死出蜀途中。这首诗是大历二年（公元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年）作者寄寓夔州（重庆奉节）时写的。此时“安史之乱”已结束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年，但地方军阀乘机争夺地盘，国家仍是一片混乱。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时代的苦难，家道的艰辛，个人的多病和壮志未酬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，再加上好友李白、高适、严武相继辞世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所有这些，像浓云一样压在杜甫心头，他是为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排遣抑郁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而抱病登台的。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32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-171400"/>
            <a:ext cx="3970338" cy="8509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研讨思想内容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24" y="548680"/>
            <a:ext cx="8712968" cy="15113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一、首联写登高俯仰所见所闻，一连出现哪六个特写镜头？渲染了秋江景物的什么特点 ？奠定了怎样的感情基调？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3850" y="2276872"/>
            <a:ext cx="84978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迅疾的秋风、高远的天空、哀鸣的猿啼、孤零冷落的小岛、水落而出的白沙、低飞盘旋的水鸟。</a:t>
            </a:r>
            <a:b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这些都是具有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夔州三峡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秋季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特征的典型景物，捕捉入诗，不但形象鲜明，使人读了如临其境，而且所展示的境界，既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雄浑高远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，又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肃杀凄凉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。这凄清萧条的秋景为全诗奠定了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沉郁悲凉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的情感基调。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　　　　</a:t>
            </a:r>
          </a:p>
        </p:txBody>
      </p:sp>
    </p:spTree>
    <p:extLst>
      <p:ext uri="{BB962C8B-B14F-4D97-AF65-F5344CB8AC3E}">
        <p14:creationId xmlns:p14="http://schemas.microsoft.com/office/powerpoint/2010/main" val="20617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507288" cy="16555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二、颔联写了萧萧而下的“无边落木（落叶）”、滚滚东流的“不尽长江”两种景物。这样的景物，对于当时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岁（逝世前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年）、飘零流落同时又是一个现实主义诗人，一个有阔大的胸襟的知识分子的杜甫来说，会产生怎样的感慨？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7544" y="3284984"/>
            <a:ext cx="80645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ea typeface="楷体_GB2312" pitchFamily="49" charset="-122"/>
              </a:rPr>
              <a:t>        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既感到</a:t>
            </a:r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人生短暂而渺小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，历史悠远而不可逆转，因壮志未酬而产生惆怅。同时也深沉地抒发了诗人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韶华已逝、壮志难酬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的情怀。</a:t>
            </a:r>
          </a:p>
        </p:txBody>
      </p:sp>
    </p:spTree>
    <p:extLst>
      <p:ext uri="{BB962C8B-B14F-4D97-AF65-F5344CB8AC3E}">
        <p14:creationId xmlns:p14="http://schemas.microsoft.com/office/powerpoint/2010/main" val="5297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7338" y="333276"/>
            <a:ext cx="9083675" cy="10795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三、前两联是写景，那么后两联目的是什么？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83866" y="1412776"/>
            <a:ext cx="7993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抒情。直接倾诉内心的种种愁苦。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87338" y="2852936"/>
            <a:ext cx="8316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四、从颈联“万里”、“作客”、“百年（老年）、“多病”、“独”这些字眼中，你能领悟出诗人怎样的思想感情？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13544" y="4293096"/>
            <a:ext cx="80645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身逢战乱、时值悲秋、离乡万里、作客思乡、人到暮年、体弱多病、孤独无依，再加上国家多难，诗人身受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八重</a:t>
            </a: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愁苦。倍感老病孤独，身世凄凉，十分眷念家乡和亲人，也为国家多难忧心忡忡。  </a:t>
            </a:r>
          </a:p>
        </p:txBody>
      </p:sp>
    </p:spTree>
    <p:extLst>
      <p:ext uri="{BB962C8B-B14F-4D97-AF65-F5344CB8AC3E}">
        <p14:creationId xmlns:p14="http://schemas.microsoft.com/office/powerpoint/2010/main" val="363754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984</Words>
  <Application>Microsoft Office PowerPoint</Application>
  <PresentationFormat>全屏显示(4:3)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   登 高   </vt:lpstr>
      <vt:lpstr>写作背景:</vt:lpstr>
      <vt:lpstr>研讨思想内容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2017-02-08T01:31:11Z</dcterms:created>
  <dcterms:modified xsi:type="dcterms:W3CDTF">2017-02-09T03:11:14Z</dcterms:modified>
</cp:coreProperties>
</file>