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1741A-716E-4080-ADF5-789388DA889D}" type="datetimeFigureOut">
              <a:rPr lang="zh-CN" altLang="en-US" smtClean="0"/>
              <a:t>2017-04-13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2BD40-7DEE-4F6B-8770-4F535F603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080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FE9627-AAA0-4F48-AB57-15DEA9591517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43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D244A6-D1FC-4215-AD44-5B0C6C9E6829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5565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924D-8449-4807-893D-5830234D1179}" type="datetimeFigureOut">
              <a:rPr lang="zh-CN" altLang="en-US" smtClean="0"/>
              <a:t>2017-04-13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E78-EBAC-426A-9CB5-2C1A92DFF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51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924D-8449-4807-893D-5830234D1179}" type="datetimeFigureOut">
              <a:rPr lang="zh-CN" altLang="en-US" smtClean="0"/>
              <a:t>2017-04-13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E78-EBAC-426A-9CB5-2C1A92DFF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04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924D-8449-4807-893D-5830234D1179}" type="datetimeFigureOut">
              <a:rPr lang="zh-CN" altLang="en-US" smtClean="0"/>
              <a:t>2017-04-13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E78-EBAC-426A-9CB5-2C1A92DFF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691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4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924D-8449-4807-893D-5830234D1179}" type="datetimeFigureOut">
              <a:rPr lang="zh-CN" altLang="en-US" smtClean="0"/>
              <a:t>2017-04-13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E78-EBAC-426A-9CB5-2C1A92DFF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50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924D-8449-4807-893D-5830234D1179}" type="datetimeFigureOut">
              <a:rPr lang="zh-CN" altLang="en-US" smtClean="0"/>
              <a:t>2017-04-13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E78-EBAC-426A-9CB5-2C1A92DFF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40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924D-8449-4807-893D-5830234D1179}" type="datetimeFigureOut">
              <a:rPr lang="zh-CN" altLang="en-US" smtClean="0"/>
              <a:t>2017-04-13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E78-EBAC-426A-9CB5-2C1A92DFF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1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924D-8449-4807-893D-5830234D1179}" type="datetimeFigureOut">
              <a:rPr lang="zh-CN" altLang="en-US" smtClean="0"/>
              <a:t>2017-04-13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E78-EBAC-426A-9CB5-2C1A92DFF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76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924D-8449-4807-893D-5830234D1179}" type="datetimeFigureOut">
              <a:rPr lang="zh-CN" altLang="en-US" smtClean="0"/>
              <a:t>2017-04-13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E78-EBAC-426A-9CB5-2C1A92DFF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1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924D-8449-4807-893D-5830234D1179}" type="datetimeFigureOut">
              <a:rPr lang="zh-CN" altLang="en-US" smtClean="0"/>
              <a:t>2017-04-13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E78-EBAC-426A-9CB5-2C1A92DFF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19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924D-8449-4807-893D-5830234D1179}" type="datetimeFigureOut">
              <a:rPr lang="zh-CN" altLang="en-US" smtClean="0"/>
              <a:t>2017-04-13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E78-EBAC-426A-9CB5-2C1A92DFF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64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924D-8449-4807-893D-5830234D1179}" type="datetimeFigureOut">
              <a:rPr lang="zh-CN" altLang="en-US" smtClean="0"/>
              <a:t>2017-04-13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E78-EBAC-426A-9CB5-2C1A92DFF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10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3924D-8449-4807-893D-5830234D1179}" type="datetimeFigureOut">
              <a:rPr lang="zh-CN" altLang="en-US" smtClean="0"/>
              <a:t>2017-04-13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B0E78-EBAC-426A-9CB5-2C1A92DFF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74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12.wav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audio" Target="../media/audio1.wav"/><Relationship Id="rId4" Type="http://schemas.openxmlformats.org/officeDocument/2006/relationships/audio" Target="../media/audio13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12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audio" Target="../media/audio1.wav"/><Relationship Id="rId4" Type="http://schemas.openxmlformats.org/officeDocument/2006/relationships/audio" Target="../media/audio14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12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audio" Target="../media/audio14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0.wav"/><Relationship Id="rId2" Type="http://schemas.openxmlformats.org/officeDocument/2006/relationships/audio" Target="../media/audio12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12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audio" Target="../media/audio14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audio" Target="../media/audio12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5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6.wav"/><Relationship Id="rId2" Type="http://schemas.openxmlformats.org/officeDocument/2006/relationships/audio" Target="../media/audio12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0.wav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9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7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9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8.wav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2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9.wav"/><Relationship Id="rId4" Type="http://schemas.openxmlformats.org/officeDocument/2006/relationships/audio" Target="../media/audio2.wav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6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9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10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audio" Target="../media/audio12.wav"/><Relationship Id="rId4" Type="http://schemas.openxmlformats.org/officeDocument/2006/relationships/audio" Target="../media/audio1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>
            <p:ph type="ctrTitle"/>
          </p:nvPr>
        </p:nvSpPr>
        <p:spPr bwMode="auto">
          <a:xfrm>
            <a:off x="1403648" y="1484784"/>
            <a:ext cx="5616624" cy="1223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8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老人与海</a:t>
            </a: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 bwMode="auto">
          <a:xfrm>
            <a:off x="3563888" y="2996954"/>
            <a:ext cx="3600450" cy="5762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3" algn="l">
              <a:lnSpc>
                <a:spcPct val="80000"/>
              </a:lnSpc>
            </a:pPr>
            <a:endParaRPr lang="en-US" altLang="zh-CN" sz="3200" b="1" dirty="0">
              <a:solidFill>
                <a:srgbClr val="7030A0"/>
              </a:solidFill>
              <a:ea typeface="黑体" pitchFamily="49" charset="-122"/>
            </a:endParaRPr>
          </a:p>
          <a:p>
            <a:pPr lvl="3" algn="l">
              <a:lnSpc>
                <a:spcPct val="80000"/>
              </a:lnSpc>
            </a:pPr>
            <a:r>
              <a:rPr lang="en-US" altLang="zh-CN" sz="3200" b="1" dirty="0">
                <a:solidFill>
                  <a:srgbClr val="7030A0"/>
                </a:solidFill>
                <a:ea typeface="黑体" pitchFamily="49" charset="-122"/>
              </a:rPr>
              <a:t>——</a:t>
            </a:r>
            <a:r>
              <a:rPr lang="zh-CN" altLang="en-US" sz="3200" b="1" dirty="0">
                <a:solidFill>
                  <a:srgbClr val="7030A0"/>
                </a:solidFill>
                <a:ea typeface="黑体" pitchFamily="49" charset="-122"/>
              </a:rPr>
              <a:t>海明威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23851" y="4587530"/>
            <a:ext cx="871264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The Old Man and the Sea , by Ernest Miller Hemingway 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  <a:p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(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1899 – 1961) </a:t>
            </a:r>
            <a:b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</a:b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96252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  <p:bldP spid="2051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2339753" y="5190"/>
            <a:ext cx="21002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dirty="0"/>
              <a:t>第三部分</a:t>
            </a:r>
            <a:r>
              <a:rPr lang="zh-CN" altLang="en-US" sz="2400" dirty="0"/>
              <a:t> 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179512" y="837027"/>
            <a:ext cx="8731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他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已经在海里走了两个钟头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也许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结果会很好的。 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611562" y="1451339"/>
            <a:ext cx="46169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1" charset="-122"/>
              </a:rPr>
              <a:t>写老人与两条星鲨的搏斗。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279089" y="5517232"/>
            <a:ext cx="853281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体现老人的智慧与勇敢 。心理状态：什么也别去想它，只等着以后鲨鱼来到吧。（乐观）</a:t>
            </a:r>
          </a:p>
        </p:txBody>
      </p:sp>
      <p:pic>
        <p:nvPicPr>
          <p:cNvPr id="20499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97670"/>
            <a:ext cx="5154612" cy="314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3276601" y="4868865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星鲨</a:t>
            </a:r>
          </a:p>
        </p:txBody>
      </p:sp>
    </p:spTree>
    <p:extLst>
      <p:ext uri="{BB962C8B-B14F-4D97-AF65-F5344CB8AC3E}">
        <p14:creationId xmlns:p14="http://schemas.microsoft.com/office/powerpoint/2010/main" val="270168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/>
      <p:bldP spid="20488" grpId="0"/>
      <p:bldP spid="20489" grpId="0"/>
      <p:bldP spid="20490" grpId="0"/>
      <p:bldP spid="205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2555777" y="186151"/>
            <a:ext cx="21002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dirty="0"/>
              <a:t>第四部分</a:t>
            </a:r>
            <a:r>
              <a:rPr lang="zh-CN" altLang="en-US" sz="2400" dirty="0"/>
              <a:t> 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431676" y="826841"/>
            <a:ext cx="77755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“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下一个来到的鲨鱼是一条</a:t>
            </a:r>
          </a:p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犁头鲨”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——“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鲨鱼才又向他扑来” </a:t>
            </a:r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718510" y="1935019"/>
            <a:ext cx="31742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1" charset="-122"/>
              </a:rPr>
              <a:t>与犁头鲨的战斗。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287013" y="2868317"/>
            <a:ext cx="5653137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自言自语：“我还有鱼钩</a:t>
            </a:r>
          </a:p>
          <a:p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呢”，“只要我有桨，有短棍，</a:t>
            </a:r>
          </a:p>
          <a:p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有舵把，我一定要想法去揍</a:t>
            </a:r>
          </a:p>
          <a:p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死它”。</a:t>
            </a:r>
          </a:p>
          <a:p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</a:p>
        </p:txBody>
      </p:sp>
      <p:pic>
        <p:nvPicPr>
          <p:cNvPr id="87049" name="Picture 9" descr="犁头鲨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011859"/>
            <a:ext cx="2855218" cy="360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050" name="Rectangle 10"/>
          <p:cNvSpPr>
            <a:spLocks noChangeArrowheads="1"/>
          </p:cNvSpPr>
          <p:nvPr/>
        </p:nvSpPr>
        <p:spPr bwMode="auto">
          <a:xfrm>
            <a:off x="7308850" y="4868865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犁头鲨</a:t>
            </a:r>
          </a:p>
        </p:txBody>
      </p:sp>
      <p:sp>
        <p:nvSpPr>
          <p:cNvPr id="2" name="矩形 1"/>
          <p:cNvSpPr/>
          <p:nvPr/>
        </p:nvSpPr>
        <p:spPr>
          <a:xfrm>
            <a:off x="683568" y="5625853"/>
            <a:ext cx="4594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（坚强，勇敢，永不放弃） 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187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7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7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/>
      <p:bldP spid="87045" grpId="0"/>
      <p:bldP spid="87046" grpId="0"/>
      <p:bldP spid="87047" grpId="0"/>
      <p:bldP spid="87050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2699792" y="116632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dirty="0"/>
              <a:t>第五部分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467544" y="980728"/>
            <a:ext cx="770275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老头儿看见两上褐色的鳍”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——“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即使现</a:t>
            </a:r>
          </a:p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在也能行” </a:t>
            </a: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383622" y="3284984"/>
            <a:ext cx="383791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老人又与另两条</a:t>
            </a:r>
          </a:p>
          <a:p>
            <a:pPr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星鲨搏斗。</a:t>
            </a:r>
          </a:p>
        </p:txBody>
      </p:sp>
      <p:pic>
        <p:nvPicPr>
          <p:cNvPr id="68624" name="Picture 16" descr="321668096_f1df0c9197_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4864"/>
            <a:ext cx="4062412" cy="304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00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68613" grpId="0"/>
      <p:bldP spid="686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3131840" y="366494"/>
            <a:ext cx="21002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dirty="0"/>
              <a:t>第六部分</a:t>
            </a:r>
            <a:r>
              <a:rPr lang="zh-CN" altLang="en-US" sz="2400" dirty="0"/>
              <a:t> 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539552" y="1177009"/>
            <a:ext cx="77755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他不愿再朝那条死鱼看一眼”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——“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我多么希望我不必再跟它们斗呀” 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358576" y="3789040"/>
            <a:ext cx="81375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写筋疲力尽的老人的心理活动。一方面老人希望快快回到家里，一方面又鼓足勇气，更侧重于写老人的希望。</a:t>
            </a:r>
          </a:p>
        </p:txBody>
      </p:sp>
    </p:spTree>
    <p:extLst>
      <p:ext uri="{BB962C8B-B14F-4D97-AF65-F5344CB8AC3E}">
        <p14:creationId xmlns:p14="http://schemas.microsoft.com/office/powerpoint/2010/main" val="106545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  <p:bldP spid="88069" grpId="0"/>
      <p:bldP spid="880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2915816" y="332656"/>
            <a:ext cx="21002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dirty="0"/>
              <a:t>第七部分</a:t>
            </a:r>
            <a:r>
              <a:rPr lang="zh-CN" altLang="en-US" sz="2400" dirty="0"/>
              <a:t> 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634200" y="1177010"/>
            <a:ext cx="80438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</a:t>
            </a:r>
            <a:r>
              <a:rPr lang="en-US" altLang="zh-CN" sz="2800" b="1" dirty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CN" altLang="en-US" sz="2800" b="1" dirty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可是到了半夜时候”－“没有其重无比的东西在旁边拖累它了” 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5292080" y="2132856"/>
            <a:ext cx="31454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与群鲨的搏斗。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69645" name="Picture 13" descr="200810111547528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0"/>
            <a:ext cx="6840537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40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/>
      <p:bldP spid="69637" grpId="0"/>
      <p:bldP spid="696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3614829" y="158362"/>
            <a:ext cx="21002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dirty="0"/>
              <a:t>第八部分</a:t>
            </a:r>
            <a:r>
              <a:rPr lang="zh-CN" altLang="en-US" sz="2400" dirty="0"/>
              <a:t> </a:t>
            </a: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634373" y="807415"/>
            <a:ext cx="45143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dirty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CN" altLang="en-US" sz="2800" b="1" dirty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船还是好好的”－结尾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。</a:t>
            </a:r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-252536" y="7160295"/>
            <a:ext cx="89296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与鲨鱼搏斗了一夜的老人回到家里。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8909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839" y="1700808"/>
            <a:ext cx="5976937" cy="4032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980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/>
      <p:bldP spid="89093" grpId="0"/>
      <p:bldP spid="8909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331640" y="260648"/>
            <a:ext cx="5627688" cy="10842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dirty="0">
                <a:ea typeface="黑体" pitchFamily="49" charset="-122"/>
              </a:rPr>
              <a:t>小结</a:t>
            </a:r>
          </a:p>
        </p:txBody>
      </p:sp>
      <p:sp>
        <p:nvSpPr>
          <p:cNvPr id="2150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323528" y="1484784"/>
            <a:ext cx="8352928" cy="4352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</a:t>
            </a:r>
            <a:r>
              <a:rPr lang="zh-CN" altLang="en-US" b="1" dirty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这部小说表现了一种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奋斗的人生观</a:t>
            </a:r>
            <a:r>
              <a:rPr lang="zh-CN" altLang="en-US" b="1" dirty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，即使面对的是不可征服的大自然，但人仍然可以得到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精神上</a:t>
            </a:r>
            <a:r>
              <a:rPr lang="zh-CN" altLang="en-US" b="1" dirty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的胜利。也许结果是失败的，但在奋斗的过程中，我们可以看到一个人如何成为一个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顶天立地的大丈夫</a:t>
            </a:r>
            <a:r>
              <a:rPr lang="zh-CN" altLang="en-US" b="1" dirty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。就如这位老渔夫一样，虽然老了、倒霉、失败，但他仍旧坚持努力，而能在失败的风度上赢得胜利。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712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15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7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971600" y="260648"/>
            <a:ext cx="6913563" cy="1152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dirty="0">
                <a:ea typeface="黑体" pitchFamily="49" charset="-122"/>
              </a:rPr>
              <a:t>六、阅读鉴赏</a:t>
            </a:r>
          </a:p>
        </p:txBody>
      </p:sp>
      <p:sp>
        <p:nvSpPr>
          <p:cNvPr id="717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395536" y="1700808"/>
            <a:ext cx="8219057" cy="442595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、桑提亚哥为使马林鱼不被鲨鱼吃掉而同鲨鱼拼杀了哪五个回合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？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  <a:p>
            <a:pPr>
              <a:buFontTx/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  <a:p>
            <a:pPr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、老渔夫桑提亚哥是一个具有什么特点的人物？</a:t>
            </a:r>
          </a:p>
        </p:txBody>
      </p:sp>
    </p:spTree>
    <p:extLst>
      <p:ext uri="{BB962C8B-B14F-4D97-AF65-F5344CB8AC3E}">
        <p14:creationId xmlns:p14="http://schemas.microsoft.com/office/powerpoint/2010/main" val="382410104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900113" y="188913"/>
            <a:ext cx="80010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>
                <a:ea typeface="黑体" pitchFamily="49" charset="-122"/>
              </a:rPr>
              <a:t>五个回合：</a:t>
            </a:r>
          </a:p>
        </p:txBody>
      </p:sp>
      <p:sp>
        <p:nvSpPr>
          <p:cNvPr id="819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395535" y="1412875"/>
            <a:ext cx="8219829" cy="4497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1.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用鱼叉杀死一条鲨鱼，鱼叉丢掉，马林鱼被吃掉大约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40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磅。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2.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用刀子杀死两条鲨鱼，马林鱼被吃掉了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1/4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3.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用刀子杀死一条鲨鱼，刀子折断。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4.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用短棍击退两条鲨鱼，马林鱼半个身子都被咬烂了。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5.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用短棍劈打成群的鲨鱼，短棍丢掉又用舵把，马林鱼身上再也没有什么可吃，只剩下骨架。</a:t>
            </a:r>
          </a:p>
        </p:txBody>
      </p:sp>
    </p:spTree>
    <p:extLst>
      <p:ext uri="{BB962C8B-B14F-4D97-AF65-F5344CB8AC3E}">
        <p14:creationId xmlns:p14="http://schemas.microsoft.com/office/powerpoint/2010/main" val="91473251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58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089473"/>
              </p:ext>
            </p:extLst>
          </p:nvPr>
        </p:nvGraphicFramePr>
        <p:xfrm>
          <a:off x="107950" y="115888"/>
          <a:ext cx="9036050" cy="6339840"/>
        </p:xfrm>
        <a:graphic>
          <a:graphicData uri="http://schemas.openxmlformats.org/drawingml/2006/table">
            <a:tbl>
              <a:tblPr/>
              <a:tblGrid>
                <a:gridCol w="935038"/>
                <a:gridCol w="1557337"/>
                <a:gridCol w="1068388"/>
                <a:gridCol w="884237"/>
                <a:gridCol w="1865313"/>
                <a:gridCol w="1246187"/>
                <a:gridCol w="1479550"/>
              </a:tblGrid>
              <a:tr h="1143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对手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工具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对手下场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老人身体情况和搏斗时表现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老人的损失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老人想法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20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灰鲭鲨；一条；强健、残忍、强壮、能干、聪明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鱼叉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死掉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力气还足、手在捉大鱼时已是磨坏了的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丢了鱼叉和四十磅鱼肉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有了事儿就担当下来；不抱希望才蠢哪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90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两条铲鼻鲨，凶残嗜杀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刀子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死掉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与鱼搏斗前手疼得不听使唤；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四分之一的鱼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也许结果会很好的。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90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一条犁头鲨，活像一只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/>
                          <a:ea typeface="宋体" pitchFamily="2" charset="-122"/>
                          <a:cs typeface="Tahoma" pitchFamily="34" charset="0"/>
                        </a:rPr>
                        <a:t>……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刀子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死掉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搏斗后累乏了，里里外外都累乏了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          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刀子断掉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只要我有桨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/>
                          <a:ea typeface="宋体" pitchFamily="2" charset="-122"/>
                        </a:rPr>
                        <a:t>……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去揍死它们。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两条星鲨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肩并肩朝小船扑来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短棍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被击退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他觉得大概自己已经死了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它的半个身子都被咬烂了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我要跟它们斗到死。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90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成群结队的鲨鱼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短棍、舵把、桨把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得逞、挨揍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他觉得嘴里有一股奇怪的味道。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大鱼只剩残骸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他知道他终于被打败了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34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图片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32656"/>
            <a:ext cx="2879725" cy="37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251520" y="26064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3600" dirty="0">
                <a:ea typeface="黑体" pitchFamily="49" charset="-122"/>
              </a:rPr>
              <a:t>一、作者简介</a:t>
            </a:r>
          </a:p>
        </p:txBody>
      </p:sp>
      <p:sp>
        <p:nvSpPr>
          <p:cNvPr id="3075" name="Rectangle 3"/>
          <p:cNvSpPr>
            <a:spLocks noChangeArrowheads="1"/>
          </p:cNvSpPr>
          <p:nvPr>
            <p:ph type="body" sz="half" idx="1"/>
          </p:nvPr>
        </p:nvSpPr>
        <p:spPr bwMode="auto">
          <a:xfrm>
            <a:off x="-9682" y="1052736"/>
            <a:ext cx="8712968" cy="5229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>
                <a:ea typeface="黑体" pitchFamily="49" charset="-122"/>
              </a:rPr>
              <a:t>           </a:t>
            </a:r>
            <a:r>
              <a:rPr lang="zh-CN" altLang="en-US" sz="2400" b="1" dirty="0">
                <a:latin typeface="宋体" pitchFamily="2" charset="-122"/>
              </a:rPr>
              <a:t>海明威（</a:t>
            </a:r>
            <a:r>
              <a:rPr lang="en-US" altLang="zh-CN" sz="2400" b="1" dirty="0">
                <a:latin typeface="宋体" pitchFamily="2" charset="-122"/>
              </a:rPr>
              <a:t>1899—1961</a:t>
            </a:r>
            <a:r>
              <a:rPr lang="zh-CN" altLang="en-US" sz="2400" b="1" dirty="0">
                <a:latin typeface="宋体" pitchFamily="2" charset="-122"/>
              </a:rPr>
              <a:t>），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美国</a:t>
            </a:r>
            <a:r>
              <a:rPr lang="zh-CN" altLang="en-US" sz="2400" b="1" dirty="0">
                <a:latin typeface="宋体" pitchFamily="2" charset="-122"/>
              </a:rPr>
              <a:t>小说家</a:t>
            </a:r>
            <a:r>
              <a:rPr lang="zh-CN" altLang="en-US" sz="2400" b="1" dirty="0" smtClean="0">
                <a:latin typeface="宋体" pitchFamily="2" charset="-122"/>
              </a:rPr>
              <a:t>，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latin typeface="宋体" pitchFamily="2" charset="-122"/>
              </a:rPr>
              <a:t>“迷惘的一代”</a:t>
            </a:r>
            <a:r>
              <a:rPr lang="zh-CN" altLang="en-US" sz="2400" b="1" dirty="0">
                <a:latin typeface="宋体" pitchFamily="2" charset="-122"/>
              </a:rPr>
              <a:t>的代表作家。中学毕业后从事</a:t>
            </a:r>
            <a:r>
              <a:rPr lang="zh-CN" altLang="en-US" sz="2400" b="1" dirty="0" smtClean="0">
                <a:latin typeface="宋体" pitchFamily="2" charset="-122"/>
              </a:rPr>
              <a:t>新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latin typeface="宋体" pitchFamily="2" charset="-122"/>
              </a:rPr>
              <a:t>闻</a:t>
            </a:r>
            <a:r>
              <a:rPr lang="zh-CN" altLang="en-US" sz="2400" b="1" dirty="0">
                <a:latin typeface="宋体" pitchFamily="2" charset="-122"/>
              </a:rPr>
              <a:t>工作</a:t>
            </a:r>
            <a:r>
              <a:rPr lang="zh-CN" altLang="en-US" sz="2400" b="1" dirty="0" smtClean="0">
                <a:latin typeface="宋体" pitchFamily="2" charset="-122"/>
              </a:rPr>
              <a:t>。</a:t>
            </a:r>
            <a:r>
              <a:rPr lang="en-US" altLang="zh-CN" sz="2400" b="1" dirty="0" smtClean="0">
                <a:latin typeface="宋体" pitchFamily="2" charset="-122"/>
              </a:rPr>
              <a:t>  </a:t>
            </a:r>
            <a:r>
              <a:rPr lang="zh-CN" altLang="en-US" sz="2400" b="1" dirty="0" smtClean="0">
                <a:latin typeface="宋体" pitchFamily="2" charset="-122"/>
              </a:rPr>
              <a:t>曾</a:t>
            </a:r>
            <a:r>
              <a:rPr lang="zh-CN" altLang="en-US" sz="2400" b="1" dirty="0">
                <a:latin typeface="宋体" pitchFamily="2" charset="-122"/>
              </a:rPr>
              <a:t>作为志愿救护队员参加第一次</a:t>
            </a:r>
            <a:r>
              <a:rPr lang="zh-CN" altLang="en-US" sz="2400" b="1" dirty="0" smtClean="0">
                <a:latin typeface="宋体" pitchFamily="2" charset="-122"/>
              </a:rPr>
              <a:t>世界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latin typeface="宋体" pitchFamily="2" charset="-122"/>
              </a:rPr>
              <a:t>大战</a:t>
            </a:r>
            <a:r>
              <a:rPr lang="zh-CN" altLang="en-US" sz="2400" b="1" dirty="0">
                <a:latin typeface="宋体" pitchFamily="2" charset="-122"/>
              </a:rPr>
              <a:t>。战后</a:t>
            </a:r>
            <a:r>
              <a:rPr lang="zh-CN" altLang="en-US" sz="2400" b="1" dirty="0" smtClean="0">
                <a:latin typeface="宋体" pitchFamily="2" charset="-122"/>
              </a:rPr>
              <a:t>侨</a:t>
            </a:r>
            <a:r>
              <a:rPr lang="en-US" altLang="zh-CN" sz="2400" b="1" dirty="0" smtClean="0">
                <a:latin typeface="宋体" pitchFamily="2" charset="-122"/>
              </a:rPr>
              <a:t>  </a:t>
            </a:r>
            <a:r>
              <a:rPr lang="zh-CN" altLang="en-US" sz="2400" b="1" dirty="0" smtClean="0">
                <a:latin typeface="宋体" pitchFamily="2" charset="-122"/>
              </a:rPr>
              <a:t>居</a:t>
            </a:r>
            <a:r>
              <a:rPr lang="zh-CN" altLang="en-US" sz="2400" b="1" dirty="0">
                <a:latin typeface="宋体" pitchFamily="2" charset="-122"/>
              </a:rPr>
              <a:t>巴黎从事新闻写作。</a:t>
            </a:r>
            <a:r>
              <a:rPr lang="en-US" altLang="zh-CN" sz="2400" b="1" dirty="0">
                <a:latin typeface="宋体" pitchFamily="2" charset="-122"/>
              </a:rPr>
              <a:t>20</a:t>
            </a:r>
            <a:r>
              <a:rPr lang="zh-CN" altLang="en-US" sz="2400" b="1" dirty="0">
                <a:latin typeface="宋体" pitchFamily="2" charset="-122"/>
              </a:rPr>
              <a:t>年代</a:t>
            </a:r>
            <a:r>
              <a:rPr lang="zh-CN" altLang="en-US" sz="2400" b="1" dirty="0" smtClean="0">
                <a:latin typeface="宋体" pitchFamily="2" charset="-122"/>
              </a:rPr>
              <a:t>末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latin typeface="宋体" pitchFamily="2" charset="-122"/>
              </a:rPr>
              <a:t>回到</a:t>
            </a:r>
            <a:r>
              <a:rPr lang="zh-CN" altLang="en-US" sz="2400" b="1" dirty="0">
                <a:latin typeface="宋体" pitchFamily="2" charset="-122"/>
              </a:rPr>
              <a:t>美国，后</a:t>
            </a:r>
            <a:r>
              <a:rPr lang="zh-CN" altLang="en-US" sz="2400" b="1" dirty="0" smtClean="0">
                <a:latin typeface="宋体" pitchFamily="2" charset="-122"/>
              </a:rPr>
              <a:t>迁居</a:t>
            </a:r>
            <a:r>
              <a:rPr lang="en-US" altLang="zh-CN" sz="2400" b="1" dirty="0" smtClean="0">
                <a:latin typeface="宋体" pitchFamily="2" charset="-122"/>
              </a:rPr>
              <a:t>  </a:t>
            </a:r>
            <a:r>
              <a:rPr lang="zh-CN" altLang="en-US" sz="2400" b="1" dirty="0" smtClean="0">
                <a:latin typeface="宋体" pitchFamily="2" charset="-122"/>
              </a:rPr>
              <a:t>古巴</a:t>
            </a:r>
            <a:r>
              <a:rPr lang="zh-CN" altLang="en-US" sz="2400" b="1" dirty="0">
                <a:latin typeface="宋体" pitchFamily="2" charset="-122"/>
              </a:rPr>
              <a:t>。第二次世界大战时</a:t>
            </a:r>
            <a:r>
              <a:rPr lang="zh-CN" altLang="en-US" sz="2400" b="1" dirty="0" smtClean="0">
                <a:latin typeface="宋体" pitchFamily="2" charset="-122"/>
              </a:rPr>
              <a:t>，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latin typeface="宋体" pitchFamily="2" charset="-122"/>
              </a:rPr>
              <a:t>以</a:t>
            </a:r>
            <a:r>
              <a:rPr lang="zh-CN" altLang="en-US" sz="2400" b="1" dirty="0">
                <a:latin typeface="宋体" pitchFamily="2" charset="-122"/>
              </a:rPr>
              <a:t>记者身份赴西班牙、中国、法国采访、参战。战后定居古巴。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1954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年以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《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老人与海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》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获诺贝尔文学奖。</a:t>
            </a:r>
            <a:r>
              <a:rPr lang="zh-CN" altLang="en-US" sz="2400" b="1" dirty="0">
                <a:latin typeface="宋体" pitchFamily="2" charset="-122"/>
              </a:rPr>
              <a:t>古巴革命后回到美国。</a:t>
            </a:r>
            <a:r>
              <a:rPr lang="en-US" altLang="zh-CN" sz="2400" b="1" dirty="0">
                <a:latin typeface="宋体" pitchFamily="2" charset="-122"/>
              </a:rPr>
              <a:t>1961</a:t>
            </a:r>
            <a:r>
              <a:rPr lang="zh-CN" altLang="en-US" sz="2400" b="1" dirty="0">
                <a:latin typeface="宋体" pitchFamily="2" charset="-122"/>
              </a:rPr>
              <a:t>年因不堪忍受疾病折磨，自杀身亡。其主要作品有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长篇小说</a:t>
            </a:r>
            <a:r>
              <a:rPr lang="en-US" altLang="zh-CN" sz="2400" b="1" dirty="0">
                <a:latin typeface="宋体" pitchFamily="2" charset="-122"/>
              </a:rPr>
              <a:t>《</a:t>
            </a:r>
            <a:r>
              <a:rPr lang="zh-CN" altLang="en-US" sz="2400" b="1" dirty="0">
                <a:latin typeface="宋体" pitchFamily="2" charset="-122"/>
              </a:rPr>
              <a:t>永别了，武器</a:t>
            </a:r>
            <a:r>
              <a:rPr lang="en-US" altLang="zh-CN" sz="2400" b="1" dirty="0">
                <a:latin typeface="宋体" pitchFamily="2" charset="-122"/>
              </a:rPr>
              <a:t>》《</a:t>
            </a:r>
            <a:r>
              <a:rPr lang="zh-CN" altLang="en-US" sz="2400" b="1" dirty="0">
                <a:latin typeface="宋体" pitchFamily="2" charset="-122"/>
              </a:rPr>
              <a:t>丧钟为谁而鸣</a:t>
            </a:r>
            <a:r>
              <a:rPr lang="en-US" altLang="zh-CN" sz="2400" b="1" dirty="0">
                <a:latin typeface="宋体" pitchFamily="2" charset="-122"/>
              </a:rPr>
              <a:t>》</a:t>
            </a:r>
            <a:r>
              <a:rPr lang="zh-CN" altLang="en-US" sz="2400" b="1" dirty="0">
                <a:latin typeface="宋体" pitchFamily="2" charset="-122"/>
              </a:rPr>
              <a:t>，中篇小说</a:t>
            </a:r>
            <a:r>
              <a:rPr lang="en-US" altLang="zh-CN" sz="2400" b="1" dirty="0">
                <a:latin typeface="宋体" pitchFamily="2" charset="-122"/>
              </a:rPr>
              <a:t>《</a:t>
            </a:r>
            <a:r>
              <a:rPr lang="zh-CN" altLang="en-US" sz="2400" b="1" dirty="0">
                <a:latin typeface="宋体" pitchFamily="2" charset="-122"/>
              </a:rPr>
              <a:t>老人与海</a:t>
            </a:r>
            <a:r>
              <a:rPr lang="en-US" altLang="zh-CN" sz="2400" b="1" dirty="0">
                <a:latin typeface="宋体" pitchFamily="2" charset="-122"/>
              </a:rPr>
              <a:t>》</a:t>
            </a:r>
            <a:r>
              <a:rPr lang="zh-CN" altLang="en-US" sz="2400" b="1" dirty="0">
                <a:latin typeface="宋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4296983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552" y="188640"/>
            <a:ext cx="80010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dirty="0">
                <a:ea typeface="黑体" pitchFamily="49" charset="-122"/>
              </a:rPr>
              <a:t>桑提亚哥</a:t>
            </a:r>
          </a:p>
        </p:txBody>
      </p:sp>
      <p:sp>
        <p:nvSpPr>
          <p:cNvPr id="921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107504" y="836712"/>
            <a:ext cx="8712968" cy="4281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               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他是一个在重压下仍然能保持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优雅风度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的老人，一个在精神上不可战胜的硬汉子，是海明威“硬汉子”中最杰出的一个，是“硬汉子性格”涵义极其丰富的形象。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      他具有一般“硬汉子”所共有的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勇敢、顽强、不怕挫折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的特点。在长期的、令人难以忍受的失败中，他表现出令人难以想象的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顽强毅力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；在与罕见的大马林鱼和打不退、杀不完的鲨鱼的殊死搏斗中，他显示了超凡的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体力、技艺和斗志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。他是各种力的崇拜者，他在同强者的挑战中证明了自己是强者中的强者。他是明知要失败而不怕失败的英雄。他是人的</a:t>
            </a: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不可战胜的精神力量的化身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。</a:t>
            </a:r>
          </a:p>
          <a:p>
            <a:pPr>
              <a:lnSpc>
                <a:spcPct val="80000"/>
              </a:lnSpc>
            </a:pP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905304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18628" y="553647"/>
            <a:ext cx="8856984" cy="93610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kumimoji="0" lang="en-US" altLang="zh-CN" sz="24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      </a:t>
            </a:r>
            <a:r>
              <a:rPr kumimoji="0" lang="zh-CN" altLang="en-US" sz="24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  老人为什么说：“可是一个人并不是生来要给打败的”，“你尽可把他消灭掉，可就是打不败他”？</a:t>
            </a:r>
            <a:endParaRPr kumimoji="0" lang="zh-CN" altLang="en-US" sz="2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628" y="89740"/>
            <a:ext cx="2345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en-US" sz="2400" kern="0" dirty="0" smtClean="0">
                <a:ea typeface="黑体" pitchFamily="49" charset="-122"/>
              </a:rPr>
              <a:t>七、</a:t>
            </a:r>
            <a:r>
              <a:rPr kumimoji="0" lang="zh-CN" altLang="en-US" sz="2400" b="1" kern="0" dirty="0" smtClean="0">
                <a:ea typeface="黑体" pitchFamily="49" charset="-122"/>
              </a:rPr>
              <a:t>难点探究</a:t>
            </a:r>
            <a:r>
              <a:rPr kumimoji="0" lang="zh-CN" altLang="en-US" sz="2400" kern="0" dirty="0" smtClean="0">
                <a:ea typeface="黑体" pitchFamily="49" charset="-122"/>
              </a:rPr>
              <a:t>：</a:t>
            </a:r>
            <a:endParaRPr lang="zh-CN" altLang="en-US" sz="2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-180528" y="1508787"/>
            <a:ext cx="9324528" cy="34563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kumimoji="0" lang="en-US" altLang="zh-CN" sz="2400" kern="0" dirty="0" smtClean="0"/>
              <a:t>          </a:t>
            </a:r>
            <a:r>
              <a:rPr kumimoji="0" lang="zh-CN" altLang="en-US" sz="2400" b="1" kern="0" dirty="0" smtClean="0">
                <a:latin typeface="楷体_GB2312" pitchFamily="1" charset="-122"/>
                <a:ea typeface="楷体_GB2312" pitchFamily="1" charset="-122"/>
              </a:rPr>
              <a:t>这句话是桑提亚哥的内心独白，也是小说的核心精神，它生动地揭示了桑提亚哥的内心世界和人生追求，也是作者海明威的</a:t>
            </a:r>
            <a:r>
              <a:rPr kumimoji="0" lang="zh-CN" altLang="en-US" sz="2400" b="1" kern="0" dirty="0" smtClean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思想观与价值观</a:t>
            </a:r>
            <a:r>
              <a:rPr kumimoji="0" lang="zh-CN" altLang="en-US" sz="2400" b="1" kern="0" dirty="0" smtClean="0">
                <a:latin typeface="楷体_GB2312" pitchFamily="1" charset="-122"/>
                <a:ea typeface="楷体_GB2312" pitchFamily="1" charset="-122"/>
              </a:rPr>
              <a:t>的反映。这句话意味着，人生的使命是奋斗，是与命运做不懈的抗争。人生下来虽然面临种种自然与社会的挑战，也许这些挑战强大到足以把人的肉体消灭，但一个人只要保持旺盛的斗志和在任何艰难险阻面前不屈服的精神，</a:t>
            </a:r>
            <a:r>
              <a:rPr kumimoji="0" lang="zh-CN" altLang="en-US" sz="2400" b="1" kern="0" dirty="0" smtClean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人就永远是胜利者</a:t>
            </a:r>
            <a:r>
              <a:rPr kumimoji="0" lang="zh-CN" altLang="en-US" sz="2400" b="1" kern="0" dirty="0" smtClean="0">
                <a:latin typeface="楷体_GB2312" pitchFamily="1" charset="-122"/>
                <a:ea typeface="楷体_GB2312" pitchFamily="1" charset="-122"/>
              </a:rPr>
              <a:t>。小说中的老渔夫桑提亚哥虽然最终没能保住大马林鱼，但在与鲨鱼搏斗的过程中，他表现出无与伦比的力量和勇气，不失人的</a:t>
            </a:r>
            <a:r>
              <a:rPr kumimoji="0" lang="zh-CN" altLang="en-US" sz="2400" b="1" kern="0" dirty="0" smtClean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尊严</a:t>
            </a:r>
            <a:r>
              <a:rPr kumimoji="0" lang="zh-CN" altLang="en-US" sz="2400" b="1" kern="0" dirty="0" smtClean="0">
                <a:latin typeface="楷体_GB2312" pitchFamily="1" charset="-122"/>
                <a:ea typeface="楷体_GB2312" pitchFamily="1" charset="-122"/>
              </a:rPr>
              <a:t>，是</a:t>
            </a:r>
            <a:r>
              <a:rPr kumimoji="0" lang="zh-CN" altLang="en-US" sz="2400" b="1" kern="0" dirty="0" smtClean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精神上</a:t>
            </a:r>
            <a:r>
              <a:rPr kumimoji="0" lang="zh-CN" altLang="en-US" sz="2400" b="1" kern="0" dirty="0" smtClean="0">
                <a:latin typeface="楷体_GB2312" pitchFamily="1" charset="-122"/>
                <a:ea typeface="楷体_GB2312" pitchFamily="1" charset="-122"/>
              </a:rPr>
              <a:t>的胜利者。 </a:t>
            </a:r>
            <a:endParaRPr kumimoji="0" lang="zh-CN" altLang="en-US" sz="2400" b="1" kern="0" dirty="0">
              <a:latin typeface="楷体_GB2312" pitchFamily="1" charset="-122"/>
              <a:ea typeface="楷体_GB2312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552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 decel="100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323528" y="26064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       </a:t>
            </a: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文中的独白有什么特点</a:t>
            </a:r>
            <a:r>
              <a:rPr lang="en-US" altLang="zh-CN" sz="3600" dirty="0">
                <a:latin typeface="黑体" pitchFamily="49" charset="-122"/>
                <a:ea typeface="黑体" pitchFamily="49" charset="-122"/>
              </a:rPr>
              <a:t>?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23528" y="2204864"/>
            <a:ext cx="8424936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           </a:t>
            </a:r>
            <a:r>
              <a:rPr lang="zh-CN" altLang="en-US" sz="2400" b="1" dirty="0">
                <a:ea typeface="楷体_GB2312" pitchFamily="1" charset="-122"/>
              </a:rPr>
              <a:t>本文除了有关老渔夫桑</a:t>
            </a:r>
            <a:r>
              <a:rPr kumimoji="0" lang="zh-CN" altLang="en-US" sz="2400" b="1" dirty="0">
                <a:ea typeface="楷体_GB2312" pitchFamily="1" charset="-122"/>
              </a:rPr>
              <a:t>提</a:t>
            </a:r>
            <a:r>
              <a:rPr lang="zh-CN" altLang="en-US" sz="2400" b="1" dirty="0">
                <a:ea typeface="楷体_GB2312" pitchFamily="1" charset="-122"/>
              </a:rPr>
              <a:t>亚哥与鲨鱼搏斗场面的描写，还有大量人物的内心独白，它们忠实地记录了桑</a:t>
            </a:r>
            <a:r>
              <a:rPr kumimoji="0" lang="zh-CN" altLang="en-US" sz="2400" b="1" dirty="0">
                <a:ea typeface="楷体_GB2312" pitchFamily="1" charset="-122"/>
              </a:rPr>
              <a:t>提</a:t>
            </a:r>
            <a:r>
              <a:rPr lang="zh-CN" altLang="en-US" sz="2400" b="1" dirty="0">
                <a:ea typeface="楷体_GB2312" pitchFamily="1" charset="-122"/>
              </a:rPr>
              <a:t>亚哥的内心活动，写出他在海上漂泊的这几天的心态，通过自由联想的方式，真实地再现了老人的思想与感受。</a:t>
            </a:r>
          </a:p>
        </p:txBody>
      </p:sp>
    </p:spTree>
    <p:extLst>
      <p:ext uri="{BB962C8B-B14F-4D97-AF65-F5344CB8AC3E}">
        <p14:creationId xmlns:p14="http://schemas.microsoft.com/office/powerpoint/2010/main" val="4048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4" dur="2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-180528" y="-1035496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    </a:t>
            </a:r>
            <a:r>
              <a:rPr lang="zh-CN" altLang="en-US" sz="3600" dirty="0">
                <a:ea typeface="黑体" pitchFamily="49" charset="-122"/>
              </a:rPr>
              <a:t>独白在文中起什么作用？</a:t>
            </a:r>
          </a:p>
        </p:txBody>
      </p:sp>
      <p:sp>
        <p:nvSpPr>
          <p:cNvPr id="6758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179512" y="620688"/>
            <a:ext cx="8568952" cy="511256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>
              <a:lnSpc>
                <a:spcPct val="160000"/>
              </a:lnSpc>
              <a:buFontTx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1" charset="-122"/>
              </a:rPr>
              <a:t>这些内心独白不仅深刻揭示了主人公内心的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1" charset="-122"/>
              </a:rPr>
              <a:t>自豪感、坚毅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1" charset="-122"/>
              </a:rPr>
              <a:t>以及寻求援助的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1" charset="-122"/>
              </a:rPr>
              <a:t>孤独感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1" charset="-122"/>
              </a:rPr>
              <a:t>，而且闪烁着深邃丰富的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1" charset="-122"/>
              </a:rPr>
              <a:t>哲理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1" charset="-122"/>
              </a:rPr>
              <a:t>光彩，丰富了小说的思想，构成小说的重要特色。海明威早期小说中的硬汉子多是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楷体_GB2312" pitchFamily="1" charset="-122"/>
              </a:rPr>
              <a:t>“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1" charset="-122"/>
              </a:rPr>
              <a:t>哑巴公牛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楷体_GB2312" pitchFamily="1" charset="-122"/>
              </a:rPr>
              <a:t>”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1" charset="-122"/>
              </a:rPr>
              <a:t>，言语不多，缺乏思想，而老渔夫桑地亚哥却具有丰富的内心世界，具有坚强的理性，是用思想支配行动的人，因此成为海明威小说中刻画最为成功的人物形象之一。</a:t>
            </a:r>
          </a:p>
          <a:p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880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75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2267744" y="188640"/>
            <a:ext cx="4175125" cy="792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dirty="0">
                <a:ea typeface="黑体" pitchFamily="49" charset="-122"/>
              </a:rPr>
              <a:t>技巧鉴赏</a:t>
            </a:r>
            <a:r>
              <a:rPr lang="zh-CN" altLang="en-US" dirty="0"/>
              <a:t> </a:t>
            </a:r>
          </a:p>
        </p:txBody>
      </p:sp>
      <p:sp>
        <p:nvSpPr>
          <p:cNvPr id="665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64098" y="3212976"/>
            <a:ext cx="8784976" cy="122413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（二）海明威没有浓饰艳抹作品中的主人公，仅轻描淡写就把老人的内心坦露出来了。 </a:t>
            </a:r>
          </a:p>
          <a:p>
            <a:pPr>
              <a:buFontTx/>
              <a:buNone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196535" y="980728"/>
            <a:ext cx="8640961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（一）这部作品情节十分紧凑，语言质补，平铺直述，让读者于简单的情节发展中体会人类的奋斗意志与对生命的尊重。 </a:t>
            </a:r>
          </a:p>
          <a:p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611560" y="5239814"/>
            <a:ext cx="63642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（三）以写实而达到了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象征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寓意。</a:t>
            </a:r>
          </a:p>
        </p:txBody>
      </p:sp>
    </p:spTree>
    <p:extLst>
      <p:ext uri="{BB962C8B-B14F-4D97-AF65-F5344CB8AC3E}">
        <p14:creationId xmlns:p14="http://schemas.microsoft.com/office/powerpoint/2010/main" val="283387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/>
      <p:bldP spid="66563" grpId="0" build="p"/>
      <p:bldP spid="66565" grpId="0"/>
      <p:bldP spid="6656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3" name="Rectangle 33"/>
          <p:cNvSpPr>
            <a:spLocks noChangeArrowheads="1"/>
          </p:cNvSpPr>
          <p:nvPr>
            <p:ph type="title"/>
          </p:nvPr>
        </p:nvSpPr>
        <p:spPr bwMode="auto">
          <a:xfrm>
            <a:off x="0" y="348245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dirty="0">
                <a:ea typeface="黑体" pitchFamily="49" charset="-122"/>
              </a:rPr>
              <a:t>八、自由探究</a:t>
            </a:r>
          </a:p>
        </p:txBody>
      </p:sp>
      <p:sp>
        <p:nvSpPr>
          <p:cNvPr id="25634" name="Rectangle 34"/>
          <p:cNvSpPr>
            <a:spLocks noChangeArrowheads="1"/>
          </p:cNvSpPr>
          <p:nvPr>
            <p:ph type="body" idx="1"/>
          </p:nvPr>
        </p:nvSpPr>
        <p:spPr bwMode="auto">
          <a:xfrm>
            <a:off x="0" y="2996952"/>
            <a:ext cx="8892480" cy="187325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4000" b="1" dirty="0"/>
              <a:t>       </a:t>
            </a:r>
            <a:r>
              <a:rPr lang="zh-CN" altLang="en-US" b="1" dirty="0">
                <a:solidFill>
                  <a:srgbClr val="1C1C1C"/>
                </a:solidFill>
                <a:ea typeface="楷体_GB2312" pitchFamily="1" charset="-122"/>
              </a:rPr>
              <a:t>老人每取得一点胜利都付出了惨重的代价，最后一无所有。</a:t>
            </a: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1C1C1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</a:t>
            </a:r>
            <a:endParaRPr lang="zh-CN" altLang="en-US" sz="4000" b="1" dirty="0">
              <a:solidFill>
                <a:srgbClr val="1C1C1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35" name="Text Box 35"/>
          <p:cNvSpPr txBox="1">
            <a:spLocks noChangeArrowheads="1"/>
          </p:cNvSpPr>
          <p:nvPr/>
        </p:nvSpPr>
        <p:spPr bwMode="auto">
          <a:xfrm>
            <a:off x="323528" y="1052736"/>
            <a:ext cx="8568952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5400" b="1" dirty="0"/>
              <a:t>       </a:t>
            </a:r>
            <a:r>
              <a:rPr lang="zh-CN" altLang="en-US" sz="3200" b="1" dirty="0">
                <a:solidFill>
                  <a:srgbClr val="1C1C1C"/>
                </a:solidFill>
              </a:rPr>
              <a:t>这是一场人与自然搏斗的惊心动魄的悲剧吗？</a:t>
            </a:r>
          </a:p>
          <a:p>
            <a:endParaRPr lang="en-US" altLang="zh-CN" sz="3200" dirty="0">
              <a:solidFill>
                <a:srgbClr val="1C1C1C"/>
              </a:solidFill>
            </a:endParaRPr>
          </a:p>
        </p:txBody>
      </p:sp>
      <p:sp>
        <p:nvSpPr>
          <p:cNvPr id="25636" name="Text Box 36"/>
          <p:cNvSpPr txBox="1">
            <a:spLocks noChangeArrowheads="1"/>
          </p:cNvSpPr>
          <p:nvPr/>
        </p:nvSpPr>
        <p:spPr bwMode="auto">
          <a:xfrm>
            <a:off x="1071873" y="5373216"/>
            <a:ext cx="30684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他被打败了吗？</a:t>
            </a:r>
          </a:p>
        </p:txBody>
      </p:sp>
    </p:spTree>
    <p:extLst>
      <p:ext uri="{BB962C8B-B14F-4D97-AF65-F5344CB8AC3E}">
        <p14:creationId xmlns:p14="http://schemas.microsoft.com/office/powerpoint/2010/main" val="381954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33" grpId="0"/>
      <p:bldP spid="25634" grpId="0" build="p"/>
      <p:bldP spid="25635" grpId="0"/>
      <p:bldP spid="256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323528" y="1340768"/>
            <a:ext cx="7704138" cy="3457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/>
              <a:t>          </a:t>
            </a:r>
            <a:r>
              <a:rPr lang="zh-CN" altLang="en-US" b="1" dirty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从表面看老人虽然失败了，但在精神上他并不屈服，诚如他所说的：</a:t>
            </a:r>
            <a:r>
              <a:rPr lang="zh-CN" altLang="en-US" b="1" dirty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</a:rPr>
              <a:t>“</a:t>
            </a:r>
            <a:r>
              <a:rPr lang="zh-CN" altLang="en-US" b="1" dirty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一个人可以被毁灭，但不能给打败。</a:t>
            </a:r>
            <a:r>
              <a:rPr lang="zh-CN" altLang="en-US" b="1" dirty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</a:rPr>
              <a:t>”</a:t>
            </a:r>
            <a:r>
              <a:rPr lang="zh-CN" altLang="en-US" b="1" dirty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这部脍炙人口的中篇小说是一曲打不败的失败者的赞歌。</a:t>
            </a: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1979714" y="-1035496"/>
            <a:ext cx="30972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3600" dirty="0">
                <a:solidFill>
                  <a:schemeClr val="tx2"/>
                </a:solidFill>
                <a:ea typeface="黑体" pitchFamily="49" charset="-122"/>
              </a:rPr>
              <a:t>九、结论</a:t>
            </a:r>
          </a:p>
        </p:txBody>
      </p:sp>
    </p:spTree>
    <p:extLst>
      <p:ext uri="{BB962C8B-B14F-4D97-AF65-F5344CB8AC3E}">
        <p14:creationId xmlns:p14="http://schemas.microsoft.com/office/powerpoint/2010/main" val="338291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-324544" y="-12249"/>
            <a:ext cx="8229600" cy="1384300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想起了电影</a:t>
            </a:r>
            <a:r>
              <a:rPr lang="en-US" altLang="zh-CN" b="1" dirty="0">
                <a:solidFill>
                  <a:srgbClr val="FF0000"/>
                </a:solidFill>
              </a:rPr>
              <a:t>《</a:t>
            </a:r>
            <a:r>
              <a:rPr lang="zh-CN" altLang="en-US" b="1" dirty="0">
                <a:solidFill>
                  <a:srgbClr val="FF0000"/>
                </a:solidFill>
              </a:rPr>
              <a:t>亮剑</a:t>
            </a:r>
            <a:r>
              <a:rPr lang="en-US" altLang="zh-CN" b="1" dirty="0">
                <a:solidFill>
                  <a:srgbClr val="FF0000"/>
                </a:solidFill>
              </a:rPr>
              <a:t>》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4749851" y="1220554"/>
            <a:ext cx="421463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明知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是个死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也要宝剑出鞘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这叫亮剑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没这个勇气你就别当剑客。倒在对手剑下算不上丢脸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那叫虽败犹荣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要是不敢亮剑你以后就别在江湖上混啦。咱独立团不当孬种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鬼子来一个小队咱亮剑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来一个大队也照样亮剑。 </a:t>
            </a:r>
          </a:p>
        </p:txBody>
      </p:sp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EsAM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n4Lp422BiFY8jtXWRw6QqPuvozJ5qAHzFxtIyT+Fcgvl4+Yhaei2x6zY9zXj3it0fouJpKo0+bl9Dr7iXSYkJFyrsWK5R1PfCnA/WqMpsGgLGYFsHaAAOlVrXw99tjV7a6jl9QrgmrLeE9QXlFJHutZtxvsckI0oae1ZmPFBG0jxXGD1Vc5J4H/166mA6dLY2CmaNZnDCQ72BJwQM8euP/r1yl1YTWV3HFcRlGIyAw6/St2y0wTxbgetHtOToa4ilCpBP2j+Rrm005hdSqYvPRT5eZuRlQeD+dYRWUhl+1uOhDZ4HWrGraT9m037QJ1hWJw7s2QCvpxW1aaZFcWkciYcFRlsd6JTckmkcVJwpNpzbORvbXMbH7exZVJ5HU1e0230trG1ErxiUsglMjEYU5yeCB2Na15oOUOxcGuSl01o75ywwAMYx3pwq2+JHROEa0NJ2Ol+w6YrXqlIG2Rq0QkmHJwMjr68fnzXPNawRumy5JjIO4AgdPf8AKo5WhhyucsByAen1PaqU2q2KA7rmAH0XLn9OP1qnNz2Rx2jRb5plqXTVkYrHqGc8hSc8fnVWG0ht9YtY3uUuIZZQHQDO0e9Z8ms2LvjzHPv5fH86Tzre5X90dx9MYNaxclujKVWMotRkdpDpuj/b5zDGWPkqYfLdfv4JI+914NTtbRNYWsqSspIAcrKDk7QfzzmvNC6wzKUJDA816To2ni4s4rhQNjjOBRWlZbbhhnfeeqENpL5blbzOBkAVSu7dY5FZ9RVC2QCSM4zXTpZxrwFDH25rJ1vQ5rwwS2/yvGfutFkEVzJ9zs9v/eMO6snSMlr1WcAkq3fqRit210TTv7D0q6ktGNxNMFkG488Hr0wOBVC9stgw4dTjumK564RkfA5wevpWtOp3IxEZTS5ZGv4jsbK31WW1tjHabdv+sbIxjtzz1/nWO9h5Me43cbPjO3PX0qGS2JYE9SMmnLZO/RT+Vae0V7oUaE2knPY7BdF0OTUI4QASyMSvzbQcjB6g+o+tcxqelwx6nPHBfxRRJIRtZuevbPP/AOuqj2rx5UnaCOhpn2eNjywzV+0RzvCSi7uZXd/LuTGXEiLj5l78e1FTLaAOCoBWil7Q6oRaVm7luO18xizdBUz6eJoTtdUPqRVuOMZwOlb2meE7bW0Eck5XPbFcqqNysjuxtowcnsecTQ3dpPuhlLe8ZwRV+LxJ4l0sBodTuVQDIDtuA/A5ruL/AOFraWyzwXaeWM5UggsTWN4l8HavHdwpa232qGSIPuyFGe45NdifvcrR83KMHG6ZQtfiDq9+RBqMdrdx+rwgH8CK7DRb6K9Ci2i2SoN3ls2cj2Pf6V5F57WN64WBflO0xyDoe9bWk+M9T0x/9Gt7TLcZaPnHpnNKrQcndEUMSoRcWz2ZraK9tTbXKJLBKvzoykd/0NadrbLbQrDDEUiUcDH8ya880vUPGmsjzUltbeIj70cSk/mavR+CdQ1mYnU9evHUdVaUqB+A4rFWTszWak1zPQ7WSEBSfMjyPUivIvGXiO3t9UltdPZJTjDuhyA3OQP0rprDRNI068kjs5JbwJ96cksgPpnua4rU9CVPGrqINlq7q4wMDkc0J05Sd+hfLUjFOL3I9N8M6tr4WSdzbwHkAjr9BXRxfDm0hh3Mk87gdSMCuqYJBGoFyLWJBy4wOKybjxBAl+0FvrFzOwOCuCFX8COe9ZurJp9EbqlGMkt35mVD4R015HU2zLtHQjoa57W9Jj06Qm3ypXjGOK9KmuZNM0y21CYLIJiPmx1U/wD6x+Vcjrdvrk8jvLb2kUXURswLc+oHenBz5tWXN02naKOLDR3qlWAWYdvX6V3Wl+JbfRfClulxbz3NwpYKka4Uc/xN/SuW0rwpeazb6neQ3EUElgnmNG2csOen5V2Xg6D7X4Yd5o2IkkbO0cnAA4Fb1tEmefR96TWzOYvvHfiK+YpaoLRDwFhTJx9SM1kPeeIJ2LNd3zHvmRq7jVLOJbmIJoBiQpnzhNkj2Pv7Vb13TP7P8J/aIgfPJDNnqOKn2qWiRqsPdc0pHnJ1LXYvvXtxj/acn+dLDrNyGDXSiVOhOMGukvtKtotIgvINPN00wXc8sxHUZJAHYdKo6Jb2V3d21jPakeZcYZs9FIAxmr54tbE8k4u8WW7cx3UcU0I3Iw4yKtvcw22A0ka+8jhRVvSPCey7u7K9j8y3AIgYN0+Y5+hqlqnhbT4jbm10y9+csTJI3ykL1+n0Nc/u3sdyrz5VpqZt1q+n7svdK5/uxpn+lZ0ur6UxwY5yPVflrr9e8Kabp2iRSRIBNctHGAR905OT+tY2s+FE0+CFYtPbaUDNMZsknP3dvr7VrD2fUwqVKz2sUtN1GwluREZnjUn5fOXH4ZBorqLDw4niHQZLGS0ht9Qs13RyKgVmX0c9zRTcIS1RmsVVpe7LcpJ1/Gun8P3f2eZSM57YrmYipOQRXS6TG01q6xMqSjlWYZGe2a4Xfm0PpcY17J3NXVvFAkvPs90xhVflXCE5P+FdPpeoWk9rErMGKRjOe2K4+C41OV1ivdNtb9UON8eCUP44Iql4o1KSwaVUKxz3EYi2L/Avc/riuuM5RfMtT576sqzVKKt6M8r1xVuNf1GWNcK87yLj0LHFXtI0RpkDT2TzK3CFWxz9abdqizO7OA0sRAX3HOf0rufBV7b3ulJCSokThs1pVqy5VYFhKdGtKD1sSaT4fu9Nto9SgNxZhkJMMr7tuDjkZ710+peH59TsV8y6ZCYskJ0yR6dxVDxRemw0+Bd4KyuF+UeldRFdJLpWn3AGQ0IBweuKxik3dkzcowjbrczdK0A2VlBDJOXKx4kVE2pn2HUCsLV7VFsIkPmO63JfczZxz+g6V1d3fw21lJLH1x61xltrNvPbX1tczKsolJjB6t04H61FS19DXC05tcz2TOj023TULFWZEdByQQCaov4btJtWkkRBEZDukfABap9BaS3wyt+7Ycg0y4+03d7PdBW+zxj91EDgytSi7xQ5c0astdDI8eTbNHiijfKwMpQemKxNTtLTXtMt79HwwzI65/jPUE9cZ/nVvxldTNpccMliyt/y12Hdsz6niuf8PtcQaZesqMII2wjk9c1evK5IqCg3GLRp+FTcabpHiB7gk2yWZymcE7mA/pXXeHo47eOOJIjBDwUj/uqRnFebQ3F1LY3Th/3NxKiup/iCnP8AMV3ul67Dqt0dsTRukYLA45x6U6snZXIpYd+9NLRnWz29r/r51DKg+UEd+1c34vfd4dlBZVDHgZ5raWeOeJfNP3T8uema53XbHRF06WBhBgqzk7+S56f1pcy3M4QfNZnL+HrpZbCS0nORF/AT0B7irGkHTofFUCSL+7GcEdm7GsSza00+6kI+ZmTbnOahsJVfXEkLYAYk5+lHJq2tjplNOCg9z0jTb1b28knDcRzyQsPo5x+mP1rs30y1liDSKDGBu57mvF9E1KS0v33EMlzJufPY54P6mvVrG6YxbXYnjA5pwcYyaa3MMVh6kIxdzn/HFox0aCdQoCSZ2E49KsaLNbajoSTMEZkG1w3VWHama14e0dbLZKg2ICwBlP3iep55rAtbyC1trq2tfLJbLN5ZyT71FRqLsVRi501rsbnhTUlfW9RijUM0oAVsdOcUVi+F2TS7+2ufM+9IQ5P90qGorWlOKjZs48VRlOpzRRwlvqrQSfPyua73wxq1t5gDsCj8da4yHwzqDyt50BiiUFnkcYAUcmrEPktp5ltAYzbttfB+8DnDe1Koot3ietRlKpenN6M9V1Z9K0zTpNWQ/vlXCpuxvY9B715VcXM+o3rSzOWllblj71BdahNJGBcXDui/dVmJFZ41DB3KAGB4FacrktjpoUoYO/PK8g8VyW0HiIRWpzDBEsROepx8x/Mmo/Dd4bTUlHmFVY44NVbq1e7dpg2WPJzWePMtpRnKsDkGujkUqfL1PnZynSr+0ltc9T1uW5vhZyWN2jXFvuPlPgg5GK6zw7czQ6Jax6r9nhZM7USUHdXmkYj1xbe7tI42mAVZo27Hp+RrudJ0+5tFXdp9pbr97erAmuC/Jo9z0KkVOKaLWv6jbw6e0i8ITgA8EmvOBP8AvhNnJ3bjXb+LIorzw/c3DsBJFhoyv15/OuR0K2XWka1S0j+0rG5Q72HmMBkAc9TinCN1c68PioUYOLR3ej3MbQgMwDRHBAPY960/MvDGBbpAkaDAaRifx4rmRGY/IuYTtyu1h6kVv2t9G9kFkZVKj6VhGVnYyr07++jmfFN3cWlnOGe2m34L7Sc9e3bvXHWN3K4uAoZbUwuZQT93A4/XFdF4peK6lQRY8sD5zmuPuBFNK0FsxWFcbmB4b611UkmjKrzJpIs6czfYEDMSNzED6/8A6q1NNvX0+9WdTx0YeoNZiNtCquAoGAK0NOg+1XaI33Acufaiorp3PZoRhClyHe2E0OooPMUMo6Dp1qprGlSrH8mn22wKcOx5/KrE9oEWOe0IjIQbSOnHY1z2ta/qkETQzQ8EY3g8VzRXQ85tJ862OWmDafeSvJHGWIPA6CoNPjlkMk4B2rwTVW5umlkJJLs3YCtTT2ktbSYuP3kqbACfuA4yfrxXa1yx1OGE+aspJXSH88EHDCvSvDWqwalZRJcKGdTtcZxyOhrzqZQ9wPKX5XAKitPwxcStq15ZQEERxK+c9WB/+ufyrCSvqj08W4OC5nvseialo8bwho1gVecB0LH+dcGAmi3N2yvG0kileFA49MVoapquuQW/mLHlB/EqZrgppNV1K7Z1V3cn+7gURjz67I4VKVKPLudhpNzb3GpfY942qZH3E4AAUgfy/WiuUj0iezUXV85QP8qRZwZT6f7vqaK3UIo5nKpJ6aHUrrBubSW0mZmilQoeecGsrRIls7m6tLpd0Txlc+ozwRVGGYntgirBbzAGPDDgGsOVxukfTSw1OdpwKd/AY5XiYAgfdb1rIbK5PIIrcuWdlw53Y6GsOdcyEV1UXpZnmZjC1pdS5ZTx8jeFb0PepbmO2m+SVRyMgjqKzFIgVjjIPUYp7SjdGVOAT1zVOF3dHEqicOWe5ctNGuY5fMs74JkdQcce9b+m6hd6fqq2+p3stxHIpEWXO3cO2Kw4rxreMt14JqC6vX1K381wElRt6kHoaycZTvfYrkp07cm51/iTXDLp7QRZAkGz8M1jaZeNZNE8TFJEbcGXgg1kTXxngjz97GWHvTYpyO9CouMLGsqkJSstj1ux1C01iIsqIs5GZoOx9Sv+FVNQ0MSRl7aQ8/wMeK4C3v5YXVlZlZTkEHkV1ll4nE8JjuCFmxgSfwv9fQ+9c86bTvYFGUNndHFa79pt7nyZEaPBxw5NJYkQRiEKC0zLkn+FAwJ/kKk1mT7TqDSSlgEPI71Sjn8ssx+8eMeg7CuqKvBKxwS/iuTNMbfPZWOBk4rZ05liUbOMnJ9a5Jr078kZq7aaovQEg+hrOpSk4nrUMZTfutno1ndeYuxnx6VFq8ds1uv2qRVU9ACefwrk4tXKcl8Yqtc6w19OTuyqDArCNKVy6nLze69zRlls7cMtpAoJ4MrAbvw9KyJpOTzSS3AEedwrJubmQuVQHB9a6adNvc460400aw1GO2j5yzdF55qv4e1V7DXWudzeXJlHYclQSMN74Iz74rF8yRm7kjtU9rcJBDLwRIRgGtvZqKdup58q7rSSk7JHot9qk1xGyZ2I/wAzAHKH3B9DWQ2vRacrLaKss2MbiPlX/GuTivWwEeR/Lz90Nx+VSG4UHC4rFYW253/XounaJfe5ubuc3F1IzyN3Y9B6CiqfnZ4zRWvIzNVYo1duG461NHyDz3qHO3nk/jTYpCXYE8VztXPoXNQ2J5QQvrWXOMMSBWixwpbNZl02VZ1IIx2rSlvY4MfWTh6CSWF7Ig/0S4PGRiJuR+VRJp98AV+xXOD28puv5V9T6IxTw9p3Jb/Ro+g/2RWkpO3DMrMBgnArt5EfJzxcm72Plzw94Y1PxBqkemRL9mkdWIkuEZV45xnBrt4fgfqjH9/rNoo77EZv8K9a0621GIj7bemUmaRxsUY2E8Ifp61pC3jE5lCjcV2k57elNQRlLE1JdT5j8X+ErjwprAsTI1yhiEiyrGQOev8AKsNIJzjFvKc9MIea+ndTtm/0hzbB2YnbJGSWHA4K4weBTNI0zUR5kF/9nS0jYrFHGPmdeDknj6Yx2qXFXsaQxcoo+fVvVNzA6ae7KoK7WQ/N/wDXqxHq8C6atpJZKJUkD7toHf7vPNfRclnatsbykPlHgE4A57ivnHxSQfFurnj/AI+pDx9aynTSR3YSt7V8slsJc+ILJb5pG08bWjUbRj5SM8j86pJrOn/ZoUFhlkYksUX5sqQf6H8KyZVaSQnBpREEFCSSsRUpuU32N1tbsCJs6cDvYFTtX5QBjHT8abpHgjX9b0z+0dPsvMtg5QMXC5I9MmneE/Ct54s1hLO3UpAp3Tz44Rf8T2FfS9hpdrpVhb2dmgjt7dAiLnt3z71rGGhyVKig/dPme/8ADWtaPapNqVlJDC5wrsQQT6Dms8RDsOK+mNZ8PWXiHbbXrq9sE4i2gnPPzA9uvUeleWeKfhbqGkRvc6OzX1soy0eP3i/h/F/OolTfQ7cLjYP3am552VVB8oG6mQ2M+oX8VpaLvnlO1QWAyfqeK9T+Gfg/SNf0K4utV0/zpY7howTK6kYAyMAjpW7qPhHQ/D3i7wxLpViIZJbp1c+YzZAQkfeJohTa1JxGOjK8Yo81j+GPiuKJy2kncRkN5qcfrXGtEzzuh4IO1q+tnnOVV0Cu4bCluwz0r5ZKKk8vOP3h/nTqWirojCzlXfLLZDRaoIcBSSBk7v6VlGNsnjmt7eNp5FUBGM+v0rKEn1PRxOHg+XlK0URzk5orRiiRiASB9TRT5whg9CwWbPIOOxpqxkljnHGcUjNsk2jkHjpUiAnqeKytY9eDU3YQBXXa7bsc8dKryRK67RxV0ouQQMH1FQyZX3Yn0pReugVqUeX3iTQzcTeI9OtJ7qdoJLmON081gCpYDHBr6DHgbw+uVaxY9twuJQf/AEKvC4fDviPTtUt759GvUW3dZiwi6KCDmvabbxpNNbCT/hHtdIYfeS2B/Ln2rsg9NT43FKKqe5sUNZ07wZol0lvePFbyEK4SS9lViP8AvqoYpfhqYwX1C3DEcj7bL/8AFVrP4ptp5VM3hLWJZCOC9krEj8TQfEliDhvBurD66ctVdHMZMQ+HdxerBBdwyO2Am2/lJY+gG6t2Dwf4dnjDraTbGzgi9lOf/Hqpz+IICubbwjq8cg+66WCgg+1Og8XC0i2SaDrpblj/AKHz1+vNCauM8p8fwPo3jS7stOuLqC1RIyEE7nGVBPU1yjqzMXYszHkknJNd54x0zWvEHiq51Kz0LUlt5ERV823IPCgHj8K5Ca1mt5XhnjaOVDtZGGCp9K5qradz6TL6dKVNW3sZ5TNbfg7wsfFutmxN0tukaeZIcZYqD0UetUDEfStLwhqZ8P8AjPT75m2w+Z5c2emxvlOfpnP4UoTVysdQlGm3E+gtA0Kw0Cyjs9OiWOBByT9527knuaw/Huo662mPpvh3Trm4uJhslnjwBEpHbPeltviH4euvER0yG8iKRxM7XTsFj3ZA2gnrW1FrWl3dykdprNrI5Yfu45FYn2612aPQ+Z1TuzyXwrL4/wDCt4kT6Ld3locKYJGBIHX5Wzx/KvYI9WT+z/tt1E9nGqb5FuPlKcZOe360ybVtNW7a1mvrVbtW2rEZVD89Bg81538XNVt5/Dtnb292jObj50jkGSNp6gdqn4VoWl7SSR2Pg7xFaeILe+u7K0WCBrt0RlGPMwB8ze5qLxSAPFPhLrzeyf8Aos1ifBj/AJE2fGP+Pxuv+6tbXihifE/hLIGftr9P+uZp3urkyXLJo6ORI0HmHgqu3JPGOfWvk6SQG5m3HA3nGBnvX1HrcK3lmkYYBhMjgZK7iGGenWvmArEZ7gSdQ5x+dZ1TswF+Z2I2aMj7wY/lSQRjbkk/MeMGiNULhSvXIzVgIF2/3QMcVi30PWpxcnzMR2SEBSdx6jIoqOWURtlgGUnpRQosJ1kpWuTzghsjI+lOXGPvHI5+taE8ASSQN2OKo5DyFAD+IrNS5j06uHdOV77k0ZVoiysWZcbxtxjPT61BcMFZCMj5h/OtTRIc3E8TxzyK0WfLiQsXI7frVXU9Ourb55omQKVIWRdrEHnoaI/EZ1pt0ZQl8R7TrXiq2jtJ4jvMkbRjBAORuyRuHqBWl4f1GO5LW7iVJ4VG8PIuBu5wADj1rxrUvHK3swkGn7T5gZtzA5AXGDxVqws5viF4psrj7ALXT4NouHY/IwByRnuTnGK6oybZ8lKk4rU9zj1CCNguCqqNoYjjr9asloiquHQlRwd3H+eK5WPwH4Ql3FNGhz/wIY6ds1Xj8IeDp5LmOHS7JpI2CqvIwcfXnpW3qY6G7qM0pYtEoaQJtXbIQzE59DgDvn2PesHWIJ2jsrq3Fz9shJCBHLFsPwGHcHB/OsW58OeGbNnMum2bosh4hBJAAOV5OfSvJbea4s9ZWWxO2cSlYh/dJ4H86zk+htTp8ybXQ+mft9y9hDLskUy4OVTeVyfyxivD9di87xLqb7gc3DnIGM813txaeL7KO3t7ZNDuRFHhYo3kRhjnPJx19cfSuE1GO9i1a5bULZbe5djI0QPAz6e1c+Kb5T18jS9u/QoC0HrVW+tQIycfjV77UmenSq888t24treBpJH4REUlj9AK4Yc/MfU4qklSbkek+DPBfhe78N2epjTku55xiT7Q5IVhwwx07GtDwFAuhPq2hNBAs9jPlH2YeSFzlWJHX0rmPh5c65pFrcade2l7bWzTB4g1qSSxGCBn6Dj610mrxapbeMLPVLKwup82rWt20cQ5XOVIyQCc16y2R+fVdJtXM3xZoN2vxI0PW4reEtIxyobAZo1yMk+3H4Vc+JLzHwvLK9rbEbWBdeq5wBg/U1pWN3qupaiY7vRRaWUSMySTOjNuI43KCccZ6Z603xnoGra94eawtLm2Z5JgxMrbQFB6AgfShq6FCVppswvhLdPbeD5lWBpS14wAVwCTtX1re8TXmfEPhVmt5VK3khKlf+mZ49zXI+F7q38JW15o+q69bWVzDdFmRWJDZVSGBxyKv6n4ptNW8SeHI9Ov7a8kgu2bEWSeVIyRxST0sE9Ztnf3Fyk7iM+YGU5P7s18xXEH7+Q9t7Y/M19KxzamQ6vBCFx0JwzfrXzfcviaRV+9vP8AOoqNnflyjeTZQYmJjj86YZ2qdonY8g+tM8knkLmpTR1tTv7pWYs5XPrRV1Yv3a5AziijnInhpN3Z2txpWyGeQncFYfyrlmO28wBwCa7SOFrmyuY0PzbwcZ7YrCl04xyElea8+lNRbufVKm60UubVMu6Lql9ounajqlpbLJIiKilhnbzkmqc+ty+LpLYGBhfYKsQBtYY5PHTGAeau6PqAs7gwzRh7ZwchhkA+tbuh6ZpEeotNawG3umDDarEqwI7A9Kr2iW61PNx+GqKq5rY5u08RRxX8UbeGbZ2hAin2RKfmz97lTzwa6XVPGl/YCOyj0uaSKSJJTAsSqVJzwMDpwD0/KuP8QWC/21dtHJsbeQSv61m+VOY9puWK4x16/wCcmuuNVdDyJ5VWlI9Bm+J2pxWE8TaetpMsf7tpeSWI4wP1/CuKsPE2qf2lKLm6mWGY+ZKkG1MkAnrj68VUghBJ3MWYHqTmnCwu2uWMEUoZRkFVJ4NNVbs2nlHJRUna7OlvfHEhuPK/s2bzkUI8oKhwAcseBtyaju/GNhZT2N9pujJb3AUlWZVbu3Xj3/XrWQbzX4XkKzyq8gKMBGATnGe3U4qtJY6kiJNIr7UQIrmLhR2xxx1/Wqc0cay+qd5F8Y/OjO7SirjncGBwenT64rntU1mTWtXN1cAqWURc9sGsoRXUgKTlmDbSVVANwHQ8CrP2Z2JVImBU56dKwrVObQ9rLMt9jJ1J6D5yiZCqGHqDVELcjULdraQxSiRdsm4rtzxnI6V0VnozXMbDHAGWYg8e1asfhmB48FS8pAB44rmjU5WejmFSE6UqcZFbVZrwWUcTasZJY5VKMb5jtI/i/wBXnHbOaT7Tf2No8ja4smY2BjS/YFTnr9z9Klm8LwxJ5nkgAckbe1Zln4csbvUZo0JeIZ2MBxn0rp+sLsfLQy9zu77G4uuzxWUQvL+3niyuVfVJFYntkKoxQvjVVnYJdwJtJyf7RkYN34+TnvWbrWhQWenBljPpnGK5mLT84URMWOcADrTWIb2OmhkrqK7kblrr9pN4m1VpobC4juAsiPcS5XIXBAYpkk/QVs2Piq209s2lpYQluN8c6Z5HqEz6VwUlhOkzFI5UccghSDjpVd11NJDtmuBg4OM1qpNnLXy+VN+67o9RXxxdiMsXt4gin/l6B4/LmvKixkuFk7uxJqVobySJfNmmaInoScGmvGyzou0jacHI/Gk5Nm2Fwzpay7iyybB0HNC/u4AcZ4zUd0DkfSpIv3kAGecYqWtD0YyftJR+4d9+LfjqKKcFIh2g8DiipLqR1Wh3s1uI5PNjHfnioprf7Qgw4AHbGKbbaiJgRuBwKqvftIGHAHrXm2Z68INPzIZYIo5CrHJ+ldd4bitpbKKZeZo8oT39q5OztJLycorgdyWNbqRtYW7RQSFFPzOw6sapStuZY204cieo3XvCqyG81GOXMzP5nlAfw9/x61wzW8eD82P616Xpt80gMTHJHQt1Ncj4h0tdPv2EZHlS/vE9vUfgf51vCpcjBTu/ZVNexzRjjU5DjNdB4d1+PSLmWW4ElxvQIoznHX1+tY7Jk4xn1qIqEbIGPSt1J9B4nDRknGS0OtHimKNpgsDgSSlwSwyvy4wB/nqasv4gV9Ba0lspwWVCJQmFGMc88dq4pyN+eDXTv4rjk0+C2Fs4aNET5mBXC4PTHt+tUpN7s8/EYWnGUfZwv82XYNdZL+Cd7K43JGYgmB8wHfp1wCD2pYddljyxtJ3YooY7TgEMSSB9DgD2plx4ygkuLWQQvsgDDbtGSWzznPH+fWqs/ibzb9blA6AW7RlATgsQcZ556/pTbstyI0XPR0radzcsdctzDPFKYU86QsBIAGHUnPPHWp5NXjsZI5ox5u4kKqEMScYrgpZRM/mAHezEtk5Htjv+prom8R27W1ovkkPAYzjyxjKgZ5Bya5+Xmd29jongfZpOEG+bdGpP4ulSUGS0nRW3rtK7SwOAP5Z/IVQHiN4b25litZMMgGJM5yCDg+gwD79KfeeLLa61NLv7M+1EKKCASCSDnr7frVVvElv9vuZ/KkaO5xvR0U7AB29fQe2eOeNm13OeGG5FrQe3d9y5ceKoLnSWtTCVcptGEHqDyfTqPx9qjl8R2wuLOb7OV8qQuAIlUYO7OMH3/rWAt/GZGAs7cKWJ3BW3gZ9c4z+Fbeo+JrG8WJPKnUAOHyBjlWAI57Z9KIt9zSthYU7ezpOzv1JpvF9q2oXE0lrJtkiWIAgbl2tk559zVT/hLILczhInEc0jMR5a5+YY9euO9Y2tXlrezl4ROp+ZgWwBlnLds54OKp294kEflNaWsvJw8oct+jAVXM+rMHg6Tj8DT9Tbk8RRPokNi1vOnlCP5wpIOPbP069fQcVW13XLbVLSKP7LMNsjOGfCknYVByPRv0rUj8WafDo8Nr5Vy0iFGYbRtJUr3z6A1k65r1rrAgKWpTY7sy9Mg9MEfiau6S0OGnh3z6wf3nPLGSvzfzoEe3oOfarj+WLVR5R3FQM7j1z1/LiojJHu/wBSdu4nHmHp2H4Gs07nryiqa2ZBsZGGQwzzzRTzLLLKhkkZzgLljniimRBXRYFwVOV+97GrMd8CPmT86xi5BzQJW9amVJM3WYu+pvwXeyVXRmBHoa6m2MM0L3LKDFGu4Kedx964a2LD75zx0rptFuke3lsnGVYhgM/mK5akLHZUXtaXOja0a3WXde3MYZnb5N3ZfpW7f2VlrFg9vKv74f6tgOhrOWQKI0VQCAAFU5q3ZYSd5WYsq8DnCj/GsozaZ5k4tNTT1PNrmD7PPJE/30baR71ScIwYFh04r1HVPD9prkTSRosdwFOHXufQ151dae1rcPFLHh0OCDXTGR6lOv8AWo8kbXW5lqNjcdPWnb8gANU0kCg5C4pNqnGVziteZNHP7KcHb/MbwRjNT28G4ZBPNMVYy33cVpaciSXcMA6yOFH4ms5yfQ6qVNRTnPoamh+GJtWkIT5UXG5yOBnt9a7C1+H+lwTkXUss4HQIduPrWgt7Z6TbrDAbeCOIAlpZAqL7se5POBXO3vxT0CyZkH23UZV/54gRR/h3x+FVTgn5nz2MzOvKT5Xyx8jbn8A6HNG3ktcQvjh924D6g1wWteHbnRbho5lJU/dkX7rfSpp/jCrnbHoGxM9ftT7vzxWgfFdl4s0O5iXd9oiQypE5+dSo56cMMZ5A+tVUp6aCwOaVoVEqkrp9zjXGx8gkfWq7/fwDSySiQ/8A16i2/wC0cVEVpqe5VrXfu7EmeOSaiddzcEilAIX/AFlBRs8ufyq0jmnJy3QmOOtJkDGMUvlkniQ/lTDGR1emrENuOyHtMzKqYGBTTxUYRh0alKuB96nZEKpKW6FQ/vFz60Uwq4x81FOxmsQ4aWIC3NPiXc6+hNMK4Jqe3BDA/WrloctBNzVy3Gw3E1btp3gmWVDhl5FZ8ZA6irCtmueaufQ0J3Vmd/p1ytxF9rP3j8qKO3rUznLJbK5UE/MepA9fr7VyuiX/AJE4jc/I3Qnsa6qzniF47BAZiMlj/CK4ZLlZyV6XK9DbtbpLZFtkTYvfnJ/Gs/W9Ah1W2kuIVC3adx/HjtSMxOXUZZegzwfatq0YpGA5BbHOOlXCTehwycqMlOnueRSwlWIYYxxyKqum016fdeHtP1WOQIEiuDlhIgwCc9xXC6hpkthcNBMu1l/UVrGZ7dPE08UuXaSMlOTk8c1pabP9jv7e52bvKkD49cGqhhANSxYDCnJ9johR91xl1Oyso1vbw/aUEgPzDeMjJ7/0+mKzfFPhoOpmttORyB1EmwD8BV2ymUWW7zRuZtyANyuAMjFWVu7uQPtUSdvm55rnVRxZ4rw9tFsjim8KSDT1V4SJXOQuf0BqvZeGprK0lv5IJ4pImCoyyDac/Tmuvu/7ZgkRF+xTH+EvId2fy4HNVtZublNNMEqLG5cBwp4JHetlWnt3CGHp1akfd2ORaHbTGHHFTSZJ56VGcd63T0OqpTSlaKI6M0/A7UFaq5g6bQzOBmm5zUm0kc4o209COWRGO4oOR0qQKeaQrRclxkiEkZ5HNFP2d8UVVzCUG2QFMnpUsQKj8KeUzQFPYUN3Oqnh+V3QoAqQNTKUKahnXFcpZikxiuo0q9SS2cEkTDr7iuRUNnIq3BK8RDKSDWFWHMhy95anbm4EFsjK2ckkk/0rSi1MR6WLg55TJA61ytrcpc2cjOVEmwqPari38cFlbwqRlRye2etctrHHUgnubGlaigS4kZTGVk5Vuo3Y4rTlgsdQslN1Esnykgkc49jXEXd4LmSJ45grs6AxDnI3ZzgVeuNUlxcCF8Jbb1GO+1R/Uir1RzShrdPUv33hbTZWIsZJUfjhzuHP4egJ/CuI8QT2uk6pDYWdx50pZRK+3ATPYV6BZXbaf4ZudRuPvrFv/EKAP5V4TPcyXV7JcSMS7uWJ75rro0+e7OarmFejaPMz0zTYwbqQK+QEJPt0xWhaamsIktpWWN26Mf6Vu+HDYto0F2baJVubZd5A+/gfMD+NccLE65pbajFLFBC7OSiE7ogG4znrxiuaVPW52wxqqPlmaE1jAJQwltW3c5kTJP49aoay4VI4C4fbyWyT+GTVWPwbdeYHlvpJIVIyOhxW/qWlb/DjwRwKJIZMqI15PPJ/HNCjFPc0pYlqom4nGuRyKZgdKWWOSFirAgjrmoJpfKhdz2Gfxrpjroj0J1YcrmyXbgkEGlO3GOaztMvWmRklbLJyCe4q28nPHSqlFp2ZhQr0qsOeJOAppp27sVEGycU7vyKLGiaY8YoO0im0VIJJiYA6iikOT1op6mUoq4pTAJzmhQc5xwOtSzIqqQPvEDFCqu8oF3rjk4xRdmraQscYJBByG4+lWEtyx5HHtUMU8glCGHjoBip5pGEuY3UJwcHtUSvexm5DTD5e45yFGT9KaCfOA4KZwDVi5Mc6FVYLnjg9qoXEyxXEKQtwByDzg0optEOdty6C0MmFxng9atxPDNGwKsX6Yz+dZdwQkolD5bv0qazlZrhFbCknp0zUOOlxOHMjaSNjqkEahEjMgyFGBgc8n8Kv6VbGeyIMYd7mZmI/2c8/hwKyY7mOC4DOSWjbn25rs9GtxBp0Rx8zKPwFZs5ai5NSh46lSz8CzgHaJtsaj15rxBfvCvTPiRdS/wBmR2jSEqs+4KemMcV5kDg16WFS5Lng43SaTPUvhvr0d5p8uhXTANGGe3buM9cV1CeEbV7gy/amMJiEfk44yMYPBrxDSr+TTNTgu42IMb5OD1HcV75pt6stnHcq2UkQMuD2PQVz4iPLO/RnRhanPDTdC22h30CqI7yFsfxPET+ma0o7FYGO5i7kYJxgZ+lLFdy3GFiGWPQLT2JjIWYOC3RiDWSirXRtOpK9pMqaj4f0/Xiy3EQSYDidBhh9fWvCfElxDHqE9jayiWGGQqZQMByO/wBK9V8c+KE0LRpraCX/AEy6QogU/dHdq8NJJJJPJrsw8L6s469ecY8kXoyzYP5d0nPByDWuGycZ71iW3/Hwn1rVjwx3E/drSqtbnVl1WShbzLoRlwT61MEZicfrUCyhWDMcAih5t7DY2TnpXNZs96FSMVqTFSkigkAGpEjZwMY/GoI7uJm/eINwGKasreZkMV9KXKy41orYtGA55opWmOQSeNvWipXMaOcSvc4iVRncx96mDskSqvyjGearSFWhhJXkjGalbB/iJA960a0sc0ZXbY9LnMbAnnIpHbdj5qZ5IJZgQDjvUbBIyN3P8qmy6E85LcRiG2Lh2LHGKzBIWYd2z1q/LKzwKuQFznFUY/3cwbsrVrTVk77nHXcuZNbEjSNHLtyO3J7Vchul8+MnkDqazDMGZiwyxNTowMgZQADinKGgUq2rSZtSCQozPyHOd3rXo+jybtHsmbn5FzXm87Exxp0AXp716VYRGLw/bgdViX+VcU9jbEapXOJ+J3k/ZrYDPmbiTXmWMV7P4w0X+0NNkkkmjjI5TI5Jry7+zBbnM5JIPC9K68LUioWPHxuHlOalHYpWVsJpQZSUiB5Nd7a+Kvs1pBY2iOViXauRxiuRLFnCABR6Cp3m+xw5yFY9F9vU06sfabioL2KbR3Gn+MbmyuUlnbKAk4Jxmux034j6RfQFruQwx5Oc5IGK8Mt7gTS4+8+ernpUtzbzWqgI+5JMjA6UoU3DROwVJRqx57C+K9dfxD4ju9QY/u3fES9NqDgfpz+NYh9ac8bI2HUgn1pMV2RSS0PMldu7Luk2rXl+sS9drH6YBq0cojDvXT+BNJUWN1qEqqS42Jnt61z80JMzx8ZUkZ9s1zOqpTaXQ9fC0ZKku49EUKC2W4oMsYyFUISOMVFKCc5JxULAY+RiR3BoSudk6zpqyRMyAEup98U+Nyw4yXPb0qu3KKAMEenenRMVk+vFU46Gcatp+RZxLIyweYAQMnPWinRRytMjiNjsO3IHaisW7HWoRlqyu0xO1ey1IsuTjFVc4NOEmK2cUc1OtJPVl1JRjHFMmlbGFOOMVW80ikaTd3qVA0lWTJ45NqlWGPwqORyhYAZBqPzeMUb84OapLUxlPmViHnfVuJtu1j2queWzTw2TjtVS2M6HuM1FujJJlhwfSvW7JhLpCehjH8q8ZicZGK9U0jUETw9HKRnCge2a4Kytqd1RuSVil4m1FLXSlZzumKYGO3GOPevMRDeSymWVSM8jceldhdyPezs+xpdnCDtn1NZNw6RAq4y+PmPrRQk4rYmvRWib0RhM5tSfLUySn+LHSqn2W8vZCxRiT1zW/HjG4ADNJJME+ZDg10qq+iPPq4fm3ehkw6NIxHmNt+lTzaY9uoMcjkjkZNai3IkhUqR5hPIFWUwyjeM4qJVZ9Rww0LWicrfyyO434YHBB7iuj8O/D6+17TlvxNHDCzYVT95h3NUb2yim3KPlbtnpXpXgJln8PJapLIk9qSCgwcgnII9qudZqHumX1a1Ruepb07w8ujac1ujyZK4bOCK801eERXdwijH709PSvXbrUDDG0M0UiP8A89CmB9QRwa8h1SbzLuZ8nBkJ/Wual8R6FOV07meDlcHtUPIfPanbsE470wtXbE56jurMVTsbnkZ4pUAecA9M5NRlvWlVsNuqmjJPVXNVr0qQOi44HpRWY8m78KKz9jE6ni2nZIjLHJpu81Gzc9abnit7HmuqS+YfWgvUO84oDUWF7Vk++gPVctS7uaLDVUsb6cpHPNVw5BqRHYnik0aRqXehaBwvB5rqtKmll0ba9wVRckIWOD+FcxbW1xezLBBE0kjcAKOa6h/D1/pFgsrXFtPniSCKTc8TZ6HFctdJo76VW0lcwdR1O8sWVom2RltpweT3qokr3MuJGOD8wOe1XbiCK9vXgY5WGIlsjoxNQJZATLGkh2gU4uKjbqYyjVnUbXwloquODUDrngZzU8mFHBHFRo/NRG+5tOPQZBHtfJyKvCTaOvXmoQdoySKrz3IHShrmZkmoK4y6lLTfKTtxWroHiCfQLmO7UB4yQkiZ7GsOedRCcY3VSsILnUdUht4D87tgbmwB9a19mnHU551rNJatnt+r6sGsWdCFLLuweeMZryO5uDLI7H+Ik12GsTajY6I8V8Ud9oCSqefTBrgtzdzWWHhuzplLlVkLI2BUW40rnNNwcV1pHBVrPm0Dcc0u6oyOaM4p2JjVbJVb1FFRK3T60UWL9oM3U1nppPFNJHrWpwc4/PGaAaizSgnFAc5JmlqPNPXmjQuMrkijJrV0rTLjUbuO2to98rnA9vc1XsrOS5miiijZ5HYKqgZJJ6Cvd/CPhKHw7YBpwrXsgBlYc7f9kVzVJdDug1CN3uQeHfDFj4dsBNLEsk/VpGAJLei+1VtWuYlkuLma3jjgsk8woqgM7tkKPzrrJZA0u7AAUYGR0riPFs8F3K8aMUW3j824YH7y87VPvnmuOb1uzeleT8zzDTdsYuw5LStLgg+n+TVkDAL96z9MmDxXEjHDO+TU5uhtKjGelbSi+Zm9GpFU0JKpILjpmhcJGuDz/Ok3ZiJP3RUHms0uUH400m0TOSjqWHRxGSDWXcSOHCN2Nas7FIgSee9Y5Ja4LE5xV0tTkxLtaw+8kjYKnTaOa7DwJp1nJaXtxK3JxGM9h1I9u1cHNkuW7k11Ph+9FroN3nIIfeMd8CniI2p2RlhpKVbXoO8QXzM32VpC5Q4Jz1A6Vhq2agnneeZpHOS1NSSrp0+WNi6tfmZYPNGOKiEmadu4rblOCUrsCPrUb9KduqJzRYFKwBsUVHuoosVziojyA7EZsdcAnFWfscRiU/aG81hxH5TZzg8e/b86gt7y5tVbyJmj3/e296e2oXckiu9w7OhDKx6gj/8AVVHLcuwaVC1uHme5R+QyiBiAc4HOKQaZELyeMvc+Qv8Aq5BCfmPTkduarf21qRyPtcn3t3brnP8AOhtY1FiCbyXg5HPfOf580wuT3unpCENsbiXLEHfCVqSzsYJBtmuHimH3o/JJI5A/rVb+1r+QDfcuee+OO/8AOpILucXMsvmHzH4ZiASe9Szejqz0L4f6ROmrS3MUCuIU+WWZSu1yegB6mvRQNQZRJ9oh3gnMbj39Qa8+8NST3+m2UEtxKPtV0RI6thh9D2rrNUtV0W5txaSSbXfYwkbdnPf61wVHFps9KCnzpX6GnLLNNCfk2uTwHfKj3OOSK4/xPa29p4dnikmmV7iTM0ypksfXArqZkCgIM7euM1558RbueztrRYJCokdw3fI49aimouSTQVOeMW0zgraGVJljcSxLglm8sn9Pyq7Hp6GWX/SnJByP3Dc/Ln8PT9apPrepEEm6bLcH5Rzxj0qWHWdRldRJdMwJ5yAe2PT0rvaVrnnwqSbSubf2K3GloXnkSfyyxQxn73YfiOapWdrFJKTLP5QHQ7C2efalm1O9wxa5dsAcHkdMfyqOC7uIYtscrKPvcY61z6HouUrWZdFvaTkpLcuh3EDbHk4x1x9ayb+0EG025eZXUEsIyMMeo96km1S9juEnWc+avAbA79ail1zUliAFycL0G0emPStIRsctabbGx6bA0se+7IU/ePkt8vy5/wAR+FdToeks1oTbTI0eTnemM5HIwetciNc1JX3C7fK4xwPTH8jXoHge8m1LTmjuWDeXnDAYNTiLqIsG/fOE1Wz+w6jcQD7itlfoeRVA103jSFIdZTYMboxn8OK5tutaU5c0Ux1o2k7EYOO9O3HHWo260VscbY/dx1ppye9N6mgcigVxSCKKjzRQLmP/2Q=="/>
          <p:cNvSpPr>
            <a:spLocks noChangeAspect="1" noChangeArrowheads="1"/>
          </p:cNvSpPr>
          <p:nvPr/>
        </p:nvSpPr>
        <p:spPr bwMode="auto">
          <a:xfrm>
            <a:off x="444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EsAM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n4Lp422BiFY8jtXWRw6QqPuvozJ5qAHzFxtIyT+Fcgvl4+Yhaei2x6zY9zXj3it0fouJpKo0+bl9Dr7iXSYkJFyrsWK5R1PfCnA/WqMpsGgLGYFsHaAAOlVrXw99tjV7a6jl9QrgmrLeE9QXlFJHutZtxvsckI0oae1ZmPFBG0jxXGD1Vc5J4H/166mA6dLY2CmaNZnDCQ72BJwQM8euP/r1yl1YTWV3HFcRlGIyAw6/St2y0wTxbgetHtOToa4ilCpBP2j+Rrm005hdSqYvPRT5eZuRlQeD+dYRWUhl+1uOhDZ4HWrGraT9m037QJ1hWJw7s2QCvpxW1aaZFcWkciYcFRlsd6JTckmkcVJwpNpzbORvbXMbH7exZVJ5HU1e0230trG1ErxiUsglMjEYU5yeCB2Na15oOUOxcGuSl01o75ywwAMYx3pwq2+JHROEa0NJ2Ol+w6YrXqlIG2Rq0QkmHJwMjr68fnzXPNawRumy5JjIO4AgdPf8AKo5WhhyucsByAen1PaqU2q2KA7rmAH0XLn9OP1qnNz2Rx2jRb5plqXTVkYrHqGc8hSc8fnVWG0ht9YtY3uUuIZZQHQDO0e9Z8ms2LvjzHPv5fH86Tzre5X90dx9MYNaxclujKVWMotRkdpDpuj/b5zDGWPkqYfLdfv4JI+914NTtbRNYWsqSspIAcrKDk7QfzzmvNC6wzKUJDA816To2ni4s4rhQNjjOBRWlZbbhhnfeeqENpL5blbzOBkAVSu7dY5FZ9RVC2QCSM4zXTpZxrwFDH25rJ1vQ5rwwS2/yvGfutFkEVzJ9zs9v/eMO6snSMlr1WcAkq3fqRit210TTv7D0q6ktGNxNMFkG488Hr0wOBVC9stgw4dTjumK564RkfA5wevpWtOp3IxEZTS5ZGv4jsbK31WW1tjHabdv+sbIxjtzz1/nWO9h5Me43cbPjO3PX0qGS2JYE9SMmnLZO/RT+Vae0V7oUaE2knPY7BdF0OTUI4QASyMSvzbQcjB6g+o+tcxqelwx6nPHBfxRRJIRtZuevbPP/AOuqj2rx5UnaCOhpn2eNjywzV+0RzvCSi7uZXd/LuTGXEiLj5l78e1FTLaAOCoBWil7Q6oRaVm7luO18xizdBUz6eJoTtdUPqRVuOMZwOlb2meE7bW0Eck5XPbFcqqNysjuxtowcnsecTQ3dpPuhlLe8ZwRV+LxJ4l0sBodTuVQDIDtuA/A5ruL/AOFraWyzwXaeWM5UggsTWN4l8HavHdwpa232qGSIPuyFGe45NdifvcrR83KMHG6ZQtfiDq9+RBqMdrdx+rwgH8CK7DRb6K9Ci2i2SoN3ls2cj2Pf6V5F57WN64WBflO0xyDoe9bWk+M9T0x/9Gt7TLcZaPnHpnNKrQcndEUMSoRcWz2ZraK9tTbXKJLBKvzoykd/0NadrbLbQrDDEUiUcDH8ya880vUPGmsjzUltbeIj70cSk/mavR+CdQ1mYnU9evHUdVaUqB+A4rFWTszWak1zPQ7WSEBSfMjyPUivIvGXiO3t9UltdPZJTjDuhyA3OQP0rprDRNI068kjs5JbwJ96cksgPpnua4rU9CVPGrqINlq7q4wMDkc0J05Sd+hfLUjFOL3I9N8M6tr4WSdzbwHkAjr9BXRxfDm0hh3Mk87gdSMCuqYJBGoFyLWJBy4wOKybjxBAl+0FvrFzOwOCuCFX8COe9ZurJp9EbqlGMkt35mVD4R015HU2zLtHQjoa57W9Jj06Qm3ypXjGOK9KmuZNM0y21CYLIJiPmx1U/wD6x+Vcjrdvrk8jvLb2kUXURswLc+oHenBz5tWXN02naKOLDR3qlWAWYdvX6V3Wl+JbfRfClulxbz3NwpYKka4Uc/xN/SuW0rwpeazb6neQ3EUElgnmNG2csOen5V2Xg6D7X4Yd5o2IkkbO0cnAA4Fb1tEmefR96TWzOYvvHfiK+YpaoLRDwFhTJx9SM1kPeeIJ2LNd3zHvmRq7jVLOJbmIJoBiQpnzhNkj2Pv7Vb13TP7P8J/aIgfPJDNnqOKn2qWiRqsPdc0pHnJ1LXYvvXtxj/acn+dLDrNyGDXSiVOhOMGukvtKtotIgvINPN00wXc8sxHUZJAHYdKo6Jb2V3d21jPakeZcYZs9FIAxmr54tbE8k4u8WW7cx3UcU0I3Iw4yKtvcw22A0ka+8jhRVvSPCey7u7K9j8y3AIgYN0+Y5+hqlqnhbT4jbm10y9+csTJI3ykL1+n0Nc/u3sdyrz5VpqZt1q+n7svdK5/uxpn+lZ0ur6UxwY5yPVflrr9e8Kabp2iRSRIBNctHGAR905OT+tY2s+FE0+CFYtPbaUDNMZsknP3dvr7VrD2fUwqVKz2sUtN1GwluREZnjUn5fOXH4ZBorqLDw4niHQZLGS0ht9Qs13RyKgVmX0c9zRTcIS1RmsVVpe7LcpJ1/Gun8P3f2eZSM57YrmYipOQRXS6TG01q6xMqSjlWYZGe2a4Xfm0PpcY17J3NXVvFAkvPs90xhVflXCE5P+FdPpeoWk9rErMGKRjOe2K4+C41OV1ivdNtb9UON8eCUP44Iql4o1KSwaVUKxz3EYi2L/Avc/riuuM5RfMtT576sqzVKKt6M8r1xVuNf1GWNcK87yLj0LHFXtI0RpkDT2TzK3CFWxz9abdqizO7OA0sRAX3HOf0rufBV7b3ulJCSokThs1pVqy5VYFhKdGtKD1sSaT4fu9Nto9SgNxZhkJMMr7tuDjkZ710+peH59TsV8y6ZCYskJ0yR6dxVDxRemw0+Bd4KyuF+UeldRFdJLpWn3AGQ0IBweuKxik3dkzcowjbrczdK0A2VlBDJOXKx4kVE2pn2HUCsLV7VFsIkPmO63JfczZxz+g6V1d3fw21lJLH1x61xltrNvPbX1tczKsolJjB6t04H61FS19DXC05tcz2TOj023TULFWZEdByQQCaov4btJtWkkRBEZDukfABap9BaS3wyt+7Ycg0y4+03d7PdBW+zxj91EDgytSi7xQ5c0astdDI8eTbNHiijfKwMpQemKxNTtLTXtMt79HwwzI65/jPUE9cZ/nVvxldTNpccMliyt/y12Hdsz6niuf8PtcQaZesqMII2wjk9c1evK5IqCg3GLRp+FTcabpHiB7gk2yWZymcE7mA/pXXeHo47eOOJIjBDwUj/uqRnFebQ3F1LY3Th/3NxKiup/iCnP8AMV3ul67Dqt0dsTRukYLA45x6U6snZXIpYd+9NLRnWz29r/r51DKg+UEd+1c34vfd4dlBZVDHgZ5raWeOeJfNP3T8uema53XbHRF06WBhBgqzk7+S56f1pcy3M4QfNZnL+HrpZbCS0nORF/AT0B7irGkHTofFUCSL+7GcEdm7GsSza00+6kI+ZmTbnOahsJVfXEkLYAYk5+lHJq2tjplNOCg9z0jTb1b28knDcRzyQsPo5x+mP1rs30y1liDSKDGBu57mvF9E1KS0v33EMlzJufPY54P6mvVrG6YxbXYnjA5pwcYyaa3MMVh6kIxdzn/HFox0aCdQoCSZ2E49KsaLNbajoSTMEZkG1w3VWHama14e0dbLZKg2ICwBlP3iep55rAtbyC1trq2tfLJbLN5ZyT71FRqLsVRi501rsbnhTUlfW9RijUM0oAVsdOcUVi+F2TS7+2ufM+9IQ5P90qGorWlOKjZs48VRlOpzRRwlvqrQSfPyua73wxq1t5gDsCj8da4yHwzqDyt50BiiUFnkcYAUcmrEPktp5ltAYzbttfB+8DnDe1Koot3ietRlKpenN6M9V1Z9K0zTpNWQ/vlXCpuxvY9B715VcXM+o3rSzOWllblj71BdahNJGBcXDui/dVmJFZ41DB3KAGB4FacrktjpoUoYO/PK8g8VyW0HiIRWpzDBEsROepx8x/Mmo/Dd4bTUlHmFVY44NVbq1e7dpg2WPJzWePMtpRnKsDkGujkUqfL1PnZynSr+0ltc9T1uW5vhZyWN2jXFvuPlPgg5GK6zw7czQ6Jax6r9nhZM7USUHdXmkYj1xbe7tI42mAVZo27Hp+RrudJ0+5tFXdp9pbr97erAmuC/Jo9z0KkVOKaLWv6jbw6e0i8ITgA8EmvOBP8AvhNnJ3bjXb+LIorzw/c3DsBJFhoyv15/OuR0K2XWka1S0j+0rG5Q72HmMBkAc9TinCN1c68PioUYOLR3ej3MbQgMwDRHBAPY960/MvDGBbpAkaDAaRifx4rmRGY/IuYTtyu1h6kVv2t9G9kFkZVKj6VhGVnYyr07++jmfFN3cWlnOGe2m34L7Sc9e3bvXHWN3K4uAoZbUwuZQT93A4/XFdF4peK6lQRY8sD5zmuPuBFNK0FsxWFcbmB4b611UkmjKrzJpIs6czfYEDMSNzED6/8A6q1NNvX0+9WdTx0YeoNZiNtCquAoGAK0NOg+1XaI33Acufaiorp3PZoRhClyHe2E0OooPMUMo6Dp1qprGlSrH8mn22wKcOx5/KrE9oEWOe0IjIQbSOnHY1z2ta/qkETQzQ8EY3g8VzRXQ85tJ862OWmDafeSvJHGWIPA6CoNPjlkMk4B2rwTVW5umlkJJLs3YCtTT2ktbSYuP3kqbACfuA4yfrxXa1yx1OGE+aspJXSH88EHDCvSvDWqwalZRJcKGdTtcZxyOhrzqZQ9wPKX5XAKitPwxcStq15ZQEERxK+c9WB/+ufyrCSvqj08W4OC5nvseialo8bwho1gVecB0LH+dcGAmi3N2yvG0kileFA49MVoapquuQW/mLHlB/EqZrgppNV1K7Z1V3cn+7gURjz67I4VKVKPLudhpNzb3GpfY942qZH3E4AAUgfy/WiuUj0iezUXV85QP8qRZwZT6f7vqaK3UIo5nKpJ6aHUrrBubSW0mZmilQoeecGsrRIls7m6tLpd0Txlc+ozwRVGGYntgirBbzAGPDDgGsOVxukfTSw1OdpwKd/AY5XiYAgfdb1rIbK5PIIrcuWdlw53Y6GsOdcyEV1UXpZnmZjC1pdS5ZTx8jeFb0PepbmO2m+SVRyMgjqKzFIgVjjIPUYp7SjdGVOAT1zVOF3dHEqicOWe5ctNGuY5fMs74JkdQcce9b+m6hd6fqq2+p3stxHIpEWXO3cO2Kw4rxreMt14JqC6vX1K381wElRt6kHoaycZTvfYrkp07cm51/iTXDLp7QRZAkGz8M1jaZeNZNE8TFJEbcGXgg1kTXxngjz97GWHvTYpyO9CouMLGsqkJSstj1ux1C01iIsqIs5GZoOx9Sv+FVNQ0MSRl7aQ8/wMeK4C3v5YXVlZlZTkEHkV1ll4nE8JjuCFmxgSfwv9fQ+9c86bTvYFGUNndHFa79pt7nyZEaPBxw5NJYkQRiEKC0zLkn+FAwJ/kKk1mT7TqDSSlgEPI71Sjn8ssx+8eMeg7CuqKvBKxwS/iuTNMbfPZWOBk4rZ05liUbOMnJ9a5Jr078kZq7aaovQEg+hrOpSk4nrUMZTfutno1ndeYuxnx6VFq8ds1uv2qRVU9ACefwrk4tXKcl8Yqtc6w19OTuyqDArCNKVy6nLze69zRlls7cMtpAoJ4MrAbvw9KyJpOTzSS3AEedwrJubmQuVQHB9a6adNvc460400aw1GO2j5yzdF55qv4e1V7DXWudzeXJlHYclQSMN74Iz74rF8yRm7kjtU9rcJBDLwRIRgGtvZqKdup58q7rSSk7JHot9qk1xGyZ2I/wAzAHKH3B9DWQ2vRacrLaKss2MbiPlX/GuTivWwEeR/Lz90Nx+VSG4UHC4rFYW253/XounaJfe5ubuc3F1IzyN3Y9B6CiqfnZ4zRWvIzNVYo1duG461NHyDz3qHO3nk/jTYpCXYE8VztXPoXNQ2J5QQvrWXOMMSBWixwpbNZl02VZ1IIx2rSlvY4MfWTh6CSWF7Ig/0S4PGRiJuR+VRJp98AV+xXOD28puv5V9T6IxTw9p3Jb/Ro+g/2RWkpO3DMrMBgnArt5EfJzxcm72Plzw94Y1PxBqkemRL9mkdWIkuEZV45xnBrt4fgfqjH9/rNoo77EZv8K9a0621GIj7bemUmaRxsUY2E8Ifp61pC3jE5lCjcV2k57elNQRlLE1JdT5j8X+ErjwprAsTI1yhiEiyrGQOev8AKsNIJzjFvKc9MIea+ndTtm/0hzbB2YnbJGSWHA4K4weBTNI0zUR5kF/9nS0jYrFHGPmdeDknj6Yx2qXFXsaQxcoo+fVvVNzA6ae7KoK7WQ/N/wDXqxHq8C6atpJZKJUkD7toHf7vPNfRclnatsbykPlHgE4A57ivnHxSQfFurnj/AI+pDx9aynTSR3YSt7V8slsJc+ILJb5pG08bWjUbRj5SM8j86pJrOn/ZoUFhlkYksUX5sqQf6H8KyZVaSQnBpREEFCSSsRUpuU32N1tbsCJs6cDvYFTtX5QBjHT8abpHgjX9b0z+0dPsvMtg5QMXC5I9MmneE/Ct54s1hLO3UpAp3Tz44Rf8T2FfS9hpdrpVhb2dmgjt7dAiLnt3z71rGGhyVKig/dPme/8ADWtaPapNqVlJDC5wrsQQT6Dms8RDsOK+mNZ8PWXiHbbXrq9sE4i2gnPPzA9uvUeleWeKfhbqGkRvc6OzX1soy0eP3i/h/F/OolTfQ7cLjYP3am552VVB8oG6mQ2M+oX8VpaLvnlO1QWAyfqeK9T+Gfg/SNf0K4utV0/zpY7howTK6kYAyMAjpW7qPhHQ/D3i7wxLpViIZJbp1c+YzZAQkfeJohTa1JxGOjK8Yo81j+GPiuKJy2kncRkN5qcfrXGtEzzuh4IO1q+tnnOVV0Cu4bCluwz0r5ZKKk8vOP3h/nTqWirojCzlXfLLZDRaoIcBSSBk7v6VlGNsnjmt7eNp5FUBGM+v0rKEn1PRxOHg+XlK0URzk5orRiiRiASB9TRT5whg9CwWbPIOOxpqxkljnHGcUjNsk2jkHjpUiAnqeKytY9eDU3YQBXXa7bsc8dKryRK67RxV0ouQQMH1FQyZX3Yn0pReugVqUeX3iTQzcTeI9OtJ7qdoJLmON081gCpYDHBr6DHgbw+uVaxY9twuJQf/AEKvC4fDviPTtUt759GvUW3dZiwi6KCDmvabbxpNNbCT/hHtdIYfeS2B/Ln2rsg9NT43FKKqe5sUNZ07wZol0lvePFbyEK4SS9lViP8AvqoYpfhqYwX1C3DEcj7bL/8AFVrP4ptp5VM3hLWJZCOC9krEj8TQfEliDhvBurD66ctVdHMZMQ+HdxerBBdwyO2Am2/lJY+gG6t2Dwf4dnjDraTbGzgi9lOf/Hqpz+IICubbwjq8cg+66WCgg+1Og8XC0i2SaDrpblj/AKHz1+vNCauM8p8fwPo3jS7stOuLqC1RIyEE7nGVBPU1yjqzMXYszHkknJNd54x0zWvEHiq51Kz0LUlt5ERV823IPCgHj8K5Ca1mt5XhnjaOVDtZGGCp9K5qradz6TL6dKVNW3sZ5TNbfg7wsfFutmxN0tukaeZIcZYqD0UetUDEfStLwhqZ8P8AjPT75m2w+Z5c2emxvlOfpnP4UoTVysdQlGm3E+gtA0Kw0Cyjs9OiWOBByT9527knuaw/Huo662mPpvh3Trm4uJhslnjwBEpHbPeltviH4euvER0yG8iKRxM7XTsFj3ZA2gnrW1FrWl3dykdprNrI5Yfu45FYn2612aPQ+Z1TuzyXwrL4/wDCt4kT6Ld3locKYJGBIHX5Wzx/KvYI9WT+z/tt1E9nGqb5FuPlKcZOe360ybVtNW7a1mvrVbtW2rEZVD89Bg81538XNVt5/Dtnb292jObj50jkGSNp6gdqn4VoWl7SSR2Pg7xFaeILe+u7K0WCBrt0RlGPMwB8ze5qLxSAPFPhLrzeyf8Aos1ifBj/AJE2fGP+Pxuv+6tbXihifE/hLIGftr9P+uZp3urkyXLJo6ORI0HmHgqu3JPGOfWvk6SQG5m3HA3nGBnvX1HrcK3lmkYYBhMjgZK7iGGenWvmArEZ7gSdQ5x+dZ1TswF+Z2I2aMj7wY/lSQRjbkk/MeMGiNULhSvXIzVgIF2/3QMcVi30PWpxcnzMR2SEBSdx6jIoqOWURtlgGUnpRQosJ1kpWuTzghsjI+lOXGPvHI5+taE8ASSQN2OKo5DyFAD+IrNS5j06uHdOV77k0ZVoiysWZcbxtxjPT61BcMFZCMj5h/OtTRIc3E8TxzyK0WfLiQsXI7frVXU9Ourb55omQKVIWRdrEHnoaI/EZ1pt0ZQl8R7TrXiq2jtJ4jvMkbRjBAORuyRuHqBWl4f1GO5LW7iVJ4VG8PIuBu5wADj1rxrUvHK3swkGn7T5gZtzA5AXGDxVqws5viF4psrj7ALXT4NouHY/IwByRnuTnGK6oybZ8lKk4rU9zj1CCNguCqqNoYjjr9asloiquHQlRwd3H+eK5WPwH4Ql3FNGhz/wIY6ds1Xj8IeDp5LmOHS7JpI2CqvIwcfXnpW3qY6G7qM0pYtEoaQJtXbIQzE59DgDvn2PesHWIJ2jsrq3Fz9shJCBHLFsPwGHcHB/OsW58OeGbNnMum2bosh4hBJAAOV5OfSvJbea4s9ZWWxO2cSlYh/dJ4H86zk+htTp8ybXQ+mft9y9hDLskUy4OVTeVyfyxivD9di87xLqb7gc3DnIGM813txaeL7KO3t7ZNDuRFHhYo3kRhjnPJx19cfSuE1GO9i1a5bULZbe5djI0QPAz6e1c+Kb5T18jS9u/QoC0HrVW+tQIycfjV77UmenSq888t24treBpJH4REUlj9AK4Yc/MfU4qklSbkek+DPBfhe78N2epjTku55xiT7Q5IVhwwx07GtDwFAuhPq2hNBAs9jPlH2YeSFzlWJHX0rmPh5c65pFrcade2l7bWzTB4g1qSSxGCBn6Dj610mrxapbeMLPVLKwup82rWt20cQ5XOVIyQCc16y2R+fVdJtXM3xZoN2vxI0PW4reEtIxyobAZo1yMk+3H4Vc+JLzHwvLK9rbEbWBdeq5wBg/U1pWN3qupaiY7vRRaWUSMySTOjNuI43KCccZ6Z603xnoGra94eawtLm2Z5JgxMrbQFB6AgfShq6FCVppswvhLdPbeD5lWBpS14wAVwCTtX1re8TXmfEPhVmt5VK3khKlf+mZ49zXI+F7q38JW15o+q69bWVzDdFmRWJDZVSGBxyKv6n4ptNW8SeHI9Ov7a8kgu2bEWSeVIyRxST0sE9Ztnf3Fyk7iM+YGU5P7s18xXEH7+Q9t7Y/M19KxzamQ6vBCFx0JwzfrXzfcviaRV+9vP8AOoqNnflyjeTZQYmJjj86YZ2qdonY8g+tM8knkLmpTR1tTv7pWYs5XPrRV1Yv3a5AziijnInhpN3Z2txpWyGeQncFYfyrlmO28wBwCa7SOFrmyuY0PzbwcZ7YrCl04xyElea8+lNRbufVKm60UubVMu6Lql9ounajqlpbLJIiKilhnbzkmqc+ty+LpLYGBhfYKsQBtYY5PHTGAeau6PqAs7gwzRh7ZwchhkA+tbuh6ZpEeotNawG3umDDarEqwI7A9Kr2iW61PNx+GqKq5rY5u08RRxX8UbeGbZ2hAin2RKfmz97lTzwa6XVPGl/YCOyj0uaSKSJJTAsSqVJzwMDpwD0/KuP8QWC/21dtHJsbeQSv61m+VOY9puWK4x16/wCcmuuNVdDyJ5VWlI9Bm+J2pxWE8TaetpMsf7tpeSWI4wP1/CuKsPE2qf2lKLm6mWGY+ZKkG1MkAnrj68VUghBJ3MWYHqTmnCwu2uWMEUoZRkFVJ4NNVbs2nlHJRUna7OlvfHEhuPK/s2bzkUI8oKhwAcseBtyaju/GNhZT2N9pujJb3AUlWZVbu3Xj3/XrWQbzX4XkKzyq8gKMBGATnGe3U4qtJY6kiJNIr7UQIrmLhR2xxx1/Wqc0cay+qd5F8Y/OjO7SirjncGBwenT64rntU1mTWtXN1cAqWURc9sGsoRXUgKTlmDbSVVANwHQ8CrP2Z2JVImBU56dKwrVObQ9rLMt9jJ1J6D5yiZCqGHqDVELcjULdraQxSiRdsm4rtzxnI6V0VnozXMbDHAGWYg8e1asfhmB48FS8pAB44rmjU5WejmFSE6UqcZFbVZrwWUcTasZJY5VKMb5jtI/i/wBXnHbOaT7Tf2No8ja4smY2BjS/YFTnr9z9Klm8LwxJ5nkgAckbe1Zln4csbvUZo0JeIZ2MBxn0rp+sLsfLQy9zu77G4uuzxWUQvL+3niyuVfVJFYntkKoxQvjVVnYJdwJtJyf7RkYN34+TnvWbrWhQWenBljPpnGK5mLT84URMWOcADrTWIb2OmhkrqK7kblrr9pN4m1VpobC4juAsiPcS5XIXBAYpkk/QVs2Piq209s2lpYQluN8c6Z5HqEz6VwUlhOkzFI5UccghSDjpVd11NJDtmuBg4OM1qpNnLXy+VN+67o9RXxxdiMsXt4gin/l6B4/LmvKixkuFk7uxJqVobySJfNmmaInoScGmvGyzou0jacHI/Gk5Nm2Fwzpay7iyybB0HNC/u4AcZ4zUd0DkfSpIv3kAGecYqWtD0YyftJR+4d9+LfjqKKcFIh2g8DiipLqR1Wh3s1uI5PNjHfnioprf7Qgw4AHbGKbbaiJgRuBwKqvftIGHAHrXm2Z68INPzIZYIo5CrHJ+ldd4bitpbKKZeZo8oT39q5OztJLycorgdyWNbqRtYW7RQSFFPzOw6sapStuZY204cieo3XvCqyG81GOXMzP5nlAfw9/x61wzW8eD82P616Xpt80gMTHJHQt1Ncj4h0tdPv2EZHlS/vE9vUfgf51vCpcjBTu/ZVNexzRjjU5DjNdB4d1+PSLmWW4ElxvQIoznHX1+tY7Jk4xn1qIqEbIGPSt1J9B4nDRknGS0OtHimKNpgsDgSSlwSwyvy4wB/nqasv4gV9Ba0lspwWVCJQmFGMc88dq4pyN+eDXTv4rjk0+C2Fs4aNET5mBXC4PTHt+tUpN7s8/EYWnGUfZwv82XYNdZL+Cd7K43JGYgmB8wHfp1wCD2pYddljyxtJ3YooY7TgEMSSB9DgD2plx4ygkuLWQQvsgDDbtGSWzznPH+fWqs/ibzb9blA6AW7RlATgsQcZ556/pTbstyI0XPR0radzcsdctzDPFKYU86QsBIAGHUnPPHWp5NXjsZI5ox5u4kKqEMScYrgpZRM/mAHezEtk5Htjv+prom8R27W1ovkkPAYzjyxjKgZ5Bya5+Xmd29jongfZpOEG+bdGpP4ulSUGS0nRW3rtK7SwOAP5Z/IVQHiN4b25litZMMgGJM5yCDg+gwD79KfeeLLa61NLv7M+1EKKCASCSDnr7frVVvElv9vuZ/KkaO5xvR0U7AB29fQe2eOeNm13OeGG5FrQe3d9y5ceKoLnSWtTCVcptGEHqDyfTqPx9qjl8R2wuLOb7OV8qQuAIlUYO7OMH3/rWAt/GZGAs7cKWJ3BW3gZ9c4z+Fbeo+JrG8WJPKnUAOHyBjlWAI57Z9KIt9zSthYU7ezpOzv1JpvF9q2oXE0lrJtkiWIAgbl2tk559zVT/hLILczhInEc0jMR5a5+YY9euO9Y2tXlrezl4ROp+ZgWwBlnLds54OKp294kEflNaWsvJw8oct+jAVXM+rMHg6Tj8DT9Tbk8RRPokNi1vOnlCP5wpIOPbP069fQcVW13XLbVLSKP7LMNsjOGfCknYVByPRv0rUj8WafDo8Nr5Vy0iFGYbRtJUr3z6A1k65r1rrAgKWpTY7sy9Mg9MEfiau6S0OGnh3z6wf3nPLGSvzfzoEe3oOfarj+WLVR5R3FQM7j1z1/LiojJHu/wBSdu4nHmHp2H4Gs07nryiqa2ZBsZGGQwzzzRTzLLLKhkkZzgLljniimRBXRYFwVOV+97GrMd8CPmT86xi5BzQJW9amVJM3WYu+pvwXeyVXRmBHoa6m2MM0L3LKDFGu4Kedx964a2LD75zx0rptFuke3lsnGVYhgM/mK5akLHZUXtaXOja0a3WXde3MYZnb5N3ZfpW7f2VlrFg9vKv74f6tgOhrOWQKI0VQCAAFU5q3ZYSd5WYsq8DnCj/GsozaZ5k4tNTT1PNrmD7PPJE/30baR71ScIwYFh04r1HVPD9prkTSRosdwFOHXufQ151dae1rcPFLHh0OCDXTGR6lOv8AWo8kbXW5lqNjcdPWnb8gANU0kCg5C4pNqnGVziteZNHP7KcHb/MbwRjNT28G4ZBPNMVYy33cVpaciSXcMA6yOFH4ms5yfQ6qVNRTnPoamh+GJtWkIT5UXG5yOBnt9a7C1+H+lwTkXUss4HQIduPrWgt7Z6TbrDAbeCOIAlpZAqL7se5POBXO3vxT0CyZkH23UZV/54gRR/h3x+FVTgn5nz2MzOvKT5Xyx8jbn8A6HNG3ktcQvjh924D6g1wWteHbnRbho5lJU/dkX7rfSpp/jCrnbHoGxM9ftT7vzxWgfFdl4s0O5iXd9oiQypE5+dSo56cMMZ5A+tVUp6aCwOaVoVEqkrp9zjXGx8gkfWq7/fwDSySiQ/8A16i2/wC0cVEVpqe5VrXfu7EmeOSaiddzcEilAIX/AFlBRs8ufyq0jmnJy3QmOOtJkDGMUvlkniQ/lTDGR1emrENuOyHtMzKqYGBTTxUYRh0alKuB96nZEKpKW6FQ/vFz60Uwq4x81FOxmsQ4aWIC3NPiXc6+hNMK4Jqe3BDA/WrloctBNzVy3Gw3E1btp3gmWVDhl5FZ8ZA6irCtmueaufQ0J3Vmd/p1ytxF9rP3j8qKO3rUznLJbK5UE/MepA9fr7VyuiX/AJE4jc/I3Qnsa6qzniF47BAZiMlj/CK4ZLlZyV6XK9DbtbpLZFtkTYvfnJ/Gs/W9Ah1W2kuIVC3adx/HjtSMxOXUZZegzwfatq0YpGA5BbHOOlXCTehwycqMlOnueRSwlWIYYxxyKqum016fdeHtP1WOQIEiuDlhIgwCc9xXC6hpkthcNBMu1l/UVrGZ7dPE08UuXaSMlOTk8c1pabP9jv7e52bvKkD49cGqhhANSxYDCnJ9johR91xl1Oyso1vbw/aUEgPzDeMjJ7/0+mKzfFPhoOpmttORyB1EmwD8BV2ymUWW7zRuZtyANyuAMjFWVu7uQPtUSdvm55rnVRxZ4rw9tFsjim8KSDT1V4SJXOQuf0BqvZeGprK0lv5IJ4pImCoyyDac/Tmuvu/7ZgkRF+xTH+EvId2fy4HNVtZublNNMEqLG5cBwp4JHetlWnt3CGHp1akfd2ORaHbTGHHFTSZJ56VGcd63T0OqpTSlaKI6M0/A7UFaq5g6bQzOBmm5zUm0kc4o209COWRGO4oOR0qQKeaQrRclxkiEkZ5HNFP2d8UVVzCUG2QFMnpUsQKj8KeUzQFPYUN3Oqnh+V3QoAqQNTKUKahnXFcpZikxiuo0q9SS2cEkTDr7iuRUNnIq3BK8RDKSDWFWHMhy95anbm4EFsjK2ckkk/0rSi1MR6WLg55TJA61ytrcpc2cjOVEmwqPari38cFlbwqRlRye2etctrHHUgnubGlaigS4kZTGVk5Vuo3Y4rTlgsdQslN1Esnykgkc49jXEXd4LmSJ45grs6AxDnI3ZzgVeuNUlxcCF8Jbb1GO+1R/Uir1RzShrdPUv33hbTZWIsZJUfjhzuHP4egJ/CuI8QT2uk6pDYWdx50pZRK+3ATPYV6BZXbaf4ZudRuPvrFv/EKAP5V4TPcyXV7JcSMS7uWJ75rro0+e7OarmFejaPMz0zTYwbqQK+QEJPt0xWhaamsIktpWWN26Mf6Vu+HDYto0F2baJVubZd5A+/gfMD+NccLE65pbajFLFBC7OSiE7ogG4znrxiuaVPW52wxqqPlmaE1jAJQwltW3c5kTJP49aoay4VI4C4fbyWyT+GTVWPwbdeYHlvpJIVIyOhxW/qWlb/DjwRwKJIZMqI15PPJ/HNCjFPc0pYlqom4nGuRyKZgdKWWOSFirAgjrmoJpfKhdz2Gfxrpjroj0J1YcrmyXbgkEGlO3GOaztMvWmRklbLJyCe4q28nPHSqlFp2ZhQr0qsOeJOAppp27sVEGycU7vyKLGiaY8YoO0im0VIJJiYA6iikOT1op6mUoq4pTAJzmhQc5xwOtSzIqqQPvEDFCqu8oF3rjk4xRdmraQscYJBByG4+lWEtyx5HHtUMU8glCGHjoBip5pGEuY3UJwcHtUSvexm5DTD5e45yFGT9KaCfOA4KZwDVi5Mc6FVYLnjg9qoXEyxXEKQtwByDzg0optEOdty6C0MmFxng9atxPDNGwKsX6Yz+dZdwQkolD5bv0qazlZrhFbCknp0zUOOlxOHMjaSNjqkEahEjMgyFGBgc8n8Kv6VbGeyIMYd7mZmI/2c8/hwKyY7mOC4DOSWjbn25rs9GtxBp0Rx8zKPwFZs5ai5NSh46lSz8CzgHaJtsaj15rxBfvCvTPiRdS/wBmR2jSEqs+4KemMcV5kDg16WFS5Lng43SaTPUvhvr0d5p8uhXTANGGe3buM9cV1CeEbV7gy/amMJiEfk44yMYPBrxDSr+TTNTgu42IMb5OD1HcV75pt6stnHcq2UkQMuD2PQVz4iPLO/RnRhanPDTdC22h30CqI7yFsfxPET+ma0o7FYGO5i7kYJxgZ+lLFdy3GFiGWPQLT2JjIWYOC3RiDWSirXRtOpK9pMqaj4f0/Xiy3EQSYDidBhh9fWvCfElxDHqE9jayiWGGQqZQMByO/wBK9V8c+KE0LRpraCX/AEy6QogU/dHdq8NJJJJPJrsw8L6s469ecY8kXoyzYP5d0nPByDWuGycZ71iW3/Hwn1rVjwx3E/drSqtbnVl1WShbzLoRlwT61MEZicfrUCyhWDMcAih5t7DY2TnpXNZs96FSMVqTFSkigkAGpEjZwMY/GoI7uJm/eINwGKasreZkMV9KXKy41orYtGA55opWmOQSeNvWipXMaOcSvc4iVRncx96mDskSqvyjGearSFWhhJXkjGalbB/iJA960a0sc0ZXbY9LnMbAnnIpHbdj5qZ5IJZgQDjvUbBIyN3P8qmy6E85LcRiG2Lh2LHGKzBIWYd2z1q/LKzwKuQFznFUY/3cwbsrVrTVk77nHXcuZNbEjSNHLtyO3J7Vchul8+MnkDqazDMGZiwyxNTowMgZQADinKGgUq2rSZtSCQozPyHOd3rXo+jybtHsmbn5FzXm87Exxp0AXp716VYRGLw/bgdViX+VcU9jbEapXOJ+J3k/ZrYDPmbiTXmWMV7P4w0X+0NNkkkmjjI5TI5Jry7+zBbnM5JIPC9K68LUioWPHxuHlOalHYpWVsJpQZSUiB5Nd7a+Kvs1pBY2iOViXauRxiuRLFnCABR6Cp3m+xw5yFY9F9vU06sfabioL2KbR3Gn+MbmyuUlnbKAk4Jxmux034j6RfQFruQwx5Oc5IGK8Mt7gTS4+8+ernpUtzbzWqgI+5JMjA6UoU3DROwVJRqx57C+K9dfxD4ju9QY/u3fES9NqDgfpz+NYh9ac8bI2HUgn1pMV2RSS0PMldu7Luk2rXl+sS9drH6YBq0cojDvXT+BNJUWN1qEqqS42Jnt61z80JMzx8ZUkZ9s1zOqpTaXQ9fC0ZKku49EUKC2W4oMsYyFUISOMVFKCc5JxULAY+RiR3BoSudk6zpqyRMyAEup98U+Nyw4yXPb0qu3KKAMEenenRMVk+vFU46Gcatp+RZxLIyweYAQMnPWinRRytMjiNjsO3IHaisW7HWoRlqyu0xO1ey1IsuTjFVc4NOEmK2cUc1OtJPVl1JRjHFMmlbGFOOMVW80ikaTd3qVA0lWTJ45NqlWGPwqORyhYAZBqPzeMUb84OapLUxlPmViHnfVuJtu1j2queWzTw2TjtVS2M6HuM1FujJJlhwfSvW7JhLpCehjH8q8ZicZGK9U0jUETw9HKRnCge2a4Kytqd1RuSVil4m1FLXSlZzumKYGO3GOPevMRDeSymWVSM8jceldhdyPezs+xpdnCDtn1NZNw6RAq4y+PmPrRQk4rYmvRWib0RhM5tSfLUySn+LHSqn2W8vZCxRiT1zW/HjG4ADNJJME+ZDg10qq+iPPq4fm3ehkw6NIxHmNt+lTzaY9uoMcjkjkZNai3IkhUqR5hPIFWUwyjeM4qJVZ9Rww0LWicrfyyO434YHBB7iuj8O/D6+17TlvxNHDCzYVT95h3NUb2yim3KPlbtnpXpXgJln8PJapLIk9qSCgwcgnII9qudZqHumX1a1Ruepb07w8ujac1ujyZK4bOCK801eERXdwijH709PSvXbrUDDG0M0UiP8A89CmB9QRwa8h1SbzLuZ8nBkJ/Wual8R6FOV07meDlcHtUPIfPanbsE470wtXbE56jurMVTsbnkZ4pUAecA9M5NRlvWlVsNuqmjJPVXNVr0qQOi44HpRWY8m78KKz9jE6ni2nZIjLHJpu81Gzc9abnit7HmuqS+YfWgvUO84oDUWF7Vk++gPVctS7uaLDVUsb6cpHPNVw5BqRHYnik0aRqXehaBwvB5rqtKmll0ba9wVRckIWOD+FcxbW1xezLBBE0kjcAKOa6h/D1/pFgsrXFtPniSCKTc8TZ6HFctdJo76VW0lcwdR1O8sWVom2RltpweT3qokr3MuJGOD8wOe1XbiCK9vXgY5WGIlsjoxNQJZATLGkh2gU4uKjbqYyjVnUbXwloquODUDrngZzU8mFHBHFRo/NRG+5tOPQZBHtfJyKvCTaOvXmoQdoySKrz3IHShrmZkmoK4y6lLTfKTtxWroHiCfQLmO7UB4yQkiZ7GsOedRCcY3VSsILnUdUht4D87tgbmwB9a19mnHU551rNJatnt+r6sGsWdCFLLuweeMZryO5uDLI7H+Ik12GsTajY6I8V8Ud9oCSqefTBrgtzdzWWHhuzplLlVkLI2BUW40rnNNwcV1pHBVrPm0Dcc0u6oyOaM4p2JjVbJVb1FFRK3T60UWL9oM3U1nppPFNJHrWpwc4/PGaAaizSgnFAc5JmlqPNPXmjQuMrkijJrV0rTLjUbuO2to98rnA9vc1XsrOS5miiijZ5HYKqgZJJ6Cvd/CPhKHw7YBpwrXsgBlYc7f9kVzVJdDug1CN3uQeHfDFj4dsBNLEsk/VpGAJLei+1VtWuYlkuLma3jjgsk8woqgM7tkKPzrrJZA0u7AAUYGR0riPFs8F3K8aMUW3j824YH7y87VPvnmuOb1uzeleT8zzDTdsYuw5LStLgg+n+TVkDAL96z9MmDxXEjHDO+TU5uhtKjGelbSi+Zm9GpFU0JKpILjpmhcJGuDz/Ok3ZiJP3RUHms0uUH400m0TOSjqWHRxGSDWXcSOHCN2Nas7FIgSee9Y5Ja4LE5xV0tTkxLtaw+8kjYKnTaOa7DwJp1nJaXtxK3JxGM9h1I9u1cHNkuW7k11Ph+9FroN3nIIfeMd8CniI2p2RlhpKVbXoO8QXzM32VpC5Q4Jz1A6Vhq2agnneeZpHOS1NSSrp0+WNi6tfmZYPNGOKiEmadu4rblOCUrsCPrUb9KduqJzRYFKwBsUVHuoosVziojyA7EZsdcAnFWfscRiU/aG81hxH5TZzg8e/b86gt7y5tVbyJmj3/e296e2oXckiu9w7OhDKx6gj/8AVVHLcuwaVC1uHme5R+QyiBiAc4HOKQaZELyeMvc+Qv8Aq5BCfmPTkduarf21qRyPtcn3t3brnP8AOhtY1FiCbyXg5HPfOf580wuT3unpCENsbiXLEHfCVqSzsYJBtmuHimH3o/JJI5A/rVb+1r+QDfcuee+OO/8AOpILucXMsvmHzH4ZiASe9Szejqz0L4f6ROmrS3MUCuIU+WWZSu1yegB6mvRQNQZRJ9oh3gnMbj39Qa8+8NST3+m2UEtxKPtV0RI6thh9D2rrNUtV0W5txaSSbXfYwkbdnPf61wVHFps9KCnzpX6GnLLNNCfk2uTwHfKj3OOSK4/xPa29p4dnikmmV7iTM0ypksfXArqZkCgIM7euM1558RbueztrRYJCokdw3fI49aimouSTQVOeMW0zgraGVJljcSxLglm8sn9Pyq7Hp6GWX/SnJByP3Dc/Ln8PT9apPrepEEm6bLcH5Rzxj0qWHWdRldRJdMwJ5yAe2PT0rvaVrnnwqSbSubf2K3GloXnkSfyyxQxn73YfiOapWdrFJKTLP5QHQ7C2efalm1O9wxa5dsAcHkdMfyqOC7uIYtscrKPvcY61z6HouUrWZdFvaTkpLcuh3EDbHk4x1x9ayb+0EG025eZXUEsIyMMeo96km1S9juEnWc+avAbA79ail1zUliAFycL0G0emPStIRsctabbGx6bA0se+7IU/ePkt8vy5/wAR+FdToeks1oTbTI0eTnemM5HIwetciNc1JX3C7fK4xwPTH8jXoHge8m1LTmjuWDeXnDAYNTiLqIsG/fOE1Wz+w6jcQD7itlfoeRVA103jSFIdZTYMboxn8OK5tutaU5c0Ux1o2k7EYOO9O3HHWo260VscbY/dx1ppye9N6mgcigVxSCKKjzRQLmP/2Q=="/>
          <p:cNvSpPr>
            <a:spLocks noChangeAspect="1" noChangeArrowheads="1"/>
          </p:cNvSpPr>
          <p:nvPr/>
        </p:nvSpPr>
        <p:spPr bwMode="auto">
          <a:xfrm>
            <a:off x="19685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4" name="Picture 6" descr="https://timgsa.baidu.com/timg?image&amp;quality=80&amp;size=b9999_10000&amp;sec=1492063889706&amp;di=be0e603f78d528df4e16ae254471fe8d&amp;imgtype=0&amp;src=http%3A%2F%2Fsyyyy.cuepa.cn%2Fnewspic%2F324825%2Fs_a5e900e63062d58073c479a24f5bdcd72824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4"/>
            <a:ext cx="4464496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69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323528" y="188640"/>
            <a:ext cx="80010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二、关于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《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老人与海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》</a:t>
            </a:r>
          </a:p>
        </p:txBody>
      </p:sp>
      <p:sp>
        <p:nvSpPr>
          <p:cNvPr id="51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0" y="1052736"/>
            <a:ext cx="8820472" cy="50403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         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小说通过老渔夫桑提亚哥捕鱼的故事，歌颂了他的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毅力和决心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，希望人们要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勇敢地面对失败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      主人公桑提亚哥是个在海上打鱼的老头儿。这位“背运”的老人，连续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84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天一条鱼也没有捕到。第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85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天出海，经过三天两夜的搏斗，捕获一条有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1500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多磅的大马林鱼。归航途中，不断遭到鲨鱼的袭击。为使马林鱼不被吃掉，老人奋力反击，一次次把鲨鱼杀死，打退，但马林鱼终于只剩了一副骨架。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      作品博大精深，叙述简练，行文流畅，成功地运用了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象征、心理描写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的手法，富于哲理。</a:t>
            </a:r>
          </a:p>
        </p:txBody>
      </p:sp>
    </p:spTree>
    <p:extLst>
      <p:ext uri="{BB962C8B-B14F-4D97-AF65-F5344CB8AC3E}">
        <p14:creationId xmlns:p14="http://schemas.microsoft.com/office/powerpoint/2010/main" val="268923043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67544" y="1700808"/>
            <a:ext cx="8064896" cy="4454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攮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600" b="1" dirty="0" err="1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nǎng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　    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颚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600" b="1" dirty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</a:rPr>
              <a:t>è</a:t>
            </a:r>
            <a:r>
              <a:rPr lang="en-US" altLang="zh-CN" sz="3600" b="1" dirty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 　</a:t>
            </a:r>
          </a:p>
          <a:p>
            <a:pPr>
              <a:buFontTx/>
              <a:buNone/>
            </a:pP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啐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600" b="1" dirty="0" err="1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cu</a:t>
            </a:r>
            <a:r>
              <a:rPr lang="en-US" altLang="zh-CN" sz="3600" b="1" dirty="0" err="1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</a:rPr>
              <a:t>ì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       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蹂躏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600" b="1" dirty="0" err="1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sz="3600" b="1" dirty="0" err="1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</a:rPr>
              <a:t>ó</a:t>
            </a:r>
            <a:r>
              <a:rPr lang="en-US" altLang="zh-CN" sz="3600" b="1" dirty="0" err="1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ul</a:t>
            </a:r>
            <a:r>
              <a:rPr lang="en-US" altLang="zh-CN" sz="3600" b="1" dirty="0" err="1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</a:rPr>
              <a:t>ì</a:t>
            </a:r>
            <a:r>
              <a:rPr lang="en-US" altLang="zh-CN" sz="3600" b="1" dirty="0" err="1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 </a:t>
            </a:r>
          </a:p>
          <a:p>
            <a:pPr>
              <a:buFontTx/>
              <a:buNone/>
            </a:pP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鲭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鲨（</a:t>
            </a:r>
            <a:r>
              <a:rPr lang="en-US" altLang="zh-CN" sz="3600" b="1" dirty="0" err="1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qīng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 　 脊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鳍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600" b="1" dirty="0" err="1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sz="3600" b="1" dirty="0" err="1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</a:rPr>
              <a:t>í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 　</a:t>
            </a:r>
          </a:p>
          <a:p>
            <a:pPr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蚕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噬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600" b="1" dirty="0" err="1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sh</a:t>
            </a:r>
            <a:r>
              <a:rPr lang="en-US" altLang="zh-CN" sz="3600" b="1" dirty="0" err="1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</a:rPr>
              <a:t>ì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 　　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拽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掉（</a:t>
            </a:r>
            <a:r>
              <a:rPr lang="en-US" altLang="zh-CN" sz="3600" b="1" dirty="0" err="1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zhu</a:t>
            </a:r>
            <a:r>
              <a:rPr lang="en-US" altLang="zh-CN" sz="3600" b="1" dirty="0" err="1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</a:rPr>
              <a:t>à</a:t>
            </a:r>
            <a:r>
              <a:rPr lang="en-US" altLang="zh-CN" sz="3600" b="1" dirty="0" err="1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3600" b="1" dirty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 </a:t>
            </a:r>
          </a:p>
          <a:p>
            <a:pPr>
              <a:buFontTx/>
              <a:buNone/>
            </a:pP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榫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头（</a:t>
            </a:r>
            <a:r>
              <a:rPr lang="en-US" altLang="zh-CN" sz="3600" b="1" dirty="0" err="1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sǔn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     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桅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杆（</a:t>
            </a:r>
            <a:r>
              <a:rPr lang="en-US" altLang="zh-CN" sz="3600" b="1" dirty="0" err="1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w</a:t>
            </a:r>
            <a:r>
              <a:rPr lang="en-US" altLang="zh-CN" sz="3600" b="1" dirty="0" err="1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</a:rPr>
              <a:t>é</a:t>
            </a:r>
            <a:r>
              <a:rPr lang="en-US" altLang="zh-CN" sz="3600" b="1" dirty="0" err="1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3600" b="1" dirty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9512" y="332656"/>
            <a:ext cx="7353300" cy="9120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ea typeface="黑体" pitchFamily="49" charset="-122"/>
              </a:rPr>
              <a:t>三、重点字词</a:t>
            </a:r>
            <a:br>
              <a:rPr lang="zh-CN" altLang="en-US" sz="3600" dirty="0" smtClean="0">
                <a:ea typeface="黑体" pitchFamily="49" charset="-122"/>
              </a:rPr>
            </a:br>
            <a:endParaRPr lang="zh-CN" altLang="en-US" sz="3600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35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0693" y="-747464"/>
            <a:ext cx="10620376" cy="7920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7956551" y="1989137"/>
            <a:ext cx="41549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马</a:t>
            </a:r>
          </a:p>
          <a:p>
            <a:r>
              <a:rPr lang="zh-CN" altLang="en-US"/>
              <a:t>林</a:t>
            </a:r>
          </a:p>
          <a:p>
            <a:r>
              <a:rPr lang="zh-CN" altLang="en-US"/>
              <a:t>鱼</a:t>
            </a:r>
          </a:p>
        </p:txBody>
      </p:sp>
    </p:spTree>
    <p:extLst>
      <p:ext uri="{BB962C8B-B14F-4D97-AF65-F5344CB8AC3E}">
        <p14:creationId xmlns:p14="http://schemas.microsoft.com/office/powerpoint/2010/main" val="35873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251520" y="188640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dirty="0">
                <a:ea typeface="黑体" pitchFamily="49" charset="-122"/>
              </a:rPr>
              <a:t>四、节选课文</a:t>
            </a:r>
          </a:p>
        </p:txBody>
      </p:sp>
      <p:sp>
        <p:nvSpPr>
          <p:cNvPr id="614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251520" y="1268760"/>
            <a:ext cx="8496944" cy="50133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      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      </a:t>
            </a:r>
            <a:r>
              <a:rPr lang="zh-CN" altLang="en-US" sz="2800" b="1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课文</a:t>
            </a:r>
            <a:r>
              <a:rPr lang="zh-CN" altLang="en-US" sz="2800" b="1" dirty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节选了老人与鲨鱼搏斗的一段，是小说临近结尾部分、故事情节的高潮。老人凭着超人的勇气和能耐，每个回合都战胜了对手，结果却是无可补救的彻底失败；同时，老人虽然失败了，但却充分显示了“人的灵魂的尊严”，证明自己是一个</a:t>
            </a: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不可摧毁的真正的强者</a:t>
            </a:r>
            <a:r>
              <a:rPr lang="zh-CN" altLang="en-US" sz="2800" b="1" dirty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。“一个人并不是生来要给打败的”，“你尽可把他消灭掉，可就是打不败他。”老人的内心独白，应该成为正在斗争中的人们的信条。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180017021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467544" y="260650"/>
            <a:ext cx="396044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sz="2800" b="1" dirty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kumimoji="0" lang="zh-CN" altLang="en-US" sz="2800" b="1" dirty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阅读课文，要注意把握老人与鲨鱼殊死搏斗的进程，看他怎样沉着从容地应战，再看他内心经历了怎样剧烈、痛苦而复杂的变化，从而认识这位</a:t>
            </a:r>
            <a:r>
              <a:rPr kumimoji="0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悲剧英雄</a:t>
            </a:r>
            <a:r>
              <a:rPr kumimoji="0" lang="zh-CN" altLang="en-US" sz="2800" b="1" dirty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的崇高形象。</a:t>
            </a:r>
          </a:p>
        </p:txBody>
      </p:sp>
      <p:pic>
        <p:nvPicPr>
          <p:cNvPr id="84998" name="Picture 6" descr="图片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5" y="404814"/>
            <a:ext cx="4427092" cy="54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23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2627785" y="114143"/>
            <a:ext cx="21002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第一部分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315412" y="790757"/>
            <a:ext cx="6417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开头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后来它就慢慢地沉了下去。 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319703" y="1372863"/>
            <a:ext cx="645721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1" charset="-122"/>
              </a:rPr>
              <a:t>老人与第一次与一头鲨鱼的搏斗。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251519" y="5220070"/>
            <a:ext cx="878497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以鲨鱼的巨大勇猛来衬托老人的勇敢，一</a:t>
            </a:r>
          </a:p>
          <a:p>
            <a:pPr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个高大的形象就在与鲨鱼的搏斗中刻画出来了。</a:t>
            </a:r>
          </a:p>
        </p:txBody>
      </p:sp>
      <p:pic>
        <p:nvPicPr>
          <p:cNvPr id="19476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2204864"/>
            <a:ext cx="7345363" cy="252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61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/>
      <p:bldP spid="19466" grpId="0"/>
      <p:bldP spid="19467" grpId="0"/>
      <p:bldP spid="194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2124076" y="473760"/>
            <a:ext cx="21002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/>
              <a:t>第二部分</a:t>
            </a:r>
            <a:r>
              <a:rPr lang="zh-CN" altLang="en-US" sz="2400"/>
              <a:t> 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323528" y="1495238"/>
            <a:ext cx="78488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“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它咬去了大约四十磅”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他连一只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鸟儿也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看不见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。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683568" y="2235557"/>
            <a:ext cx="66319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1" charset="-122"/>
              </a:rPr>
              <a:t>      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1" charset="-122"/>
              </a:rPr>
              <a:t>老人杀死一条鲨鱼之后的心理活动。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4932040" y="4279661"/>
            <a:ext cx="388843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不能放弃信心， </a:t>
            </a:r>
          </a:p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“不抱希望才蠢哪”。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8602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2" y="3860801"/>
            <a:ext cx="42957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6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 decel="1000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/>
      <p:bldP spid="86021" grpId="0"/>
      <p:bldP spid="86022" grpId="0"/>
      <p:bldP spid="8602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2079</Words>
  <Application>Microsoft Office PowerPoint</Application>
  <PresentationFormat>全屏显示(4:3)</PresentationFormat>
  <Paragraphs>147</Paragraphs>
  <Slides>27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主题​​</vt:lpstr>
      <vt:lpstr>老人与海</vt:lpstr>
      <vt:lpstr>一、作者简介</vt:lpstr>
      <vt:lpstr>二、关于《老人与海》</vt:lpstr>
      <vt:lpstr>PowerPoint 演示文稿</vt:lpstr>
      <vt:lpstr>PowerPoint 演示文稿</vt:lpstr>
      <vt:lpstr>四、节选课文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六、阅读鉴赏</vt:lpstr>
      <vt:lpstr>五个回合：</vt:lpstr>
      <vt:lpstr>PowerPoint 演示文稿</vt:lpstr>
      <vt:lpstr>桑提亚哥</vt:lpstr>
      <vt:lpstr>PowerPoint 演示文稿</vt:lpstr>
      <vt:lpstr>       文中的独白有什么特点?</vt:lpstr>
      <vt:lpstr>    独白在文中起什么作用？</vt:lpstr>
      <vt:lpstr>技巧鉴赏 </vt:lpstr>
      <vt:lpstr>八、自由探究</vt:lpstr>
      <vt:lpstr>PowerPoint 演示文稿</vt:lpstr>
      <vt:lpstr>想起了电影《亮剑》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老人与海</dc:title>
  <dc:creator>USER</dc:creator>
  <cp:lastModifiedBy>USER</cp:lastModifiedBy>
  <cp:revision>6</cp:revision>
  <dcterms:created xsi:type="dcterms:W3CDTF">2017-04-13T03:06:23Z</dcterms:created>
  <dcterms:modified xsi:type="dcterms:W3CDTF">2017-04-13T03:35:09Z</dcterms:modified>
</cp:coreProperties>
</file>