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716" r:id="rId3"/>
    <p:sldId id="587" r:id="rId4"/>
    <p:sldId id="715" r:id="rId5"/>
    <p:sldId id="591" r:id="rId6"/>
    <p:sldId id="592" r:id="rId7"/>
    <p:sldId id="717" r:id="rId8"/>
    <p:sldId id="593" r:id="rId9"/>
    <p:sldId id="759" r:id="rId10"/>
    <p:sldId id="594" r:id="rId11"/>
    <p:sldId id="595" r:id="rId12"/>
    <p:sldId id="760" r:id="rId13"/>
    <p:sldId id="596" r:id="rId14"/>
    <p:sldId id="597" r:id="rId15"/>
    <p:sldId id="718" r:id="rId16"/>
    <p:sldId id="598" r:id="rId17"/>
    <p:sldId id="599" r:id="rId18"/>
    <p:sldId id="600" r:id="rId19"/>
    <p:sldId id="601" r:id="rId20"/>
    <p:sldId id="602" r:id="rId21"/>
    <p:sldId id="603" r:id="rId22"/>
    <p:sldId id="719" r:id="rId23"/>
    <p:sldId id="604" r:id="rId24"/>
    <p:sldId id="605" r:id="rId25"/>
    <p:sldId id="720" r:id="rId26"/>
    <p:sldId id="606" r:id="rId27"/>
    <p:sldId id="607" r:id="rId28"/>
    <p:sldId id="721" r:id="rId29"/>
    <p:sldId id="722" r:id="rId30"/>
    <p:sldId id="608" r:id="rId31"/>
    <p:sldId id="609" r:id="rId32"/>
    <p:sldId id="723" r:id="rId33"/>
    <p:sldId id="610" r:id="rId34"/>
    <p:sldId id="611" r:id="rId35"/>
    <p:sldId id="724" r:id="rId36"/>
    <p:sldId id="612" r:id="rId37"/>
    <p:sldId id="613" r:id="rId38"/>
    <p:sldId id="614" r:id="rId39"/>
    <p:sldId id="615" r:id="rId40"/>
    <p:sldId id="725" r:id="rId41"/>
    <p:sldId id="616" r:id="rId42"/>
    <p:sldId id="688" r:id="rId43"/>
    <p:sldId id="689" r:id="rId44"/>
    <p:sldId id="690" r:id="rId45"/>
    <p:sldId id="691" r:id="rId46"/>
    <p:sldId id="692" r:id="rId47"/>
    <p:sldId id="693" r:id="rId48"/>
    <p:sldId id="726" r:id="rId49"/>
    <p:sldId id="694" r:id="rId50"/>
    <p:sldId id="758" r:id="rId51"/>
    <p:sldId id="695" r:id="rId52"/>
    <p:sldId id="727" r:id="rId53"/>
    <p:sldId id="696" r:id="rId54"/>
    <p:sldId id="697" r:id="rId55"/>
    <p:sldId id="698" r:id="rId56"/>
    <p:sldId id="699" r:id="rId57"/>
    <p:sldId id="700" r:id="rId58"/>
    <p:sldId id="728" r:id="rId59"/>
    <p:sldId id="701" r:id="rId60"/>
    <p:sldId id="729" r:id="rId61"/>
    <p:sldId id="702" r:id="rId62"/>
    <p:sldId id="704" r:id="rId63"/>
    <p:sldId id="730" r:id="rId64"/>
    <p:sldId id="705" r:id="rId65"/>
    <p:sldId id="707" r:id="rId66"/>
    <p:sldId id="708" r:id="rId67"/>
    <p:sldId id="709" r:id="rId68"/>
    <p:sldId id="710" r:id="rId69"/>
    <p:sldId id="731" r:id="rId70"/>
    <p:sldId id="711" r:id="rId71"/>
    <p:sldId id="712" r:id="rId72"/>
    <p:sldId id="755" r:id="rId73"/>
    <p:sldId id="713" r:id="rId74"/>
    <p:sldId id="736" r:id="rId75"/>
    <p:sldId id="756" r:id="rId76"/>
    <p:sldId id="740" r:id="rId77"/>
    <p:sldId id="757" r:id="rId78"/>
    <p:sldId id="737" r:id="rId79"/>
    <p:sldId id="741" r:id="rId80"/>
    <p:sldId id="742" r:id="rId81"/>
    <p:sldId id="738" r:id="rId82"/>
    <p:sldId id="743" r:id="rId83"/>
    <p:sldId id="744" r:id="rId84"/>
    <p:sldId id="745" r:id="rId85"/>
    <p:sldId id="733" r:id="rId86"/>
    <p:sldId id="746" r:id="rId87"/>
    <p:sldId id="747" r:id="rId88"/>
    <p:sldId id="734" r:id="rId89"/>
    <p:sldId id="748" r:id="rId90"/>
    <p:sldId id="749" r:id="rId91"/>
    <p:sldId id="735" r:id="rId92"/>
    <p:sldId id="750" r:id="rId93"/>
    <p:sldId id="751" r:id="rId94"/>
    <p:sldId id="752" r:id="rId95"/>
    <p:sldId id="739" r:id="rId96"/>
    <p:sldId id="753" r:id="rId97"/>
    <p:sldId id="754" r:id="rId98"/>
    <p:sldId id="381" r:id="rId9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608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18" Type="http://schemas.openxmlformats.org/officeDocument/2006/relationships/slide" Target="slide56.xml"/><Relationship Id="rId26" Type="http://schemas.openxmlformats.org/officeDocument/2006/relationships/slide" Target="slide81.xml"/><Relationship Id="rId3" Type="http://schemas.openxmlformats.org/officeDocument/2006/relationships/slide" Target="slide5.xml"/><Relationship Id="rId21" Type="http://schemas.openxmlformats.org/officeDocument/2006/relationships/slide" Target="slide6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17" Type="http://schemas.openxmlformats.org/officeDocument/2006/relationships/slide" Target="slide53.xml"/><Relationship Id="rId25" Type="http://schemas.openxmlformats.org/officeDocument/2006/relationships/slide" Target="slide78.xml"/><Relationship Id="rId2" Type="http://schemas.openxmlformats.org/officeDocument/2006/relationships/slide" Target="slide2.xml"/><Relationship Id="rId16" Type="http://schemas.openxmlformats.org/officeDocument/2006/relationships/slide" Target="slide45.xml"/><Relationship Id="rId20" Type="http://schemas.openxmlformats.org/officeDocument/2006/relationships/slide" Target="slide6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24" Type="http://schemas.openxmlformats.org/officeDocument/2006/relationships/slide" Target="slide74.xml"/><Relationship Id="rId5" Type="http://schemas.openxmlformats.org/officeDocument/2006/relationships/slide" Target="slide11.xml"/><Relationship Id="rId15" Type="http://schemas.openxmlformats.org/officeDocument/2006/relationships/slide" Target="slide42.xml"/><Relationship Id="rId23" Type="http://schemas.openxmlformats.org/officeDocument/2006/relationships/slide" Target="slide71.xml"/><Relationship Id="rId28" Type="http://schemas.openxmlformats.org/officeDocument/2006/relationships/slide" Target="slide88.xml"/><Relationship Id="rId10" Type="http://schemas.openxmlformats.org/officeDocument/2006/relationships/slide" Target="slide26.xml"/><Relationship Id="rId19" Type="http://schemas.openxmlformats.org/officeDocument/2006/relationships/slide" Target="slide59.xml"/><Relationship Id="rId31" Type="http://schemas.openxmlformats.org/officeDocument/2006/relationships/slide" Target="slide95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9.xml"/><Relationship Id="rId22" Type="http://schemas.openxmlformats.org/officeDocument/2006/relationships/slide" Target="slide68.xml"/><Relationship Id="rId27" Type="http://schemas.openxmlformats.org/officeDocument/2006/relationships/slide" Target="slide85.xml"/><Relationship Id="rId30" Type="http://schemas.openxmlformats.org/officeDocument/2006/relationships/slide" Target="slide49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8.xml"/><Relationship Id="rId18" Type="http://schemas.openxmlformats.org/officeDocument/2006/relationships/slide" Target="slide5.xml"/><Relationship Id="rId26" Type="http://schemas.openxmlformats.org/officeDocument/2006/relationships/slide" Target="slide30.xml"/><Relationship Id="rId3" Type="http://schemas.openxmlformats.org/officeDocument/2006/relationships/slide" Target="slide56.xml"/><Relationship Id="rId21" Type="http://schemas.openxmlformats.org/officeDocument/2006/relationships/slide" Target="slide14.xml"/><Relationship Id="rId7" Type="http://schemas.openxmlformats.org/officeDocument/2006/relationships/slide" Target="slide68.xml"/><Relationship Id="rId12" Type="http://schemas.openxmlformats.org/officeDocument/2006/relationships/slide" Target="slide85.xml"/><Relationship Id="rId17" Type="http://schemas.openxmlformats.org/officeDocument/2006/relationships/slide" Target="slide2.xml"/><Relationship Id="rId25" Type="http://schemas.openxmlformats.org/officeDocument/2006/relationships/slide" Target="slide26.xml"/><Relationship Id="rId2" Type="http://schemas.openxmlformats.org/officeDocument/2006/relationships/slide" Target="slide53.xml"/><Relationship Id="rId16" Type="http://schemas.openxmlformats.org/officeDocument/2006/relationships/slide" Target="slide95.xml"/><Relationship Id="rId20" Type="http://schemas.openxmlformats.org/officeDocument/2006/relationships/slide" Target="slide1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5.xml"/><Relationship Id="rId11" Type="http://schemas.openxmlformats.org/officeDocument/2006/relationships/slide" Target="slide81.xml"/><Relationship Id="rId24" Type="http://schemas.openxmlformats.org/officeDocument/2006/relationships/slide" Target="slide23.xml"/><Relationship Id="rId5" Type="http://schemas.openxmlformats.org/officeDocument/2006/relationships/slide" Target="slide62.xml"/><Relationship Id="rId15" Type="http://schemas.openxmlformats.org/officeDocument/2006/relationships/slide" Target="slide49.xml"/><Relationship Id="rId23" Type="http://schemas.openxmlformats.org/officeDocument/2006/relationships/slide" Target="slide20.xml"/><Relationship Id="rId28" Type="http://schemas.openxmlformats.org/officeDocument/2006/relationships/slide" Target="slide36.xml"/><Relationship Id="rId10" Type="http://schemas.openxmlformats.org/officeDocument/2006/relationships/slide" Target="slide78.xml"/><Relationship Id="rId19" Type="http://schemas.openxmlformats.org/officeDocument/2006/relationships/slide" Target="slide8.xml"/><Relationship Id="rId31" Type="http://schemas.openxmlformats.org/officeDocument/2006/relationships/slide" Target="slide45.xml"/><Relationship Id="rId4" Type="http://schemas.openxmlformats.org/officeDocument/2006/relationships/slide" Target="slide59.xml"/><Relationship Id="rId9" Type="http://schemas.openxmlformats.org/officeDocument/2006/relationships/slide" Target="slide74.xml"/><Relationship Id="rId14" Type="http://schemas.openxmlformats.org/officeDocument/2006/relationships/slide" Target="slide91.xml"/><Relationship Id="rId22" Type="http://schemas.openxmlformats.org/officeDocument/2006/relationships/slide" Target="slide17.xml"/><Relationship Id="rId27" Type="http://schemas.openxmlformats.org/officeDocument/2006/relationships/slide" Target="slide33.xml"/><Relationship Id="rId30" Type="http://schemas.openxmlformats.org/officeDocument/2006/relationships/slide" Target="slide4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4982" y="235268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成语</a:t>
            </a:r>
            <a:r>
              <a:rPr lang="zh-CN" altLang="en-US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运用题题组训练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148" y="18181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152" y="494566"/>
            <a:ext cx="8769291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集腋成裘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指狐狸腋下的皮虽然很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小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但是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聚集起来就能缝成一件皮袍。比喻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积少成多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多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用来形容珍贵美好的事物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赤地千里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形容旱灾或虫灾造成大量土地荒凉的景象。不能形容火灾后果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半青半黄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指庄稼半熟半不熟，也可以比喻其他事物或思想未达到成熟阶段。不能用来形容</a:t>
            </a:r>
            <a:r>
              <a:rPr lang="en-US" altLang="zh-CN" sz="2400" kern="100" dirty="0"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脸色</a:t>
            </a:r>
            <a:r>
              <a:rPr lang="en-US" altLang="zh-CN" sz="2400" kern="100" dirty="0"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 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400" kern="100" dirty="0"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扺掌而谈</a:t>
            </a:r>
            <a:r>
              <a:rPr lang="en-US" altLang="zh-CN" sz="2400" kern="100" dirty="0"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形容毫无拘束地畅所欲言。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</a:p>
        </p:txBody>
      </p:sp>
      <p:sp>
        <p:nvSpPr>
          <p:cNvPr id="2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68240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Box 31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8" name="TextBox 67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9" name="TextBox 68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0" name="TextBox 69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6" name="TextBox 35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7" name="TextBox 36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8" name="TextBox 37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5" name="TextBox 44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0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849" y="460658"/>
            <a:ext cx="86824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不合语境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下列各句中，加点的成语使用恰当的一项是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法国大昆虫学家法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布尔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科学和文学巧妙地结合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起来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用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富有诗意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的笔触给人们描绘了一个绚丽多姿、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光怪陆离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昆虫世界。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诗歌到了《诗经》时代，有了琴瑟的伴奏，更是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洋洋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大观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7293064" y="2507362"/>
            <a:ext cx="1208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68240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TextBox 40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3" name="TextBox 6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4" name="TextBox 6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5" name="TextBox 6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 flipH="1">
            <a:off x="7619196" y="3705011"/>
            <a:ext cx="6203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 flipH="1">
            <a:off x="639277" y="4284702"/>
            <a:ext cx="6203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02635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" name="TextBox 69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71" name="TextBox 70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72" name="TextBox 71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73" name="TextBox 72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74" name="TextBox 73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75" name="TextBox 74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76" name="TextBox 75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7" name="TextBox 76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4" name="TextBox 83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832" y="972334"/>
            <a:ext cx="85965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世贸大楼废址已成为纽约新的旅游景点，游人看后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无不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神色黯然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，叹为观止。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一个企业要摆脱困境，就必须在激烈的市场竞争中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大胆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改革，勇于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创新，克服举棋不定的保守思想。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2396520" y="1844050"/>
            <a:ext cx="1208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1204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TextBox 40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3" name="TextBox 6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4" name="TextBox 6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5" name="TextBox 6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 flipH="1">
            <a:off x="4029844" y="3038271"/>
            <a:ext cx="1208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02635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30" name="TextBox 29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31" name="TextBox 30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2" name="TextBox 31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3" name="TextBox 32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49" name="TextBox 4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50" name="TextBox 4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51" name="TextBox 5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8" name="TextBox 5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442" y="525046"/>
            <a:ext cx="8596501" cy="41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项光怪陆离：容现象奇异，色彩繁杂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项洋洋大观：形容事物繁多，丰富多彩。与语境不符，应用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蔚为壮观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项叹为观止：赞美看到的事物好到极点。与语境中游人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神色黯然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不符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项举棋不定：比喻做事犹豫不决。与语境中的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保守思想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不符。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华文细黑"/>
              </a:rPr>
              <a:t>A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7857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TextBox 6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TextBox 6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283" y="484778"/>
            <a:ext cx="842711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敬谦错位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下列各句中，加点的成语使用恰当的一项是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你作为高教授的学生，却在背后说他的坏话，你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真是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列门墙！你让我们这些同学怎么说你好呢？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我有个不情之请，如果您能设法找到我的父亲，我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不胜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感激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，但请您不要打扰他，只代我远远地看他一眼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告诉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我他的情况就可以了。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759901" y="2561461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1761783" y="3137525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7857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TextBox 51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4" name="TextBox 63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5" name="TextBox 64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6" name="TextBox 65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8" name="TextBox 27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9" name="TextBox 28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0" name="TextBox 29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1" name="TextBox 30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2" name="TextBox 31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3" name="TextBox 32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0" name="TextBox 39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007" y="896516"/>
            <a:ext cx="834367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我就不明白现在领导们的用人标准是什么，他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这么个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才疏学浅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的人，也可以做主任？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这是一位已故著名作家的作品，由于各种原因一直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没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发表，这次出版对编辑来说也是有点敝帚自珍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意味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771331" y="1784995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6487907" y="2975223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6137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TextBox 51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4" name="TextBox 63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5" name="TextBox 64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6" name="TextBox 65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8" name="TextBox 27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9" name="TextBox 28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0" name="TextBox 29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1" name="TextBox 30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2" name="TextBox 31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3" name="TextBox 32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0" name="TextBox 39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300" y="541427"/>
            <a:ext cx="8856984" cy="41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项忝列门墙：表示自己愧在师门。忝，表示辱没他人，自己有愧。多作谦辞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项不情之请：不合情理的请求。多作谦辞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项才疏学浅：表示自己的才识、学问很浅薄。多作谦辞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项敝帚自珍：把自己家里的破扫帚当成宝贝。比喻东西虽然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不好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自己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却很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珍惜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谦辞。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首先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语境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中作品是作家的而不是编辑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不算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自珍；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另外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能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出版的作品不算是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不好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不算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敝帚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6137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TextBox 6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TextBox 6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7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984" y="495520"/>
            <a:ext cx="8682466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六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近义误用</a:t>
            </a:r>
            <a:endParaRPr lang="zh-CN" altLang="zh-CN" sz="24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在下面一段话空缺处依次填入成语，最恰当的一组是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传统文化中的各个成分，在其发生的时候，是应运而生的，在历史上起过积极作用。及至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，它们或者与时俱进，演化出新的内容与形式；或者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，化为明日黄花。也有的播迁他邦，重振雄风；也有的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，未老而先亡。但是，不管它们内容的深浅，作用的大小，时间的久暂，空间的广狭，只要它们存在过，便都是传统文化。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6137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2" name="TextBox 61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3" name="TextBox 62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4" name="TextBox 63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93" y="1230888"/>
            <a:ext cx="85113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物换星移　抱残守缺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白驹过隙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物换星移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坚如磐石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昙花一现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时过境迁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坚如磐石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白驹过隙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时过境迁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抱残守缺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昙花一现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9956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Box 48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1" name="TextBox 6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2" name="TextBox 6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TextBox 6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61921" y="956291"/>
            <a:ext cx="8596501" cy="241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物换星移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形容时序世事的变迁。用在此处与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各个成分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搭配不当。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坚如磐石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比喻不可动摇，褒义词。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白驹过隙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形容时间过得飞快。不合语境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4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9956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Box 50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3" name="TextBox 6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4" name="TextBox 6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5" name="TextBox 6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85672" y="732309"/>
            <a:ext cx="8769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一、成语误用主要类型题组</a:t>
            </a:r>
            <a:endParaRPr lang="zh-CN" altLang="zh-CN" sz="2600" dirty="0">
              <a:latin typeface="宋体"/>
              <a:cs typeface="宋体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望文生义</a:t>
            </a:r>
            <a:endParaRPr lang="zh-CN" altLang="zh-CN" sz="2600" dirty="0">
              <a:latin typeface="宋体"/>
              <a:cs typeface="宋体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下列各句中，加点的成语使用恰当的一项是</a:t>
            </a:r>
            <a:r>
              <a:rPr lang="en-US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dirty="0">
              <a:latin typeface="宋体"/>
              <a:cs typeface="宋体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这些人简直是不可理喻，明明没有票还骂骂咧咧硬是想</a:t>
            </a:r>
            <a:r>
              <a:rPr lang="zh-CN" altLang="zh-CN" sz="2600" kern="100" dirty="0" smtClean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闯</a:t>
            </a:r>
            <a:endParaRPr lang="en-US" altLang="zh-CN" sz="2600" kern="100" dirty="0" smtClean="0">
              <a:solidFill>
                <a:srgbClr val="000000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进来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，素质实在太差了。</a:t>
            </a:r>
            <a:endParaRPr lang="zh-CN" altLang="zh-CN" sz="2600" dirty="0">
              <a:latin typeface="宋体"/>
              <a:cs typeface="宋体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对他们提出的要求我们一定要慎重考虑，切不可轻诺寡信</a:t>
            </a:r>
            <a:r>
              <a:rPr lang="zh-CN" altLang="zh-CN" sz="2600" kern="100" dirty="0" smtClean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dirty="0">
              <a:latin typeface="宋体"/>
              <a:cs typeface="宋体"/>
            </a:endParaRPr>
          </a:p>
        </p:txBody>
      </p:sp>
      <p:sp>
        <p:nvSpPr>
          <p:cNvPr id="72" name="TextBox 71"/>
          <p:cNvSpPr txBox="1"/>
          <p:nvPr/>
        </p:nvSpPr>
        <p:spPr>
          <a:xfrm flipH="1">
            <a:off x="2648357" y="2816349"/>
            <a:ext cx="120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 </a:t>
            </a:r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</a:t>
            </a:r>
            <a:endParaRPr lang="zh-CN" altLang="en-US" sz="24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flipH="1">
            <a:off x="7583001" y="4001343"/>
            <a:ext cx="120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 </a:t>
            </a:r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</a:t>
            </a:r>
            <a:endParaRPr lang="zh-CN" altLang="en-US" sz="24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49850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TextBox 76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9" name="TextBox 88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90" name="TextBox 89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1" name="TextBox 90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8" name="TextBox 27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9" name="TextBox 28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0" name="TextBox 29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1" name="TextBox 30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2" name="TextBox 31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3" name="TextBox 32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1" name="TextBox 40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527" y="544478"/>
            <a:ext cx="8769291" cy="416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二、综合题组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丁俊晖认为，比赛随时都可能有突发情况，所以比赛时要不断地调整战术，小心谨慎，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，不能一成不变。一味进攻并不见得会有好效果。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变色龙的颜色能够随着环境的颜色而改变，奥楚蔑洛夫就像变色龙一样，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，随着对狗的主人的判断的不断变化，他的态度也在不断变化着。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9956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TextBox 6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TextBox 6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007" y="506805"/>
            <a:ext cx="8769291" cy="4217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大批官兵来袭，闯王只好率部撤退，临行前，他特意交代守土将士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，总以不轻易折损人马为主，也要使官军和乡勇不敢在商洛山中横行。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见机行事　　随机应变　　见风使舵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随机应变　　见风使舵　　见机行事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见风使舵　　随机应变　　见机行事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随机应变　　见机行事　　见风使舵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6297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2" name="TextBox 61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3" name="TextBox 62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4" name="TextBox 63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40" y="475898"/>
            <a:ext cx="885698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这三个成语都有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看情况行事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意思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侧重面不同。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随机应变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侧重在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灵活机动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褒义词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见风使舵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侧重在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投机取巧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贬义词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见机行事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侧重在抓住时机，中性词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句着重的是情况多变，因此用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随机应变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最恰当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句是批判奥楚蔑洛夫，应用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见风使舵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句着重的是抓住机会行事，所以用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见机行事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最恰当。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6297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2" name="TextBox 61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3" name="TextBox 62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4" name="TextBox 63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3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7143" y="445418"/>
            <a:ext cx="8682466" cy="436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当执法人员对假冒少数民族的小贩进行处罚时，该小贩故作听不懂。执法人员拟对物品暂扣时，他又原形毕露，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，强词夺理，企图不接受处罚。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英国统治阶层普遍缺乏科学知识，对数字毫不敏感，只会靠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治理国家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中共十八大在京召开，让记者们眼前一亮的是，此届党代表没有了以往的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沉默是金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，取而代之的是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，直抒胸臆，畅所欲言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6297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TextBox 6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TextBox 6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134" y="1059582"/>
            <a:ext cx="84271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侃侃而谈　　　夸夸其谈　　　振振有词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振振有词　　　夸夸其谈　　　侃侃而谈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振振有词　　　侃侃而谈　　　夸夸其谈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夸夸其谈　　　侃侃而谈　　　振振有词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6458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2" name="TextBox 61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3" name="TextBox 62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4" name="TextBox 63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134" y="1059582"/>
            <a:ext cx="84271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振振有词：形容理由似乎很充分，说个不休。夸夸其谈：说话或写文章浮夸，不切实际。含贬义。侃侃而谈：形容说话理直气壮，从容不迫。含褒义。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6458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2" name="TextBox 61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3" name="TextBox 62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4" name="TextBox 63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197" y="597054"/>
            <a:ext cx="8769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下列各句中，加点的成语使用正确的一项是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西岳华山素以陡峭险峻著称。那一天，尽管天气异常晴朗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甚至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连影响爬山的丁点风儿也没有，但大家仍然如丸走坂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丝毫不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敢大意。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卫生筷其实并不卫生，多为黑作坊经过简单浸泡漂白后即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投放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市场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产品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。近日，长沙市警方和工商、卫生等部门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上下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其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手，一举摧毁了多个制脏窝点。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6993984" y="1929364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573460" y="4135324"/>
            <a:ext cx="563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8203173" y="3578493"/>
            <a:ext cx="563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6458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Box 50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3" name="TextBox 6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4" name="TextBox 6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5" name="TextBox 6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8" name="TextBox 27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9" name="TextBox 28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0" name="TextBox 29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1" name="TextBox 30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2" name="TextBox 31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3" name="TextBox 32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4" name="TextBox 33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1" name="TextBox 40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804531"/>
            <a:ext cx="8769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时下商业竞争愈演愈烈，情形十分复杂，实力强弱固然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决定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双方胜负的重要因素，但调查市场，调整结构也是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奇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制胜对手的重要手段。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朝鲜半岛事端频出，南北对抗日益加剧。对于如何化解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矛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，消弭事端，美、日联盟则表现得极为消极，对此，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国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政府洞若观火，并密切关注事态发展。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539552" y="2268478"/>
            <a:ext cx="563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8472537" y="1669554"/>
            <a:ext cx="563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1619672" y="4053438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48150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5" name="TextBox 6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6" name="TextBox 6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7" name="TextBox 6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8" name="TextBox 27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9" name="TextBox 28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0" name="TextBox 29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1" name="TextBox 30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2" name="TextBox 31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3" name="TextBox 32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4" name="TextBox 33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1" name="TextBox 40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flipH="1">
            <a:off x="1127721" y="2283718"/>
            <a:ext cx="563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. 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807" y="483518"/>
            <a:ext cx="859650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项如丸走坂：形容形势发展很快，就像斜坡上滚泥丸一样。此处突出不敢大意，应为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如履薄冰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项上下其手：玩弄手法，暗中作弊，含贬义。这里感情色彩错误。根据语意可用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齐心协力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项出奇制胜：用奇兵或奇计战胜敌人，泛指用对方意想不到的方法取胜。作谓语，不带宾语。说成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出奇制胜对手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之类则错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48150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5" name="TextBox 6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6" name="TextBox 6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7" name="TextBox 6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9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056" y="866191"/>
            <a:ext cx="8343679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项洞若观火：形容看得清楚明白。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48150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2" name="TextBox 61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3" name="TextBox 62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4" name="TextBox 63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7299" y="824508"/>
            <a:ext cx="8428453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你这人究竟还有没有同情心？！现在灾区的人们</a:t>
            </a:r>
            <a:r>
              <a:rPr lang="zh-CN" altLang="zh-CN" sz="2600" kern="100" dirty="0" smtClean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生活</a:t>
            </a:r>
            <a:endParaRPr lang="en-US" altLang="zh-CN" sz="2600" kern="100" dirty="0" smtClean="0">
              <a:solidFill>
                <a:srgbClr val="000000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非常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困难，你自己细大不捐也就罢了，人家捐钱</a:t>
            </a:r>
            <a:r>
              <a:rPr lang="zh-CN" altLang="zh-CN" sz="2600" kern="100" dirty="0" smtClean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捐物</a:t>
            </a:r>
            <a:endParaRPr lang="en-US" altLang="zh-CN" sz="2600" kern="100" dirty="0" smtClean="0">
              <a:solidFill>
                <a:srgbClr val="000000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你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还在一旁说风凉话！</a:t>
            </a:r>
            <a:endParaRPr lang="zh-CN" altLang="zh-CN" sz="1200" dirty="0">
              <a:latin typeface="宋体"/>
              <a:cs typeface="宋体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汉代抗击匈奴的名将里最冤的恐怕非陈汤莫属</a:t>
            </a:r>
            <a:r>
              <a:rPr lang="en-US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阵</a:t>
            </a:r>
            <a:r>
              <a:rPr lang="zh-CN" altLang="zh-CN" sz="2600" kern="100" dirty="0" smtClean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斩</a:t>
            </a:r>
            <a:endParaRPr lang="en-US" altLang="zh-CN" sz="2600" kern="100" dirty="0" smtClean="0">
              <a:solidFill>
                <a:srgbClr val="000000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匈奴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单于，平定西域土地，陈汤的功业自不必说，</a:t>
            </a:r>
            <a:r>
              <a:rPr lang="zh-CN" altLang="zh-CN" sz="2600" kern="100" dirty="0" smtClean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可</a:t>
            </a:r>
            <a:endParaRPr lang="en-US" altLang="zh-CN" sz="2600" kern="100" dirty="0" smtClean="0">
              <a:solidFill>
                <a:srgbClr val="000000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他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却偏偏落了个功高不赏的凄凉结局。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3560078" y="1707654"/>
            <a:ext cx="120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 </a:t>
            </a:r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</a:t>
            </a:r>
            <a:endParaRPr lang="zh-CN" altLang="en-US" sz="24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3204230" y="4083918"/>
            <a:ext cx="120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 </a:t>
            </a:r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</a:t>
            </a:r>
            <a:endParaRPr lang="zh-CN" altLang="en-US" sz="24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2284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5" name="TextBox 6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6" name="TextBox 6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7" name="TextBox 6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8" name="TextBox 27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9" name="TextBox 28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0" name="TextBox 29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1" name="TextBox 30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2" name="TextBox 31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3" name="TextBox 32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0" name="TextBox 39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514" y="598988"/>
            <a:ext cx="8682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菲律宾抛出的以距离国土的远近为标准来确定领海的谬论，完全违背历史，违背国际法，纯属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莫言的作品的一些情节，看似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，但细细读来，却能悟出一些道理。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韩国说端午节源于韩国，屈原应是古高丽国人，因此也是韩国人，这简直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4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48150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Box 48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1" name="TextBox 6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2" name="TextBox 6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TextBox 6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02" y="1078374"/>
            <a:ext cx="8596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荒诞不经　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荒谬绝伦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无稽之谈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547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无稽之谈</a:t>
            </a:r>
            <a:r>
              <a:rPr lang="zh-CN" altLang="zh-CN" sz="24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400" kern="100" dirty="0">
                <a:latin typeface="宋体"/>
                <a:ea typeface="Times New Roman"/>
                <a:cs typeface="Courier New"/>
              </a:rPr>
              <a:t>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荒谬绝伦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荒诞不经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无稽之谈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荒诞不经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荒谬绝伦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荒诞不经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无稽之谈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荒谬绝伦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6303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TextBox 6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TextBox 6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168959" y="1014864"/>
            <a:ext cx="882132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荒诞不经：荒唐、不可信。不经：不正常、不近情理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无稽之谈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：无法考查的言论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荒谬绝伦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：极度荒唐，超出同类，没有可以相比的。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</a:p>
        </p:txBody>
      </p:sp>
      <p:sp>
        <p:nvSpPr>
          <p:cNvPr id="4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6303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Box 48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1" name="TextBox 6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2" name="TextBox 6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TextBox 6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6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197" y="657882"/>
            <a:ext cx="8769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本届巴西世界杯，东道主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五星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巴西队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，以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惨败于德国队，遭受历史上最屈辱的重创。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天灾人祸已然让人痛心，而随后一些不良媒体或别有用心之人制造出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的谣言，更是让人愤怒。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陶潜提出读书要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不求甚解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，是否意味着读书就不需要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呢？我想二者并不对立，都是读书之法。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6303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2" name="TextBox 61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3" name="TextBox 62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4" name="TextBox 63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044" y="1029102"/>
            <a:ext cx="8427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不负众望　耸人听闻　咬文嚼字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不孚众望　骇人听闻　咬文嚼字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不负众望　骇人听闻　字斟句酌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不孚众望　耸人听闻　字斟句酌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4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3610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Box 48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1" name="TextBox 6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2" name="TextBox 6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TextBox 6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957" y="653822"/>
            <a:ext cx="876929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不负众望：没有辜负大家的期望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。不孚众望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：不能使大家信服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。耸人听闻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：使人听了非常震惊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。骇人听闻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：使人听了吃惊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多指社会上发生的坏事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。咬文嚼字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：过分地斟酌字句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多用来指死抠字眼儿而不注重实质内容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。字斟句酌：对字句反复推敲琢磨，多用来称赞人讲话或写文章在语言上认真推敲，也可用于读文章时对语言的仔细品味。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4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3610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Box 48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1" name="TextBox 6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2" name="TextBox 6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TextBox 6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7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7577" y="576128"/>
            <a:ext cx="8769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在饮水机行业过快发展过程中，监管乏力造成了饮水机市场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的局面，一些伪劣产品严重危害着人们的健康。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世界杯期间，大量外国游客涌入巴西，各色人等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，导致当地犯罪率急剧上升。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对于风生水起的互联网金融，刘明康表示，不是每一家都是赢家，目前这个领域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，谁走得更好，还需拭目以待。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4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3610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Box 48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1" name="TextBox 6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2" name="TextBox 6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TextBox 6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612" y="954386"/>
            <a:ext cx="8511387" cy="241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泥沙俱下　鱼龙混杂　鱼目混珠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泥沙俱下　鱼目混珠　鱼龙混杂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鱼龙混杂　鱼目混珠　泥沙俱下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鱼目混珠　鱼龙混杂　泥沙俱下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2149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TextBox 6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TextBox 6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992" y="843558"/>
            <a:ext cx="8484015" cy="301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泥沙俱下：泥土和沙子都跟着流下来，比喻好坏不同的人或事物混杂在一起。鱼龙混杂：比喻好人和坏人混在一起。鱼目混珠：拿鱼眼睛冒充珍珠，比喻拿假的东西冒充真的东西。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2149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5" name="TextBox 6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6" name="TextBox 6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7" name="TextBox 6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6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317" y="619914"/>
            <a:ext cx="85965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下列各句中，加点的成语使用恰当的一项是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又是一年中秋时，秋风送爽，丹桂飘香，一轮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珠圆玉润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月亮悬挂在夜空中，给人以祥和安宁的感觉。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解决问题一般有两种思路，一种是将问题变小，小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意味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成本低，好办事；另一种是把问题变大，大而化之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放大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了才能解决。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7282282" y="1480383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6974818" y="3280583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2149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5" name="TextBox 6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6" name="TextBox 6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7" name="TextBox 6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8" name="TextBox 27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9" name="TextBox 28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0" name="TextBox 29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1" name="TextBox 30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2" name="TextBox 31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3" name="TextBox 32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0" name="TextBox 39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574" y="707911"/>
            <a:ext cx="85113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项不可理喻：不能够用道理使他明白，形容固执或蛮横，不通情理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项轻诺寡信：随便答应人，很少能守信用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项细大不捐：小的大的都不抛弃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项功高不赏：形容功劳极大，无法加以赏赐。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2284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Box 50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3" name="TextBox 6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4" name="TextBox 6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5" name="TextBox 6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317" y="635154"/>
            <a:ext cx="85965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C.2014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年，解玺璋推出新作《君主立宪之殇：梁启超与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他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自改革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》，聚焦梁启超主张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自改革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段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历史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，让我们重回那个波谲云诡的年代。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相比于持续火爆的住宅市场，多年来，写字楼市场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一直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处于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不瘟不火的状态，与同地段的住宅楼相比，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写字楼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销量要小得多。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4018796" y="2086927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1369740" y="3272963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2149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5" name="TextBox 6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6" name="TextBox 6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7" name="TextBox 6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8" name="TextBox 27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9" name="TextBox 28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0" name="TextBox 29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1" name="TextBox 30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2" name="TextBox 31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3" name="TextBox 32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0" name="TextBox 39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1939" y="529238"/>
            <a:ext cx="8682466" cy="41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项珠圆玉润：像珠子那样圆，像玉石那样滑润，形容歌声婉转优美或文字流畅明快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项大而化之：原指使美德发扬光大，进入化境，现常用来表示做事疏忽大意，马马虎虎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项波谲云诡：形容房屋建筑形式就像云彩和波浪那样千姿百态。后多用来形容事态或文笔变幻莫测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项不瘟不火：指表演既不沉闷也不过火。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4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2149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TextBox 51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4" name="TextBox 63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5" name="TextBox 64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6" name="TextBox 65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3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440" y="747226"/>
            <a:ext cx="87692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下列各句中，加点的成语使用正确的一项是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当时的联邦德国总统赫利向全世界发表了著名的赎罪书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，消息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传来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，世界各国爱好和平的人们无不拍手称快。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及时的反馈、正确的引导，可以让民意得到良好的疏通。长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此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以往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，民意与立法互动的渠道将更通畅，各种民意诉求的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表达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将更趋理性。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447144" y="2064067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562412" y="3178294"/>
            <a:ext cx="6203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8215357" y="2602031"/>
            <a:ext cx="6203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2149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TextBox 35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0" name="TextBox 49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8" name="TextBox 27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9" name="TextBox 28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51" name="TextBox 50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2" name="TextBox 51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53" name="TextBox 52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54" name="TextBox 53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55" name="TextBox 54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62" name="TextBox 61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580" y="710352"/>
            <a:ext cx="876929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拥有千万财产的布莱恩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伯尼并不是世界首位弃商从善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富人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，但像他这样对慈善事业抱有巨大热情的人绝对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凤毛麟角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在斯诺克上海大师赛中，丁俊晖和梁文冲不孚众望，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过关斩将，取得了中国选手参加本赛事以来的最好成绩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96320" y="2158935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6516216" y="2768907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0770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8" name="TextBox 27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9" name="TextBox 28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0" name="TextBox 49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51" name="TextBox 50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52" name="TextBox 51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53" name="TextBox 52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60" name="TextBox 59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1348" y="748690"/>
            <a:ext cx="84271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项拍手称快：拍着手喊痛快，多指仇恨得到消除。此处应为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拍手称赞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项长此以往：老是这样下去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多就不好的情况而言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项凤毛麟角：比喻稀少而可贵的人或事物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项不孚众望：没有使众人信服的声望。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0770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Box 3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5" name="TextBox 4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6" name="TextBox 4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7" name="TextBox 4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49" name="TextBox 48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6" name="TextBox 55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6894" y="440680"/>
            <a:ext cx="8856984" cy="436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故宫博物院的珍宝馆里，陈列着各种奇珍异宝、古玩文物，令人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玉器厂展品室里陈列着鸟兽、花卉、人物等各种玉雕展品，神态各异，栩栩如生，真是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汽车向神农架山区奔驰，只见奇峰异岭扑面而来，令人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货柜上摆满了具有传统特色的珠宝、翡翠、玉雕、字画，品种齐全，真是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0770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Box 3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5" name="TextBox 4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6" name="TextBox 4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7" name="TextBox 4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49" name="TextBox 48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6" name="TextBox 55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5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6833" y="987574"/>
            <a:ext cx="8511387" cy="241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应接不暇　　琳琅满目　　目不暇接　　美不胜收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目不暇接　　琳琅满目　　应接不暇　　美不胜收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应接不暇　　美不胜收　　目不暇接　　琳琅满目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目不暇接　　美不胜收　　应接不暇　　琳琅满目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1968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Box 3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5" name="TextBox 4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6" name="TextBox 4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7" name="TextBox 4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49" name="TextBox 48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6" name="TextBox 55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9443" y="471706"/>
            <a:ext cx="859650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应接不暇：原指美景繁多，看不过来。后形容来人或事情太多，接待应付不过来。目不暇接：形容东西太多，眼睛看不过来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句说的是陈列在故宫博物院的奇珍异宝，所以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目不暇接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更恰当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应接不暇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更恰当。琳琅满目：形容各种美好的东西很多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多指书籍或工艺品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。美不胜收：美好的东西太多，一时接受不完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看不过来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1968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Box 3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5" name="TextBox 4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6" name="TextBox 4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7" name="TextBox 4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49" name="TextBox 48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6" name="TextBox 55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1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9375" y="815320"/>
            <a:ext cx="84271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句强调的是东西美，应用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美不胜收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句强调的是东西的品种多，应用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琳琅满目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3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1968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Box 3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5" name="TextBox 4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6" name="TextBox 4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7" name="TextBox 4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8" name="TextBox 27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9" name="TextBox 28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51" name="TextBox 50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2" name="TextBox 51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53" name="TextBox 52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54" name="TextBox 53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55" name="TextBox 54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62" name="TextBox 61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5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0437" y="722402"/>
            <a:ext cx="8769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16.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下列各句中，加点的成语使用正确的一项是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奥巴马救经济的措施还是可圈可点的，但其外交成绩单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难言及格。奥巴马顾内难以靖外，厚此薄彼亦符合辩证法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的基本规律。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在这个新时代里，一切惯例都可能会被打破，一切新规都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要重新学习，直到习以为常。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596239" y="2197035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3276743" y="3963327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31677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TextBox 62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64" name="TextBox 63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65" name="TextBox 64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66" name="TextBox 65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67" name="TextBox 66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68" name="TextBox 67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69" name="TextBox 68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0" name="TextBox 69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77" name="TextBox 76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5755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TextBox 27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4" name="TextBox 43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5" name="TextBox 44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6" name="TextBox 45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6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084" y="650056"/>
            <a:ext cx="8682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褒贬误用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下列各句中，加点的成语使用恰当的一项是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中国电信以先进技术为依托，亦步亦趋，紧跟世界潮流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取得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了突飞猛进的成就。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税收是我国国民经济宏观调控的重要手段之一，在国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计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民生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中占有无以复加的重要地位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5125204" y="2124943"/>
            <a:ext cx="120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 </a:t>
            </a:r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</a:t>
            </a:r>
            <a:endParaRPr lang="zh-CN" altLang="en-US" sz="24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2377852" y="3911327"/>
            <a:ext cx="120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 </a:t>
            </a:r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</a:t>
            </a:r>
            <a:endParaRPr lang="zh-CN" altLang="en-US" sz="24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2284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TextBox 58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1" name="TextBox 7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2" name="TextBox 7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3" name="TextBox 7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8" name="TextBox 27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4" name="TextBox 33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5" name="TextBox 34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6" name="TextBox 35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7" name="TextBox 36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8" name="TextBox 37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5" name="TextBox 44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1148" y="1158880"/>
            <a:ext cx="87692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政府要让群众知情，让群众理解。许多事情没有群众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理解与支持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，独树一帜往往会适得其反。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当前，发展中国家的外部发展环境恶劣，五风十雨，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需要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有新的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政策选择，才能实现持久的增长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2612544" y="2037151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6539342" y="2605595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74906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TextBox 62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64" name="TextBox 63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65" name="TextBox 64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66" name="TextBox 65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67" name="TextBox 66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68" name="TextBox 67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69" name="TextBox 68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0" name="TextBox 69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77" name="TextBox 76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155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TextBox 27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4" name="TextBox 43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5" name="TextBox 44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6" name="TextBox 45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5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560" y="686251"/>
            <a:ext cx="8682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项厚此薄彼：重视或优待一方，轻视或慢待另一方，指对人或事不同等看待。可改为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顾此失彼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项习以为常：常做某种事情或常见某种现象，成了习惯，就觉得很平常了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项独树一帜：单独树立起一面旗帜，指自成一家。应为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自行其是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26496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27627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4" name="TextBox 53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5" name="TextBox 54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6" name="TextBox 55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71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2783" y="819230"/>
            <a:ext cx="8596501" cy="181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项五风十雨：五天刮一次风，十天下一场雨。用来形容风调雨顺。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26496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27627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4" name="TextBox 53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5" name="TextBox 54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6" name="TextBox 55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1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6460" y="556667"/>
            <a:ext cx="8682466" cy="416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17.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农民科学种田，工人不断创新，科技工作者致力于科研，各行各业都在为实现中华民族的伟大复兴，成就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中国梦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2014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29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日，第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51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届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金马奖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颁奖礼上，喜剧电影《一个勺子》剧组在京召开答谢会。金马奖最佳新导演、最佳男主角、最佳男配角奖得主陈建斌感谢八年来爱人的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、不离不弃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宋体"/>
              <a:cs typeface="Courier New"/>
            </a:endParaRPr>
          </a:p>
        </p:txBody>
      </p:sp>
      <p:sp>
        <p:nvSpPr>
          <p:cNvPr id="65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17850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TextBox 67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69" name="TextBox 68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70" name="TextBox 69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71" name="TextBox 70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72" name="TextBox 71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73" name="TextBox 72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74" name="TextBox 73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5" name="TextBox 74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2" name="TextBox 81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0363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1700" y="655756"/>
            <a:ext cx="8682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家具市场产品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的现象早已屡见不鲜，网购平台上售卖仿冒名品家具的卖家也越来越多，有关部门有必要展开一轮彻查严打的行动了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添砖加瓦　　　竭尽全力　　　鱼目混珠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添砖加瓦　　　鼎力相助　　　鱼目混珠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添枝加叶　　　竭尽全力　　　良莠不齐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添枝加叶　　　鼎力相助　　　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良莠不齐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6678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325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4" name="TextBox 53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5" name="TextBox 54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6" name="TextBox 55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1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752" y="509806"/>
            <a:ext cx="8682466" cy="4217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添砖加瓦：喻为宏伟的事业做一点小小的贡献。添枝加叶：形容叙述事情或转述别人的话时，为了夸张渲染，添上原来没有的内容。鼎力相助：敬辞，不能用在自己表态帮助别人的情况。竭尽全力：使出全部力气。鱼目混珠：拿鱼眼睛冒充珍珠，比喻拿假的东西冒充真的东西。良莠不齐：好人坏人混杂在一起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7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6678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" name="TextBox 59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61" name="TextBox 60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62" name="TextBox 61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63" name="TextBox 62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64" name="TextBox 63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83" name="TextBox 82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84" name="TextBox 83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85" name="TextBox 84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92" name="TextBox 91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325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" name="TextBox 95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TextBox 99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100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Box 104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08" name="TextBox 107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09" name="TextBox 108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10" name="TextBox 109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8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372" y="650394"/>
            <a:ext cx="8682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18.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在网络文学极大丰富着人们文化生活的同时，我们也要看到，网络文学存在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的现象，不少网络文学作品缺乏深邃的社会意义、深沉的人生感悟和深厚的文化积淀。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我们成为世界加工大国，却没有太多的发明创造，假冒仿制盛行就是主因之一。劣质的假冒产品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，不仅使消费者利益受损，甚至会使一个国家的信用体系受损。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65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5377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TextBox 67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69" name="TextBox 68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70" name="TextBox 69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71" name="TextBox 70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72" name="TextBox 71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73" name="TextBox 72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74" name="TextBox 73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5" name="TextBox 74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2" name="TextBox 81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3070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8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752" y="483518"/>
            <a:ext cx="86824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目前家政市场从业人员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，矛盾纠纷层出不穷，保姆雇主孩子都很受伤，面对如此混乱的市场业态，专家呼吁发展与管理规范需同步推进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鱼目混珠　　　泥沙俱下　　　良莠不齐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泥沙俱下　　　鱼目混珠　　　良莠不齐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泥沙俱下　　　良莠不齐　　　鱼目混珠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良莠不齐　　　泥沙俱下　　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鱼目混珠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1165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3521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4" name="TextBox 53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5" name="TextBox 54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6" name="TextBox 55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0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612" y="588278"/>
            <a:ext cx="8682466" cy="301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泥沙俱下：泥土和沙子都跟着流下来，比喻好坏不同的人或事物混杂在一起。鱼目混珠：拿鱼眼睛冒充珍珠，比喻拿假的东西冒充真的东西。良莠不齐：指好人坏人混杂在一起。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1165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3521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4" name="TextBox 53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5" name="TextBox 54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6" name="TextBox 55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1820" y="479326"/>
            <a:ext cx="876929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下列各句中，加点的成语使用正确的一项是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要想富，先修路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个贫穷的地方要想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开发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必须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先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修路；有了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宽敞的路，自然就有了来开发的人，正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所谓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穷家富路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面对水源污染日趋严重的现状，市政府应该正本清源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大力加强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中心城区饮用水的保护工作，确保人民群众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饮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用水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626800" y="2526030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6850234" y="3121526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49305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" name="TextBox 71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73" name="TextBox 72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74" name="TextBox 73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75" name="TextBox 74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76" name="TextBox 75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77" name="TextBox 76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78" name="TextBox 77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9" name="TextBox 78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6" name="TextBox 85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6341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TextBox 39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1" name="TextBox 40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2" name="TextBox 41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75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559" y="762025"/>
            <a:ext cx="8682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在《群英会蒋干中计》中，罗贯中运用生动细致的动作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神态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描写，为我们塑造了一个胸无城府却又自作聪明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十分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迂腐可笑的蒋干形象。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这个潜伏已久的特务，平日装得一副老实相，倒也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没人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能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看透他，哪知今天他居然赤膊上阵了，一下子露出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了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狐狸尾巴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5024621" y="1660029"/>
            <a:ext cx="120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 </a:t>
            </a:r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</a:t>
            </a:r>
            <a:endParaRPr lang="zh-CN" altLang="en-US" sz="24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4687823" y="3459088"/>
            <a:ext cx="120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 </a:t>
            </a:r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</a:t>
            </a:r>
            <a:endParaRPr lang="zh-CN" altLang="en-US" sz="24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3833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extBox 53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6" name="TextBox 65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7" name="TextBox 66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8" name="TextBox 67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8" name="TextBox 27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9" name="TextBox 28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0" name="TextBox 29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1" name="TextBox 30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2" name="TextBox 31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3" name="TextBox 32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0" name="TextBox 39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060" y="918756"/>
            <a:ext cx="876929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在铁证面前，薄熙来还振振有词，为他的贪污受贿等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违法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行为辩解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，这一行径再次受到广大民众的谴责。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为了应付高考，教师越教越细，其结果是肢解了课文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学生只能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目无全牛，成为答题的机器，自身却不能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得到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真正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的发展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3958866" y="1188358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1961310" y="2980938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0328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" name="TextBox 71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73" name="TextBox 72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74" name="TextBox 73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75" name="TextBox 74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76" name="TextBox 75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77" name="TextBox 76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78" name="TextBox 77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9" name="TextBox 78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6" name="TextBox 85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6341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TextBox 39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1" name="TextBox 40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2" name="TextBox 41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8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5712" y="649238"/>
            <a:ext cx="8682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项穷家富路：居家可以俭省些，而外出最好多带些钱物，以备不时之需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项正本清源：从根源上进行改革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项振振有词：形容理由似乎很充分，说个不休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项目无全牛：形容技艺已达到十分纯熟的地步。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5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03883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TextBox 67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69" name="TextBox 68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70" name="TextBox 69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71" name="TextBox 70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72" name="TextBox 71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73" name="TextBox 72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74" name="TextBox 73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5" name="TextBox 74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2" name="TextBox 81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6341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0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4680" y="619914"/>
            <a:ext cx="8769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20.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下列各句中，加点的成语使用正确的一项是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小米手机凭借互联网销售模式在较短时间内取得了惊人的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销售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业绩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，一时成为国产手机的众矢之的，华为、中兴等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手机厂家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纷纷效仿这一模式。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月光如水的夜晚，沏一壶清茶，邀三五好友，共聚院中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的葡萄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架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下，海阔天空地畅聊一番，忘却尘世的纷扰，该是何等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惬意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！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4242706" y="1949966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1475656" y="3579862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71459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" name="TextBox 69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71" name="TextBox 70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72" name="TextBox 71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73" name="TextBox 72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74" name="TextBox 73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75" name="TextBox 74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76" name="TextBox 75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7" name="TextBox 76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4" name="TextBox 83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6341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TextBox 39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1" name="TextBox 40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2" name="TextBox 41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7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4680" y="747226"/>
            <a:ext cx="87692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嫉妒心强的人看到身边的人取得了成就，不仅不赞一词，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反而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会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恶语相加乃至造谣中伤，使对方激情消减，名誉受损，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甚至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产生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更坏的结果。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江西三清山素有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清绝尘嚣天下无双福地，高凌云汉江南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第一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仙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峰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的美誉，所到之处，但见奇峰林立，深谷清幽，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果然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名正言顺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6683092" y="972334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596320" y="3743111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62893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" name="TextBox 69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71" name="TextBox 70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72" name="TextBox 71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73" name="TextBox 72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74" name="TextBox 73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75" name="TextBox 74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76" name="TextBox 75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7" name="TextBox 76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4" name="TextBox 83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6341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TextBox 39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1" name="TextBox 40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2" name="TextBox 41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0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372" y="544478"/>
            <a:ext cx="8682466" cy="41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项众矢之的：许多支箭所射的靶子，比喻大家攻击的对象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项海阔天空：形容大自然的广阔；形容想象或说话毫无拘束，漫无边际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项不赞一词：原指文章写得很好，别人不能再添一句话；现也指一言不发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项名正言顺：名义正当，道理也讲得通。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65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05626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TextBox 67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69" name="TextBox 68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70" name="TextBox 69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71" name="TextBox 70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72" name="TextBox 71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73" name="TextBox 72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74" name="TextBox 73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5" name="TextBox 74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2" name="TextBox 81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6341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7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612" y="625276"/>
            <a:ext cx="8682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21.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与会专家高屋建瓴，从不同的角度详尽地阐述了自己的观点，令在场的听众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有疑难病症而又久治不愈的患者往往将所谓气功大师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，结果是自讨苦吃。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在这次文艺大会上，来自河南少林寺的武僧送上了精彩绝伦的表演，让人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65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8720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TextBox 67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69" name="TextBox 68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70" name="TextBox 69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71" name="TextBox 70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72" name="TextBox 71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73" name="TextBox 72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74" name="TextBox 73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5" name="TextBox 74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2" name="TextBox 81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6341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7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7623" y="1051962"/>
            <a:ext cx="809957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五体投地　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奉若神明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心悦诚服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心悦诚服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奉若神明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五体投地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心悦诚服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五体投地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奉若神明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五体投地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心悦诚服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奉若神明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8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166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" name="TextBox 70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72" name="TextBox 71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73" name="TextBox 72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74" name="TextBox 73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75" name="TextBox 74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76" name="TextBox 75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77" name="TextBox 76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8" name="TextBox 77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5" name="TextBox 84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6341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0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744106"/>
            <a:ext cx="8682466" cy="241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五体投地：形容佩服到了极点。奉若神明：形容对某人或某事物就像崇拜神灵一样地信奉或尊崇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多含贬义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。心悦诚服：诚心诚意地佩服或服从。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5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57960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TextBox 67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69" name="TextBox 68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70" name="TextBox 69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71" name="TextBox 70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72" name="TextBox 71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73" name="TextBox 72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74" name="TextBox 73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5" name="TextBox 74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2" name="TextBox 81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6341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18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0494" y="664170"/>
            <a:ext cx="86824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22.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下列各句中，加点的成语使用不恰当的一项是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哥本哈根联合国气候变化大会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日进入第二天。中方首席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气候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谈判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代表苏伟表示，发达国家目前承诺提供给发展中国家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应对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气候变化援助资金，实在是杯水车薪。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景点涨价如果超过广大游客的承受能力，将很可能是一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种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慢性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自杀，景点则成了游客望尘莫及的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城市精品店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4898398" y="2537643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4280806" y="3644815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50959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" name="TextBox 69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71" name="TextBox 70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72" name="TextBox 71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73" name="TextBox 72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74" name="TextBox 73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75" name="TextBox 74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76" name="TextBox 75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7" name="TextBox 76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4" name="TextBox 83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6341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TextBox 39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1" name="TextBox 40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2" name="TextBox 41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0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974" y="900326"/>
            <a:ext cx="8682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作风问题具有顽固性和反复性，克服不良作风不可能一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蹴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就，只有一抓到底，坚持不懈，才能不断把作风建设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引向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深入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想当初，慈禧太后的陵寝造得多么坚固，曾几何时，还是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禁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不住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军阀孙殿英的火药爆破，落了个一片狼藉。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7680449" y="1120418"/>
            <a:ext cx="563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6122534" y="2787650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0032" y="1681242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.   .</a:t>
            </a:r>
            <a:endParaRPr lang="zh-CN" altLang="en-US" dirty="0"/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9249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3" name="TextBox 32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4" name="TextBox 33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5" name="TextBox 34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6" name="TextBox 35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7" name="TextBox 36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4" name="TextBox 43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6970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0" name="TextBox 59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TextBox 60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TextBox 61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8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134" y="483518"/>
            <a:ext cx="86824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项亦步亦趋：比喻自己没有主张，或为了讨好，每件事都效仿或依从别人，跟着人家行事。贬义词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项无以复加：达到极点，不可能再增加。多含贬义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项胸无城府：形容待人接物坦率真诚。褒义词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项赤膊上阵：比喻不讲策略，也比喻毫无掩饰地做某事。贬义词。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3833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5" name="TextBox 6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6" name="TextBox 6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7" name="TextBox 6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4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1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612" y="512378"/>
            <a:ext cx="8682466" cy="41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项杯水车薪：用一杯水去救一车着了火的柴，比喻无济于事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项望尘莫及：只望见走在前面的人带起的尘土而追赶不上，形容远远落后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项一蹴而就：踏一步就成功，形容事情轻而易举，一下子就能完成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项曾几何时：时间过去没有多久。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9249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6970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4" name="TextBox 53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5" name="TextBox 54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6" name="TextBox 55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29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976743"/>
            <a:ext cx="8682466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23.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下列各句中，加点的成语使用恰当的一项是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当中产阶级以暴力应对房产跌价、文人以暴力对待观点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分歧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，要求小贩和城管相敬如宾，就显得有点儿幼稚了。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各级政府的救助基金、专项扶持资金种类繁多，而一些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企业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对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这些资金的发放政策不甚了了，代办中介服务便应运而生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宋体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3332624" y="2302951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3727602" y="3398311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78398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TextBox 27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9" name="TextBox 28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34" name="TextBox 33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5" name="TextBox 34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6" name="TextBox 35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7" name="TextBox 36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8" name="TextBox 37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9" name="TextBox 38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6" name="TextBox 45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4013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2" name="TextBox 61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3" name="TextBox 62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4" name="TextBox 63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0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0014" y="1063991"/>
            <a:ext cx="8682466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目前国内整形机构的水平良莠不齐，做整形手术风险很高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据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统计，美容整形业连续三年成为消费者投诉的热点。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全球各地引发的更大规模的反战浪潮，给美英当局造成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强大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政治压力。如果美英联军敢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投鼠忌器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将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有众叛亲离的可能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3912902" y="1268551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4694208" y="2943403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450828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TextBox 27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9" name="TextBox 28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34" name="TextBox 33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5" name="TextBox 34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6" name="TextBox 35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7" name="TextBox 36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8" name="TextBox 37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9" name="TextBox 38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6" name="TextBox 45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3158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2" name="TextBox 61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3" name="TextBox 62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4" name="TextBox 63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0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7311" y="781974"/>
            <a:ext cx="8596501" cy="365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项相敬如宾：形容夫妻互相尊敬像对待宾客一样。用于此处使用对象错误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项不甚了了：不太了解；不怎么清楚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项良莠不齐：好人坏人混杂在一起。用于此处使用对象错误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项投鼠忌器：要打老鼠又怕打坏了它旁边的器物，比喻想打击坏人而又有所顾忌。用于此处不合语境。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450828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3158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4" name="TextBox 53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5" name="TextBox 54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6" name="TextBox 55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50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68959" y="866418"/>
            <a:ext cx="8821322" cy="2792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24.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下列各句中，加点的成语使用恰当的一项是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在春节即将到来之际，公安机关再次提醒广大市民，外出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时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一定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要锁好门窗，以防不法分子登堂入室行窃。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为伦敦奥运会开幕式经典歌曲《与主同行》编舞并参与领舞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人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是长袖善舞、身姿妙曼的孟加拉裔舞蹈家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宋体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4815342" y="2189415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1161602" y="3303443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450828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TextBox 27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9" name="TextBox 28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30" name="TextBox 29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1" name="TextBox 30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2" name="TextBox 31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3" name="TextBox 32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4" name="TextBox 33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5" name="TextBox 34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2" name="TextBox 41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3158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TextBox 45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6" name="TextBox 75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7" name="TextBox 76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8" name="TextBox 77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5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9512" y="1011564"/>
            <a:ext cx="8821322" cy="22382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生命的价值在于厚度而不在于长度，在于奉献而不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在于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获取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院士的一番话入木三分，让我们深受教育。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风骨不仅是文艺批评的一个标准，也代表着文艺作品的品质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遗憾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的是，近年来，风骨之说颇有些大音希声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3919507" y="1799460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5430645" y="2871395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30497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Box 50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52" name="TextBox 51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53" name="TextBox 52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54" name="TextBox 53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5" name="TextBox 54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56" name="TextBox 55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57" name="TextBox 56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58" name="TextBox 57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65" name="TextBox 64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4586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" name="TextBox 68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1" name="TextBox 80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2" name="TextBox 81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3" name="TextBox 82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8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61339" y="924955"/>
            <a:ext cx="8821322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项登堂入室：比喻学问或技能由浅入深，循序渐进，达到更高的水平。此处望文生义，该词与入室行窃无关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项长袖善舞：比喻做事有所凭借，就容易成功。后多用来形容有财势、有手腕的人善于钻营取巧。贬义词褒用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项入木三分：形容书法刚劲有力，也用来形容议论、见解深刻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此处用到了后一个义项，正确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34070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00326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4" name="TextBox 53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5" name="TextBox 54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6" name="TextBox 55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56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1520" y="1051962"/>
            <a:ext cx="8561888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项大音希声：最大最美的声音乃是无声之音，即达到极致的东西是不可捉摸的。与句子要表达的语意不符。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34070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14" name="TextBox 13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1" name="TextBox 20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00326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7" name="TextBox 36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8" name="TextBox 37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9" name="TextBox 38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3719" y="475843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用冷冻臭肉制作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小牛排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，将过期鸡肉等捣碎制成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鸡块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事发后，某知名快餐连锁企业在回应中依然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，声称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一直致力于为消费者提供高品质与安全的食品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轮椅歌手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杨学峰虽不能笑，也不能走，有时甚至连话也说不清楚，但面对镜头与话筒，他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，信心十足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9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73505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TextBox 51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53" name="TextBox 52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54" name="TextBox 53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55" name="TextBox 54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6" name="TextBox 55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57" name="TextBox 56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58" name="TextBox 57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59" name="TextBox 58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66" name="TextBox 65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27840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TextBox 36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TextBox 37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8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6579" y="483518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有人认为，韩寒投身商业电影创作，是对锁住他的舆论高墙的突围。如果中国有才华的人更愿意从事实业，而不是在舆论场上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，那么我们国家的创新就更有力量。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侃侃而谈　　振振有词　　夸夸其谈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振振有词　　侃侃而谈　　夸夸其谈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夸夸其谈　　侃侃而谈　　振振有词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侃侃而谈　　夸夸其谈　　振振有词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66243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4470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2" name="TextBox 71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3" name="TextBox 72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4" name="TextBox 73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4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246" y="639048"/>
            <a:ext cx="8682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对象误用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下列各句中，加点的成语使用恰当的一项是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即使小错误也不能放过，须知集腋成裘，小错积多了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也会对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工作造成大的损害。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汉室西迁长安，一把大火，使得河洛焦土一片，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寸草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，赤地千里。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008240" y="2094448"/>
            <a:ext cx="1208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1718732" y="3872651"/>
            <a:ext cx="1208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3833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TextBox 60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3" name="TextBox 7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4" name="TextBox 7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5" name="TextBox 7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8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80745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Box 50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52" name="TextBox 51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53" name="TextBox 52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54" name="TextBox 53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5" name="TextBox 54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56" name="TextBox 55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57" name="TextBox 56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58" name="TextBox 57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2" name="TextBox 81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84199" y="525046"/>
            <a:ext cx="8821322" cy="39474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振振有词：形容理由似乎很充分，说个不休。侃侃而谈：形容说话理直气壮，从容不迫。夸夸其谈：说话或写文章浮夸，不切实际。某知名快餐连锁企业在为自己开脱，所以应该用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振振有词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；杨学峰面对镜头与话筒时对自己有信心，所以应该用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侃侃而谈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在舆论场上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在语境中是被否定的，所以应该用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夸夸其谈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66243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4470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2" name="TextBox 71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3" name="TextBox 72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4" name="TextBox 73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38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48247" y="483518"/>
            <a:ext cx="864750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下列各句中，加点的成语使用不恰当的一项是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面对外国侵略者的野蛮侵略，全国各民族、各阶级、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党派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团结一心，义无反顾地投身到这场关系着民族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生死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存亡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的伟大斗争中。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由于乌克兰政府军和东部民间武装的持续交火，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乌克兰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国内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经济已是捉襟见肘，昔日的东欧大国，今日却要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靠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借贷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度日。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3007522" y="1957586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2669312" y="3723878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203771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54" name="TextBox 53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55" name="TextBox 54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56" name="TextBox 55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7" name="TextBox 56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58" name="TextBox 57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59" name="TextBox 58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60" name="TextBox 59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67" name="TextBox 66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118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8" name="TextBox 37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9" name="TextBox 38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0" name="TextBox 39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5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71107" y="706235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几内亚埃博拉病毒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肆虐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来自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世界各地的志愿者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趋之若鹜，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纷纷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来到抗击病魔的最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前线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病人们生活、战斗在一起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令人钦佩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近来演艺圈明星涉毒事件频发，人们除了为当事人不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洁身自好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自毁前程唏嘘惋惜之外，还担心其对青少年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产生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不良影响。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7505926" y="995194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732982" y="3367831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45897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extBox 4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45" name="TextBox 4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46" name="TextBox 4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47" name="TextBox 4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8" name="TextBox 4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49" name="TextBox 4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68" name="TextBox 67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69" name="TextBox 68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76" name="TextBox 75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96076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" name="TextBox 79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92" name="TextBox 91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93" name="TextBox 92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4" name="TextBox 93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6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27869" y="880656"/>
            <a:ext cx="87339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项感情色彩不当。趋之若鹜：像鸭子一样，成群地跑过去，形容许多人争着去追逐某种事物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含贬义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项义无反顾：在道义上只有勇往直前，绝对不能退缩回头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项捉襟见肘：拉一下衣襟就露出胳膊肘儿，形容衣服破烂，也比喻顾此失彼，应付不过来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45897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96076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2" name="TextBox 71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3" name="TextBox 72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4" name="TextBox 73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1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27869" y="880656"/>
            <a:ext cx="8733982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项洁身自好：保持自身纯洁，不同流合污；也指怕招惹是非，只关心自己，不关心公众事情。该句中用的是第一个意思。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45897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96076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4" name="TextBox 53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5" name="TextBox 54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6" name="TextBox 55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1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4470" y="640531"/>
            <a:ext cx="882132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没有时间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成为我们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的借口时，平庸就会伴随我们一生。如果我们总想用一块完整的时间去做一件事，那么我们可能永远一事无成。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洞察古今世事，大凡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的东西，皆是简单的。土地质朴无华，但能养育万物；真水无色无香，但能孕育生命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45897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96076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2" name="TextBox 71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3" name="TextBox 72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4" name="TextBox 73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8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4470" y="521618"/>
            <a:ext cx="8821322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浙江金华街头一场援助灾区的爱心义卖活动让市民们纷纷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，浓浓爱心汇成了涓涓暖流，汇往千里之外的云南鲁甸灾区。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无所作为　　　止于至善　　　一掷千金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无所事事　　　至善至美　　　慷慨解囊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无所事事　　　止于至善　　　一掷千金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无所作为　　　至善至美　　　慷慨解囊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80098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6472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2" name="TextBox 71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3" name="TextBox 72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4" name="TextBox 73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1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2372" y="640531"/>
            <a:ext cx="87339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无所事事：没有什么事可做，指闲着什么事也不干。无所作为：不去努力做出成绩或没有做出什么成绩。至善至美：最完美、最美好的。止于至善：达到极完美的境界。慷慨解囊：毫不吝啬地拿出钱来帮助别人。一掷千金：原指赌博时下一次注就多达千金，后用来形容任意挥霍钱财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80098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6472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2" name="TextBox 71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3" name="TextBox 72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4" name="TextBox 73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86659" y="49113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在两年的任期内，为发展民族实业，张謇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、呕心沥血，起草了多项法令、条例，制订了一套完整的实业发展计划。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该公司违法手段隐蔽，不易被发现，但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若要人不知，除非己莫为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，虽然该公司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挽救，但终究难逃被查处的命运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80098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6472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2" name="TextBox 71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3" name="TextBox 72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4" name="TextBox 73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5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1899" y="468223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王勇在看望慰问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8·2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特别重大爆炸事故受伤人员时强调，有关方面要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救治受伤人员，减少因伤死亡因伤致残的情况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千方百计　　　处心积虑　　　殚精竭虑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殚精竭虑　　　千方百计　　　处心积虑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殚精竭虑　　　处心积虑　　　千方百计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处心积虑　　　千方百计　　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殚精竭虑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5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17599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" name="TextBox 77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79" name="TextBox 78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80" name="TextBox 79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81" name="TextBox 80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82" name="TextBox 81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83" name="TextBox 82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84" name="TextBox 83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85" name="TextBox 84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92" name="TextBox 91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5177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" name="TextBox 95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TextBox 99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100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Box 104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08" name="TextBox 107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09" name="TextBox 108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10" name="TextBox 109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5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626" y="1108730"/>
            <a:ext cx="86824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他气得脸色半青半黄，嘴唇哆嗦了半天，什么话也说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出来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突然有一天，马德兴拎着一瓶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贵州醇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找到王俊生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两人扺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掌而谈，杯酒释前嫌。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2332132" y="1396762"/>
            <a:ext cx="1208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6783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TextBox 60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3" name="TextBox 7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4" name="TextBox 7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5" name="TextBox 7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 flipH="1">
            <a:off x="1365548" y="3166482"/>
            <a:ext cx="1208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80745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TextBox 33">
            <a:hlinkClick r:id="rId17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35" name="TextBox 34">
            <a:hlinkClick r:id="rId18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36" name="TextBox 35">
            <a:hlinkClick r:id="rId19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7" name="TextBox 36">
            <a:hlinkClick r:id="rId20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8" name="TextBox 37">
            <a:hlinkClick r:id="rId21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9" name="TextBox 38">
            <a:hlinkClick r:id="rId22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40" name="TextBox 39">
            <a:hlinkClick r:id="rId23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41" name="TextBox 40">
            <a:hlinkClick r:id="rId24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25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26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27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8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9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30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8" name="TextBox 47">
            <a:hlinkClick r:id="rId31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1899" y="689214"/>
            <a:ext cx="8770682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千方百计：形容想尽或用尽种种方法。中性词。处心积虑：千方百计地盘算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多含贬义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。殚精竭虑：用尽精力，费尽心思。褒义词。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17599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5177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2" name="TextBox 71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3" name="TextBox 72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4" name="TextBox 73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6579" y="483463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下列句子中，加点的成语使用不恰当的一项是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监督官员是人民的权利和职责，法律允许人民监督官员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限度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就是民主的尺度，只有在专制的社会中民众才会噤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寒蝉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、三缄其口。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汉文帝刘恒以仁孝闻名天下，他侍奉母亲从不懈怠。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母亲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卧病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三年，他常常目不见睫，衣不解带；母亲所服的汤药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他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亲口尝过后才放心让母亲服用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8187640" y="1938719"/>
            <a:ext cx="563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3298982" y="3734926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631285" y="2529458"/>
            <a:ext cx="563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97034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TextBox 57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59" name="TextBox 58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60" name="TextBox 59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61" name="TextBox 60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62" name="TextBox 61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63" name="TextBox 62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64" name="TextBox 63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65" name="TextBox 64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72" name="TextBox 71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5690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9" name="TextBox 38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0" name="TextBox 39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1" name="TextBox 40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7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6579" y="634227"/>
            <a:ext cx="882132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在实际生活中拙于交往的人，多精于事业。他们不善应酬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只想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着把工作干好。他们的经历告诉我们：潜心钻研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是获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成功的不二法门。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汉堡外交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烧烤外交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这种顶级私人饭局在政治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外交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更仆难数，但大多数情况下，首脑会晤还是会以国家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官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方形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式招待的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国宴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为主。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1945804" y="2109222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945312" y="3284210"/>
            <a:ext cx="1329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2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52646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0" name="TextBox 39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30837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extBox 43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4" name="TextBox 73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5" name="TextBox 74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6" name="TextBox 75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6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3719" y="918756"/>
            <a:ext cx="882132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项噤若寒蝉：像寒秋的蝉不再鸣叫，形容不敢作声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项目不见睫：眼睛看不见自己的睫毛，比喻没有自知之明。应改为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目不交睫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项不二法门：观察事物的道理，要离开相对的两个极端而用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处中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的看法，才能得其实在。后指独一无二的门径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52646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30837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2" name="TextBox 71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3" name="TextBox 72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4" name="TextBox 73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24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6579" y="918756"/>
            <a:ext cx="8821322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项更仆难数：花费了更换几拨侍者的时间，还是数不完，形容人或事物很多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更仆：更换久立的侍者，指时间拖延得很长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52646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30837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2" name="TextBox 71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3" name="TextBox 72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4" name="TextBox 73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97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9039" y="471706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假如我是服务对象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的大讨论中，人们对如何提高机关行政效率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，我认为，单纯的提高行政效率却不转变政府职能实属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即将迈入大学的我们要学会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瞻前顾后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瞻前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指多观察，多思考，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以防危险。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顾后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指懂得感恩，常回母校，切莫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52646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30837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2" name="TextBox 71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3" name="TextBox 72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4" name="TextBox 73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8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8491" y="1060302"/>
            <a:ext cx="8512738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首鼠两端　釜底抽薪　未雨绸缪　数典忘祖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莫衷一是　扬汤止沸　曲突徙薪　得鱼忘筌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莫衷一是　釜底抽薪　曲突徙薪　数典忘祖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首鼠两端　扬汤止沸　未雨绸缪　得鱼忘筌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88857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5499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2" name="TextBox 71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3" name="TextBox 72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4" name="TextBox 73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6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86659" y="486946"/>
            <a:ext cx="8770682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莫衷一是：不能得出一致的结论。首鼠两端：迟疑不决或动摇不定。扬汤止沸：比喻办法不对头，不能从根本上解决问题。釜底抽薪：比喻从根本上解决。曲突徙薪：比喻事先采取措施，防止危险发生。强调危险。未雨绸缪：比喻事先做好准备。得鱼忘筌：比喻达到目的以后就忘了原来的凭借。数典忘祖：忘掉自己本来的情况或事物的本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4806816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4865554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88857"/>
              </p:ext>
            </p:extLst>
          </p:nvPr>
        </p:nvGraphicFramePr>
        <p:xfrm>
          <a:off x="381908" y="4818266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971600" y="482205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555284" y="481367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2142396" y="482338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726080" y="482411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304558" y="482484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895862" y="482548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477387" y="481850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060420" y="481649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649784" y="4817864"/>
            <a:ext cx="57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225847" y="481786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2" action="ppaction://hlinksldjump"/>
          </p:cNvPr>
          <p:cNvSpPr txBox="1"/>
          <p:nvPr/>
        </p:nvSpPr>
        <p:spPr>
          <a:xfrm>
            <a:off x="6804248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3" action="ppaction://hlinksldjump"/>
          </p:cNvPr>
          <p:cNvSpPr txBox="1"/>
          <p:nvPr/>
        </p:nvSpPr>
        <p:spPr>
          <a:xfrm>
            <a:off x="7385595" y="4810244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4" action="ppaction://hlinksldjump"/>
          </p:cNvPr>
          <p:cNvSpPr txBox="1"/>
          <p:nvPr/>
        </p:nvSpPr>
        <p:spPr>
          <a:xfrm>
            <a:off x="7968244" y="4824110"/>
            <a:ext cx="57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5" action="ppaction://hlinksldjump"/>
          </p:cNvPr>
          <p:cNvSpPr txBox="1"/>
          <p:nvPr/>
        </p:nvSpPr>
        <p:spPr>
          <a:xfrm>
            <a:off x="387916" y="481786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1" name="TextBox 40">
            <a:hlinkClick r:id="rId16" action="ppaction://hlinksldjump"/>
          </p:cNvPr>
          <p:cNvSpPr txBox="1"/>
          <p:nvPr/>
        </p:nvSpPr>
        <p:spPr>
          <a:xfrm>
            <a:off x="8556048" y="4817864"/>
            <a:ext cx="5707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5499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Box 44">
            <a:hlinkClick r:id="rId17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8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9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20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21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22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23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24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25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26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>
            <a:hlinkClick r:id="rId27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>
            <a:hlinkClick r:id="rId28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5" name="TextBox 74">
            <a:hlinkClick r:id="rId29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6" name="TextBox 75">
            <a:hlinkClick r:id="rId30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7" name="TextBox 76">
            <a:hlinkClick r:id="rId31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8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2668</TotalTime>
  <Words>5369</Words>
  <Application>Microsoft Office PowerPoint</Application>
  <PresentationFormat>全屏显示(16:9)</PresentationFormat>
  <Paragraphs>3367</Paragraphs>
  <Slides>98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9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237</cp:revision>
  <dcterms:created xsi:type="dcterms:W3CDTF">2014-12-15T01:46:29Z</dcterms:created>
  <dcterms:modified xsi:type="dcterms:W3CDTF">2015-04-15T07:19:32Z</dcterms:modified>
</cp:coreProperties>
</file>