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716" r:id="rId3"/>
    <p:sldId id="587" r:id="rId4"/>
    <p:sldId id="715" r:id="rId5"/>
    <p:sldId id="591" r:id="rId6"/>
    <p:sldId id="592" r:id="rId7"/>
    <p:sldId id="717" r:id="rId8"/>
    <p:sldId id="593" r:id="rId9"/>
    <p:sldId id="594" r:id="rId10"/>
    <p:sldId id="759" r:id="rId11"/>
    <p:sldId id="595" r:id="rId12"/>
    <p:sldId id="596" r:id="rId13"/>
    <p:sldId id="760" r:id="rId14"/>
    <p:sldId id="597" r:id="rId15"/>
    <p:sldId id="718" r:id="rId16"/>
    <p:sldId id="598" r:id="rId17"/>
    <p:sldId id="599" r:id="rId18"/>
    <p:sldId id="600" r:id="rId19"/>
    <p:sldId id="601" r:id="rId20"/>
    <p:sldId id="602" r:id="rId21"/>
    <p:sldId id="603" r:id="rId22"/>
    <p:sldId id="719" r:id="rId23"/>
    <p:sldId id="604" r:id="rId24"/>
    <p:sldId id="605" r:id="rId25"/>
    <p:sldId id="720" r:id="rId26"/>
    <p:sldId id="606" r:id="rId27"/>
    <p:sldId id="607" r:id="rId28"/>
    <p:sldId id="721" r:id="rId29"/>
    <p:sldId id="608" r:id="rId30"/>
    <p:sldId id="609" r:id="rId31"/>
    <p:sldId id="610" r:id="rId32"/>
    <p:sldId id="611" r:id="rId33"/>
    <p:sldId id="724" r:id="rId34"/>
    <p:sldId id="612" r:id="rId35"/>
    <p:sldId id="613" r:id="rId36"/>
    <p:sldId id="614" r:id="rId37"/>
    <p:sldId id="615" r:id="rId38"/>
    <p:sldId id="725" r:id="rId39"/>
    <p:sldId id="616" r:id="rId40"/>
    <p:sldId id="688" r:id="rId41"/>
    <p:sldId id="689" r:id="rId42"/>
    <p:sldId id="690" r:id="rId43"/>
    <p:sldId id="691" r:id="rId44"/>
    <p:sldId id="692" r:id="rId45"/>
    <p:sldId id="693" r:id="rId46"/>
    <p:sldId id="694" r:id="rId47"/>
    <p:sldId id="758" r:id="rId48"/>
    <p:sldId id="695" r:id="rId49"/>
    <p:sldId id="696" r:id="rId50"/>
    <p:sldId id="697" r:id="rId51"/>
    <p:sldId id="698" r:id="rId52"/>
    <p:sldId id="699" r:id="rId53"/>
    <p:sldId id="761" r:id="rId54"/>
    <p:sldId id="700" r:id="rId55"/>
    <p:sldId id="701" r:id="rId56"/>
    <p:sldId id="729" r:id="rId57"/>
    <p:sldId id="702" r:id="rId58"/>
    <p:sldId id="704" r:id="rId59"/>
    <p:sldId id="730" r:id="rId60"/>
    <p:sldId id="705" r:id="rId61"/>
    <p:sldId id="707" r:id="rId62"/>
    <p:sldId id="708" r:id="rId63"/>
    <p:sldId id="709" r:id="rId64"/>
    <p:sldId id="710" r:id="rId65"/>
    <p:sldId id="731" r:id="rId66"/>
    <p:sldId id="711" r:id="rId67"/>
    <p:sldId id="712" r:id="rId68"/>
    <p:sldId id="755" r:id="rId69"/>
    <p:sldId id="713" r:id="rId70"/>
    <p:sldId id="736" r:id="rId71"/>
    <p:sldId id="756" r:id="rId72"/>
    <p:sldId id="740" r:id="rId73"/>
    <p:sldId id="757" r:id="rId74"/>
    <p:sldId id="762" r:id="rId75"/>
    <p:sldId id="737" r:id="rId76"/>
    <p:sldId id="741" r:id="rId77"/>
    <p:sldId id="742" r:id="rId78"/>
    <p:sldId id="738" r:id="rId79"/>
    <p:sldId id="743" r:id="rId80"/>
    <p:sldId id="744" r:id="rId81"/>
    <p:sldId id="733" r:id="rId82"/>
    <p:sldId id="746" r:id="rId83"/>
    <p:sldId id="747" r:id="rId84"/>
    <p:sldId id="734" r:id="rId85"/>
    <p:sldId id="748" r:id="rId86"/>
    <p:sldId id="749" r:id="rId87"/>
    <p:sldId id="381" r:id="rId8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1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2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3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48.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4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5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5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5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5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6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6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6.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6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6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7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7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7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_rels/slide8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2.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3.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4.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6.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84.xml"/><Relationship Id="rId18" Type="http://schemas.openxmlformats.org/officeDocument/2006/relationships/slide" Target="slide11.xml"/><Relationship Id="rId26" Type="http://schemas.openxmlformats.org/officeDocument/2006/relationships/slide" Target="slide34.xml"/><Relationship Id="rId3" Type="http://schemas.openxmlformats.org/officeDocument/2006/relationships/slide" Target="slide52.xml"/><Relationship Id="rId21" Type="http://schemas.openxmlformats.org/officeDocument/2006/relationships/slide" Target="slide20.xml"/><Relationship Id="rId7" Type="http://schemas.openxmlformats.org/officeDocument/2006/relationships/slide" Target="slide64.xml"/><Relationship Id="rId12" Type="http://schemas.openxmlformats.org/officeDocument/2006/relationships/slide" Target="slide81.xml"/><Relationship Id="rId17" Type="http://schemas.openxmlformats.org/officeDocument/2006/relationships/slide" Target="slide8.xml"/><Relationship Id="rId25" Type="http://schemas.openxmlformats.org/officeDocument/2006/relationships/slide" Target="slide31.xml"/><Relationship Id="rId2" Type="http://schemas.openxmlformats.org/officeDocument/2006/relationships/slide" Target="slide49.xml"/><Relationship Id="rId16" Type="http://schemas.openxmlformats.org/officeDocument/2006/relationships/slide" Target="slide5.xml"/><Relationship Id="rId20" Type="http://schemas.openxmlformats.org/officeDocument/2006/relationships/slide" Target="slide17.xml"/><Relationship Id="rId29" Type="http://schemas.openxmlformats.org/officeDocument/2006/relationships/slide" Target="slide43.xml"/><Relationship Id="rId1" Type="http://schemas.openxmlformats.org/officeDocument/2006/relationships/slideLayout" Target="../slideLayouts/slideLayout8.xml"/><Relationship Id="rId6" Type="http://schemas.openxmlformats.org/officeDocument/2006/relationships/slide" Target="slide61.xml"/><Relationship Id="rId11" Type="http://schemas.openxmlformats.org/officeDocument/2006/relationships/slide" Target="slide78.xml"/><Relationship Id="rId24" Type="http://schemas.openxmlformats.org/officeDocument/2006/relationships/slide" Target="slide29.xml"/><Relationship Id="rId5" Type="http://schemas.openxmlformats.org/officeDocument/2006/relationships/slide" Target="slide58.xml"/><Relationship Id="rId15" Type="http://schemas.openxmlformats.org/officeDocument/2006/relationships/slide" Target="slide2.xml"/><Relationship Id="rId23" Type="http://schemas.openxmlformats.org/officeDocument/2006/relationships/slide" Target="slide26.xml"/><Relationship Id="rId28" Type="http://schemas.openxmlformats.org/officeDocument/2006/relationships/slide" Target="slide40.xml"/><Relationship Id="rId10" Type="http://schemas.openxmlformats.org/officeDocument/2006/relationships/slide" Target="slide75.xml"/><Relationship Id="rId19" Type="http://schemas.openxmlformats.org/officeDocument/2006/relationships/slide" Target="slide14.xml"/><Relationship Id="rId4" Type="http://schemas.openxmlformats.org/officeDocument/2006/relationships/slide" Target="slide55.xml"/><Relationship Id="rId9" Type="http://schemas.openxmlformats.org/officeDocument/2006/relationships/slide" Target="slide70.xml"/><Relationship Id="rId14" Type="http://schemas.openxmlformats.org/officeDocument/2006/relationships/slide" Target="slide46.xml"/><Relationship Id="rId22" Type="http://schemas.openxmlformats.org/officeDocument/2006/relationships/slide" Target="slide23.xml"/><Relationship Id="rId27" Type="http://schemas.openxmlformats.org/officeDocument/2006/relationships/slide" Target="slide3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4.xml"/><Relationship Id="rId18" Type="http://schemas.openxmlformats.org/officeDocument/2006/relationships/slide" Target="slide52.xml"/><Relationship Id="rId26" Type="http://schemas.openxmlformats.org/officeDocument/2006/relationships/slide" Target="slide78.xml"/><Relationship Id="rId3" Type="http://schemas.openxmlformats.org/officeDocument/2006/relationships/slide" Target="slide5.xml"/><Relationship Id="rId21" Type="http://schemas.openxmlformats.org/officeDocument/2006/relationships/slide" Target="slide61.xml"/><Relationship Id="rId7" Type="http://schemas.openxmlformats.org/officeDocument/2006/relationships/slide" Target="slide17.xml"/><Relationship Id="rId12" Type="http://schemas.openxmlformats.org/officeDocument/2006/relationships/slide" Target="slide31.xml"/><Relationship Id="rId17" Type="http://schemas.openxmlformats.org/officeDocument/2006/relationships/slide" Target="slide49.xml"/><Relationship Id="rId25" Type="http://schemas.openxmlformats.org/officeDocument/2006/relationships/slide" Target="slide75.xml"/><Relationship Id="rId2" Type="http://schemas.openxmlformats.org/officeDocument/2006/relationships/slide" Target="slide2.xml"/><Relationship Id="rId16" Type="http://schemas.openxmlformats.org/officeDocument/2006/relationships/slide" Target="slide43.xml"/><Relationship Id="rId20" Type="http://schemas.openxmlformats.org/officeDocument/2006/relationships/slide" Target="slide58.xml"/><Relationship Id="rId29" Type="http://schemas.openxmlformats.org/officeDocument/2006/relationships/slide" Target="slide46.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9.xml"/><Relationship Id="rId24" Type="http://schemas.openxmlformats.org/officeDocument/2006/relationships/slide" Target="slide70.xml"/><Relationship Id="rId5" Type="http://schemas.openxmlformats.org/officeDocument/2006/relationships/slide" Target="slide11.xml"/><Relationship Id="rId15" Type="http://schemas.openxmlformats.org/officeDocument/2006/relationships/slide" Target="slide40.xml"/><Relationship Id="rId23" Type="http://schemas.openxmlformats.org/officeDocument/2006/relationships/slide" Target="slide67.xml"/><Relationship Id="rId28" Type="http://schemas.openxmlformats.org/officeDocument/2006/relationships/slide" Target="slide84.xml"/><Relationship Id="rId10" Type="http://schemas.openxmlformats.org/officeDocument/2006/relationships/slide" Target="slide26.xml"/><Relationship Id="rId19" Type="http://schemas.openxmlformats.org/officeDocument/2006/relationships/slide" Target="slide55.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37.xml"/><Relationship Id="rId22" Type="http://schemas.openxmlformats.org/officeDocument/2006/relationships/slide" Target="slide64.xml"/><Relationship Id="rId27" Type="http://schemas.openxmlformats.org/officeDocument/2006/relationships/slide" Target="slide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0469" y="2360300"/>
            <a:ext cx="3775393" cy="707886"/>
          </a:xfrm>
          <a:prstGeom prst="rect">
            <a:avLst/>
          </a:prstGeom>
          <a:noFill/>
        </p:spPr>
        <p:txBody>
          <a:bodyPr wrap="none" rtlCol="0">
            <a:spAutoFit/>
          </a:bodyPr>
          <a:lstStyle/>
          <a:p>
            <a:pPr algn="ctr"/>
            <a:r>
              <a:rPr lang="zh-CN" altLang="en-US" sz="4000" b="1" dirty="0" smtClean="0">
                <a:solidFill>
                  <a:srgbClr val="FF1111"/>
                </a:solidFill>
                <a:latin typeface="Times New Roman" pitchFamily="18" charset="0"/>
                <a:ea typeface="微软雅黑" pitchFamily="34" charset="-122"/>
                <a:cs typeface="Times New Roman" pitchFamily="18" charset="0"/>
              </a:rPr>
              <a:t>病句</a:t>
            </a:r>
            <a:r>
              <a:rPr lang="zh-CN" altLang="en-US" sz="4000" b="1" dirty="0">
                <a:solidFill>
                  <a:srgbClr val="FF1111"/>
                </a:solidFill>
                <a:latin typeface="Times New Roman" pitchFamily="18" charset="0"/>
                <a:ea typeface="微软雅黑" pitchFamily="34" charset="-122"/>
                <a:cs typeface="Times New Roman" pitchFamily="18" charset="0"/>
              </a:rPr>
              <a:t>题题组训练</a:t>
            </a:r>
          </a:p>
        </p:txBody>
      </p:sp>
      <p:sp>
        <p:nvSpPr>
          <p:cNvPr id="3" name="TextBox 2"/>
          <p:cNvSpPr txBox="1"/>
          <p:nvPr/>
        </p:nvSpPr>
        <p:spPr>
          <a:xfrm>
            <a:off x="2627784" y="1830159"/>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752" y="684302"/>
            <a:ext cx="876929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缺少宾语中心语，应在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房源不足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的问题</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针对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缺少宾语中心语，应在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沿海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的情况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问题</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项主语残缺，应为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人类在长期的实践中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1050" kern="100" dirty="0">
              <a:effectLst/>
              <a:latin typeface="宋体"/>
              <a:cs typeface="Courier New"/>
            </a:endParaRPr>
          </a:p>
        </p:txBody>
      </p:sp>
      <p:sp>
        <p:nvSpPr>
          <p:cNvPr id="2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344574124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TextBox 3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3" name="TextBox 3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4" name="TextBox 6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5" name="TextBox 6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6" name="TextBox 6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7" name="TextBox 6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8" name="TextBox 6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9" name="TextBox 6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0" name="TextBox 6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6"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0" name="TextBox 49">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1" name="TextBox 50">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2" name="TextBox 51">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3" name="TextBox 52">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4" name="TextBox 53">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5" name="TextBox 54">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6" name="TextBox 55">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7" name="TextBox 56">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8" name="TextBox 57">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9" name="TextBox 58">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5502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437" y="59479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四</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结构混乱</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根据摩根大通</a:t>
            </a:r>
            <a:r>
              <a:rPr lang="en-US" altLang="zh-CN" sz="2400" kern="100" dirty="0">
                <a:latin typeface="Times New Roman"/>
                <a:ea typeface="华文细黑"/>
                <a:cs typeface="Courier New"/>
              </a:rPr>
              <a:t>18</a:t>
            </a:r>
            <a:r>
              <a:rPr lang="zh-CN" altLang="zh-CN" sz="2400" kern="100" dirty="0">
                <a:latin typeface="Times New Roman"/>
                <a:ea typeface="华文细黑"/>
                <a:cs typeface="Times New Roman"/>
              </a:rPr>
              <a:t>日发布的研究报告指出，房地产紧缩措施</a:t>
            </a:r>
            <a:r>
              <a:rPr lang="zh-CN" altLang="zh-CN" sz="2400" kern="100" dirty="0" smtClean="0">
                <a:latin typeface="Times New Roman"/>
                <a:ea typeface="华文细黑"/>
                <a:cs typeface="Times New Roman"/>
              </a:rPr>
              <a:t>实施</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后</a:t>
            </a:r>
            <a:r>
              <a:rPr lang="zh-CN" altLang="zh-CN" sz="2400" kern="100" dirty="0">
                <a:latin typeface="Times New Roman"/>
                <a:ea typeface="华文细黑"/>
                <a:cs typeface="Times New Roman"/>
              </a:rPr>
              <a:t>，或导致投资资金逐步流入</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股、黄金和海外地产等</a:t>
            </a:r>
            <a:r>
              <a:rPr lang="zh-CN" altLang="zh-CN" sz="2400" kern="100" dirty="0" smtClean="0">
                <a:latin typeface="Times New Roman"/>
                <a:ea typeface="华文细黑"/>
                <a:cs typeface="Times New Roman"/>
              </a:rPr>
              <a:t>投资</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市场</a:t>
            </a:r>
            <a:r>
              <a:rPr lang="zh-CN" altLang="zh-CN" sz="2400" kern="100" dirty="0">
                <a:latin typeface="Times New Roman"/>
                <a:ea typeface="华文细黑"/>
                <a:cs typeface="Times New Roman"/>
              </a:rPr>
              <a:t>，海外置业渐成热点。</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六部委联合举办的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中华赞</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诗词征集活动，将围绕春节</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清明</a:t>
            </a:r>
            <a:r>
              <a:rPr lang="zh-CN" altLang="zh-CN" sz="2400" kern="100" dirty="0">
                <a:latin typeface="Times New Roman"/>
                <a:ea typeface="华文细黑"/>
                <a:cs typeface="Times New Roman"/>
              </a:rPr>
              <a:t>、端午、中秋四个传统节日为主题征集原创性诗词。</a:t>
            </a:r>
            <a:endParaRPr lang="zh-CN" altLang="zh-CN" sz="1000" kern="100" dirty="0">
              <a:effectLst/>
              <a:latin typeface="宋体"/>
              <a:cs typeface="Courier New"/>
            </a:endParaRPr>
          </a:p>
        </p:txBody>
      </p:sp>
      <p:sp>
        <p:nvSpPr>
          <p:cNvPr id="3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0" name="表格 39"/>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2" name="TextBox 4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3" name="TextBox 4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4" name="TextBox 43">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5" name="TextBox 4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8"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79" y="669062"/>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今年</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月的地震是日本有地震观测史以来震级最高的一次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海啸</a:t>
            </a:r>
            <a:r>
              <a:rPr lang="zh-CN" altLang="zh-CN" sz="2600" kern="100" dirty="0">
                <a:latin typeface="Times New Roman"/>
                <a:ea typeface="华文细黑"/>
                <a:cs typeface="Times New Roman"/>
              </a:rPr>
              <a:t>规模巨大是由于震源浅且地震规模大造成的，</a:t>
            </a:r>
            <a:r>
              <a:rPr lang="zh-CN" altLang="zh-CN" sz="2600" kern="100" dirty="0" smtClean="0">
                <a:latin typeface="Times New Roman"/>
                <a:ea typeface="华文细黑"/>
                <a:cs typeface="Times New Roman"/>
              </a:rPr>
              <a:t>震源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所在</a:t>
            </a:r>
            <a:r>
              <a:rPr lang="zh-CN" altLang="zh-CN" sz="2600" kern="100" dirty="0">
                <a:latin typeface="Times New Roman"/>
                <a:ea typeface="华文细黑"/>
                <a:cs typeface="Times New Roman"/>
              </a:rPr>
              <a:t>海域海岸地形特殊，也放大了海啸能量。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一家位于卢森堡的高等法院再次做出了不允许把</a:t>
            </a:r>
            <a:r>
              <a:rPr lang="zh-CN" altLang="zh-CN" sz="2600" kern="100" dirty="0" smtClean="0">
                <a:latin typeface="Times New Roman"/>
                <a:ea typeface="华文细黑"/>
                <a:cs typeface="Times New Roman"/>
              </a:rPr>
              <a:t>世界杯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欧洲杯这样的顶级赛事的转播权全部卖给付费</a:t>
            </a:r>
            <a:r>
              <a:rPr lang="zh-CN" altLang="zh-CN" sz="2600" kern="100" dirty="0" smtClean="0">
                <a:latin typeface="Times New Roman"/>
                <a:ea typeface="华文细黑"/>
                <a:cs typeface="Times New Roman"/>
              </a:rPr>
              <a:t>电视台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判决，以免经济窘迫的球迷届时无法看到这样的赛事。</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11560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79" y="918756"/>
            <a:ext cx="8596501"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句式杂糅，应去掉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为主题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句式杂糅，应改为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为主题</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句式杂糅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79975766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30538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676" y="500371"/>
            <a:ext cx="8769291"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五</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表意不明</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5.</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在杨善洲住院的最后几十天里，一直陪伴着他的除了家人，</a:t>
            </a:r>
            <a:r>
              <a:rPr lang="zh-CN" altLang="zh-CN" sz="2400" kern="100" dirty="0" smtClean="0">
                <a:latin typeface="Times New Roman"/>
                <a:ea typeface="华文细黑"/>
                <a:cs typeface="Times New Roman"/>
              </a:rPr>
              <a:t>还</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有</a:t>
            </a:r>
            <a:r>
              <a:rPr lang="zh-CN" altLang="zh-CN" sz="2400" kern="100" dirty="0">
                <a:latin typeface="Times New Roman"/>
                <a:ea typeface="华文细黑"/>
                <a:cs typeface="Times New Roman"/>
              </a:rPr>
              <a:t>两位特殊的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亲人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：大亮山林场原场长自学洪和他以前</a:t>
            </a:r>
            <a:r>
              <a:rPr lang="zh-CN" altLang="zh-CN" sz="2400" kern="100" dirty="0" smtClean="0">
                <a:latin typeface="Times New Roman"/>
                <a:ea typeface="华文细黑"/>
                <a:cs typeface="Times New Roman"/>
              </a:rPr>
              <a:t>的</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秘书</a:t>
            </a:r>
            <a:r>
              <a:rPr lang="zh-CN" altLang="zh-CN" sz="2400" kern="100" dirty="0">
                <a:latin typeface="Times New Roman"/>
                <a:ea typeface="华文细黑"/>
                <a:cs typeface="Times New Roman"/>
              </a:rPr>
              <a:t>苏加祥。</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在此次大会上，他指出，建国前</a:t>
            </a:r>
            <a:r>
              <a:rPr lang="en-US" altLang="zh-CN" sz="2400" kern="100" dirty="0">
                <a:latin typeface="Times New Roman"/>
                <a:ea typeface="华文细黑"/>
                <a:cs typeface="Courier New"/>
              </a:rPr>
              <a:t>30</a:t>
            </a:r>
            <a:r>
              <a:rPr lang="zh-CN" altLang="zh-CN" sz="2400" kern="100" dirty="0">
                <a:latin typeface="Times New Roman"/>
                <a:ea typeface="华文细黑"/>
                <a:cs typeface="Times New Roman"/>
              </a:rPr>
              <a:t>年最大的失误是没有搞</a:t>
            </a:r>
            <a:r>
              <a:rPr lang="zh-CN" altLang="zh-CN" sz="2400" kern="100" dirty="0" smtClean="0">
                <a:latin typeface="Times New Roman"/>
                <a:ea typeface="华文细黑"/>
                <a:cs typeface="Times New Roman"/>
              </a:rPr>
              <a:t>计划</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生育</a:t>
            </a:r>
            <a:r>
              <a:rPr lang="zh-CN" altLang="zh-CN" sz="2400" kern="100" dirty="0">
                <a:latin typeface="Times New Roman"/>
                <a:ea typeface="华文细黑"/>
                <a:cs typeface="Times New Roman"/>
              </a:rPr>
              <a:t>。许多错误都可以补救和纠正，人一下子多出好几亿，</a:t>
            </a:r>
            <a:r>
              <a:rPr lang="zh-CN" altLang="zh-CN" sz="2400" kern="100" dirty="0" smtClean="0">
                <a:latin typeface="Times New Roman"/>
                <a:ea typeface="华文细黑"/>
                <a:cs typeface="Times New Roman"/>
              </a:rPr>
              <a:t>谁</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有</a:t>
            </a:r>
            <a:r>
              <a:rPr lang="zh-CN" altLang="zh-CN" sz="2400" kern="100" dirty="0">
                <a:latin typeface="Times New Roman"/>
                <a:ea typeface="华文细黑"/>
                <a:cs typeface="Times New Roman"/>
              </a:rPr>
              <a:t>本事予以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纠正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呢？</a:t>
            </a:r>
            <a:endParaRPr lang="zh-CN" altLang="zh-CN" sz="240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7" name="TextBox 6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288" y="737642"/>
            <a:ext cx="842711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锦湖轮胎在央视</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3·15</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晚会上被曝光，公司出面道歉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并</a:t>
            </a:r>
            <a:r>
              <a:rPr lang="zh-CN" altLang="zh-CN" sz="2600" kern="100" dirty="0">
                <a:latin typeface="Times New Roman"/>
                <a:ea typeface="华文细黑"/>
                <a:cs typeface="Times New Roman"/>
              </a:rPr>
              <a:t>决定召回所有问题轮胎。在这一事件中，企业将</a:t>
            </a:r>
            <a:r>
              <a:rPr lang="zh-CN" altLang="zh-CN" sz="2600" kern="100" dirty="0" smtClean="0">
                <a:latin typeface="Times New Roman"/>
                <a:ea typeface="华文细黑"/>
                <a:cs typeface="Times New Roman"/>
              </a:rPr>
              <a:t>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此</a:t>
            </a:r>
            <a:r>
              <a:rPr lang="zh-CN" altLang="zh-CN" sz="2600" kern="100" dirty="0">
                <a:latin typeface="Times New Roman"/>
                <a:ea typeface="华文细黑"/>
                <a:cs typeface="Times New Roman"/>
              </a:rPr>
              <a:t>付出较大的经济代价和沉重的信誉代价。</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出血热的发病区域集中在农村和城市边缘地带，而</a:t>
            </a:r>
            <a:r>
              <a:rPr lang="zh-CN" altLang="zh-CN" sz="2600" kern="100" dirty="0" smtClean="0">
                <a:latin typeface="Times New Roman"/>
                <a:ea typeface="华文细黑"/>
                <a:cs typeface="Times New Roman"/>
              </a:rPr>
              <a:t>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市</a:t>
            </a:r>
            <a:r>
              <a:rPr lang="zh-CN" altLang="zh-CN" sz="2600" kern="100" dirty="0">
                <a:latin typeface="Times New Roman"/>
                <a:ea typeface="华文细黑"/>
                <a:cs typeface="Times New Roman"/>
              </a:rPr>
              <a:t>居民染上此病主要是在野外、草地或者其他潮湿</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地方</a:t>
            </a:r>
            <a:r>
              <a:rPr lang="zh-CN" altLang="zh-CN" sz="2600" kern="100" dirty="0">
                <a:latin typeface="Times New Roman"/>
                <a:ea typeface="华文细黑"/>
                <a:cs typeface="Times New Roman"/>
              </a:rPr>
              <a:t>接触螨虫所致。</a:t>
            </a:r>
            <a:endParaRPr lang="zh-CN" altLang="zh-CN" sz="105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7" name="TextBox 6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529305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234" y="874758"/>
            <a:ext cx="8427116"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项第二个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指代不明</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建国前</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有歧义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农村和城市边缘地带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有歧义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70607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432" y="473730"/>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不合逻辑</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鉴于福岛核电站事故的严重性和不确定性，国家质检</a:t>
            </a:r>
            <a:r>
              <a:rPr lang="zh-CN" altLang="zh-CN" sz="2600" kern="100" dirty="0" smtClean="0">
                <a:latin typeface="Times New Roman"/>
                <a:ea typeface="华文细黑"/>
                <a:cs typeface="Times New Roman"/>
              </a:rPr>
              <a:t>总局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要求</a:t>
            </a:r>
            <a:r>
              <a:rPr lang="zh-CN" altLang="zh-CN" sz="2600" kern="100" dirty="0">
                <a:latin typeface="Times New Roman"/>
                <a:ea typeface="华文细黑"/>
                <a:cs typeface="Times New Roman"/>
              </a:rPr>
              <a:t>各地检验检疫机构对日本输华食品进行了放射性监测</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确保</a:t>
            </a:r>
            <a:r>
              <a:rPr lang="zh-CN" altLang="zh-CN" sz="2600" kern="100" dirty="0">
                <a:latin typeface="Times New Roman"/>
                <a:ea typeface="华文细黑"/>
                <a:cs typeface="Times New Roman"/>
              </a:rPr>
              <a:t>食品安全。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最近两年来，蔬菜、肉类、服装、鸡蛋、食用油等农</a:t>
            </a:r>
            <a:r>
              <a:rPr lang="zh-CN" altLang="zh-CN" sz="2600" kern="100" dirty="0" smtClean="0">
                <a:latin typeface="Times New Roman"/>
                <a:ea typeface="华文细黑"/>
                <a:cs typeface="Times New Roman"/>
              </a:rPr>
              <a:t>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产品</a:t>
            </a:r>
            <a:r>
              <a:rPr lang="zh-CN" altLang="zh-CN" sz="2600" kern="100" dirty="0">
                <a:latin typeface="Times New Roman"/>
                <a:ea typeface="华文细黑"/>
                <a:cs typeface="Times New Roman"/>
              </a:rPr>
              <a:t>普遍涨价，与之相关的消费品价格也开始提价。</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325" y="699542"/>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如云的明星、无数的影迷和众多的媒体，似乎都昭示</a:t>
            </a:r>
            <a:r>
              <a:rPr lang="zh-CN" altLang="zh-CN" sz="2600" kern="100" dirty="0" smtClean="0">
                <a:latin typeface="Times New Roman"/>
                <a:ea typeface="华文细黑"/>
                <a:cs typeface="Times New Roman"/>
              </a:rPr>
              <a:t>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这样</a:t>
            </a:r>
            <a:r>
              <a:rPr lang="zh-CN" altLang="zh-CN" sz="2600" kern="100" dirty="0">
                <a:latin typeface="Times New Roman"/>
                <a:ea typeface="华文细黑"/>
                <a:cs typeface="Times New Roman"/>
              </a:rPr>
              <a:t>一个事实：奥斯卡颁奖活动正在把巨大的商机</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经济</a:t>
            </a:r>
            <a:r>
              <a:rPr lang="zh-CN" altLang="zh-CN" sz="2600" kern="100" dirty="0">
                <a:latin typeface="Times New Roman"/>
                <a:ea typeface="华文细黑"/>
                <a:cs typeface="Times New Roman"/>
              </a:rPr>
              <a:t>利益带到世界影都洛杉矶。</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美国苹果公司前任总裁乔布斯是一位传奇人物，他</a:t>
            </a:r>
            <a:r>
              <a:rPr lang="zh-CN" altLang="zh-CN" sz="2600" kern="100" dirty="0" smtClean="0">
                <a:latin typeface="Times New Roman"/>
                <a:ea typeface="华文细黑"/>
                <a:cs typeface="Times New Roman"/>
              </a:rPr>
              <a:t>引领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一个时代的风尚，所以缔造了自己的企业，不断</a:t>
            </a:r>
            <a:r>
              <a:rPr lang="zh-CN" altLang="zh-CN" sz="2600" kern="100" dirty="0" smtClean="0">
                <a:latin typeface="Times New Roman"/>
                <a:ea typeface="华文细黑"/>
                <a:cs typeface="Times New Roman"/>
              </a:rPr>
              <a:t>开发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出</a:t>
            </a:r>
            <a:r>
              <a:rPr lang="zh-CN" altLang="zh-CN" sz="2600" kern="100" dirty="0">
                <a:latin typeface="Times New Roman"/>
                <a:ea typeface="华文细黑"/>
                <a:cs typeface="Times New Roman"/>
              </a:rPr>
              <a:t>最先进的电子产品。</a:t>
            </a:r>
            <a:endParaRPr lang="zh-CN" altLang="zh-CN" sz="105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269541" y="907946"/>
            <a:ext cx="8596501"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项不合逻辑，应删去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项概念并列不当，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服装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不属于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农副产品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价格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联系上下句，强加因果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6" name="TextBox 65">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7" name="TextBox 66">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8" name="TextBox 67">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9" name="TextBox 68">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0" name="TextBox 69">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1" name="TextBox 70">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2" name="TextBox 71">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3" name="TextBox 72">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4159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animEffect transition="in" filter="blinds(horizontal)">
                                      <p:cBhvr>
                                        <p:cTn id="7" dur="500"/>
                                        <p:tgtEl>
                                          <p:spTgt spid="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blinds(horizontal)">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
                                            <p:txEl>
                                              <p:pRg st="3" end="3"/>
                                            </p:txEl>
                                          </p:spTgt>
                                        </p:tgtEl>
                                        <p:attrNameLst>
                                          <p:attrName>style.visibility</p:attrName>
                                        </p:attrNameLst>
                                      </p:cBhvr>
                                      <p:to>
                                        <p:strVal val="visible"/>
                                      </p:to>
                                    </p:set>
                                    <p:animEffect transition="in" filter="blinds(horizontal)">
                                      <p:cBhvr>
                                        <p:cTn id="17" dur="500"/>
                                        <p:tgtEl>
                                          <p:spTgt spid="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70432" y="501962"/>
            <a:ext cx="8769291" cy="4247317"/>
          </a:xfrm>
          <a:prstGeom prst="rect">
            <a:avLst/>
          </a:prstGeom>
          <a:noFill/>
        </p:spPr>
        <p:txBody>
          <a:bodyPr wrap="square" rtlCol="0">
            <a:spAutoFit/>
          </a:bodyPr>
          <a:lstStyle/>
          <a:p>
            <a:pPr algn="just">
              <a:lnSpc>
                <a:spcPts val="3600"/>
              </a:lnSpc>
              <a:spcAft>
                <a:spcPts val="0"/>
              </a:spcAft>
            </a:pPr>
            <a:r>
              <a:rPr lang="zh-CN" altLang="zh-CN" sz="2400" kern="100" dirty="0">
                <a:latin typeface="Times New Roman"/>
                <a:ea typeface="华文细黑"/>
                <a:cs typeface="Times New Roman"/>
              </a:rPr>
              <a:t>一、单一题组</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一</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语序不当</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地沟油、三聚氰胺奶、瘦肉精、染色馒头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这些特殊</a:t>
            </a:r>
            <a:r>
              <a:rPr lang="zh-CN" altLang="zh-CN" sz="2400" kern="100" dirty="0" smtClean="0">
                <a:latin typeface="Times New Roman"/>
                <a:ea typeface="华文细黑"/>
                <a:cs typeface="Times New Roman"/>
              </a:rPr>
              <a:t>名词告</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诫</a:t>
            </a:r>
            <a:r>
              <a:rPr lang="zh-CN" altLang="zh-CN" sz="2400" kern="100" dirty="0">
                <a:latin typeface="Times New Roman"/>
                <a:ea typeface="华文细黑"/>
                <a:cs typeface="Times New Roman"/>
              </a:rPr>
              <a:t>我们：要清除食品市场上的乱象，必须高举法律利器</a:t>
            </a:r>
            <a:r>
              <a:rPr lang="zh-CN" altLang="zh-CN" sz="2400" kern="100" dirty="0" smtClean="0">
                <a:latin typeface="Times New Roman"/>
                <a:ea typeface="华文细黑"/>
                <a:cs typeface="Times New Roman"/>
              </a:rPr>
              <a:t>，全面</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加强</a:t>
            </a:r>
            <a:r>
              <a:rPr lang="zh-CN" altLang="zh-CN" sz="2400" kern="100" dirty="0">
                <a:latin typeface="Times New Roman"/>
                <a:ea typeface="华文细黑"/>
                <a:cs typeface="Times New Roman"/>
              </a:rPr>
              <a:t>监管工作，同时呼唤企业的血管里要流淌着道德的血液。</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济南文化西路的慢行一体路使用彩色沥青打造，不但可以</a:t>
            </a:r>
            <a:r>
              <a:rPr lang="zh-CN" altLang="zh-CN" sz="2400" kern="100" dirty="0" smtClean="0">
                <a:latin typeface="Times New Roman"/>
                <a:ea typeface="华文细黑"/>
                <a:cs typeface="Times New Roman"/>
              </a:rPr>
              <a:t>提升</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城市</a:t>
            </a:r>
            <a:r>
              <a:rPr lang="zh-CN" altLang="zh-CN" sz="2400" kern="100" dirty="0">
                <a:latin typeface="Times New Roman"/>
                <a:ea typeface="华文细黑"/>
                <a:cs typeface="Times New Roman"/>
              </a:rPr>
              <a:t>的景观效果，增加现代化都市气息，而且也可以避免</a:t>
            </a:r>
            <a:r>
              <a:rPr lang="zh-CN" altLang="zh-CN" sz="2400" kern="100" dirty="0" smtClean="0">
                <a:latin typeface="Times New Roman"/>
                <a:ea typeface="华文细黑"/>
                <a:cs typeface="Times New Roman"/>
              </a:rPr>
              <a:t>普通</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沥青路面</a:t>
            </a:r>
            <a:r>
              <a:rPr lang="zh-CN" altLang="zh-CN" sz="2400" kern="100" dirty="0">
                <a:latin typeface="Times New Roman"/>
                <a:ea typeface="华文细黑"/>
                <a:cs typeface="Times New Roman"/>
              </a:rPr>
              <a:t>黑色的单调性，提高司机和行人的注意力。</a:t>
            </a:r>
            <a:endParaRPr lang="zh-CN" altLang="zh-CN" sz="2400" kern="100" dirty="0">
              <a:effectLst/>
              <a:latin typeface="宋体"/>
              <a:cs typeface="Courier New"/>
            </a:endParaRPr>
          </a:p>
        </p:txBody>
      </p:sp>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40121498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5" name="TextBox 8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6" name="TextBox 8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87" name="TextBox 8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8" name="TextBox 87">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89" name="TextBox 88">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90" name="TextBox 89">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91" name="TextBox 9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2"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3"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4" name="表格 43"/>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TextBox 44">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6" name="TextBox 45">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7" name="TextBox 46">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8" name="TextBox 47">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9" name="TextBox 48">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0" name="TextBox 49">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1" name="TextBox 50">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2" name="TextBox 51">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3" name="TextBox 52">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4" name="TextBox 53">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5" name="TextBox 54">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6" name="TextBox 55">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7" name="TextBox 56">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527" y="507222"/>
            <a:ext cx="8769291" cy="4228850"/>
          </a:xfrm>
          <a:prstGeom prst="rect">
            <a:avLst/>
          </a:prstGeom>
          <a:noFill/>
        </p:spPr>
        <p:txBody>
          <a:bodyPr wrap="square" rtlCol="0">
            <a:spAutoFit/>
          </a:bodyPr>
          <a:lstStyle/>
          <a:p>
            <a:pPr algn="just">
              <a:lnSpc>
                <a:spcPct val="140000"/>
              </a:lnSpc>
              <a:spcAft>
                <a:spcPts val="0"/>
              </a:spcAft>
            </a:pPr>
            <a:r>
              <a:rPr lang="zh-CN" altLang="zh-CN" sz="2400" kern="100" dirty="0">
                <a:latin typeface="Times New Roman"/>
                <a:ea typeface="华文细黑"/>
                <a:cs typeface="Times New Roman"/>
              </a:rPr>
              <a:t>二、综合题组</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7.</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今年</a:t>
            </a: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月，我国月球探测工程首席科学家欧阳自远透露，</a:t>
            </a:r>
            <a:r>
              <a:rPr lang="zh-CN" altLang="zh-CN" sz="2400" kern="100" dirty="0" smtClean="0">
                <a:latin typeface="Times New Roman"/>
                <a:ea typeface="华文细黑"/>
                <a:cs typeface="Times New Roman"/>
              </a:rPr>
              <a:t>中国</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将</a:t>
            </a:r>
            <a:r>
              <a:rPr lang="zh-CN" altLang="zh-CN" sz="2400" kern="100" dirty="0">
                <a:latin typeface="Times New Roman"/>
                <a:ea typeface="华文细黑"/>
                <a:cs typeface="Times New Roman"/>
              </a:rPr>
              <a:t>在</a:t>
            </a:r>
            <a:r>
              <a:rPr lang="en-US" altLang="zh-CN" sz="2400" kern="100" dirty="0">
                <a:latin typeface="Times New Roman"/>
                <a:ea typeface="华文细黑"/>
                <a:cs typeface="Courier New"/>
              </a:rPr>
              <a:t>2020</a:t>
            </a:r>
            <a:r>
              <a:rPr lang="zh-CN" altLang="zh-CN" sz="2400" kern="100" dirty="0">
                <a:latin typeface="Times New Roman"/>
                <a:ea typeface="华文细黑"/>
                <a:cs typeface="Times New Roman"/>
              </a:rPr>
              <a:t>年计划发射火星探测器，并在发射</a:t>
            </a: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年后实现</a:t>
            </a:r>
            <a:r>
              <a:rPr lang="zh-CN" altLang="zh-CN" sz="2400" kern="100" dirty="0" smtClean="0">
                <a:latin typeface="Times New Roman"/>
                <a:ea typeface="华文细黑"/>
                <a:cs typeface="Times New Roman"/>
              </a:rPr>
              <a:t>探测器</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采样</a:t>
            </a:r>
            <a:r>
              <a:rPr lang="zh-CN" altLang="zh-CN" sz="2400" kern="100" dirty="0">
                <a:latin typeface="Times New Roman"/>
                <a:ea typeface="华文细黑"/>
                <a:cs typeface="Times New Roman"/>
              </a:rPr>
              <a:t>返回。</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B.1999</a:t>
            </a:r>
            <a:r>
              <a:rPr lang="zh-CN" altLang="zh-CN" sz="2400" kern="100" dirty="0">
                <a:latin typeface="Times New Roman"/>
                <a:ea typeface="华文细黑"/>
                <a:cs typeface="Times New Roman"/>
              </a:rPr>
              <a:t>年至</a:t>
            </a:r>
            <a:r>
              <a:rPr lang="en-US" altLang="zh-CN" sz="2400" kern="100" dirty="0">
                <a:latin typeface="Times New Roman"/>
                <a:ea typeface="华文细黑"/>
                <a:cs typeface="Courier New"/>
              </a:rPr>
              <a:t>2001</a:t>
            </a:r>
            <a:r>
              <a:rPr lang="zh-CN" altLang="zh-CN" sz="2400" kern="100" dirty="0">
                <a:latin typeface="Times New Roman"/>
                <a:ea typeface="华文细黑"/>
                <a:cs typeface="Times New Roman"/>
              </a:rPr>
              <a:t>年的</a:t>
            </a: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年间，某重点大学的农村新生比例均</a:t>
            </a:r>
            <a:r>
              <a:rPr lang="zh-CN" altLang="zh-CN" sz="2400" kern="100" dirty="0" smtClean="0">
                <a:latin typeface="Times New Roman"/>
                <a:ea typeface="华文细黑"/>
                <a:cs typeface="Times New Roman"/>
              </a:rPr>
              <a:t>在</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39</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左右。但自</a:t>
            </a:r>
            <a:r>
              <a:rPr lang="en-US" altLang="zh-CN" sz="2400" kern="100" dirty="0">
                <a:latin typeface="Times New Roman"/>
                <a:ea typeface="华文细黑"/>
                <a:cs typeface="Courier New"/>
              </a:rPr>
              <a:t>2002</a:t>
            </a:r>
            <a:r>
              <a:rPr lang="zh-CN" altLang="zh-CN" sz="2400" kern="100" dirty="0">
                <a:latin typeface="Times New Roman"/>
                <a:ea typeface="华文细黑"/>
                <a:cs typeface="Times New Roman"/>
              </a:rPr>
              <a:t>年起，农村新生比例开始下降，</a:t>
            </a:r>
            <a:r>
              <a:rPr lang="en-US" altLang="zh-CN" sz="2400" kern="100" dirty="0">
                <a:latin typeface="Times New Roman"/>
                <a:ea typeface="华文细黑"/>
                <a:cs typeface="Courier New"/>
              </a:rPr>
              <a:t>2013</a:t>
            </a:r>
            <a:r>
              <a:rPr lang="zh-CN" altLang="zh-CN" sz="2400" kern="100" dirty="0">
                <a:latin typeface="Times New Roman"/>
                <a:ea typeface="华文细黑"/>
                <a:cs typeface="Times New Roman"/>
              </a:rPr>
              <a:t>年</a:t>
            </a:r>
            <a:r>
              <a:rPr lang="zh-CN" altLang="zh-CN" sz="2400" kern="100" dirty="0" smtClean="0">
                <a:latin typeface="Times New Roman"/>
                <a:ea typeface="华文细黑"/>
                <a:cs typeface="Times New Roman"/>
              </a:rPr>
              <a:t>跃</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至</a:t>
            </a:r>
            <a:r>
              <a:rPr lang="zh-CN" altLang="zh-CN" sz="2400" kern="100" dirty="0">
                <a:latin typeface="Times New Roman"/>
                <a:ea typeface="华文细黑"/>
                <a:cs typeface="Times New Roman"/>
              </a:rPr>
              <a:t>最低，仅为</a:t>
            </a:r>
            <a:r>
              <a:rPr lang="en-US" altLang="zh-CN" sz="2400" kern="100" dirty="0">
                <a:latin typeface="Times New Roman"/>
                <a:ea typeface="华文细黑"/>
                <a:cs typeface="Courier New"/>
              </a:rPr>
              <a:t>26.2%</a:t>
            </a:r>
            <a:r>
              <a:rPr lang="zh-CN" altLang="zh-CN" sz="2400" kern="100" dirty="0">
                <a:latin typeface="Times New Roman"/>
                <a:ea typeface="华文细黑"/>
                <a:cs typeface="Times New Roman"/>
              </a:rPr>
              <a:t>。</a:t>
            </a:r>
            <a:endParaRPr lang="zh-CN" altLang="zh-CN" sz="10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147" y="760502"/>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关于本市大大小小业余球场到底归谁管这个问题，</a:t>
            </a:r>
            <a:r>
              <a:rPr lang="zh-CN" altLang="zh-CN" sz="2600" kern="100" dirty="0" smtClean="0">
                <a:latin typeface="Times New Roman"/>
                <a:ea typeface="华文细黑"/>
                <a:cs typeface="Times New Roman"/>
              </a:rPr>
              <a:t>各个</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部门</a:t>
            </a:r>
            <a:r>
              <a:rPr lang="zh-CN" altLang="zh-CN" sz="2600" kern="100" dirty="0">
                <a:latin typeface="Times New Roman"/>
                <a:ea typeface="华文细黑"/>
                <a:cs typeface="Times New Roman"/>
              </a:rPr>
              <a:t>有不同的说法，现在大家一般认可的是以由市建设</a:t>
            </a:r>
            <a:r>
              <a:rPr lang="zh-CN" altLang="zh-CN" sz="2600" kern="100" dirty="0" smtClean="0">
                <a:latin typeface="Times New Roman"/>
                <a:ea typeface="华文细黑"/>
                <a:cs typeface="Times New Roman"/>
              </a:rPr>
              <a:t>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管理</a:t>
            </a:r>
            <a:r>
              <a:rPr lang="zh-CN" altLang="zh-CN" sz="2600" kern="100" dirty="0">
                <a:latin typeface="Times New Roman"/>
                <a:ea typeface="华文细黑"/>
                <a:cs typeface="Times New Roman"/>
              </a:rPr>
              <a:t>的这一说法为准。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次贷的真正大毒素在继续弥漫，我们能否如上次世界</a:t>
            </a:r>
            <a:r>
              <a:rPr lang="zh-CN" altLang="zh-CN" sz="2600" kern="100" dirty="0" smtClean="0">
                <a:latin typeface="Times New Roman"/>
                <a:ea typeface="华文细黑"/>
                <a:cs typeface="Times New Roman"/>
              </a:rPr>
              <a:t>经济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危机</a:t>
            </a:r>
            <a:r>
              <a:rPr lang="zh-CN" altLang="zh-CN" sz="2600" kern="100" dirty="0">
                <a:latin typeface="Times New Roman"/>
                <a:ea typeface="华文细黑"/>
                <a:cs typeface="Times New Roman"/>
              </a:rPr>
              <a:t>时那样独善其身，关系到我省经济的健康发展，</a:t>
            </a:r>
            <a:r>
              <a:rPr lang="zh-CN" altLang="zh-CN" sz="2600" kern="100" dirty="0" smtClean="0">
                <a:latin typeface="Times New Roman"/>
                <a:ea typeface="华文细黑"/>
                <a:cs typeface="Times New Roman"/>
              </a:rPr>
              <a:t>关系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全省人民的福祉。</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698775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99" y="678631"/>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将在</a:t>
            </a:r>
            <a:r>
              <a:rPr lang="en-US" altLang="zh-CN" sz="2600" kern="100" dirty="0">
                <a:latin typeface="Times New Roman"/>
                <a:ea typeface="华文细黑"/>
                <a:cs typeface="Courier New"/>
              </a:rPr>
              <a:t>2020</a:t>
            </a:r>
            <a:r>
              <a:rPr lang="zh-CN" altLang="zh-CN" sz="2600" kern="100" dirty="0">
                <a:latin typeface="Times New Roman"/>
                <a:ea typeface="华文细黑"/>
                <a:cs typeface="Times New Roman"/>
              </a:rPr>
              <a:t>年计划</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计划将在</a:t>
            </a:r>
            <a:r>
              <a:rPr lang="en-US" altLang="zh-CN" sz="2600" kern="100" dirty="0">
                <a:latin typeface="Times New Roman"/>
                <a:ea typeface="华文细黑"/>
                <a:cs typeface="Courier New"/>
              </a:rPr>
              <a:t>2020</a:t>
            </a:r>
            <a:r>
              <a:rPr lang="zh-CN" altLang="zh-CN" sz="2600" kern="100" dirty="0">
                <a:latin typeface="Times New Roman"/>
                <a:ea typeface="华文细黑"/>
                <a:cs typeface="Times New Roman"/>
              </a:rPr>
              <a:t>年</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项句式杂糅，应为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认可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这一说法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这一说法为准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项两面对一面，删去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能否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36C0A"/>
                </a:solidFill>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0253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483" y="687730"/>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《咬文嚼字》及时指出春晚文字错误，能少让其对</a:t>
            </a:r>
            <a:r>
              <a:rPr lang="zh-CN" altLang="zh-CN" sz="2600" kern="100" dirty="0" smtClean="0">
                <a:latin typeface="Times New Roman"/>
                <a:ea typeface="华文细黑"/>
                <a:cs typeface="Times New Roman"/>
              </a:rPr>
              <a:t>观众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产生误导</a:t>
            </a:r>
            <a:r>
              <a:rPr lang="zh-CN" altLang="zh-CN" sz="2600" kern="100" dirty="0">
                <a:latin typeface="Times New Roman"/>
                <a:ea typeface="华文细黑"/>
                <a:cs typeface="Times New Roman"/>
              </a:rPr>
              <a:t>，这不光是对全国观众负责，更是对春晚负责。</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广东是开放的热土，保护粤语，要遵循广东的文化精神</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要顺其自然</a:t>
            </a:r>
            <a:r>
              <a:rPr lang="zh-CN" altLang="zh-CN" sz="2600" kern="100" dirty="0">
                <a:latin typeface="Times New Roman"/>
                <a:ea typeface="华文细黑"/>
                <a:cs typeface="Times New Roman"/>
              </a:rPr>
              <a:t>，不能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保护，不能随意增强学习、</a:t>
            </a:r>
            <a:r>
              <a:rPr lang="zh-CN" altLang="zh-CN" sz="2600" kern="100" dirty="0" smtClean="0">
                <a:latin typeface="Times New Roman"/>
                <a:ea typeface="华文细黑"/>
                <a:cs typeface="Times New Roman"/>
              </a:rPr>
              <a:t>使</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用粤语的</a:t>
            </a:r>
            <a:r>
              <a:rPr lang="zh-CN" altLang="zh-CN" sz="2600" kern="100" dirty="0">
                <a:latin typeface="Times New Roman"/>
                <a:ea typeface="华文细黑"/>
                <a:cs typeface="Times New Roman"/>
              </a:rPr>
              <a:t>范围。</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900" y="748690"/>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当前正值手足口病发病高峰期，疫情还将持续一段时期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市</a:t>
            </a:r>
            <a:r>
              <a:rPr lang="zh-CN" altLang="zh-CN" sz="2600" kern="100" dirty="0">
                <a:latin typeface="Times New Roman"/>
                <a:ea typeface="华文细黑"/>
                <a:cs typeface="Times New Roman"/>
              </a:rPr>
              <a:t>卫计部门要求各区加强宣传和指导，防止手足口病</a:t>
            </a:r>
            <a:r>
              <a:rPr lang="zh-CN" altLang="zh-CN" sz="2600" kern="100" dirty="0" smtClean="0">
                <a:latin typeface="Times New Roman"/>
                <a:ea typeface="华文细黑"/>
                <a:cs typeface="Times New Roman"/>
              </a:rPr>
              <a:t>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再</a:t>
            </a:r>
            <a:r>
              <a:rPr lang="zh-CN" altLang="zh-CN" sz="2600" kern="100" dirty="0">
                <a:latin typeface="Times New Roman"/>
                <a:ea typeface="华文细黑"/>
                <a:cs typeface="Times New Roman"/>
              </a:rPr>
              <a:t>大范围复发。</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中国梦以其清新的理念和亲和的风格，为广大民众</a:t>
            </a:r>
            <a:r>
              <a:rPr lang="zh-CN" altLang="zh-CN" sz="2600" kern="100" dirty="0" smtClean="0">
                <a:latin typeface="Times New Roman"/>
                <a:ea typeface="华文细黑"/>
                <a:cs typeface="Times New Roman"/>
              </a:rPr>
              <a:t>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认同</a:t>
            </a:r>
            <a:r>
              <a:rPr lang="zh-CN" altLang="zh-CN" sz="2600" kern="100" dirty="0">
                <a:latin typeface="Times New Roman"/>
                <a:ea typeface="华文细黑"/>
                <a:cs typeface="Times New Roman"/>
              </a:rPr>
              <a:t>，并日渐成为主流话语之一，成为</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年度的</a:t>
            </a:r>
            <a:r>
              <a:rPr lang="zh-CN" altLang="zh-CN" sz="2600" kern="100" dirty="0" smtClean="0">
                <a:latin typeface="Times New Roman"/>
                <a:ea typeface="华文细黑"/>
                <a:cs typeface="Times New Roman"/>
              </a:rPr>
              <a:t>全民</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流行语</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134" y="1059582"/>
            <a:ext cx="842711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项语序不当，应为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这不光是对春晚负责，更是对全国观众负责</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增强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扩大</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项不合逻辑，应为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防止手足口病大范围复发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577" y="63289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9.</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A.9</a:t>
            </a:r>
            <a:r>
              <a:rPr lang="zh-CN" altLang="zh-CN" sz="2400" kern="100" dirty="0">
                <a:latin typeface="Times New Roman"/>
                <a:ea typeface="华文细黑"/>
                <a:cs typeface="Times New Roman"/>
              </a:rPr>
              <a:t>月</a:t>
            </a:r>
            <a:r>
              <a:rPr lang="en-US" altLang="zh-CN" sz="2400" kern="100" dirty="0">
                <a:latin typeface="Times New Roman"/>
                <a:ea typeface="华文细黑"/>
                <a:cs typeface="Courier New"/>
              </a:rPr>
              <a:t>18</a:t>
            </a:r>
            <a:r>
              <a:rPr lang="zh-CN" altLang="zh-CN" sz="2400" kern="100" dirty="0">
                <a:latin typeface="Times New Roman"/>
                <a:ea typeface="华文细黑"/>
                <a:cs typeface="Times New Roman"/>
              </a:rPr>
              <a:t>日，国家发改委在其官网上正式发布了三菱等</a:t>
            </a: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家</a:t>
            </a:r>
            <a:r>
              <a:rPr lang="zh-CN" altLang="zh-CN" sz="2400" kern="100" dirty="0" smtClean="0">
                <a:latin typeface="Times New Roman"/>
                <a:ea typeface="华文细黑"/>
                <a:cs typeface="Times New Roman"/>
              </a:rPr>
              <a:t>日本</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汽车</a:t>
            </a:r>
            <a:r>
              <a:rPr lang="zh-CN" altLang="zh-CN" sz="2400" kern="100" dirty="0">
                <a:latin typeface="Times New Roman"/>
                <a:ea typeface="华文细黑"/>
                <a:cs typeface="Times New Roman"/>
              </a:rPr>
              <a:t>零部件及轴承企业的行政处罚决定书，罚款金额合计高</a:t>
            </a:r>
            <a:r>
              <a:rPr lang="zh-CN" altLang="zh-CN" sz="2400" kern="100" dirty="0" smtClean="0">
                <a:latin typeface="Times New Roman"/>
                <a:ea typeface="华文细黑"/>
                <a:cs typeface="Times New Roman"/>
              </a:rPr>
              <a:t>达</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en-US" altLang="zh-CN" sz="2400" kern="100" dirty="0" smtClean="0">
                <a:latin typeface="Times New Roman"/>
                <a:ea typeface="华文细黑"/>
                <a:cs typeface="Courier New"/>
              </a:rPr>
              <a:t>12.354</a:t>
            </a:r>
            <a:r>
              <a:rPr lang="zh-CN" altLang="zh-CN" sz="2400" kern="100" dirty="0">
                <a:latin typeface="Times New Roman"/>
                <a:ea typeface="华文细黑"/>
                <a:cs typeface="Times New Roman"/>
              </a:rPr>
              <a:t>亿元，这是中国反垄断调查以来开出的最高金额罚单。</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钱逊在长期的第一线教学工作之后，一直致力于弘扬和推广</a:t>
            </a:r>
            <a:r>
              <a:rPr lang="zh-CN" altLang="zh-CN" sz="2400" kern="100" dirty="0" smtClean="0">
                <a:latin typeface="Times New Roman"/>
                <a:ea typeface="华文细黑"/>
                <a:cs typeface="Times New Roman"/>
              </a:rPr>
              <a:t>的</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《论语》</a:t>
            </a:r>
            <a:r>
              <a:rPr lang="zh-CN" altLang="zh-CN" sz="2400" kern="100" dirty="0">
                <a:latin typeface="Times New Roman"/>
                <a:ea typeface="华文细黑"/>
                <a:cs typeface="Times New Roman"/>
              </a:rPr>
              <a:t>和传统文化让他对于儒学思想和弘扬儒学有着深刻</a:t>
            </a:r>
            <a:r>
              <a:rPr lang="zh-CN" altLang="zh-CN" sz="2400" kern="100" dirty="0" smtClean="0">
                <a:latin typeface="Times New Roman"/>
                <a:ea typeface="华文细黑"/>
                <a:cs typeface="Times New Roman"/>
              </a:rPr>
              <a:t>的</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感想</a:t>
            </a:r>
            <a:r>
              <a:rPr lang="zh-CN" altLang="zh-CN" sz="2400" kern="100" dirty="0">
                <a:latin typeface="Times New Roman"/>
                <a:ea typeface="华文细黑"/>
                <a:cs typeface="Times New Roman"/>
              </a:rPr>
              <a:t>和体会。</a:t>
            </a:r>
            <a:endParaRPr lang="zh-CN" altLang="zh-CN" sz="100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2"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3"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4" name="表格 43"/>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TextBox 44">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6" name="TextBox 45">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7" name="TextBox 46">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6" name="TextBox 65">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7" name="TextBox 66">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8" name="TextBox 67">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9" name="TextBox 68">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0" name="TextBox 69">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1" name="TextBox 70">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2" name="TextBox 71">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3" name="TextBox 72">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4" name="TextBox 73">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5" name="TextBox 74">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051422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684302"/>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斩获两座大满贯女单冠军奖杯之后，世界排名第二的</a:t>
            </a:r>
            <a:r>
              <a:rPr lang="zh-CN" altLang="zh-CN" sz="2600" kern="100" dirty="0" smtClean="0">
                <a:latin typeface="Times New Roman"/>
                <a:ea typeface="华文细黑"/>
                <a:cs typeface="Times New Roman"/>
              </a:rPr>
              <a:t>李娜</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正式</a:t>
            </a:r>
            <a:r>
              <a:rPr lang="zh-CN" altLang="zh-CN" sz="2600" kern="100" dirty="0">
                <a:latin typeface="Times New Roman"/>
                <a:ea typeface="华文细黑"/>
                <a:cs typeface="Times New Roman"/>
              </a:rPr>
              <a:t>宣布退役，消息传出，随即在全球范围内引起了</a:t>
            </a:r>
            <a:r>
              <a:rPr lang="zh-CN" altLang="zh-CN" sz="2600" kern="100" dirty="0" smtClean="0">
                <a:latin typeface="Times New Roman"/>
                <a:ea typeface="华文细黑"/>
                <a:cs typeface="Times New Roman"/>
              </a:rPr>
              <a:t>广泛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关注。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康师傅食用油的安全问题告诉我们，打击生产销售</a:t>
            </a:r>
            <a:r>
              <a:rPr lang="zh-CN" altLang="zh-CN" sz="2600" kern="100" dirty="0" smtClean="0">
                <a:latin typeface="Times New Roman"/>
                <a:ea typeface="华文细黑"/>
                <a:cs typeface="Times New Roman"/>
              </a:rPr>
              <a:t>不合格</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食品</a:t>
            </a:r>
            <a:r>
              <a:rPr lang="zh-CN" altLang="zh-CN" sz="2600" kern="100" dirty="0">
                <a:latin typeface="Times New Roman"/>
                <a:ea typeface="华文细黑"/>
                <a:cs typeface="Times New Roman"/>
              </a:rPr>
              <a:t>的违法行为的问题，是一个长期而又艰巨的过程，</a:t>
            </a:r>
            <a:r>
              <a:rPr lang="zh-CN" altLang="zh-CN" sz="2600" kern="100" dirty="0" smtClean="0">
                <a:latin typeface="Times New Roman"/>
                <a:ea typeface="华文细黑"/>
                <a:cs typeface="Times New Roman"/>
              </a:rPr>
              <a:t>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一两次专项整治行动就能奏效的，还必须加大处罚力度。</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2"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3"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4" name="表格 43"/>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TextBox 44">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6" name="TextBox 45">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7" name="TextBox 46">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8" name="TextBox 47">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9" name="TextBox 48">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8" name="TextBox 67">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9" name="TextBox 68">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0" name="TextBox 69">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1" name="TextBox 70">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2" name="TextBox 71">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3" name="TextBox 72">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4" name="TextBox 73">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5" name="TextBox 74">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281468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907" y="669062"/>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项成分残缺，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发布了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后面缺少介词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项结构混乱或中途易辙，可将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钱逊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移至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项主宾搭配不当，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问题是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，主语和宾语搭配不当，可改为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的违法行为，是一项长期而又艰巨的工作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8978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34" y="505385"/>
            <a:ext cx="8682466" cy="4200317"/>
          </a:xfrm>
          <a:prstGeom prst="rect">
            <a:avLst/>
          </a:prstGeom>
          <a:noFill/>
        </p:spPr>
        <p:txBody>
          <a:bodyPr wrap="square" rtlCol="0">
            <a:spAutoFit/>
          </a:bodyPr>
          <a:lstStyle/>
          <a:p>
            <a:pPr algn="just">
              <a:lnSpc>
                <a:spcPts val="3600"/>
              </a:lnSpc>
              <a:spcAft>
                <a:spcPts val="0"/>
              </a:spcAft>
            </a:pP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中国官方希望日方就日本向国际原子能机构漏报</a:t>
            </a:r>
            <a:r>
              <a:rPr lang="en-US" altLang="zh-CN" sz="2400" kern="100" dirty="0">
                <a:latin typeface="Times New Roman"/>
                <a:ea typeface="华文细黑"/>
                <a:cs typeface="Courier New"/>
              </a:rPr>
              <a:t>640 </a:t>
            </a:r>
            <a:r>
              <a:rPr lang="zh-CN" altLang="zh-CN" sz="2400" kern="100" dirty="0">
                <a:latin typeface="Times New Roman"/>
                <a:ea typeface="华文细黑"/>
                <a:cs typeface="Times New Roman"/>
              </a:rPr>
              <a:t>千克</a:t>
            </a:r>
            <a:r>
              <a:rPr lang="zh-CN" altLang="zh-CN" sz="2400" kern="100" dirty="0" smtClean="0">
                <a:latin typeface="Times New Roman"/>
                <a:ea typeface="华文细黑"/>
                <a:cs typeface="Times New Roman"/>
              </a:rPr>
              <a:t>钚</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一</a:t>
            </a:r>
            <a:r>
              <a:rPr lang="zh-CN" altLang="zh-CN" sz="2400" kern="100" dirty="0">
                <a:latin typeface="Times New Roman"/>
                <a:ea typeface="华文细黑"/>
                <a:cs typeface="Times New Roman"/>
              </a:rPr>
              <a:t>事作出解释，同时希望日方早日解决核材料供需失衡问题。</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近日，市中区纪委监察局进一步明确了信访监督职能，</a:t>
            </a:r>
            <a:r>
              <a:rPr lang="zh-CN" altLang="zh-CN" sz="2400" kern="100" dirty="0" smtClean="0">
                <a:latin typeface="Times New Roman"/>
                <a:ea typeface="华文细黑"/>
                <a:cs typeface="Times New Roman"/>
              </a:rPr>
              <a:t>采取</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了</a:t>
            </a:r>
            <a:r>
              <a:rPr lang="zh-CN" altLang="zh-CN" sz="2400" kern="100" dirty="0">
                <a:latin typeface="Times New Roman"/>
                <a:ea typeface="华文细黑"/>
                <a:cs typeface="Times New Roman"/>
              </a:rPr>
              <a:t>信访监督渠道，充分发挥了纪检信访监督作用</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为增强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厉行节约，反对浪费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的意识，弘扬中华民族</a:t>
            </a:r>
            <a:r>
              <a:rPr lang="zh-CN" altLang="zh-CN" sz="2400" kern="100" dirty="0" smtClean="0">
                <a:latin typeface="Times New Roman"/>
                <a:ea typeface="华文细黑"/>
                <a:cs typeface="Times New Roman"/>
              </a:rPr>
              <a:t>传统</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美德</a:t>
            </a:r>
            <a:r>
              <a:rPr lang="zh-CN" altLang="zh-CN" sz="2400" kern="100" dirty="0">
                <a:latin typeface="Times New Roman"/>
                <a:ea typeface="华文细黑"/>
                <a:cs typeface="Times New Roman"/>
              </a:rPr>
              <a:t>，内江市各校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三抓三促</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活动，狠抓勤俭节约教育。</a:t>
            </a:r>
            <a:endParaRPr lang="zh-CN" altLang="zh-CN" sz="2400" kern="100" dirty="0">
              <a:latin typeface="宋体"/>
              <a:cs typeface="Courier New"/>
            </a:endParaRPr>
          </a:p>
          <a:p>
            <a:pPr algn="just">
              <a:lnSpc>
                <a:spcPts val="36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西沙群岛是中国固有领土，不存在任何争议。中国最早</a:t>
            </a:r>
            <a:r>
              <a:rPr lang="zh-CN" altLang="zh-CN" sz="2400" kern="100" dirty="0" smtClean="0">
                <a:latin typeface="Times New Roman"/>
                <a:ea typeface="华文细黑"/>
                <a:cs typeface="Times New Roman"/>
              </a:rPr>
              <a:t>开发</a:t>
            </a:r>
            <a:endParaRPr lang="en-US" altLang="zh-CN" sz="2400" kern="100" dirty="0" smtClean="0">
              <a:latin typeface="Times New Roman"/>
              <a:ea typeface="华文细黑"/>
              <a:cs typeface="Times New Roman"/>
            </a:endParaRPr>
          </a:p>
          <a:p>
            <a:pPr algn="just">
              <a:lnSpc>
                <a:spcPts val="36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经营</a:t>
            </a:r>
            <a:r>
              <a:rPr lang="zh-CN" altLang="zh-CN" sz="2400" kern="100" dirty="0">
                <a:latin typeface="Times New Roman"/>
                <a:ea typeface="华文细黑"/>
                <a:cs typeface="Times New Roman"/>
              </a:rPr>
              <a:t>、最早发现、最早管辖西沙群岛</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4363" y="479326"/>
            <a:ext cx="8683844"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东京电力公司的员工虽然正冒着生命危险坚守福岛</a:t>
            </a:r>
            <a:r>
              <a:rPr lang="zh-CN" altLang="zh-CN" sz="2600" kern="100" dirty="0" smtClean="0">
                <a:latin typeface="Times New Roman"/>
                <a:ea typeface="华文细黑"/>
                <a:cs typeface="Times New Roman"/>
              </a:rPr>
              <a:t>第一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核电站</a:t>
            </a:r>
            <a:r>
              <a:rPr lang="zh-CN" altLang="zh-CN" sz="2600" kern="100" dirty="0">
                <a:latin typeface="Times New Roman"/>
                <a:ea typeface="华文细黑"/>
                <a:cs typeface="Times New Roman"/>
              </a:rPr>
              <a:t>，但是，福岛县灾民与东京电力公司的对立</a:t>
            </a:r>
            <a:r>
              <a:rPr lang="zh-CN" altLang="zh-CN" sz="2600" kern="100" dirty="0" smtClean="0">
                <a:latin typeface="Times New Roman"/>
                <a:ea typeface="华文细黑"/>
                <a:cs typeface="Times New Roman"/>
              </a:rPr>
              <a:t>情绪</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却</a:t>
            </a:r>
            <a:r>
              <a:rPr lang="zh-CN" altLang="zh-CN" sz="2600" kern="100" dirty="0">
                <a:latin typeface="Times New Roman"/>
                <a:ea typeface="华文细黑"/>
                <a:cs typeface="Times New Roman"/>
              </a:rPr>
              <a:t>越来越大。东京电力公司决定派遣</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名干部分别到</a:t>
            </a:r>
            <a:r>
              <a:rPr lang="zh-CN" altLang="zh-CN" sz="2600" kern="100" dirty="0" smtClean="0">
                <a:latin typeface="Times New Roman"/>
                <a:ea typeface="华文细黑"/>
                <a:cs typeface="Times New Roman"/>
              </a:rPr>
              <a:t>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避难所</a:t>
            </a:r>
            <a:r>
              <a:rPr lang="zh-CN" altLang="zh-CN" sz="2600" kern="100" dirty="0">
                <a:latin typeface="Times New Roman"/>
                <a:ea typeface="华文细黑"/>
                <a:cs typeface="Times New Roman"/>
              </a:rPr>
              <a:t>向灾民表示谢罪。</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今年开始，中国对稀土实行更为严格的保护性开采政策</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日，国土资源部公布，江西赣州为稀土国家规划</a:t>
            </a:r>
            <a:r>
              <a:rPr lang="zh-CN" altLang="zh-CN" sz="2600" kern="100" dirty="0" smtClean="0">
                <a:latin typeface="Times New Roman"/>
                <a:ea typeface="华文细黑"/>
                <a:cs typeface="Times New Roman"/>
              </a:rPr>
              <a:t>矿</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区</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该</a:t>
            </a:r>
            <a:r>
              <a:rPr lang="zh-CN" altLang="zh-CN" sz="2600" kern="100" dirty="0">
                <a:latin typeface="Times New Roman"/>
                <a:ea typeface="华文细黑"/>
                <a:cs typeface="Times New Roman"/>
              </a:rPr>
              <a:t>区域稀土的开采、勘探、储备将得到更严格的管制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434566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203" y="518198"/>
            <a:ext cx="8596501" cy="422141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采取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渠道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拓宽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渠道</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项成分残缺，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内江市各校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后面应加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项语序不当，应为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最早发现、最早开发经营、最早管辖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A</a:t>
            </a: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5891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62527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无论对改革有多少不同意见，对反腐有何种议论，坚持</a:t>
            </a:r>
            <a:r>
              <a:rPr lang="zh-CN" altLang="zh-CN" sz="2400" kern="100" dirty="0" smtClean="0">
                <a:latin typeface="Times New Roman"/>
                <a:ea typeface="华文细黑"/>
                <a:cs typeface="Times New Roman"/>
              </a:rPr>
              <a:t>公平</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正义</a:t>
            </a:r>
            <a:r>
              <a:rPr lang="zh-CN" altLang="zh-CN" sz="2400" kern="100" dirty="0">
                <a:latin typeface="Times New Roman"/>
                <a:ea typeface="华文细黑"/>
                <a:cs typeface="Times New Roman"/>
              </a:rPr>
              <a:t>都是社会各阶层、各群体的最大公约数，也是深化改革</a:t>
            </a:r>
            <a:r>
              <a:rPr lang="zh-CN" altLang="zh-CN" sz="2400" kern="100" dirty="0" smtClean="0">
                <a:latin typeface="Times New Roman"/>
                <a:ea typeface="华文细黑"/>
                <a:cs typeface="Times New Roman"/>
              </a:rPr>
              <a:t>的</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最大</a:t>
            </a:r>
            <a:r>
              <a:rPr lang="zh-CN" altLang="zh-CN" sz="2400" kern="100" dirty="0">
                <a:latin typeface="Times New Roman"/>
                <a:ea typeface="华文细黑"/>
                <a:cs typeface="Times New Roman"/>
              </a:rPr>
              <a:t>共识。</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运用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国家减灾中心经验模型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对鲁甸震区大量数据进行分析</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搜集</a:t>
            </a:r>
            <a:r>
              <a:rPr lang="zh-CN" altLang="zh-CN" sz="2400" kern="100" dirty="0">
                <a:latin typeface="Times New Roman"/>
                <a:ea typeface="华文细黑"/>
                <a:cs typeface="Times New Roman"/>
              </a:rPr>
              <a:t>和整理，就可以得出地震可能造成的人员伤亡和财产</a:t>
            </a:r>
            <a:r>
              <a:rPr lang="zh-CN" altLang="zh-CN" sz="2400" kern="100" dirty="0" smtClean="0">
                <a:latin typeface="Times New Roman"/>
                <a:ea typeface="华文细黑"/>
                <a:cs typeface="Times New Roman"/>
              </a:rPr>
              <a:t>损失</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的</a:t>
            </a:r>
            <a:r>
              <a:rPr lang="zh-CN" altLang="zh-CN" sz="2400" kern="100" dirty="0">
                <a:latin typeface="Times New Roman"/>
                <a:ea typeface="华文细黑"/>
                <a:cs typeface="Times New Roman"/>
              </a:rPr>
              <a:t>数据。</a:t>
            </a:r>
            <a:endParaRPr lang="zh-CN" altLang="zh-CN" sz="10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115604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424" y="784547"/>
            <a:ext cx="842711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C.2014</a:t>
            </a:r>
            <a:r>
              <a:rPr lang="zh-CN" altLang="zh-CN" sz="2600" kern="100" dirty="0">
                <a:latin typeface="Times New Roman"/>
                <a:ea typeface="华文细黑"/>
                <a:cs typeface="Times New Roman"/>
              </a:rPr>
              <a:t>年第</a:t>
            </a: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届女排世锦赛进入冠亚军争夺战，中国</a:t>
            </a:r>
            <a:r>
              <a:rPr lang="zh-CN" altLang="zh-CN" sz="2600" kern="100" dirty="0" smtClean="0">
                <a:latin typeface="Times New Roman"/>
                <a:ea typeface="华文细黑"/>
                <a:cs typeface="Times New Roman"/>
              </a:rPr>
              <a:t>女排</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在先失两局</a:t>
            </a:r>
            <a:r>
              <a:rPr lang="zh-CN" altLang="zh-CN" sz="2600" kern="100" dirty="0">
                <a:latin typeface="Times New Roman"/>
                <a:ea typeface="华文细黑"/>
                <a:cs typeface="Times New Roman"/>
              </a:rPr>
              <a:t>的不利情况下虽顽强扳回一局，但最终</a:t>
            </a:r>
            <a:r>
              <a:rPr lang="zh-CN" altLang="zh-CN" sz="2600" kern="100" dirty="0" smtClean="0">
                <a:latin typeface="Times New Roman"/>
                <a:ea typeface="华文细黑"/>
                <a:cs typeface="Times New Roman"/>
              </a:rPr>
              <a:t>憾</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负</a:t>
            </a:r>
            <a:r>
              <a:rPr lang="zh-CN" altLang="zh-CN" sz="2600" kern="100" dirty="0">
                <a:latin typeface="Times New Roman"/>
                <a:ea typeface="华文细黑"/>
                <a:cs typeface="Times New Roman"/>
              </a:rPr>
              <a:t>美国队屈居亚军。</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日，成功连任新西兰总理的约翰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基夫妇临近</a:t>
            </a:r>
            <a:r>
              <a:rPr lang="zh-CN" altLang="zh-CN" sz="2600" kern="100" dirty="0" smtClean="0">
                <a:latin typeface="Times New Roman"/>
                <a:ea typeface="华文细黑"/>
                <a:cs typeface="Times New Roman"/>
              </a:rPr>
              <a:t>午夜</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仍</a:t>
            </a:r>
            <a:r>
              <a:rPr lang="zh-CN" altLang="zh-CN" sz="2600" kern="100" dirty="0">
                <a:latin typeface="Times New Roman"/>
                <a:ea typeface="华文细黑"/>
                <a:cs typeface="Times New Roman"/>
              </a:rPr>
              <a:t>决定前往位于奥克兰市中心码头的一个会议中心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向</a:t>
            </a:r>
            <a:r>
              <a:rPr lang="zh-CN" altLang="zh-CN" sz="2600" kern="100" dirty="0">
                <a:latin typeface="Times New Roman"/>
                <a:ea typeface="华文细黑"/>
                <a:cs typeface="Times New Roman"/>
              </a:rPr>
              <a:t>支持者表示感谢。</a:t>
            </a:r>
            <a:endParaRPr lang="zh-CN" altLang="zh-CN" sz="26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475861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609" y="907426"/>
            <a:ext cx="8682466"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项语序不当，应为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搜集、整理和分析</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项不合逻辑，应为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冠军争夺战</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成功连任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的是约翰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基，而不是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约翰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基夫妇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rgbClr val="E36C0A"/>
                </a:solidFill>
                <a:latin typeface="Times New Roman"/>
                <a:ea typeface="华文细黑"/>
                <a:cs typeface="Times New Roman"/>
              </a:rPr>
              <a:t>　</a:t>
            </a:r>
            <a:r>
              <a:rPr lang="en-US" altLang="zh-CN" sz="2600" kern="100" dirty="0">
                <a:solidFill>
                  <a:srgbClr val="E36C0A"/>
                </a:solidFill>
                <a:latin typeface="Times New Roman"/>
                <a:ea typeface="华文细黑"/>
                <a:cs typeface="Courier New"/>
              </a:rPr>
              <a:t>A</a:t>
            </a:r>
            <a:endParaRPr lang="zh-CN" altLang="zh-CN" sz="26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53567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817" y="762466"/>
            <a:ext cx="8769291"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经济社会发展中一些长期问题和短期问题相互交织，如果</a:t>
            </a:r>
            <a:r>
              <a:rPr lang="zh-CN" altLang="zh-CN" sz="2400" kern="100" dirty="0" smtClean="0">
                <a:latin typeface="Times New Roman"/>
                <a:ea typeface="华文细黑"/>
                <a:cs typeface="Times New Roman"/>
              </a:rPr>
              <a:t>处理</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不好</a:t>
            </a:r>
            <a:r>
              <a:rPr lang="zh-CN" altLang="zh-CN" sz="2400" kern="100" dirty="0">
                <a:latin typeface="Times New Roman"/>
                <a:ea typeface="华文细黑"/>
                <a:cs typeface="Times New Roman"/>
              </a:rPr>
              <a:t>，产生叠加效应，就会阻碍改革发展和社会稳定。</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从统治、管理到治理，海外媒体和专家不仅据此感知到十八</a:t>
            </a:r>
            <a:r>
              <a:rPr lang="zh-CN" altLang="zh-CN" sz="2400" kern="100" dirty="0" smtClean="0">
                <a:latin typeface="Times New Roman"/>
                <a:ea typeface="华文细黑"/>
                <a:cs typeface="Times New Roman"/>
              </a:rPr>
              <a:t>届</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三中全会</a:t>
            </a:r>
            <a:r>
              <a:rPr lang="zh-CN" altLang="zh-CN" sz="2400" kern="100" dirty="0">
                <a:latin typeface="Times New Roman"/>
                <a:ea typeface="华文细黑"/>
                <a:cs typeface="Times New Roman"/>
              </a:rPr>
              <a:t>后中国未来社会经济改革的温度和方向，更注意</a:t>
            </a:r>
            <a:r>
              <a:rPr lang="zh-CN" altLang="zh-CN" sz="2400" kern="100" dirty="0" smtClean="0">
                <a:latin typeface="Times New Roman"/>
                <a:ea typeface="华文细黑"/>
                <a:cs typeface="Times New Roman"/>
              </a:rPr>
              <a:t>到</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中国</a:t>
            </a:r>
            <a:r>
              <a:rPr lang="zh-CN" altLang="zh-CN" sz="2400" kern="100" dirty="0">
                <a:latin typeface="Times New Roman"/>
                <a:ea typeface="华文细黑"/>
                <a:cs typeface="Times New Roman"/>
              </a:rPr>
              <a:t>决策层执政思路表述的些微变化。</a:t>
            </a:r>
            <a:endParaRPr lang="zh-CN" altLang="zh-CN" sz="10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520468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752" y="1136020"/>
            <a:ext cx="851138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老年人发生心力衰竭的主要原因是由劳累、用脑过度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食盐</a:t>
            </a:r>
            <a:r>
              <a:rPr lang="zh-CN" altLang="zh-CN" sz="2600" kern="100" dirty="0">
                <a:latin typeface="Times New Roman"/>
                <a:ea typeface="华文细黑"/>
                <a:cs typeface="Times New Roman"/>
              </a:rPr>
              <a:t>过多、感冒等诱发的。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北京市政府称，北京于</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日启用了专职武装</a:t>
            </a:r>
            <a:r>
              <a:rPr lang="zh-CN" altLang="zh-CN" sz="2600" kern="100" dirty="0" smtClean="0">
                <a:latin typeface="Times New Roman"/>
                <a:ea typeface="华文细黑"/>
                <a:cs typeface="Times New Roman"/>
              </a:rPr>
              <a:t>巡逻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力量</a:t>
            </a:r>
            <a:r>
              <a:rPr lang="zh-CN" altLang="zh-CN" sz="2600" kern="100" dirty="0">
                <a:latin typeface="Times New Roman"/>
                <a:ea typeface="华文细黑"/>
                <a:cs typeface="Times New Roman"/>
              </a:rPr>
              <a:t>，以应对可能发生在首都的暴力事件。</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174597201"/>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533449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49" y="518935"/>
            <a:ext cx="8828500" cy="4171527"/>
          </a:xfrm>
          <a:prstGeom prst="rect">
            <a:avLst/>
          </a:prstGeom>
          <a:noFill/>
        </p:spPr>
        <p:txBody>
          <a:bodyPr wrap="square" rtlCol="0">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项搭配不当，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阻碍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稳定</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搭配不当</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Times New Roman"/>
                <a:ea typeface="华文细黑"/>
                <a:cs typeface="Courier New"/>
              </a:rPr>
              <a:t>B</a:t>
            </a:r>
            <a:r>
              <a:rPr lang="zh-CN" altLang="zh-CN" sz="2400" kern="100" dirty="0">
                <a:latin typeface="Times New Roman"/>
                <a:ea typeface="华文细黑"/>
                <a:cs typeface="Times New Roman"/>
              </a:rPr>
              <a:t>项语序不当，应为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海外媒体和专家不仅注意到中国决策层执政思路和变化表述的些微变化，更据此感知到十八届三中全会后中国未来社会经济改革的温度和方向</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40000"/>
              </a:lnSpc>
              <a:spcAft>
                <a:spcPts val="0"/>
              </a:spcAft>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项句式杂糅，</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主要原因是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诱发的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句式杂糅，可改为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主要原因是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或者</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心力衰竭是由劳累、用脑过度、食盐过多、感冒等诱发的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D</a:t>
            </a: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174597201"/>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9907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922" y="475898"/>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乡村教师陈发喜扎根山区，倾情助学三十一载，当</a:t>
            </a:r>
            <a:r>
              <a:rPr lang="zh-CN" altLang="zh-CN" sz="2600" kern="100" dirty="0" smtClean="0">
                <a:latin typeface="Times New Roman"/>
                <a:ea typeface="华文细黑"/>
                <a:cs typeface="Times New Roman"/>
              </a:rPr>
              <a:t>他荣获</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荆楚楷模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称号的消息传来，校长和其他学校领导都</a:t>
            </a:r>
            <a:r>
              <a:rPr lang="zh-CN" altLang="zh-CN" sz="2600" kern="100" dirty="0" smtClean="0">
                <a:latin typeface="Times New Roman"/>
                <a:ea typeface="华文细黑"/>
                <a:cs typeface="Times New Roman"/>
              </a:rPr>
              <a:t>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来</a:t>
            </a:r>
            <a:r>
              <a:rPr lang="zh-CN" altLang="zh-CN" sz="2600" kern="100" dirty="0">
                <a:latin typeface="Times New Roman"/>
                <a:ea typeface="华文细黑"/>
                <a:cs typeface="Times New Roman"/>
              </a:rPr>
              <a:t>向他表示热烈祝贺。</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由于一些人或热衷于捕风捉影、夸大事实，或热衷于断</a:t>
            </a:r>
            <a:r>
              <a:rPr lang="zh-CN" altLang="zh-CN" sz="2600" kern="100" dirty="0" smtClean="0">
                <a:latin typeface="Times New Roman"/>
                <a:ea typeface="华文细黑"/>
                <a:cs typeface="Times New Roman"/>
              </a:rPr>
              <a:t>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取</a:t>
            </a:r>
            <a:r>
              <a:rPr lang="zh-CN" altLang="zh-CN" sz="2600" kern="100" dirty="0">
                <a:latin typeface="Times New Roman"/>
                <a:ea typeface="华文细黑"/>
                <a:cs typeface="Times New Roman"/>
              </a:rPr>
              <a:t>义、歪曲事实，并通过微信杜撰一个个耸人听闻的谣言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让</a:t>
            </a:r>
            <a:r>
              <a:rPr lang="zh-CN" altLang="zh-CN" sz="2600" kern="100" dirty="0">
                <a:latin typeface="Times New Roman"/>
                <a:ea typeface="华文细黑"/>
                <a:cs typeface="Times New Roman"/>
              </a:rPr>
              <a:t>不明真相的人信以为真。</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2174597201"/>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547864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317" y="770071"/>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作家阿来因报告文学</a:t>
            </a:r>
            <a:r>
              <a:rPr lang="zh-CN" altLang="zh-CN" sz="2600" kern="100" dirty="0" smtClean="0">
                <a:latin typeface="Times New Roman"/>
                <a:ea typeface="华文细黑"/>
                <a:cs typeface="Times New Roman"/>
              </a:rPr>
              <a:t>《瞻对：一个两百年的康巴传奇》</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鲁迅文学奖评选中一票未得而落败，发表长文三</a:t>
            </a:r>
            <a:r>
              <a:rPr lang="zh-CN" altLang="zh-CN" sz="2600" kern="100" dirty="0" smtClean="0">
                <a:latin typeface="Times New Roman"/>
                <a:ea typeface="华文细黑"/>
                <a:cs typeface="Times New Roman"/>
              </a:rPr>
              <a:t>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鲁奖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鲁奖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风波再起。</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正在热播的电视剧《历史转折中的邓小平》以纪实</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叙事</a:t>
            </a:r>
            <a:r>
              <a:rPr lang="zh-CN" altLang="zh-CN" sz="2600" kern="100" dirty="0">
                <a:latin typeface="Times New Roman"/>
                <a:ea typeface="华文细黑"/>
                <a:cs typeface="Times New Roman"/>
              </a:rPr>
              <a:t>手法成功塑造了胸怀伟大、内心丰富、视野开阔</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领袖</a:t>
            </a:r>
            <a:r>
              <a:rPr lang="zh-CN" altLang="zh-CN" sz="2600" kern="100" dirty="0">
                <a:latin typeface="Times New Roman"/>
                <a:ea typeface="华文细黑"/>
                <a:cs typeface="Times New Roman"/>
              </a:rPr>
              <a:t>形象，受到了观众好评如潮。</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562077384"/>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30" name="TextBox 2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31" name="TextBox 3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2" name="TextBox 3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3" name="TextBox 3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6" name="TextBox 3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7" name="TextBox 3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9" name="TextBox 38">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8397207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4799" y="722402"/>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项表意不明，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其他学校领导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可以理解为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本校的其他领导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，也可理解为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其他学校的领导</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项成分残缺，删去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项搭配不当，应改为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受到了观众的如潮好评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观众好评如潮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75342383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62733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0814" y="892468"/>
            <a:ext cx="8511387"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项递进关系分句语序不当，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后面的内容互换位置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位置不当，应放在句首</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开采、勘探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语序不当，位置应互换。</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A</a:t>
            </a:r>
            <a:endParaRPr lang="zh-CN" altLang="zh-CN" sz="1050" kern="100" dirty="0">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1301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200" y="739606"/>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近日，国务院发布</a:t>
            </a:r>
            <a:r>
              <a:rPr lang="zh-CN" altLang="zh-CN" sz="2600" kern="100" dirty="0" smtClean="0">
                <a:latin typeface="Times New Roman"/>
                <a:ea typeface="华文细黑"/>
                <a:cs typeface="Times New Roman"/>
              </a:rPr>
              <a:t>《关于进一步推进户籍制度改革的意见》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指出</a:t>
            </a:r>
            <a:r>
              <a:rPr lang="zh-CN" altLang="zh-CN" sz="2600" kern="100" dirty="0">
                <a:latin typeface="Times New Roman"/>
                <a:ea typeface="华文细黑"/>
                <a:cs typeface="Times New Roman"/>
              </a:rPr>
              <a:t>将取消农业户口与非农业户口性质区分和由此衍生</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蓝印</a:t>
            </a:r>
            <a:r>
              <a:rPr lang="zh-CN" altLang="zh-CN" sz="2600" kern="100" dirty="0">
                <a:latin typeface="Times New Roman"/>
                <a:ea typeface="华文细黑"/>
                <a:cs typeface="Times New Roman"/>
              </a:rPr>
              <a:t>户口等户口类型。</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近日，英国《新科学家》杂志指出：过滤嘴对吸烟者</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健康</a:t>
            </a:r>
            <a:r>
              <a:rPr lang="zh-CN" altLang="zh-CN" sz="2600" kern="100" dirty="0">
                <a:latin typeface="Times New Roman"/>
                <a:ea typeface="华文细黑"/>
                <a:cs typeface="Times New Roman"/>
              </a:rPr>
              <a:t>无益，被丢弃的烟蒂也因无法降解而污染环境。</a:t>
            </a:r>
            <a:endParaRPr lang="zh-CN" altLang="zh-CN" sz="2600" kern="100" dirty="0">
              <a:effectLst/>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5" name="表格 34"/>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6" name="TextBox 3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4" name="TextBox 4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5" name="TextBox 4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6" name="TextBox 4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7" name="TextBox 4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8" name="TextBox 4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9" name="TextBox 48">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0" name="TextBox 4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4"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89984240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8" name="TextBox 27">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9" name="TextBox 28">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1" name="TextBox 50">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2" name="TextBox 51">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3" name="TextBox 52">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4" name="TextBox 53">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5" name="TextBox 54">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6" name="TextBox 5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7" name="TextBox 5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8" name="TextBox 5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9" name="TextBox 5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1" name="TextBox 60">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026520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8768" y="918756"/>
            <a:ext cx="8511387" cy="3093154"/>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smtClean="0">
                <a:latin typeface="Times New Roman"/>
                <a:ea typeface="华文细黑"/>
                <a:cs typeface="Times New Roman"/>
              </a:rPr>
              <a:t>由中国企业参与建设的连接土耳其首都安卡拉和伊斯坦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布尔的高速铁路已实现全线贯通，这足以证明中国高速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铁路技术已经成熟走向世界的重要意义。</a:t>
            </a:r>
            <a:endParaRPr lang="zh-CN" altLang="zh-CN" sz="105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smtClean="0">
                <a:latin typeface="Times New Roman"/>
                <a:ea typeface="华文细黑"/>
                <a:cs typeface="Times New Roman"/>
              </a:rPr>
              <a:t>北京市政协提出建议：应以功能调整优化为目标，启动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北京市部分行政机关及事业单位向外转移。</a:t>
            </a:r>
            <a:endParaRPr lang="zh-CN" altLang="zh-CN" sz="1050" kern="100" dirty="0">
              <a:effectLst/>
              <a:latin typeface="宋体"/>
              <a:cs typeface="Courier New"/>
            </a:endParaRPr>
          </a:p>
        </p:txBody>
      </p:sp>
      <p:sp>
        <p:nvSpPr>
          <p:cNvPr id="3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4" name="TextBox 43">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5" name="TextBox 44">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6" name="TextBox 45">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7" name="TextBox 46">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8" name="TextBox 47">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9" name="TextBox 48">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394628826"/>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7" name="TextBox 2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8" name="TextBox 2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9" name="TextBox 2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0" name="TextBox 4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1" name="TextBox 5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2" name="TextBox 5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3" name="TextBox 5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4" name="TextBox 5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5" name="TextBox 5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6" name="TextBox 5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7" name="TextBox 5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9" name="TextBox 58">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243747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7013" y="823888"/>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项句式杂糅，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是两个主语动作</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项结构混乱，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足以证明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有重要意义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结构混乱</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项成分残缺，应在句末加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的工作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B</a:t>
            </a: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4176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5981" y="478780"/>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虽然人们常把生活富足当成延缓衰老的必要条件，但</a:t>
            </a:r>
            <a:r>
              <a:rPr lang="zh-CN" altLang="zh-CN" sz="2600" kern="100" dirty="0" smtClean="0">
                <a:latin typeface="Times New Roman"/>
                <a:ea typeface="华文细黑"/>
                <a:cs typeface="Times New Roman"/>
              </a:rPr>
              <a:t>科学</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家</a:t>
            </a:r>
            <a:r>
              <a:rPr lang="zh-CN" altLang="zh-CN" sz="2600" kern="100" dirty="0">
                <a:latin typeface="Times New Roman"/>
                <a:ea typeface="华文细黑"/>
                <a:cs typeface="Times New Roman"/>
              </a:rPr>
              <a:t>发现，生活在塞曼岛上的贫困居民衰老的速度比岛</a:t>
            </a:r>
            <a:r>
              <a:rPr lang="zh-CN" altLang="zh-CN" sz="2600" kern="100" dirty="0" smtClean="0">
                <a:latin typeface="Times New Roman"/>
                <a:ea typeface="华文细黑"/>
                <a:cs typeface="Times New Roman"/>
              </a:rPr>
              <a:t>上</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那些</a:t>
            </a:r>
            <a:r>
              <a:rPr lang="zh-CN" altLang="zh-CN" sz="2600" kern="100" dirty="0">
                <a:latin typeface="Times New Roman"/>
                <a:ea typeface="华文细黑"/>
                <a:cs typeface="Times New Roman"/>
              </a:rPr>
              <a:t>生活富足的居民缓慢得多。</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耐克公司设计总监虽然非常重视</a:t>
            </a:r>
            <a:r>
              <a:rPr lang="zh-CN" altLang="zh-CN" sz="2600" kern="100" dirty="0">
                <a:latin typeface="宋体"/>
                <a:ea typeface="Times New Roman"/>
                <a:cs typeface="Courier New"/>
              </a:rPr>
              <a:t> </a:t>
            </a:r>
            <a:r>
              <a:rPr lang="en-US" altLang="zh-CN" sz="2600" kern="100" dirty="0">
                <a:latin typeface="宋体"/>
                <a:ea typeface="Times New Roman"/>
                <a:cs typeface="Courier New"/>
              </a:rPr>
              <a:t>NBA</a:t>
            </a:r>
            <a:r>
              <a:rPr lang="zh-CN" altLang="zh-CN" sz="2600" kern="100" dirty="0">
                <a:latin typeface="Times New Roman"/>
                <a:ea typeface="华文细黑"/>
                <a:cs typeface="Times New Roman"/>
              </a:rPr>
              <a:t>球星杜兰特设计的</a:t>
            </a:r>
            <a:r>
              <a:rPr lang="zh-CN" altLang="zh-CN" sz="2600" kern="100" dirty="0" smtClean="0">
                <a:latin typeface="Times New Roman"/>
                <a:ea typeface="华文细黑"/>
                <a:cs typeface="Times New Roman"/>
              </a:rPr>
              <a:t>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球鞋</a:t>
            </a:r>
            <a:r>
              <a:rPr lang="zh-CN" altLang="zh-CN" sz="2600" kern="100" dirty="0">
                <a:latin typeface="Times New Roman"/>
                <a:ea typeface="华文细黑"/>
                <a:cs typeface="Times New Roman"/>
              </a:rPr>
              <a:t>，但认为就鞋底颜色、鞋带材料等细节方面依然</a:t>
            </a:r>
            <a:r>
              <a:rPr lang="zh-CN" altLang="zh-CN" sz="2600" kern="100" dirty="0" smtClean="0">
                <a:latin typeface="Times New Roman"/>
                <a:ea typeface="华文细黑"/>
                <a:cs typeface="Times New Roman"/>
              </a:rPr>
              <a:t>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很大</a:t>
            </a:r>
            <a:r>
              <a:rPr lang="zh-CN" altLang="zh-CN" sz="2600" kern="100" dirty="0">
                <a:latin typeface="Times New Roman"/>
                <a:ea typeface="华文细黑"/>
                <a:cs typeface="Times New Roman"/>
              </a:rPr>
              <a:t>的修改空间。</a:t>
            </a:r>
            <a:endParaRPr lang="zh-CN" altLang="zh-CN" sz="260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587558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4453" y="699542"/>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伊斯兰民兵武装部队占领的的黎波里国际机场共有</a:t>
            </a:r>
            <a:r>
              <a:rPr lang="en-US" altLang="zh-CN" sz="2600" kern="100" dirty="0">
                <a:latin typeface="Times New Roman"/>
                <a:ea typeface="华文细黑"/>
                <a:cs typeface="Courier New"/>
              </a:rPr>
              <a:t>11</a:t>
            </a:r>
            <a:r>
              <a:rPr lang="zh-CN" altLang="zh-CN" sz="2600" kern="100" dirty="0" smtClean="0">
                <a:latin typeface="Times New Roman"/>
                <a:ea typeface="华文细黑"/>
                <a:cs typeface="Times New Roman"/>
              </a:rPr>
              <a:t>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商用</a:t>
            </a:r>
            <a:r>
              <a:rPr lang="zh-CN" altLang="zh-CN" sz="2600" kern="100" dirty="0">
                <a:latin typeface="Times New Roman"/>
                <a:ea typeface="华文细黑"/>
                <a:cs typeface="Times New Roman"/>
              </a:rPr>
              <a:t>飞机失踪，美国官员担心飞机被伊斯兰武装分子</a:t>
            </a:r>
            <a:r>
              <a:rPr lang="zh-CN" altLang="zh-CN" sz="2600" kern="100" dirty="0" smtClean="0">
                <a:latin typeface="Times New Roman"/>
                <a:ea typeface="华文细黑"/>
                <a:cs typeface="Times New Roman"/>
              </a:rPr>
              <a:t>偷</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走</a:t>
            </a:r>
            <a:r>
              <a:rPr lang="zh-CN" altLang="zh-CN" sz="2600" kern="100" dirty="0">
                <a:latin typeface="Times New Roman"/>
                <a:ea typeface="华文细黑"/>
                <a:cs typeface="Times New Roman"/>
              </a:rPr>
              <a:t>后，可能借此对该地区发动恐怖袭击。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央视昨日起开播《舰在亚丁湾》，这是第一部展示</a:t>
            </a:r>
            <a:r>
              <a:rPr lang="zh-CN" altLang="zh-CN" sz="2600" kern="100" dirty="0" smtClean="0">
                <a:latin typeface="Times New Roman"/>
                <a:ea typeface="华文细黑"/>
                <a:cs typeface="Times New Roman"/>
              </a:rPr>
              <a:t>中国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海军</a:t>
            </a:r>
            <a:r>
              <a:rPr lang="zh-CN" altLang="zh-CN" sz="2600" kern="100" dirty="0">
                <a:latin typeface="Times New Roman"/>
                <a:ea typeface="华文细黑"/>
                <a:cs typeface="Times New Roman"/>
              </a:rPr>
              <a:t>海外护航行动，首次解密了中国海军与索马里</a:t>
            </a:r>
            <a:r>
              <a:rPr lang="zh-CN" altLang="zh-CN" sz="2600" kern="100" dirty="0" smtClean="0">
                <a:latin typeface="Times New Roman"/>
                <a:ea typeface="华文细黑"/>
                <a:cs typeface="Times New Roman"/>
              </a:rPr>
              <a:t>海盗</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生死搏斗，受到多方关注。</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431142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5854" y="915566"/>
            <a:ext cx="8343679"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项结构混乱，把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项偷换主语，把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借此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被用于</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项成分残缺，在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行动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的电视剧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515145759"/>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5" name="TextBox 54">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7523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0437" y="468278"/>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考生在报考时，只需根据报考高校提前发布的招生</a:t>
            </a:r>
            <a:r>
              <a:rPr lang="zh-CN" altLang="zh-CN" sz="2600" kern="100" dirty="0" smtClean="0">
                <a:latin typeface="Times New Roman"/>
                <a:ea typeface="华文细黑"/>
                <a:cs typeface="Times New Roman"/>
              </a:rPr>
              <a:t>报考</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要求</a:t>
            </a:r>
            <a:r>
              <a:rPr lang="zh-CN" altLang="zh-CN" sz="2600" kern="100" dirty="0">
                <a:latin typeface="Times New Roman"/>
                <a:ea typeface="华文细黑"/>
                <a:cs typeface="Times New Roman"/>
              </a:rPr>
              <a:t>和自身特长，思想政治、历史、地理、物理、化学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生物</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科中自主选择</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个科目的成绩，计入高考总分。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黑龙江哈尔滨市延寿县公安局看守所</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名在押犯罪</a:t>
            </a:r>
            <a:r>
              <a:rPr lang="zh-CN" altLang="zh-CN" sz="2600" kern="100" dirty="0" smtClean="0">
                <a:latin typeface="Times New Roman"/>
                <a:ea typeface="华文细黑"/>
                <a:cs typeface="Times New Roman"/>
              </a:rPr>
              <a:t>嫌疑人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杀害</a:t>
            </a:r>
            <a:r>
              <a:rPr lang="zh-CN" altLang="zh-CN" sz="2600" kern="100" dirty="0">
                <a:latin typeface="Times New Roman"/>
                <a:ea typeface="华文细黑"/>
                <a:cs typeface="Times New Roman"/>
              </a:rPr>
              <a:t>一名监管民警后，哈尔滨市警方成立专案组，</a:t>
            </a:r>
            <a:r>
              <a:rPr lang="zh-CN" altLang="zh-CN" sz="2600" kern="100" dirty="0" smtClean="0">
                <a:latin typeface="Times New Roman"/>
                <a:ea typeface="华文细黑"/>
                <a:cs typeface="Times New Roman"/>
              </a:rPr>
              <a:t>公安部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刑侦</a:t>
            </a:r>
            <a:r>
              <a:rPr lang="zh-CN" altLang="zh-CN" sz="2600" kern="100" dirty="0">
                <a:latin typeface="Times New Roman"/>
                <a:ea typeface="华文细黑"/>
                <a:cs typeface="Times New Roman"/>
              </a:rPr>
              <a:t>局派员来哈指导案件侦破。</a:t>
            </a:r>
            <a:endParaRPr lang="zh-CN" altLang="zh-CN" sz="1050" kern="100" dirty="0">
              <a:effectLst/>
              <a:latin typeface="宋体"/>
              <a:cs typeface="Courier New"/>
            </a:endParaRPr>
          </a:p>
        </p:txBody>
      </p:sp>
      <p:sp>
        <p:nvSpPr>
          <p:cNvPr id="2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389555755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9" name="TextBox 2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6" name="TextBox 3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7" name="TextBox 3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8" name="TextBox 3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9" name="TextBox 3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0" name="TextBox 3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1" name="TextBox 4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4" name="TextBox 4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5" name="TextBox 4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6" name="TextBox 4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3105194301"/>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1" name="TextBox 5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2" name="TextBox 5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3" name="TextBox 5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4" name="TextBox 5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5" name="TextBox 5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6" name="TextBox 5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7" name="TextBox 5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8" name="TextBox 5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9" name="TextBox 5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387916" y="481786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937616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6388" y="741070"/>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此次开通的乌鲁木齐至郑州航线，满足了我省赴</a:t>
            </a:r>
            <a:r>
              <a:rPr lang="zh-CN" altLang="zh-CN" sz="2600" kern="100" dirty="0" smtClean="0">
                <a:latin typeface="Times New Roman"/>
                <a:ea typeface="华文细黑"/>
                <a:cs typeface="Times New Roman"/>
              </a:rPr>
              <a:t>乌鲁木齐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商务</a:t>
            </a:r>
            <a:r>
              <a:rPr lang="zh-CN" altLang="zh-CN" sz="2600" kern="100" dirty="0">
                <a:latin typeface="Times New Roman"/>
                <a:ea typeface="华文细黑"/>
                <a:cs typeface="Times New Roman"/>
              </a:rPr>
              <a:t>、旅游的问题，方便了河南与新疆地区的商贸往来</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完善</a:t>
            </a:r>
            <a:r>
              <a:rPr lang="zh-CN" altLang="zh-CN" sz="2600" kern="100" dirty="0">
                <a:latin typeface="Times New Roman"/>
                <a:ea typeface="华文细黑"/>
                <a:cs typeface="Times New Roman"/>
              </a:rPr>
              <a:t>了郑州机场国内航线网络。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普京在接受采访时表示，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对我们来说，中国是一个伙伴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个可靠的伙伴，我们看到中国人民和领导人有意愿</a:t>
            </a:r>
            <a:r>
              <a:rPr lang="zh-CN" altLang="zh-CN" sz="2600" kern="100" dirty="0" smtClean="0">
                <a:latin typeface="Times New Roman"/>
                <a:ea typeface="华文细黑"/>
                <a:cs typeface="Times New Roman"/>
              </a:rPr>
              <a:t>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发展睦邻友好关系，并在一些难题上寻求共识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2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10837155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TextBox 2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9" name="TextBox 2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6" name="TextBox 3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7" name="TextBox 3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8" name="TextBox 3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9" name="TextBox 3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0" name="TextBox 3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1" name="TextBox 4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4" name="TextBox 4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5" name="TextBox 4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6" name="TextBox 4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3105194301"/>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1" name="TextBox 5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2" name="TextBox 5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3" name="TextBox 5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4" name="TextBox 5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5" name="TextBox 5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6" name="TextBox 5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7" name="TextBox 5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8" name="TextBox 5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9" name="TextBox 5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387916" y="481786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432503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9800" y="724351"/>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项成分残缺，</a:t>
            </a:r>
            <a:r>
              <a:rPr lang="en-US" altLang="zh-CN" sz="2600" kern="100" dirty="0">
                <a:latin typeface="+mj-ea"/>
                <a:ea typeface="+mj-ea"/>
                <a:cs typeface="Courier New"/>
              </a:rPr>
              <a:t>“</a:t>
            </a:r>
            <a:r>
              <a:rPr lang="zh-CN" altLang="zh-CN" sz="2600" kern="100" dirty="0">
                <a:latin typeface="Times New Roman"/>
                <a:ea typeface="华文细黑"/>
                <a:cs typeface="Times New Roman"/>
              </a:rPr>
              <a:t>思想政治</a:t>
            </a:r>
            <a:r>
              <a:rPr lang="en-US" altLang="zh-CN" sz="2600" kern="100" dirty="0">
                <a:latin typeface="+mj-ea"/>
                <a:ea typeface="+mj-ea"/>
                <a:cs typeface="Courier New"/>
              </a:rPr>
              <a:t>”</a:t>
            </a:r>
            <a:r>
              <a:rPr lang="zh-CN" altLang="zh-CN" sz="2600" kern="100" dirty="0">
                <a:latin typeface="Times New Roman"/>
                <a:ea typeface="华文细黑"/>
                <a:cs typeface="Times New Roman"/>
              </a:rPr>
              <a:t>前缺少介词</a:t>
            </a:r>
            <a:r>
              <a:rPr lang="en-US" altLang="zh-CN" sz="2600" kern="100" dirty="0">
                <a:latin typeface="+mj-ea"/>
                <a:ea typeface="+mj-ea"/>
                <a:cs typeface="Courier New"/>
              </a:rPr>
              <a:t>“</a:t>
            </a:r>
            <a:r>
              <a:rPr lang="zh-CN" altLang="zh-CN" sz="2600" kern="100" dirty="0">
                <a:latin typeface="Times New Roman"/>
                <a:ea typeface="华文细黑"/>
                <a:cs typeface="Times New Roman"/>
              </a:rPr>
              <a:t>从</a:t>
            </a:r>
            <a:r>
              <a:rPr lang="en-US" altLang="zh-CN" sz="2600" kern="100" dirty="0">
                <a:latin typeface="+mj-ea"/>
                <a:ea typeface="+mj-ea"/>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项中途易辙，可在第一个逗号前添加</a:t>
            </a:r>
            <a:r>
              <a:rPr lang="en-US" altLang="zh-CN" sz="2600" kern="100" dirty="0">
                <a:latin typeface="+mj-ea"/>
                <a:ea typeface="+mj-ea"/>
                <a:cs typeface="Courier New"/>
              </a:rPr>
              <a:t>“</a:t>
            </a:r>
            <a:r>
              <a:rPr lang="zh-CN" altLang="zh-CN" sz="2600" kern="100" dirty="0">
                <a:latin typeface="Times New Roman"/>
                <a:ea typeface="华文细黑"/>
                <a:cs typeface="Times New Roman"/>
              </a:rPr>
              <a:t>身着警服逃跑</a:t>
            </a:r>
            <a:r>
              <a:rPr lang="en-US" altLang="zh-CN" sz="2600" kern="100" dirty="0">
                <a:latin typeface="+mj-ea"/>
                <a:ea typeface="+mj-ea"/>
                <a:cs typeface="Courier New"/>
              </a:rPr>
              <a:t>”</a:t>
            </a:r>
            <a:r>
              <a:rPr lang="zh-CN" altLang="zh-CN" sz="2600" kern="100" dirty="0">
                <a:latin typeface="Times New Roman"/>
                <a:ea typeface="华文细黑"/>
                <a:cs typeface="Times New Roman"/>
              </a:rPr>
              <a:t>之类的话</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项搭配不当，</a:t>
            </a:r>
            <a:r>
              <a:rPr lang="en-US" altLang="zh-CN" sz="2600" kern="100" dirty="0">
                <a:latin typeface="+mj-ea"/>
                <a:ea typeface="+mj-ea"/>
                <a:cs typeface="Courier New"/>
              </a:rPr>
              <a:t>“</a:t>
            </a:r>
            <a:r>
              <a:rPr lang="zh-CN" altLang="zh-CN" sz="2600" kern="100" dirty="0">
                <a:latin typeface="Times New Roman"/>
                <a:ea typeface="华文细黑"/>
                <a:cs typeface="Times New Roman"/>
              </a:rPr>
              <a:t>满足</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问题</a:t>
            </a:r>
            <a:r>
              <a:rPr lang="en-US" altLang="zh-CN" sz="2600" kern="100" dirty="0">
                <a:latin typeface="+mj-ea"/>
                <a:ea typeface="+mj-ea"/>
                <a:cs typeface="Courier New"/>
              </a:rPr>
              <a:t>”</a:t>
            </a:r>
            <a:r>
              <a:rPr lang="zh-CN" altLang="zh-CN" sz="2600" kern="100" dirty="0">
                <a:latin typeface="Times New Roman"/>
                <a:ea typeface="华文细黑"/>
                <a:cs typeface="Times New Roman"/>
              </a:rPr>
              <a:t>不搭配。</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77586568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799027627"/>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1071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4135" y="648136"/>
            <a:ext cx="842711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17.</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中国建筑公司</a:t>
            </a: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天盖起一座</a:t>
            </a: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层酒店，网民作为外行对</a:t>
            </a:r>
            <a:r>
              <a:rPr lang="zh-CN" altLang="zh-CN" sz="2400" kern="100" dirty="0" smtClean="0">
                <a:latin typeface="Times New Roman"/>
                <a:ea typeface="华文细黑"/>
                <a:cs typeface="Times New Roman"/>
              </a:rPr>
              <a:t>建筑</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质量</a:t>
            </a:r>
            <a:r>
              <a:rPr lang="zh-CN" altLang="zh-CN" sz="2400" kern="100" dirty="0">
                <a:latin typeface="Times New Roman"/>
                <a:ea typeface="华文细黑"/>
                <a:cs typeface="Times New Roman"/>
              </a:rPr>
              <a:t>无须提出质疑，毕竟隔行如隔山，但建筑质检部门</a:t>
            </a:r>
            <a:r>
              <a:rPr lang="zh-CN" altLang="zh-CN" sz="2400" kern="100" dirty="0" smtClean="0">
                <a:latin typeface="Times New Roman"/>
                <a:ea typeface="华文细黑"/>
                <a:cs typeface="Times New Roman"/>
              </a:rPr>
              <a:t>是</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不能</a:t>
            </a:r>
            <a:r>
              <a:rPr lang="zh-CN" altLang="zh-CN" sz="2400" kern="100" dirty="0">
                <a:latin typeface="Times New Roman"/>
                <a:ea typeface="华文细黑"/>
                <a:cs typeface="Times New Roman"/>
              </a:rPr>
              <a:t>缺位的。</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电影艺术与以往所有艺术的规定性区别之一，是其他</a:t>
            </a:r>
            <a:r>
              <a:rPr lang="zh-CN" altLang="zh-CN" sz="2400" kern="100" dirty="0" smtClean="0">
                <a:latin typeface="Times New Roman"/>
                <a:ea typeface="华文细黑"/>
                <a:cs typeface="Times New Roman"/>
              </a:rPr>
              <a:t>古老</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艺术</a:t>
            </a:r>
            <a:r>
              <a:rPr lang="zh-CN" altLang="zh-CN" sz="2400" kern="100" dirty="0">
                <a:latin typeface="Times New Roman"/>
                <a:ea typeface="华文细黑"/>
                <a:cs typeface="Times New Roman"/>
              </a:rPr>
              <a:t>大都诞生于人类文明曙光初现，但数百年来，其</a:t>
            </a:r>
            <a:r>
              <a:rPr lang="zh-CN" altLang="zh-CN" sz="2400" kern="100" dirty="0" smtClean="0">
                <a:latin typeface="Times New Roman"/>
                <a:ea typeface="华文细黑"/>
                <a:cs typeface="Times New Roman"/>
              </a:rPr>
              <a:t>媒介</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自身</a:t>
            </a:r>
            <a:r>
              <a:rPr lang="zh-CN" altLang="zh-CN" sz="2400" kern="100" dirty="0">
                <a:latin typeface="Times New Roman"/>
                <a:ea typeface="华文细黑"/>
                <a:cs typeface="Times New Roman"/>
              </a:rPr>
              <a:t>鲜有变化。</a:t>
            </a:r>
            <a:endParaRPr lang="zh-CN" altLang="zh-CN" sz="1000" kern="100" dirty="0">
              <a:effectLst/>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9554036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4048770989"/>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34890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585" y="610036"/>
            <a:ext cx="8856984"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二</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搭配不当</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南山风景区在省内首家推出了免费智能电子导游服务项目</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每年</a:t>
            </a:r>
            <a:r>
              <a:rPr lang="zh-CN" altLang="zh-CN" sz="2400" kern="100" dirty="0">
                <a:latin typeface="Times New Roman"/>
                <a:ea typeface="华文细黑"/>
                <a:cs typeface="Times New Roman"/>
              </a:rPr>
              <a:t>购票游客都可以领取一个电子导游器，享受一对一的</a:t>
            </a:r>
            <a:r>
              <a:rPr lang="zh-CN" altLang="zh-CN" sz="2400" kern="100" dirty="0" smtClean="0">
                <a:latin typeface="Times New Roman"/>
                <a:ea typeface="华文细黑"/>
                <a:cs typeface="Times New Roman"/>
              </a:rPr>
              <a:t>讲解</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服务</a:t>
            </a:r>
            <a:r>
              <a:rPr lang="zh-CN" altLang="zh-CN" sz="2400" kern="100" dirty="0">
                <a:latin typeface="Times New Roman"/>
                <a:ea typeface="华文细黑"/>
                <a:cs typeface="Times New Roman"/>
              </a:rPr>
              <a:t>，这项服务丰富了景区的旅游品质和文化内涵。</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利比亚首都的黎波里的多处目标</a:t>
            </a: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月</a:t>
            </a:r>
            <a:r>
              <a:rPr lang="en-US" altLang="zh-CN" sz="2400" kern="100" dirty="0">
                <a:latin typeface="Times New Roman"/>
                <a:ea typeface="华文细黑"/>
                <a:cs typeface="Courier New"/>
              </a:rPr>
              <a:t>21</a:t>
            </a:r>
            <a:r>
              <a:rPr lang="zh-CN" altLang="zh-CN" sz="2400" kern="100" dirty="0">
                <a:latin typeface="Times New Roman"/>
                <a:ea typeface="华文细黑"/>
                <a:cs typeface="Times New Roman"/>
              </a:rPr>
              <a:t>日晚遭到西方国家</a:t>
            </a:r>
            <a:r>
              <a:rPr lang="zh-CN" altLang="zh-CN" sz="2400" kern="100" dirty="0" smtClean="0">
                <a:latin typeface="Times New Roman"/>
                <a:ea typeface="华文细黑"/>
                <a:cs typeface="Times New Roman"/>
              </a:rPr>
              <a:t>战机</a:t>
            </a:r>
            <a:r>
              <a:rPr lang="zh-CN" altLang="zh-CN" sz="2400" kern="100" dirty="0">
                <a:latin typeface="Times New Roman"/>
                <a:ea typeface="华文细黑"/>
                <a:cs typeface="Times New Roman"/>
              </a:rPr>
              <a:t>的</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空中</a:t>
            </a:r>
            <a:r>
              <a:rPr lang="zh-CN" altLang="zh-CN" sz="2400" kern="100" dirty="0">
                <a:latin typeface="Times New Roman"/>
                <a:ea typeface="华文细黑"/>
                <a:cs typeface="Times New Roman"/>
              </a:rPr>
              <a:t>打击。这是自</a:t>
            </a:r>
            <a:r>
              <a:rPr lang="en-US" altLang="zh-CN" sz="2400" kern="100" dirty="0">
                <a:latin typeface="Times New Roman"/>
                <a:ea typeface="华文细黑"/>
                <a:cs typeface="Courier New"/>
              </a:rPr>
              <a:t>19</a:t>
            </a:r>
            <a:r>
              <a:rPr lang="zh-CN" altLang="zh-CN" sz="2400" kern="100" dirty="0">
                <a:latin typeface="Times New Roman"/>
                <a:ea typeface="华文细黑"/>
                <a:cs typeface="Times New Roman"/>
              </a:rPr>
              <a:t>日以来西方国家第三次空袭的黎波里目标</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
        <p:nvSpPr>
          <p:cNvPr id="3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3" name="表格 32"/>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9" name="TextBox 5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0" name="TextBox 59">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1" name="TextBox 6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2" name="TextBox 6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3" name="TextBox 6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4" name="TextBox 6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5" name="TextBox 6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6" name="TextBox 6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7" name="TextBox 6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8" name="TextBox 6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9" name="TextBox 6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0" name="TextBox 6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1" name="TextBox 7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2" name="TextBox 7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3" name="TextBox 7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6"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74919872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0" name="TextBox 49">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1" name="TextBox 50">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2" name="TextBox 51">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3" name="TextBox 52">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4" name="TextBox 53">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5" name="TextBox 54">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6" name="TextBox 55">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7" name="TextBox 56">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8" name="TextBox 57">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4" name="TextBox 73">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5" name="TextBox 74">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6" name="TextBox 75">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700" y="736715"/>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孔子学院在俄罗斯的发展非常快，</a:t>
            </a:r>
            <a:r>
              <a:rPr lang="zh-CN" altLang="zh-CN" sz="2600" kern="100" dirty="0" smtClean="0">
                <a:latin typeface="Times New Roman"/>
                <a:ea typeface="华文细黑"/>
                <a:cs typeface="Times New Roman"/>
              </a:rPr>
              <a:t>莫斯科大学孔子学院</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成立</a:t>
            </a:r>
            <a:r>
              <a:rPr lang="zh-CN" altLang="zh-CN" sz="2600" kern="100" dirty="0">
                <a:latin typeface="Times New Roman"/>
                <a:ea typeface="华文细黑"/>
                <a:cs typeface="Times New Roman"/>
              </a:rPr>
              <a:t>以来不仅传播了中国文化，还培养了一批</a:t>
            </a:r>
            <a:r>
              <a:rPr lang="zh-CN" altLang="zh-CN" sz="2600" kern="100" dirty="0" smtClean="0">
                <a:latin typeface="Times New Roman"/>
                <a:ea typeface="华文细黑"/>
                <a:cs typeface="Times New Roman"/>
              </a:rPr>
              <a:t>致力于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a:t>
            </a:r>
            <a:r>
              <a:rPr lang="zh-CN" altLang="zh-CN" sz="2600" kern="100" dirty="0">
                <a:latin typeface="Times New Roman"/>
                <a:ea typeface="华文细黑"/>
                <a:cs typeface="Times New Roman"/>
              </a:rPr>
              <a:t>俄友好交流的人才。</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D.2013</a:t>
            </a:r>
            <a:r>
              <a:rPr lang="zh-CN" altLang="zh-CN" sz="2600" kern="100" dirty="0">
                <a:latin typeface="Times New Roman"/>
                <a:ea typeface="华文细黑"/>
                <a:cs typeface="Times New Roman"/>
              </a:rPr>
              <a:t>年诺贝尔文学奖得主爱丽斯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门罗之前不为外人所知</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并非</a:t>
            </a:r>
            <a:r>
              <a:rPr lang="zh-CN" altLang="zh-CN" sz="2600" kern="100" dirty="0">
                <a:latin typeface="Times New Roman"/>
                <a:ea typeface="华文细黑"/>
                <a:cs typeface="Times New Roman"/>
              </a:rPr>
              <a:t>她的作品不好，很大原因是因为她不喜欢抛头露面</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只顾</a:t>
            </a:r>
            <a:r>
              <a:rPr lang="zh-CN" altLang="zh-CN" sz="2600" kern="100" dirty="0">
                <a:latin typeface="Times New Roman"/>
                <a:ea typeface="华文细黑"/>
                <a:cs typeface="Times New Roman"/>
              </a:rPr>
              <a:t>埋头写作。</a:t>
            </a:r>
            <a:endParaRPr lang="zh-CN" altLang="zh-CN" sz="2600" kern="100" dirty="0">
              <a:effectLst/>
              <a:latin typeface="宋体"/>
              <a:cs typeface="Courier New"/>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696432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4048770989"/>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17" action="ppaction://hlinksldjump"/>
          </p:cNvPr>
          <p:cNvSpPr txBox="1"/>
          <p:nvPr/>
        </p:nvSpPr>
        <p:spPr>
          <a:xfrm>
            <a:off x="971600" y="482205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5871083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2852" y="486946"/>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提出质疑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赘余，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质疑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指提出疑问，因此应去掉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提出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诞生于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后面缺宾语，应在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曙光初现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后面加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的时刻</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很大原因是因为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句式杂糅，删去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很大原因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4185891929"/>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2" action="ppaction://hlinksldjump"/>
          </p:cNvPr>
          <p:cNvSpPr txBox="1"/>
          <p:nvPr/>
        </p:nvSpPr>
        <p:spPr>
          <a:xfrm>
            <a:off x="971600" y="482205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83" name="TextBox 8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84" name="TextBox 8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85" name="TextBox 8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6" name="TextBox 8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7" name="TextBox 8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8" name="TextBox 8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9" name="TextBox 8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91" name="TextBox 90">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9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9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95" name="表格 94"/>
          <p:cNvGraphicFramePr>
            <a:graphicFrameLocks noGrp="1"/>
          </p:cNvGraphicFramePr>
          <p:nvPr>
            <p:extLst>
              <p:ext uri="{D42A27DB-BD31-4B8C-83A1-F6EECF244321}">
                <p14:modId xmlns:p14="http://schemas.microsoft.com/office/powerpoint/2010/main" val="3696432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6" name="TextBox 95">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97" name="TextBox 96">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98" name="TextBox 97">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9" name="TextBox 98">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0" name="TextBox 99">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1" name="TextBox 100">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02" name="TextBox 101">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03" name="TextBox 102">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04" name="TextBox 103">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05" name="TextBox 104">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06" name="TextBox 105">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07" name="TextBox 106">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108" name="TextBox 107">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109" name="TextBox 108">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110" name="TextBox 109">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88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5554" y="987574"/>
            <a:ext cx="8511387" cy="2862322"/>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18.</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人们一走进展览馆就会看到，所有关于抗日的图片和</a:t>
            </a:r>
            <a:r>
              <a:rPr lang="zh-CN" altLang="zh-CN" sz="2400" kern="100" dirty="0" smtClean="0">
                <a:latin typeface="Times New Roman"/>
                <a:ea typeface="华文细黑"/>
                <a:cs typeface="Times New Roman"/>
              </a:rPr>
              <a:t>宣传画</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都</a:t>
            </a:r>
            <a:r>
              <a:rPr lang="zh-CN" altLang="zh-CN" sz="2400" kern="100" dirty="0">
                <a:latin typeface="Times New Roman"/>
                <a:ea typeface="华文细黑"/>
                <a:cs typeface="Times New Roman"/>
              </a:rPr>
              <a:t>被挂在展馆西边的墙壁上。</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三公经费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紧缩，今年奢侈用品的销售出现了实际</a:t>
            </a:r>
            <a:r>
              <a:rPr lang="zh-CN" altLang="zh-CN" sz="2400" kern="100" dirty="0" smtClean="0">
                <a:latin typeface="Times New Roman"/>
                <a:ea typeface="华文细黑"/>
                <a:cs typeface="Times New Roman"/>
              </a:rPr>
              <a:t>行情</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与</a:t>
            </a:r>
            <a:r>
              <a:rPr lang="zh-CN" altLang="zh-CN" sz="2400" kern="100" dirty="0">
                <a:latin typeface="Times New Roman"/>
                <a:ea typeface="华文细黑"/>
                <a:cs typeface="Times New Roman"/>
              </a:rPr>
              <a:t>市场预估截然相反的现象</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24683070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912153110"/>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6438864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0047" y="1271538"/>
            <a:ext cx="8427116" cy="2308324"/>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Times New Roman"/>
                <a:ea typeface="华文细黑"/>
                <a:cs typeface="Courier New"/>
              </a:rPr>
              <a:t>C</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上海某中学为强化学生创新意识，专门开设展台，展出了</a:t>
            </a:r>
            <a:r>
              <a:rPr lang="zh-CN" altLang="zh-CN" sz="2400" kern="100" dirty="0" smtClean="0">
                <a:latin typeface="Times New Roman"/>
                <a:ea typeface="华文细黑"/>
                <a:cs typeface="Times New Roman"/>
              </a:rPr>
              <a:t>十</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多</a:t>
            </a:r>
            <a:r>
              <a:rPr lang="zh-CN" altLang="zh-CN" sz="2400" kern="100" dirty="0">
                <a:latin typeface="Times New Roman"/>
                <a:ea typeface="华文细黑"/>
                <a:cs typeface="Times New Roman"/>
              </a:rPr>
              <a:t>个学生制作的飞机模型。</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D.</a:t>
            </a:r>
            <a:r>
              <a:rPr lang="zh-CN" altLang="zh-CN" sz="2400" kern="100" dirty="0">
                <a:latin typeface="Times New Roman"/>
                <a:ea typeface="华文细黑"/>
                <a:cs typeface="Times New Roman"/>
              </a:rPr>
              <a:t>在这部作品中，刻画了一位历经沧桑却仍对生活充满</a:t>
            </a:r>
            <a:r>
              <a:rPr lang="zh-CN" altLang="zh-CN" sz="2400" kern="100" dirty="0" smtClean="0">
                <a:latin typeface="Times New Roman"/>
                <a:ea typeface="华文细黑"/>
                <a:cs typeface="Times New Roman"/>
              </a:rPr>
              <a:t>热爱</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之</a:t>
            </a:r>
            <a:r>
              <a:rPr lang="zh-CN" altLang="zh-CN" sz="2400" kern="100" dirty="0">
                <a:latin typeface="Times New Roman"/>
                <a:ea typeface="华文细黑"/>
                <a:cs typeface="Times New Roman"/>
              </a:rPr>
              <a:t>情的老人形象，感人至深</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5025705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912153110"/>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2868913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0472" y="809689"/>
            <a:ext cx="8682466" cy="3346237"/>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图片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包括</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宣传画</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，二者不能并列使用</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十多个学生制作的飞机模型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有歧义，这句话既可以理解为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十多个</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学生制作的飞机模型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，又可以理解为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十多个学生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制作的飞机模型</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D</a:t>
            </a:r>
            <a:r>
              <a:rPr lang="zh-CN" altLang="zh-CN" sz="2400" kern="100" dirty="0">
                <a:latin typeface="Times New Roman"/>
                <a:ea typeface="华文细黑"/>
                <a:cs typeface="Times New Roman"/>
              </a:rPr>
              <a:t>项缺少主语，应删掉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，让</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这部作品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作主语。</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B</a:t>
            </a:r>
            <a:endParaRPr lang="zh-CN" altLang="zh-CN" sz="24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879853452"/>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95213521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2640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060" y="479326"/>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江水进入水厂后，将经过严格的净化处理，成为符合</a:t>
            </a:r>
            <a:r>
              <a:rPr lang="zh-CN" altLang="zh-CN" sz="2600" kern="100" dirty="0" smtClean="0">
                <a:latin typeface="Times New Roman"/>
                <a:ea typeface="华文细黑"/>
                <a:cs typeface="Times New Roman"/>
              </a:rPr>
              <a:t>国家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饮用水</a:t>
            </a:r>
            <a:r>
              <a:rPr lang="zh-CN" altLang="zh-CN" sz="2600" kern="100" dirty="0">
                <a:latin typeface="Times New Roman"/>
                <a:ea typeface="华文细黑"/>
                <a:cs typeface="Times New Roman"/>
              </a:rPr>
              <a:t>标准的自来水，最终被输送至全市管网，进入</a:t>
            </a:r>
            <a:r>
              <a:rPr lang="zh-CN" altLang="zh-CN" sz="2600" kern="100" dirty="0" smtClean="0">
                <a:latin typeface="Times New Roman"/>
                <a:ea typeface="华文细黑"/>
                <a:cs typeface="Times New Roman"/>
              </a:rPr>
              <a:t>北京</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市</a:t>
            </a:r>
            <a:r>
              <a:rPr lang="zh-CN" altLang="zh-CN" sz="2600" kern="100" dirty="0">
                <a:latin typeface="Times New Roman"/>
                <a:ea typeface="华文细黑"/>
                <a:cs typeface="Times New Roman"/>
              </a:rPr>
              <a:t>千家万户。</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因突发山体塌方导致交通中断的川藏公路然乌沟路段</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经过</a:t>
            </a:r>
            <a:r>
              <a:rPr lang="zh-CN" altLang="zh-CN" sz="2600" kern="100" dirty="0">
                <a:latin typeface="Times New Roman"/>
                <a:ea typeface="华文细黑"/>
                <a:cs typeface="Times New Roman"/>
              </a:rPr>
              <a:t>武警官兵连续</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余小时奋战，被损坏的防雪走廊</a:t>
            </a:r>
            <a:r>
              <a:rPr lang="zh-CN" altLang="zh-CN" sz="2600" kern="100" dirty="0" smtClean="0">
                <a:latin typeface="Times New Roman"/>
                <a:ea typeface="华文细黑"/>
                <a:cs typeface="Times New Roman"/>
              </a:rPr>
              <a:t>坍塌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顶盖</a:t>
            </a:r>
            <a:r>
              <a:rPr lang="zh-CN" altLang="zh-CN" sz="2600" kern="100" dirty="0">
                <a:latin typeface="Times New Roman"/>
                <a:ea typeface="华文细黑"/>
                <a:cs typeface="Times New Roman"/>
              </a:rPr>
              <a:t>已成功破拆。</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146490933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TextBox 4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7" name="TextBox 4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8" name="TextBox 47">
            <a:hlinkClick r:id="rId19" action="ppaction://hlinksldjump"/>
          </p:cNvPr>
          <p:cNvSpPr txBox="1"/>
          <p:nvPr/>
        </p:nvSpPr>
        <p:spPr>
          <a:xfrm>
            <a:off x="2142396" y="482338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9" name="TextBox 4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0" name="TextBox 4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1" name="TextBox 5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2" name="TextBox 5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3" name="TextBox 5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4" name="TextBox 5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5" name="TextBox 5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6" name="TextBox 5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7" name="TextBox 5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8" name="TextBox 57">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6917589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820" y="714782"/>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核心价值观是指能够体现社会主体成员的价值诉求，</a:t>
            </a:r>
            <a:r>
              <a:rPr lang="zh-CN" altLang="zh-CN" sz="2600" kern="100" dirty="0" smtClean="0">
                <a:latin typeface="Times New Roman"/>
                <a:ea typeface="华文细黑"/>
                <a:cs typeface="Times New Roman"/>
              </a:rPr>
              <a:t>反映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社会</a:t>
            </a:r>
            <a:r>
              <a:rPr lang="zh-CN" altLang="zh-CN" sz="2600" kern="100" dirty="0">
                <a:latin typeface="Times New Roman"/>
                <a:ea typeface="华文细黑"/>
                <a:cs typeface="Times New Roman"/>
              </a:rPr>
              <a:t>主体成员的根本利益，对社会进步与变革起推动</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维系</a:t>
            </a:r>
            <a:r>
              <a:rPr lang="zh-CN" altLang="zh-CN" sz="2600" kern="100" dirty="0">
                <a:latin typeface="Times New Roman"/>
                <a:ea typeface="华文细黑"/>
                <a:cs typeface="Times New Roman"/>
              </a:rPr>
              <a:t>作用的有特定内核的思想观念、道德标准和价值取向。</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日本作家新井一二三用一本《午后四时的啤酒》为我们</a:t>
            </a:r>
            <a:r>
              <a:rPr lang="zh-CN" altLang="zh-CN" sz="2600" kern="100" dirty="0" smtClean="0">
                <a:latin typeface="Times New Roman"/>
                <a:ea typeface="华文细黑"/>
                <a:cs typeface="Times New Roman"/>
              </a:rPr>
              <a:t>娓</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娓</a:t>
            </a:r>
            <a:r>
              <a:rPr lang="zh-CN" altLang="zh-CN" sz="2600" kern="100" dirty="0">
                <a:latin typeface="Times New Roman"/>
                <a:ea typeface="华文细黑"/>
                <a:cs typeface="Times New Roman"/>
              </a:rPr>
              <a:t>叙说了自己的恋爱、结婚、生子、照顾小孩，全书</a:t>
            </a:r>
            <a:r>
              <a:rPr lang="zh-CN" altLang="zh-CN" sz="2600" kern="100" dirty="0" smtClean="0">
                <a:latin typeface="Times New Roman"/>
                <a:ea typeface="华文细黑"/>
                <a:cs typeface="Times New Roman"/>
              </a:rPr>
              <a:t>没有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渲染</a:t>
            </a:r>
            <a:r>
              <a:rPr lang="zh-CN" altLang="zh-CN" sz="2600" kern="100" dirty="0">
                <a:latin typeface="Times New Roman"/>
                <a:ea typeface="华文细黑"/>
                <a:cs typeface="Times New Roman"/>
              </a:rPr>
              <a:t>，没有夸耀，静静地，如小溪般流淌。</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146490933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TextBox 4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7" name="TextBox 4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8" name="TextBox 47">
            <a:hlinkClick r:id="rId19" action="ppaction://hlinksldjump"/>
          </p:cNvPr>
          <p:cNvSpPr txBox="1"/>
          <p:nvPr/>
        </p:nvSpPr>
        <p:spPr>
          <a:xfrm>
            <a:off x="2142396" y="482338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9" name="TextBox 4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0" name="TextBox 4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1" name="TextBox 5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2" name="TextBox 5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3" name="TextBox 5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4" name="TextBox 5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5" name="TextBox 5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6" name="TextBox 5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7" name="TextBox 5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8" name="TextBox 57">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0388641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5712" y="649238"/>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项中途易辙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变革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进步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互换，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维系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互换</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项成分残缺，在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的后面加上宾语的中心词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的生活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17332802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1" name="TextBox 80">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5900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0472" y="483518"/>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宫墙里全部是果树和庄稼，郁郁葱葱，整整齐齐，</a:t>
            </a:r>
            <a:r>
              <a:rPr lang="zh-CN" altLang="zh-CN" sz="2600" kern="100" dirty="0" smtClean="0">
                <a:latin typeface="Times New Roman"/>
                <a:ea typeface="华文细黑"/>
                <a:cs typeface="Times New Roman"/>
              </a:rPr>
              <a:t>仿佛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暗示着失去的繁华和喧嚣，让人从树影婆娑中隐约</a:t>
            </a:r>
            <a:r>
              <a:rPr lang="zh-CN" altLang="zh-CN" sz="2600" kern="100" dirty="0" smtClean="0">
                <a:latin typeface="Times New Roman"/>
                <a:ea typeface="华文细黑"/>
                <a:cs typeface="Times New Roman"/>
              </a:rPr>
              <a:t>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受到</a:t>
            </a:r>
            <a:r>
              <a:rPr lang="zh-CN" altLang="zh-CN" sz="2600" kern="100" dirty="0">
                <a:latin typeface="Times New Roman"/>
                <a:ea typeface="华文细黑"/>
                <a:cs typeface="Times New Roman"/>
              </a:rPr>
              <a:t>历史的嘈杂和一代枭雄指挥若定的风姿。</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我国古代城池的北门常常被称为玄武门，我想这可能</a:t>
            </a:r>
            <a:r>
              <a:rPr lang="zh-CN" altLang="zh-CN" sz="2600" kern="100" dirty="0" smtClean="0">
                <a:latin typeface="Times New Roman"/>
                <a:ea typeface="华文细黑"/>
                <a:cs typeface="Times New Roman"/>
              </a:rPr>
              <a:t>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因为</a:t>
            </a:r>
            <a:r>
              <a:rPr lang="zh-CN" altLang="zh-CN" sz="2600" kern="100" dirty="0">
                <a:latin typeface="Times New Roman"/>
                <a:ea typeface="华文细黑"/>
                <a:cs typeface="Times New Roman"/>
              </a:rPr>
              <a:t>秦始皇统一天下以后，历朝的威胁主要来自北方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所以</a:t>
            </a:r>
            <a:r>
              <a:rPr lang="zh-CN" altLang="zh-CN" sz="2600" kern="100" dirty="0">
                <a:latin typeface="Times New Roman"/>
                <a:ea typeface="华文细黑"/>
                <a:cs typeface="Times New Roman"/>
              </a:rPr>
              <a:t>统治者有意用张牙舞爪的龟蛇状的玄武威慑外敌。</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2007180546"/>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TextBox 4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7" name="TextBox 4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8" name="TextBox 4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9" name="TextBox 48">
            <a:hlinkClick r:id="rId20" action="ppaction://hlinksldjump"/>
          </p:cNvPr>
          <p:cNvSpPr txBox="1"/>
          <p:nvPr/>
        </p:nvSpPr>
        <p:spPr>
          <a:xfrm>
            <a:off x="2726080" y="482411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0" name="TextBox 4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1" name="TextBox 5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2" name="TextBox 5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3" name="TextBox 5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4" name="TextBox 5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5" name="TextBox 5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6" name="TextBox 5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7" name="TextBox 5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8" name="TextBox 57">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0867473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4680" y="701506"/>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在文理分科大讨论中，高中教师、学生及家长多赞成</a:t>
            </a:r>
            <a:r>
              <a:rPr lang="zh-CN" altLang="zh-CN" sz="2600" kern="100" dirty="0" smtClean="0">
                <a:latin typeface="Times New Roman"/>
                <a:ea typeface="华文细黑"/>
                <a:cs typeface="Times New Roman"/>
              </a:rPr>
              <a:t>维持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现状</a:t>
            </a:r>
            <a:r>
              <a:rPr lang="zh-CN" altLang="zh-CN" sz="2600" kern="100" dirty="0">
                <a:latin typeface="Times New Roman"/>
                <a:ea typeface="华文细黑"/>
                <a:cs typeface="Times New Roman"/>
              </a:rPr>
              <a:t>，大学教师和教育研究人员则倾向于取消分科，</a:t>
            </a:r>
            <a:r>
              <a:rPr lang="zh-CN" altLang="zh-CN" sz="2600" kern="100" dirty="0" smtClean="0">
                <a:latin typeface="Times New Roman"/>
                <a:ea typeface="华文细黑"/>
                <a:cs typeface="Times New Roman"/>
              </a:rPr>
              <a:t>出现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当事者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赞成分科、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旁观者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取消分科的情况。</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只有新闻工作者走出高楼大院，跳出文山会海，走进</a:t>
            </a:r>
            <a:r>
              <a:rPr lang="zh-CN" altLang="zh-CN" sz="2600" kern="100" dirty="0" smtClean="0">
                <a:latin typeface="Times New Roman"/>
                <a:ea typeface="华文细黑"/>
                <a:cs typeface="Times New Roman"/>
              </a:rPr>
              <a:t>基层</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广阔天地，才能挖掘到取之不尽的鲜活素材，采写出</a:t>
            </a:r>
            <a:r>
              <a:rPr lang="zh-CN" altLang="zh-CN" sz="2600" kern="100" dirty="0" smtClean="0">
                <a:latin typeface="Times New Roman"/>
                <a:ea typeface="华文细黑"/>
                <a:cs typeface="Times New Roman"/>
              </a:rPr>
              <a:t>打</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动人</a:t>
            </a:r>
            <a:r>
              <a:rPr lang="zh-CN" altLang="zh-CN" sz="2600" kern="100" dirty="0">
                <a:latin typeface="Times New Roman"/>
                <a:ea typeface="华文细黑"/>
                <a:cs typeface="Times New Roman"/>
              </a:rPr>
              <a:t>心的精品报道。</a:t>
            </a:r>
            <a:endParaRPr lang="zh-CN" altLang="zh-CN" sz="2600" kern="100" dirty="0">
              <a:effectLst/>
              <a:latin typeface="宋体"/>
              <a:cs typeface="Courier New"/>
            </a:endParaRPr>
          </a:p>
        </p:txBody>
      </p:sp>
      <p:sp>
        <p:nvSpPr>
          <p:cNvPr id="6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9" name="表格 68"/>
          <p:cNvGraphicFramePr>
            <a:graphicFrameLocks noGrp="1"/>
          </p:cNvGraphicFramePr>
          <p:nvPr>
            <p:extLst>
              <p:ext uri="{D42A27DB-BD31-4B8C-83A1-F6EECF244321}">
                <p14:modId xmlns:p14="http://schemas.microsoft.com/office/powerpoint/2010/main" val="678662803"/>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0" name="TextBox 69">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1" name="TextBox 70">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2" name="TextBox 71">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3" name="TextBox 72">
            <a:hlinkClick r:id="rId5" action="ppaction://hlinksldjump"/>
          </p:cNvPr>
          <p:cNvSpPr txBox="1"/>
          <p:nvPr/>
        </p:nvSpPr>
        <p:spPr>
          <a:xfrm>
            <a:off x="2726080" y="482411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4" name="TextBox 73">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5" name="TextBox 74">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6" name="TextBox 75">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7" name="TextBox 76">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8" name="TextBox 77">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9" name="TextBox 78">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0" name="TextBox 79">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1" name="TextBox 80">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3" name="TextBox 82">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06003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147" y="722402"/>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为了确保秦岭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四大国宝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顺利入驻世园，陕西省</a:t>
            </a:r>
            <a:r>
              <a:rPr lang="zh-CN" altLang="zh-CN" sz="2600" kern="100" dirty="0" smtClean="0">
                <a:latin typeface="Times New Roman"/>
                <a:ea typeface="华文细黑"/>
                <a:cs typeface="Times New Roman"/>
              </a:rPr>
              <a:t>林业厅</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多次</a:t>
            </a:r>
            <a:r>
              <a:rPr lang="zh-CN" altLang="zh-CN" sz="2600" kern="100" dirty="0">
                <a:latin typeface="Times New Roman"/>
                <a:ea typeface="华文细黑"/>
                <a:cs typeface="Times New Roman"/>
              </a:rPr>
              <a:t>组织科研人员商讨方案，对运输的笼舍、路线及</a:t>
            </a:r>
            <a:r>
              <a:rPr lang="zh-CN" altLang="zh-CN" sz="2600" kern="100" dirty="0" smtClean="0">
                <a:latin typeface="Times New Roman"/>
                <a:ea typeface="华文细黑"/>
                <a:cs typeface="Times New Roman"/>
              </a:rPr>
              <a:t>人员</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做</a:t>
            </a:r>
            <a:r>
              <a:rPr lang="zh-CN" altLang="zh-CN" sz="2600" kern="100" dirty="0">
                <a:latin typeface="Times New Roman"/>
                <a:ea typeface="华文细黑"/>
                <a:cs typeface="Times New Roman"/>
              </a:rPr>
              <a:t>了精心准备。</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动画片《孔子》用动漫形式塑造的全新的孔子形象，</a:t>
            </a:r>
            <a:r>
              <a:rPr lang="zh-CN" altLang="zh-CN" sz="2600" kern="100" dirty="0" smtClean="0">
                <a:latin typeface="Times New Roman"/>
                <a:ea typeface="华文细黑"/>
                <a:cs typeface="Times New Roman"/>
              </a:rPr>
              <a:t>打破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以往人们对国学刻板而僵化的思维习惯，受到社会</a:t>
            </a:r>
            <a:r>
              <a:rPr lang="zh-CN" altLang="zh-CN" sz="2600" kern="100" dirty="0" smtClean="0">
                <a:latin typeface="Times New Roman"/>
                <a:ea typeface="华文细黑"/>
                <a:cs typeface="Times New Roman"/>
              </a:rPr>
              <a:t>各界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广泛关注，并多次获得国家奖项。</a:t>
            </a:r>
            <a:endParaRPr lang="zh-CN" altLang="zh-CN" sz="1050" kern="100" dirty="0">
              <a:effectLst/>
              <a:latin typeface="宋体"/>
              <a:cs typeface="Courier New"/>
            </a:endParaRPr>
          </a:p>
        </p:txBody>
      </p:sp>
      <p:sp>
        <p:nvSpPr>
          <p:cNvPr id="5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3" name="表格 52"/>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4" name="TextBox 5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5" name="TextBox 54">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6" name="TextBox 5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7" name="TextBox 5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8" name="TextBox 5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9" name="TextBox 5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0" name="TextBox 5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1" name="TextBox 6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2" name="TextBox 6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3" name="TextBox 6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4" name="TextBox 6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5" name="TextBox 6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6" name="TextBox 6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7" name="TextBox 6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8" name="TextBox 6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0" name="TextBox 49">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5853" y="962006"/>
            <a:ext cx="8511387"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感受到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项成分残缺，可在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旁观者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主张</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新闻工作者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前面。</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2600" kern="100" dirty="0">
              <a:effectLst/>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35780545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1" name="TextBox 80">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5567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1820" y="640516"/>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21.</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人民公仆贵在天下为公，而回归为公的价值观，就要</a:t>
            </a:r>
            <a:r>
              <a:rPr lang="zh-CN" altLang="zh-CN" sz="2400" kern="100" dirty="0" smtClean="0">
                <a:latin typeface="Times New Roman"/>
                <a:ea typeface="华文细黑"/>
                <a:cs typeface="Times New Roman"/>
              </a:rPr>
              <a:t>抓住此次</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教育</a:t>
            </a:r>
            <a:r>
              <a:rPr lang="zh-CN" altLang="zh-CN" sz="2400" kern="100" dirty="0">
                <a:latin typeface="Times New Roman"/>
                <a:ea typeface="华文细黑"/>
                <a:cs typeface="Times New Roman"/>
              </a:rPr>
              <a:t>实践活动，扎扎实实地学习、认认真真地践行</a:t>
            </a:r>
            <a:r>
              <a:rPr lang="zh-CN" altLang="zh-CN" sz="2400" kern="100" dirty="0" smtClean="0">
                <a:latin typeface="Times New Roman"/>
                <a:ea typeface="华文细黑"/>
                <a:cs typeface="Times New Roman"/>
              </a:rPr>
              <a:t>，树立</a:t>
            </a:r>
            <a:r>
              <a:rPr lang="zh-CN" altLang="zh-CN" sz="2400" kern="100" dirty="0">
                <a:latin typeface="Times New Roman"/>
                <a:ea typeface="华文细黑"/>
                <a:cs typeface="Times New Roman"/>
              </a:rPr>
              <a:t>起</a:t>
            </a:r>
            <a:r>
              <a:rPr lang="zh-CN" altLang="zh-CN" sz="2400" kern="100" dirty="0" smtClean="0">
                <a:latin typeface="Times New Roman"/>
                <a:ea typeface="华文细黑"/>
                <a:cs typeface="Times New Roman"/>
              </a:rPr>
              <a:t>权</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为</a:t>
            </a:r>
            <a:r>
              <a:rPr lang="zh-CN" altLang="zh-CN" sz="2400" kern="100" dirty="0">
                <a:latin typeface="Times New Roman"/>
                <a:ea typeface="华文细黑"/>
                <a:cs typeface="Times New Roman"/>
              </a:rPr>
              <a:t>民用的意识。</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城市改造与规划能否保留城市的历史记忆和文化个性，</a:t>
            </a:r>
            <a:r>
              <a:rPr lang="zh-CN" altLang="zh-CN" sz="2400" kern="100" dirty="0" smtClean="0">
                <a:latin typeface="Times New Roman"/>
                <a:ea typeface="华文细黑"/>
                <a:cs typeface="Times New Roman"/>
              </a:rPr>
              <a:t>关系到</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市民</a:t>
            </a:r>
            <a:r>
              <a:rPr lang="zh-CN" altLang="zh-CN" sz="2400" kern="100" dirty="0">
                <a:latin typeface="Times New Roman"/>
                <a:ea typeface="华文细黑"/>
                <a:cs typeface="Times New Roman"/>
              </a:rPr>
              <a:t>居住心理的满足，关系到城镇化的和谐发展，必须防止</a:t>
            </a:r>
            <a:r>
              <a:rPr lang="zh-CN" altLang="zh-CN" sz="2400" kern="100" dirty="0" smtClean="0">
                <a:latin typeface="Times New Roman"/>
                <a:ea typeface="华文细黑"/>
                <a:cs typeface="Times New Roman"/>
              </a:rPr>
              <a:t>急</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功</a:t>
            </a:r>
            <a:r>
              <a:rPr lang="zh-CN" altLang="zh-CN" sz="2400" kern="100" dirty="0">
                <a:latin typeface="Times New Roman"/>
                <a:ea typeface="华文细黑"/>
                <a:cs typeface="Times New Roman"/>
              </a:rPr>
              <a:t>近利的做法。</a:t>
            </a:r>
            <a:endParaRPr lang="zh-CN" altLang="zh-CN" sz="1000" kern="100" dirty="0">
              <a:effectLst/>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49429310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0907243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607" y="722402"/>
            <a:ext cx="8597865"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在世界杯这个舞台上，球迷们能够近距离地为自己属</a:t>
            </a:r>
            <a:r>
              <a:rPr lang="zh-CN" altLang="zh-CN" sz="2600" kern="100" dirty="0" smtClean="0">
                <a:latin typeface="Times New Roman"/>
                <a:ea typeface="华文细黑"/>
                <a:cs typeface="Times New Roman"/>
              </a:rPr>
              <a:t>意</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巨星欢呼，初来乍到的小将们也有机会一战成名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这些</a:t>
            </a:r>
            <a:r>
              <a:rPr lang="zh-CN" altLang="zh-CN" sz="2600" kern="100" dirty="0">
                <a:latin typeface="Times New Roman"/>
                <a:ea typeface="华文细黑"/>
                <a:cs typeface="Times New Roman"/>
              </a:rPr>
              <a:t>也恰是世界杯的魅力所在。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山西新华书店集团在不愁房租、发行便捷的优势下居</a:t>
            </a:r>
            <a:r>
              <a:rPr lang="zh-CN" altLang="zh-CN" sz="2600" kern="100" dirty="0" smtClean="0">
                <a:latin typeface="Times New Roman"/>
                <a:ea typeface="华文细黑"/>
                <a:cs typeface="Times New Roman"/>
              </a:rPr>
              <a:t>安</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思</a:t>
            </a:r>
            <a:r>
              <a:rPr lang="zh-CN" altLang="zh-CN" sz="2600" kern="100" dirty="0">
                <a:latin typeface="Times New Roman"/>
                <a:ea typeface="华文细黑"/>
                <a:cs typeface="Times New Roman"/>
              </a:rPr>
              <a:t>危，与保利影业签订院线合作项目，联合影院跨</a:t>
            </a:r>
            <a:r>
              <a:rPr lang="zh-CN" altLang="zh-CN" sz="2600" kern="100" dirty="0" smtClean="0">
                <a:latin typeface="Times New Roman"/>
                <a:ea typeface="华文细黑"/>
                <a:cs typeface="Times New Roman"/>
              </a:rPr>
              <a:t>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发展</a:t>
            </a:r>
            <a:r>
              <a:rPr lang="zh-CN" altLang="zh-CN" sz="2600" kern="100" dirty="0">
                <a:latin typeface="Times New Roman"/>
                <a:ea typeface="华文细黑"/>
                <a:cs typeface="Times New Roman"/>
              </a:rPr>
              <a:t>，赢得人们对此大声叫好。</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49429310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49" name="TextBox 4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0" name="TextBox 4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1" name="TextBox 5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2" name="TextBox 5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3" name="TextBox 5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4" name="TextBox 5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4083093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372" y="475898"/>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缺宾语中心语，应在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实践活动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的契机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项两面与一面对应不当，删除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能否</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赢得人们对此大声叫好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杂糅，一是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山西新华书店集团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跨界发展赢得人们大声叫好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人们对此</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山西新华书店集团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跨界发展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大声叫好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137801766"/>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6" action="ppaction://hlinksldjump"/>
          </p:cNvPr>
          <p:cNvSpPr txBox="1"/>
          <p:nvPr/>
        </p:nvSpPr>
        <p:spPr>
          <a:xfrm>
            <a:off x="3304558" y="4824840"/>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1" name="TextBox 80">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121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0494" y="63172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22.</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面对朝鲜半岛紧张的局势，中国政府日前紧急召见朝韩</a:t>
            </a:r>
            <a:r>
              <a:rPr lang="zh-CN" altLang="zh-CN" sz="2400" kern="100" dirty="0" smtClean="0">
                <a:latin typeface="Times New Roman"/>
                <a:ea typeface="华文细黑"/>
                <a:cs typeface="Times New Roman"/>
              </a:rPr>
              <a:t>双方</a:t>
            </a:r>
            <a:r>
              <a:rPr lang="en-US" altLang="zh-CN" sz="2400" kern="100" dirty="0" smtClean="0">
                <a:latin typeface="Times New Roman"/>
                <a:ea typeface="华文细黑"/>
                <a:cs typeface="Times New Roman"/>
              </a:rPr>
              <a:t>   </a:t>
            </a: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驻华</a:t>
            </a:r>
            <a:r>
              <a:rPr lang="zh-CN" altLang="zh-CN" sz="2400" kern="100" dirty="0">
                <a:latin typeface="Times New Roman"/>
                <a:ea typeface="华文细黑"/>
                <a:cs typeface="Times New Roman"/>
              </a:rPr>
              <a:t>大使，敦促双方保持克制，切忌不要采取过激行为使</a:t>
            </a:r>
            <a:r>
              <a:rPr lang="zh-CN" altLang="zh-CN" sz="2400" kern="100" dirty="0" smtClean="0">
                <a:latin typeface="Times New Roman"/>
                <a:ea typeface="华文细黑"/>
                <a:cs typeface="Times New Roman"/>
              </a:rPr>
              <a:t>冲</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突</a:t>
            </a:r>
            <a:r>
              <a:rPr lang="zh-CN" altLang="zh-CN" sz="2400" kern="100" dirty="0">
                <a:latin typeface="Times New Roman"/>
                <a:ea typeface="华文细黑"/>
                <a:cs typeface="Times New Roman"/>
              </a:rPr>
              <a:t>进一步升级。</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最近网络盛传，新疆伊犁记者遇袭案的受害人</a:t>
            </a:r>
            <a:r>
              <a:rPr lang="en-US" altLang="zh-CN" sz="2400" kern="100" dirty="0">
                <a:latin typeface="Times New Roman"/>
                <a:ea typeface="华文细黑"/>
                <a:cs typeface="Courier New"/>
              </a:rPr>
              <a:t>——</a:t>
            </a:r>
            <a:r>
              <a:rPr lang="zh-CN" altLang="zh-CN" sz="2400" kern="100" dirty="0" smtClean="0">
                <a:latin typeface="Times New Roman"/>
                <a:ea typeface="华文细黑"/>
                <a:cs typeface="Times New Roman"/>
              </a:rPr>
              <a:t>《北疆</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晨报》</a:t>
            </a:r>
            <a:r>
              <a:rPr lang="zh-CN" altLang="zh-CN" sz="2400" kern="100" dirty="0">
                <a:latin typeface="Times New Roman"/>
                <a:ea typeface="华文细黑"/>
                <a:cs typeface="Times New Roman"/>
              </a:rPr>
              <a:t>的一名记者仍在医院抢救，该记者是因为舆论监督</a:t>
            </a:r>
            <a:r>
              <a:rPr lang="zh-CN" altLang="zh-CN" sz="2400" kern="100" dirty="0" smtClean="0">
                <a:latin typeface="Times New Roman"/>
                <a:ea typeface="华文细黑"/>
                <a:cs typeface="Times New Roman"/>
              </a:rPr>
              <a:t>遭</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报复</a:t>
            </a:r>
            <a:r>
              <a:rPr lang="zh-CN" altLang="zh-CN" sz="2400" kern="100" dirty="0">
                <a:latin typeface="Times New Roman"/>
                <a:ea typeface="华文细黑"/>
                <a:cs typeface="Times New Roman"/>
              </a:rPr>
              <a:t>，报社一位高层人士对此予以否认。</a:t>
            </a:r>
            <a:endParaRPr lang="zh-CN" altLang="zh-CN" sz="10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99566341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2" name="TextBox 3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3" name="TextBox 3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4" name="TextBox 3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5" name="TextBox 3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6" name="TextBox 3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7" name="TextBox 3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0" name="TextBox 3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1" name="TextBox 4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2" name="TextBox 4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399458647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TextBox 4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7" name="TextBox 4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8" name="TextBox 4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9" name="TextBox 4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0" name="TextBox 4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1" name="TextBox 50">
            <a:hlinkClick r:id="rId22" action="ppaction://hlinksldjump"/>
          </p:cNvPr>
          <p:cNvSpPr txBox="1"/>
          <p:nvPr/>
        </p:nvSpPr>
        <p:spPr>
          <a:xfrm>
            <a:off x="3895862" y="482548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2" name="TextBox 5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3" name="TextBox 5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4" name="TextBox 5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5" name="TextBox 5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6" name="TextBox 5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7" name="TextBox 5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8" name="TextBox 57">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4950886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9462" y="786790"/>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住房和城乡建设部有关负责人指出，利用住房公积金</a:t>
            </a:r>
            <a:r>
              <a:rPr lang="zh-CN" altLang="zh-CN" sz="2600" kern="100" dirty="0" smtClean="0">
                <a:latin typeface="Times New Roman"/>
                <a:ea typeface="华文细黑"/>
                <a:cs typeface="Times New Roman"/>
              </a:rPr>
              <a:t>闲置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资金</a:t>
            </a:r>
            <a:r>
              <a:rPr lang="zh-CN" altLang="zh-CN" sz="2600" kern="100" dirty="0">
                <a:latin typeface="Times New Roman"/>
                <a:ea typeface="华文细黑"/>
                <a:cs typeface="Times New Roman"/>
              </a:rPr>
              <a:t>贷款支持保障性住房建设，有利于完善住房</a:t>
            </a:r>
            <a:r>
              <a:rPr lang="zh-CN" altLang="zh-CN" sz="2600" kern="100" dirty="0" smtClean="0">
                <a:latin typeface="Times New Roman"/>
                <a:ea typeface="华文细黑"/>
                <a:cs typeface="Times New Roman"/>
              </a:rPr>
              <a:t>公积金</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制度</a:t>
            </a:r>
            <a:r>
              <a:rPr lang="zh-CN" altLang="zh-CN" sz="2600" kern="100" dirty="0">
                <a:latin typeface="Times New Roman"/>
                <a:ea typeface="华文细黑"/>
                <a:cs typeface="Times New Roman"/>
              </a:rPr>
              <a:t>和住房公积金使用效率。</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《赵氏孤儿》描写了忠正与奸邪的矛盾冲突，揭露了权</a:t>
            </a:r>
            <a:r>
              <a:rPr lang="zh-CN" altLang="zh-CN" sz="2600" kern="100" dirty="0" smtClean="0">
                <a:latin typeface="Times New Roman"/>
                <a:ea typeface="华文细黑"/>
                <a:cs typeface="Times New Roman"/>
              </a:rPr>
              <a:t>奸</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凶残本质，高扬正义之大旗，感人至深，是元杂剧中</a:t>
            </a:r>
            <a:r>
              <a:rPr lang="zh-CN" altLang="zh-CN" sz="2600" kern="100" dirty="0" smtClean="0">
                <a:latin typeface="Times New Roman"/>
                <a:ea typeface="华文细黑"/>
                <a:cs typeface="Times New Roman"/>
              </a:rPr>
              <a:t>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优秀</a:t>
            </a:r>
            <a:r>
              <a:rPr lang="zh-CN" altLang="zh-CN" sz="2600" kern="100" dirty="0">
                <a:latin typeface="Times New Roman"/>
                <a:ea typeface="华文细黑"/>
                <a:cs typeface="Times New Roman"/>
              </a:rPr>
              <a:t>的历史剧之一。</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962569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6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5" name="表格 64"/>
          <p:cNvGraphicFramePr>
            <a:graphicFrameLocks noGrp="1"/>
          </p:cNvGraphicFramePr>
          <p:nvPr>
            <p:extLst>
              <p:ext uri="{D42A27DB-BD31-4B8C-83A1-F6EECF244321}">
                <p14:modId xmlns:p14="http://schemas.microsoft.com/office/powerpoint/2010/main" val="399458647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6" name="TextBox 6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7" name="TextBox 6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8" name="TextBox 6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9" name="TextBox 6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0" name="TextBox 6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1" name="TextBox 70">
            <a:hlinkClick r:id="rId22" action="ppaction://hlinksldjump"/>
          </p:cNvPr>
          <p:cNvSpPr txBox="1"/>
          <p:nvPr/>
        </p:nvSpPr>
        <p:spPr>
          <a:xfrm>
            <a:off x="3895862" y="482548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2" name="TextBox 7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3" name="TextBox 72">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4" name="TextBox 7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5" name="TextBox 7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6" name="TextBox 7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7" name="TextBox 7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8" name="TextBox 77">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1768630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5232" y="823456"/>
            <a:ext cx="8682466" cy="3416320"/>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项不合逻辑，</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切忌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已经表示否定，后面不能再用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不要</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B</a:t>
            </a:r>
            <a:r>
              <a:rPr lang="zh-CN" altLang="zh-CN" sz="2400" kern="100" dirty="0">
                <a:latin typeface="Times New Roman"/>
                <a:ea typeface="华文细黑"/>
                <a:cs typeface="Times New Roman"/>
              </a:rPr>
              <a:t>项表意不明，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既可以指遇袭记者在医院抢救，也可指记者因为舆论监督遭报复</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项搭配不当，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效率</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不能与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完善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搭配。</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36C0A"/>
                </a:solidFill>
                <a:latin typeface="Times New Roman"/>
                <a:ea typeface="华文细黑"/>
                <a:cs typeface="Courier New"/>
              </a:rPr>
              <a:t>D</a:t>
            </a:r>
            <a:endParaRPr lang="zh-CN" altLang="zh-CN" sz="100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614605849"/>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962569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2329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7577" y="834474"/>
            <a:ext cx="8769291"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23.</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双十一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期间，许多网络诈骗分子瞄准消费者抢购期间</a:t>
            </a:r>
            <a:r>
              <a:rPr lang="zh-CN" altLang="zh-CN" sz="2400" kern="100" dirty="0" smtClean="0">
                <a:latin typeface="Times New Roman"/>
                <a:ea typeface="华文细黑"/>
                <a:cs typeface="Times New Roman"/>
              </a:rPr>
              <a:t>放松</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警惕</a:t>
            </a:r>
            <a:r>
              <a:rPr lang="zh-CN" altLang="zh-CN" sz="2400" kern="100" dirty="0">
                <a:latin typeface="Times New Roman"/>
                <a:ea typeface="华文细黑"/>
                <a:cs typeface="Times New Roman"/>
              </a:rPr>
              <a:t>的机会，设置重重陷阱，利用弹出窗口、假客服、假链接</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网络</a:t>
            </a:r>
            <a:r>
              <a:rPr lang="zh-CN" altLang="zh-CN" sz="2400" kern="100" dirty="0">
                <a:latin typeface="Times New Roman"/>
                <a:ea typeface="华文细黑"/>
                <a:cs typeface="Times New Roman"/>
              </a:rPr>
              <a:t>诈骗等手段层出不穷。</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环境工作组研究发现，购物收据含有毒化学物质双酚，也能</a:t>
            </a:r>
            <a:r>
              <a:rPr lang="zh-CN" altLang="zh-CN" sz="2400" kern="100" dirty="0" smtClean="0">
                <a:latin typeface="Times New Roman"/>
                <a:ea typeface="华文细黑"/>
                <a:cs typeface="Times New Roman"/>
              </a:rPr>
              <a:t>经</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由</a:t>
            </a:r>
            <a:r>
              <a:rPr lang="zh-CN" altLang="zh-CN" sz="2400" kern="100" dirty="0">
                <a:latin typeface="Times New Roman"/>
                <a:ea typeface="华文细黑"/>
                <a:cs typeface="Times New Roman"/>
              </a:rPr>
              <a:t>皮肤进入人体，不但可能致癌，甚至扰乱人体激素分泌。</a:t>
            </a:r>
            <a:endParaRPr lang="zh-CN" altLang="zh-CN" sz="24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00914013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67114816"/>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23"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1800928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5857" y="1048751"/>
            <a:ext cx="8596501"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高等教育学生信息网是查询学籍学历信息的唯一网站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由</a:t>
            </a:r>
            <a:r>
              <a:rPr lang="zh-CN" altLang="zh-CN" sz="2600" kern="100" dirty="0">
                <a:latin typeface="Times New Roman"/>
                <a:ea typeface="华文细黑"/>
                <a:cs typeface="Times New Roman"/>
              </a:rPr>
              <a:t>全国高等学校学生信息咨询与就业指导中心负责</a:t>
            </a:r>
            <a:r>
              <a:rPr lang="zh-CN" altLang="zh-CN" sz="2600" kern="100" dirty="0" smtClean="0">
                <a:latin typeface="Times New Roman"/>
                <a:ea typeface="华文细黑"/>
                <a:cs typeface="Times New Roman"/>
              </a:rPr>
              <a:t>运行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与</a:t>
            </a:r>
            <a:r>
              <a:rPr lang="zh-CN" altLang="zh-CN" sz="2600" kern="100" dirty="0">
                <a:latin typeface="Times New Roman"/>
                <a:ea typeface="华文细黑"/>
                <a:cs typeface="Times New Roman"/>
              </a:rPr>
              <a:t>管理。</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医疗专家将今年暴发的登革热疫情归因于中国南方</a:t>
            </a:r>
            <a:r>
              <a:rPr lang="zh-CN" altLang="zh-CN" sz="2600" kern="100" dirty="0" smtClean="0">
                <a:latin typeface="Times New Roman"/>
                <a:ea typeface="华文细黑"/>
                <a:cs typeface="Times New Roman"/>
              </a:rPr>
              <a:t>异常</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炎热</a:t>
            </a:r>
            <a:r>
              <a:rPr lang="zh-CN" altLang="zh-CN" sz="2600" kern="100" dirty="0">
                <a:latin typeface="Times New Roman"/>
                <a:ea typeface="华文细黑"/>
                <a:cs typeface="Times New Roman"/>
              </a:rPr>
              <a:t>的天气，这种天气是导致蚊密度为正常的五倍。</a:t>
            </a:r>
            <a:endParaRPr lang="zh-CN" altLang="zh-CN" sz="26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980531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6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7" name="表格 66"/>
          <p:cNvGraphicFramePr>
            <a:graphicFrameLocks noGrp="1"/>
          </p:cNvGraphicFramePr>
          <p:nvPr>
            <p:extLst>
              <p:ext uri="{D42A27DB-BD31-4B8C-83A1-F6EECF244321}">
                <p14:modId xmlns:p14="http://schemas.microsoft.com/office/powerpoint/2010/main" val="167114816"/>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TextBox 67">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9" name="TextBox 68">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70" name="TextBox 69">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71" name="TextBox 70">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72" name="TextBox 71">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73" name="TextBox 72">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74" name="TextBox 73">
            <a:hlinkClick r:id="rId23"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75" name="TextBox 74">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726085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9088" y="763930"/>
            <a:ext cx="8682466" cy="3416320"/>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网络诈骗</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弹出窗口、假客服、假链接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之间是包含关系，不可并列。同时</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利用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层出不穷</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句式杂糅</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B</a:t>
            </a:r>
            <a:r>
              <a:rPr lang="zh-CN" altLang="zh-CN" sz="2400" kern="100" dirty="0">
                <a:latin typeface="Times New Roman"/>
                <a:ea typeface="华文细黑"/>
                <a:cs typeface="Times New Roman"/>
              </a:rPr>
              <a:t>项逻辑语序不当，应该将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可能致癌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扰乱人体激素分泌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互换位置</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D</a:t>
            </a:r>
            <a:r>
              <a:rPr lang="zh-CN" altLang="zh-CN" sz="2400" kern="100" dirty="0">
                <a:latin typeface="Times New Roman"/>
                <a:ea typeface="华文细黑"/>
                <a:cs typeface="Times New Roman"/>
              </a:rPr>
              <a:t>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天气是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五倍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，搭配不当。</a:t>
            </a:r>
            <a:endParaRPr lang="zh-CN" altLang="zh-CN" sz="10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smtClean="0">
                <a:solidFill>
                  <a:srgbClr val="E36C0A"/>
                </a:solidFill>
                <a:latin typeface="Times New Roman"/>
                <a:ea typeface="华文细黑"/>
                <a:cs typeface="Courier New"/>
              </a:rPr>
              <a:t>C</a:t>
            </a: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793776343"/>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1980531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13150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134" y="900326"/>
            <a:ext cx="8682466" cy="249299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丰富了景区的旅游品质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准备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路线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不搭配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项搭配不当，应将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塑造的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塑造了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B</a:t>
            </a:r>
            <a:endParaRPr lang="zh-CN" altLang="zh-CN" sz="1050" kern="100" dirty="0">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9" name="TextBox 48">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0" name="TextBox 49">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6492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5489" y="843038"/>
            <a:ext cx="87339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24.</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在科技发展的道路上，科学工作者正发扬着他们</a:t>
            </a:r>
            <a:r>
              <a:rPr lang="zh-CN" altLang="zh-CN" sz="2600" kern="100" dirty="0" smtClean="0">
                <a:latin typeface="Times New Roman"/>
                <a:ea typeface="华文细黑"/>
                <a:cs typeface="Times New Roman"/>
              </a:rPr>
              <a:t>每个人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身上</a:t>
            </a:r>
            <a:r>
              <a:rPr lang="zh-CN" altLang="zh-CN" sz="2600" kern="100" dirty="0">
                <a:latin typeface="Times New Roman"/>
                <a:ea typeface="华文细黑"/>
                <a:cs typeface="Times New Roman"/>
              </a:rPr>
              <a:t>蕴藏着的无穷的科学精神。</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从</a:t>
            </a: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日开始，都昌县城管局在万里大道、迎宾大道</a:t>
            </a:r>
            <a:r>
              <a:rPr lang="zh-CN" altLang="zh-CN" sz="2600" kern="100" dirty="0" smtClean="0">
                <a:latin typeface="Times New Roman"/>
                <a:ea typeface="华文细黑"/>
                <a:cs typeface="Times New Roman"/>
              </a:rPr>
              <a:t>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展</a:t>
            </a:r>
            <a:r>
              <a:rPr lang="zh-CN" altLang="zh-CN" sz="2600" kern="100" dirty="0">
                <a:latin typeface="Times New Roman"/>
                <a:ea typeface="华文细黑"/>
                <a:cs typeface="Times New Roman"/>
              </a:rPr>
              <a:t>违规占道行为的为期</a:t>
            </a:r>
            <a:r>
              <a:rPr lang="en-US" altLang="zh-CN" sz="2600" kern="100" dirty="0">
                <a:latin typeface="Times New Roman"/>
                <a:ea typeface="华文细黑"/>
                <a:cs typeface="Courier New"/>
              </a:rPr>
              <a:t>40</a:t>
            </a:r>
            <a:r>
              <a:rPr lang="zh-CN" altLang="zh-CN" sz="2600" kern="100" dirty="0">
                <a:latin typeface="Times New Roman"/>
                <a:ea typeface="华文细黑"/>
                <a:cs typeface="Times New Roman"/>
              </a:rPr>
              <a:t>天的专项整治活动</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p:txBody>
      </p:sp>
      <p:sp>
        <p:nvSpPr>
          <p:cNvPr id="4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1980531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6" name="TextBox 4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7" name="TextBox 4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8" name="TextBox 4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9" name="TextBox 4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0" name="TextBox 4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1" name="TextBox 5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2" name="TextBox 5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71" name="TextBox 7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72" name="TextBox 7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3" name="TextBox 7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4" name="TextBox 7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5" name="TextBox 7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6" name="TextBox 7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7" name="TextBox 7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8" name="TextBox 7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5" name="表格 54"/>
          <p:cNvGraphicFramePr>
            <a:graphicFrameLocks noGrp="1"/>
          </p:cNvGraphicFramePr>
          <p:nvPr>
            <p:extLst>
              <p:ext uri="{D42A27DB-BD31-4B8C-83A1-F6EECF244321}">
                <p14:modId xmlns:p14="http://schemas.microsoft.com/office/powerpoint/2010/main" val="228923402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6" name="TextBox 55">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7" name="TextBox 56">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8" name="TextBox 57">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9" name="TextBox 58">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0" name="TextBox 59">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1" name="TextBox 60">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2" name="TextBox 61">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3" name="TextBox 62">
            <a:hlinkClick r:id="rId24"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4" name="TextBox 63">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5" name="TextBox 64">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66" name="TextBox 65">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67" name="TextBox 66">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8" name="TextBox 67">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3365323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74040" y="949474"/>
            <a:ext cx="8647507" cy="2862322"/>
          </a:xfrm>
          <a:prstGeom prst="rect">
            <a:avLst/>
          </a:prstGeom>
        </p:spPr>
        <p:txBody>
          <a:bodyPr>
            <a:spAutoFit/>
          </a:bodyPr>
          <a:lstStyle/>
          <a:p>
            <a:pPr lvl="0" algn="just">
              <a:lnSpc>
                <a:spcPct val="150000"/>
              </a:lnSpc>
            </a:pPr>
            <a:r>
              <a:rPr lang="en-US" altLang="zh-CN" sz="2400" kern="100" dirty="0">
                <a:solidFill>
                  <a:prstClr val="black"/>
                </a:solidFill>
                <a:latin typeface="Times New Roman"/>
                <a:ea typeface="华文细黑"/>
                <a:cs typeface="Courier New"/>
              </a:rPr>
              <a:t>C.</a:t>
            </a:r>
            <a:r>
              <a:rPr lang="zh-CN" altLang="zh-CN" sz="2400" kern="100" dirty="0">
                <a:solidFill>
                  <a:prstClr val="black"/>
                </a:solidFill>
                <a:latin typeface="Times New Roman"/>
                <a:ea typeface="华文细黑"/>
                <a:cs typeface="Times New Roman"/>
              </a:rPr>
              <a:t>邵逸夫的传奇人生令人感慨，他随兄十几岁时闯南洋，</a:t>
            </a:r>
            <a:r>
              <a:rPr lang="zh-CN" altLang="zh-CN" sz="2400" kern="100" dirty="0" smtClean="0">
                <a:solidFill>
                  <a:prstClr val="black"/>
                </a:solidFill>
                <a:latin typeface="Times New Roman"/>
                <a:ea typeface="华文细黑"/>
                <a:cs typeface="Times New Roman"/>
              </a:rPr>
              <a:t>饱尝</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Courier New"/>
              </a:rPr>
              <a:t>20</a:t>
            </a:r>
            <a:r>
              <a:rPr lang="zh-CN" altLang="zh-CN" sz="2400" kern="100" dirty="0">
                <a:solidFill>
                  <a:prstClr val="black"/>
                </a:solidFill>
                <a:latin typeface="Times New Roman"/>
                <a:ea typeface="华文细黑"/>
                <a:cs typeface="Times New Roman"/>
              </a:rPr>
              <a:t>世纪上半叶的动荡之苦，从命运的夹缝里打拼出成功。</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Times New Roman"/>
                <a:ea typeface="华文细黑"/>
                <a:cs typeface="Courier New"/>
              </a:rPr>
              <a:t>D.</a:t>
            </a:r>
            <a:r>
              <a:rPr lang="zh-CN" altLang="zh-CN" sz="2400" kern="100" dirty="0">
                <a:solidFill>
                  <a:prstClr val="black"/>
                </a:solidFill>
                <a:latin typeface="Times New Roman"/>
                <a:ea typeface="华文细黑"/>
                <a:cs typeface="Times New Roman"/>
              </a:rPr>
              <a:t>脸色铁青的西班牙国家队主教练博斯克默默地在与</a:t>
            </a:r>
            <a:r>
              <a:rPr lang="zh-CN" altLang="zh-CN" sz="2400" kern="100" dirty="0" smtClean="0">
                <a:solidFill>
                  <a:prstClr val="black"/>
                </a:solidFill>
                <a:latin typeface="Times New Roman"/>
                <a:ea typeface="华文细黑"/>
                <a:cs typeface="Times New Roman"/>
              </a:rPr>
              <a:t>荷兰队</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Courier New"/>
              </a:rPr>
              <a:t>13</a:t>
            </a:r>
            <a:r>
              <a:rPr lang="zh-CN" altLang="zh-CN" sz="2400" kern="100" dirty="0">
                <a:solidFill>
                  <a:prstClr val="black"/>
                </a:solidFill>
                <a:latin typeface="Times New Roman"/>
                <a:ea typeface="华文细黑"/>
                <a:cs typeface="Times New Roman"/>
              </a:rPr>
              <a:t>日的比赛结束前起身，走到自己的替补队员身前，</a:t>
            </a:r>
            <a:r>
              <a:rPr lang="zh-CN" altLang="zh-CN" sz="2400" kern="100" dirty="0" smtClean="0">
                <a:solidFill>
                  <a:prstClr val="black"/>
                </a:solidFill>
                <a:latin typeface="Times New Roman"/>
                <a:ea typeface="华文细黑"/>
                <a:cs typeface="Times New Roman"/>
              </a:rPr>
              <a:t>轻轻地</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抚摸</a:t>
            </a:r>
            <a:r>
              <a:rPr lang="zh-CN" altLang="zh-CN" sz="2400" kern="100" dirty="0">
                <a:solidFill>
                  <a:prstClr val="black"/>
                </a:solidFill>
                <a:latin typeface="Times New Roman"/>
                <a:ea typeface="华文细黑"/>
                <a:cs typeface="Times New Roman"/>
              </a:rPr>
              <a:t>了一下每个人的脑袋，平复他们此时天塌地陷的心情。</a:t>
            </a:r>
            <a:endParaRPr lang="zh-CN" altLang="zh-CN" sz="2400" kern="100" dirty="0">
              <a:solidFill>
                <a:prstClr val="black"/>
              </a:solidFill>
              <a:latin typeface="宋体"/>
              <a:cs typeface="Courier New"/>
            </a:endParaRPr>
          </a:p>
        </p:txBody>
      </p:sp>
      <p:sp>
        <p:nvSpPr>
          <p:cNvPr id="6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6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8" name="表格 67"/>
          <p:cNvGraphicFramePr>
            <a:graphicFrameLocks noGrp="1"/>
          </p:cNvGraphicFramePr>
          <p:nvPr>
            <p:extLst>
              <p:ext uri="{D42A27DB-BD31-4B8C-83A1-F6EECF244321}">
                <p14:modId xmlns:p14="http://schemas.microsoft.com/office/powerpoint/2010/main" val="65334586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9" name="TextBox 6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0" name="TextBox 6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1" name="TextBox 7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72" name="TextBox 7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73" name="TextBox 7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74" name="TextBox 7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75" name="TextBox 7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76" name="TextBox 7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77" name="TextBox 7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8" name="TextBox 7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9" name="TextBox 7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0" name="TextBox 7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81" name="TextBox 8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82" name="TextBox 8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83" name="TextBox 8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228923402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84" name="TextBox 8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85" name="TextBox 8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86" name="TextBox 8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87" name="TextBox 86">
            <a:hlinkClick r:id="rId24"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8" name="TextBox 8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9" name="TextBox 8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90" name="TextBox 8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91" name="TextBox 9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92" name="TextBox 9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395872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83436" y="835938"/>
            <a:ext cx="8561888" cy="3416320"/>
          </a:xfrm>
          <a:prstGeom prst="rect">
            <a:avLst/>
          </a:prstGeom>
        </p:spPr>
        <p:txBody>
          <a:bodyPr>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rPr>
              <a:t>A</a:t>
            </a:r>
            <a:r>
              <a:rPr lang="zh-CN" altLang="zh-CN" sz="2400" kern="100" dirty="0">
                <a:latin typeface="Times New Roman"/>
                <a:ea typeface="华文细黑"/>
                <a:cs typeface="Times New Roman"/>
              </a:rPr>
              <a:t>项是对的，它考查的是多项定语的排列次序，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无穷的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是形容词作定语，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蕴藏着的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是动词性短语作定语，根据多项定语的排列规则，先说动词或动词性短语，再说形容词或形容词性短语</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rPr>
              <a:t>B</a:t>
            </a:r>
            <a:r>
              <a:rPr lang="zh-CN" altLang="zh-CN" sz="2400" kern="100" dirty="0">
                <a:latin typeface="Times New Roman"/>
                <a:ea typeface="华文细黑"/>
                <a:cs typeface="Times New Roman"/>
              </a:rPr>
              <a:t>项属于多项定语排列次序不当，</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开展违规占道行为的为期</a:t>
            </a:r>
            <a:r>
              <a:rPr lang="en-US" altLang="zh-CN" sz="2400" kern="100" dirty="0">
                <a:latin typeface="Times New Roman"/>
                <a:ea typeface="华文细黑"/>
              </a:rPr>
              <a:t>40</a:t>
            </a:r>
            <a:r>
              <a:rPr lang="zh-CN" altLang="zh-CN" sz="2400" kern="100" dirty="0">
                <a:latin typeface="Times New Roman"/>
                <a:ea typeface="华文细黑"/>
                <a:cs typeface="Times New Roman"/>
              </a:rPr>
              <a:t>天的专项整治活动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语序不当，表时间的定语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为期</a:t>
            </a:r>
            <a:r>
              <a:rPr lang="en-US" altLang="zh-CN" sz="2400" kern="100" dirty="0">
                <a:latin typeface="Times New Roman"/>
                <a:ea typeface="华文细黑"/>
              </a:rPr>
              <a:t>40</a:t>
            </a:r>
            <a:r>
              <a:rPr lang="zh-CN" altLang="zh-CN" sz="2400" kern="100" dirty="0">
                <a:latin typeface="Times New Roman"/>
                <a:ea typeface="华文细黑"/>
                <a:cs typeface="Times New Roman"/>
              </a:rPr>
              <a:t>天的</a:t>
            </a:r>
            <a:r>
              <a:rPr lang="en-US" altLang="zh-CN" sz="2400" kern="100" dirty="0" smtClean="0">
                <a:latin typeface="宋体"/>
                <a:ea typeface="华文细黑"/>
                <a:cs typeface="Times New Roman"/>
              </a:rPr>
              <a:t>”</a:t>
            </a:r>
            <a:endParaRPr lang="zh-CN" altLang="zh-CN" sz="2400" kern="100" dirty="0">
              <a:effectLst/>
              <a:latin typeface="宋体"/>
              <a:cs typeface="Courier New"/>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421910032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0" name="TextBox 4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1" name="TextBox 5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2" name="TextBox 5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3" name="TextBox 5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54" name="TextBox 5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55" name="TextBox 5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6" name="TextBox 5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57"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8"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9" name="表格 58"/>
          <p:cNvGraphicFramePr>
            <a:graphicFrameLocks noGrp="1"/>
          </p:cNvGraphicFramePr>
          <p:nvPr>
            <p:extLst>
              <p:ext uri="{D42A27DB-BD31-4B8C-83A1-F6EECF244321}">
                <p14:modId xmlns:p14="http://schemas.microsoft.com/office/powerpoint/2010/main" val="228923402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0" name="TextBox 59">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61" name="TextBox 60">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62" name="TextBox 61">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63" name="TextBox 62">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64" name="TextBox 63">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65" name="TextBox 64">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6" name="TextBox 65">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2555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3573" y="883622"/>
            <a:ext cx="8733982" cy="3416320"/>
          </a:xfrm>
          <a:prstGeom prst="rect">
            <a:avLst/>
          </a:prstGeom>
        </p:spPr>
        <p:txBody>
          <a:bodyPr>
            <a:spAutoFit/>
          </a:bodyPr>
          <a:lstStyle/>
          <a:p>
            <a:pPr lvl="0" algn="just">
              <a:lnSpc>
                <a:spcPct val="150000"/>
              </a:lnSpc>
            </a:pPr>
            <a:r>
              <a:rPr lang="zh-CN" altLang="zh-CN" sz="2400" kern="100" dirty="0">
                <a:solidFill>
                  <a:prstClr val="black"/>
                </a:solidFill>
                <a:latin typeface="Times New Roman"/>
                <a:ea typeface="华文细黑"/>
                <a:cs typeface="Times New Roman"/>
              </a:rPr>
              <a:t>应该放到名词性定语</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违规占道行为</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之前，故应改为：开展为期</a:t>
            </a:r>
            <a:r>
              <a:rPr lang="en-US" altLang="zh-CN" sz="2400" kern="100" dirty="0">
                <a:solidFill>
                  <a:prstClr val="black"/>
                </a:solidFill>
                <a:latin typeface="Times New Roman"/>
                <a:ea typeface="华文细黑"/>
              </a:rPr>
              <a:t>40</a:t>
            </a:r>
            <a:r>
              <a:rPr lang="zh-CN" altLang="zh-CN" sz="2400" kern="100" dirty="0">
                <a:solidFill>
                  <a:prstClr val="black"/>
                </a:solidFill>
                <a:latin typeface="Times New Roman"/>
                <a:ea typeface="华文细黑"/>
                <a:cs typeface="Times New Roman"/>
              </a:rPr>
              <a:t>天的违规占道行为的专项整治活动。</a:t>
            </a:r>
            <a:endParaRPr lang="zh-CN" altLang="zh-CN" sz="2400" kern="100" dirty="0">
              <a:solidFill>
                <a:prstClr val="black"/>
              </a:solidFill>
              <a:latin typeface="宋体"/>
              <a:cs typeface="Courier New"/>
            </a:endParaRPr>
          </a:p>
          <a:p>
            <a:pPr algn="just">
              <a:lnSpc>
                <a:spcPct val="150000"/>
              </a:lnSpc>
              <a:spcAft>
                <a:spcPts val="0"/>
              </a:spcAft>
            </a:pPr>
            <a:r>
              <a:rPr lang="en-US" altLang="zh-CN" sz="2400" kern="100" dirty="0" smtClean="0">
                <a:latin typeface="Times New Roman"/>
                <a:ea typeface="华文细黑"/>
                <a:cs typeface="Courier New"/>
              </a:rPr>
              <a:t>C</a:t>
            </a:r>
            <a:r>
              <a:rPr lang="zh-CN" altLang="zh-CN" sz="2400" kern="100" dirty="0" smtClean="0">
                <a:latin typeface="Times New Roman"/>
                <a:ea typeface="华文细黑"/>
                <a:cs typeface="Times New Roman"/>
              </a:rPr>
              <a:t>项属于多项状语排列次序不当，句中</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随兄十几岁时</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语序不当，</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十几岁</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是时间状语，而</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随兄</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表对象，根据多项状语的排列规则，时间状语要放在表对象状语之前，故应该改为：</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十几岁时随兄</a:t>
            </a:r>
            <a:r>
              <a:rPr lang="en-US" altLang="zh-CN" sz="2400" kern="100" dirty="0" smtClean="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
        <p:nvSpPr>
          <p:cNvPr id="2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4" name="表格 23"/>
          <p:cNvGraphicFramePr>
            <a:graphicFrameLocks noGrp="1"/>
          </p:cNvGraphicFramePr>
          <p:nvPr>
            <p:extLst>
              <p:ext uri="{D42A27DB-BD31-4B8C-83A1-F6EECF244321}">
                <p14:modId xmlns:p14="http://schemas.microsoft.com/office/powerpoint/2010/main" val="421910032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6" name="TextBox 25">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7" name="TextBox 26">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8" name="TextBox 27">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9" name="TextBox 28">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0" name="TextBox 29">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1" name="TextBox 30">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2" name="TextBox 31">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3" name="TextBox 32">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4" name="TextBox 33">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5" name="TextBox 34">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6" name="TextBox 35">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7" name="TextBox 36">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8" name="TextBox 37">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9" name="TextBox 38">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0"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1"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2" name="表格 41"/>
          <p:cNvGraphicFramePr>
            <a:graphicFrameLocks noGrp="1"/>
          </p:cNvGraphicFramePr>
          <p:nvPr>
            <p:extLst>
              <p:ext uri="{D42A27DB-BD31-4B8C-83A1-F6EECF244321}">
                <p14:modId xmlns:p14="http://schemas.microsoft.com/office/powerpoint/2010/main" val="228923402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TextBox 42">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4" name="TextBox 43">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5" name="TextBox 44">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6" name="TextBox 45">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7" name="TextBox 46">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8" name="TextBox 47">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9" name="TextBox 48">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0" name="TextBox 49">
            <a:hlinkClick r:id="rId24"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1" name="TextBox 50">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2" name="TextBox 51">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3" name="TextBox 52">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54" name="TextBox 53">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55" name="TextBox 54">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3202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3573" y="883622"/>
            <a:ext cx="8733982" cy="2795765"/>
          </a:xfrm>
          <a:prstGeom prst="rect">
            <a:avLst/>
          </a:prstGeom>
        </p:spPr>
        <p:txBody>
          <a:bodyPr>
            <a:spAutoFit/>
          </a:bodyPr>
          <a:lstStyle/>
          <a:p>
            <a:pPr lvl="0" algn="just">
              <a:lnSpc>
                <a:spcPct val="150000"/>
              </a:lnSpc>
            </a:pPr>
            <a:r>
              <a:rPr lang="en-US" altLang="zh-CN" sz="2400" kern="100" dirty="0">
                <a:solidFill>
                  <a:prstClr val="black"/>
                </a:solidFill>
                <a:latin typeface="Times New Roman"/>
                <a:ea typeface="华文细黑"/>
                <a:cs typeface="Courier New"/>
              </a:rPr>
              <a:t>D</a:t>
            </a:r>
            <a:r>
              <a:rPr lang="zh-CN" altLang="zh-CN" sz="2400" kern="100" dirty="0">
                <a:solidFill>
                  <a:prstClr val="black"/>
                </a:solidFill>
                <a:latin typeface="Times New Roman"/>
                <a:ea typeface="华文细黑"/>
                <a:cs typeface="Times New Roman"/>
              </a:rPr>
              <a:t>项属于多项状语排列次序不当，句中</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默默地</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表情态，</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在与荷兰队</a:t>
            </a:r>
            <a:r>
              <a:rPr lang="en-US" altLang="zh-CN" sz="2400" kern="100" dirty="0">
                <a:solidFill>
                  <a:prstClr val="black"/>
                </a:solidFill>
                <a:latin typeface="Times New Roman"/>
                <a:ea typeface="华文细黑"/>
                <a:cs typeface="Courier New"/>
              </a:rPr>
              <a:t>13</a:t>
            </a:r>
            <a:r>
              <a:rPr lang="zh-CN" altLang="zh-CN" sz="2400" kern="100" dirty="0">
                <a:solidFill>
                  <a:prstClr val="black"/>
                </a:solidFill>
                <a:latin typeface="Times New Roman"/>
                <a:ea typeface="华文细黑"/>
                <a:cs typeface="Times New Roman"/>
              </a:rPr>
              <a:t>日的比赛结束前</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表时间，根据多项状语的排列规则，表时间的状语应该放在表情态的状语之前，故应该改为</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在与荷兰队</a:t>
            </a:r>
            <a:r>
              <a:rPr lang="en-US" altLang="zh-CN" sz="2400" kern="100" dirty="0">
                <a:solidFill>
                  <a:prstClr val="black"/>
                </a:solidFill>
                <a:latin typeface="Times New Roman"/>
                <a:ea typeface="华文细黑"/>
                <a:cs typeface="Courier New"/>
              </a:rPr>
              <a:t>13</a:t>
            </a:r>
            <a:r>
              <a:rPr lang="zh-CN" altLang="zh-CN" sz="2400" kern="100" dirty="0">
                <a:solidFill>
                  <a:prstClr val="black"/>
                </a:solidFill>
                <a:latin typeface="Times New Roman"/>
                <a:ea typeface="华文细黑"/>
                <a:cs typeface="Times New Roman"/>
              </a:rPr>
              <a:t>日的比赛结束前默默地起身。</a:t>
            </a:r>
            <a:r>
              <a:rPr lang="en-US" altLang="zh-CN" sz="2400" kern="100" dirty="0">
                <a:solidFill>
                  <a:prstClr val="black"/>
                </a:solidFill>
                <a:latin typeface="宋体"/>
                <a:ea typeface="华文细黑"/>
                <a:cs typeface="Times New Roman"/>
              </a:rPr>
              <a:t>”</a:t>
            </a:r>
            <a:endParaRPr lang="zh-CN" altLang="zh-CN" sz="2400" kern="100" dirty="0">
              <a:solidFill>
                <a:prstClr val="black"/>
              </a:solidFill>
              <a:latin typeface="宋体"/>
              <a:cs typeface="Courier New"/>
            </a:endParaRPr>
          </a:p>
          <a:p>
            <a:pPr lvl="0" algn="just">
              <a:lnSpc>
                <a:spcPct val="150000"/>
              </a:lnSpc>
            </a:pPr>
            <a:r>
              <a:rPr lang="zh-CN" altLang="zh-CN" sz="2400" kern="100" dirty="0">
                <a:solidFill>
                  <a:srgbClr val="0000FF"/>
                </a:solidFill>
                <a:latin typeface="Times New Roman"/>
                <a:ea typeface="华文细黑"/>
                <a:cs typeface="Times New Roman"/>
              </a:rPr>
              <a:t>答案</a:t>
            </a:r>
            <a:r>
              <a:rPr lang="zh-CN" altLang="zh-CN" sz="2400" kern="100" dirty="0">
                <a:solidFill>
                  <a:prstClr val="black"/>
                </a:solidFill>
                <a:latin typeface="Times New Roman"/>
                <a:ea typeface="华文细黑"/>
                <a:cs typeface="Times New Roman"/>
              </a:rPr>
              <a:t>　</a:t>
            </a:r>
            <a:r>
              <a:rPr lang="en-US" altLang="zh-CN" sz="2400" kern="100" dirty="0">
                <a:solidFill>
                  <a:srgbClr val="E36C0A"/>
                </a:solidFill>
                <a:latin typeface="Times New Roman"/>
                <a:ea typeface="华文细黑"/>
                <a:cs typeface="Courier New"/>
              </a:rPr>
              <a:t>A</a:t>
            </a:r>
          </a:p>
        </p:txBody>
      </p:sp>
      <p:sp>
        <p:nvSpPr>
          <p:cNvPr id="3"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31195012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 name="TextBox 6">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8" name="TextBox 7">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9" name="TextBox 8">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10" name="TextBox 9">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11" name="TextBox 10">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12" name="TextBox 11">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14" name="TextBox 13">
            <a:hlinkClick r:id="rId9" action="ppaction://hlinksldjump"/>
          </p:cNvPr>
          <p:cNvSpPr txBox="1"/>
          <p:nvPr/>
        </p:nvSpPr>
        <p:spPr>
          <a:xfrm>
            <a:off x="5060420" y="4816490"/>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15" name="TextBox 14">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16" name="TextBox 15">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17" name="TextBox 16">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18" name="TextBox 17">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20" name="TextBox 19">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2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4" name="表格 23"/>
          <p:cNvGraphicFramePr>
            <a:graphicFrameLocks noGrp="1"/>
          </p:cNvGraphicFramePr>
          <p:nvPr>
            <p:extLst>
              <p:ext uri="{D42A27DB-BD31-4B8C-83A1-F6EECF244321}">
                <p14:modId xmlns:p14="http://schemas.microsoft.com/office/powerpoint/2010/main" val="769770935"/>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6" name="TextBox 25">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7" name="TextBox 26">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8" name="TextBox 27">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9" name="TextBox 28">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0" name="TextBox 29">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1" name="TextBox 30">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2" name="TextBox 31">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3" name="TextBox 32">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4" name="TextBox 33">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5" name="TextBox 34">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6" name="TextBox 35">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7" name="TextBox 36">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8" name="TextBox 37">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9" name="TextBox 38">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94940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3719" y="483463"/>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在说书这一行，单田芳可谓世家出身，父亲母亲都是书</a:t>
            </a:r>
            <a:r>
              <a:rPr lang="zh-CN" altLang="zh-CN" sz="2600" kern="100" dirty="0" smtClean="0">
                <a:latin typeface="Times New Roman"/>
                <a:ea typeface="华文细黑"/>
                <a:cs typeface="Times New Roman"/>
              </a:rPr>
              <a:t>曲</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艺人</a:t>
            </a:r>
            <a:r>
              <a:rPr lang="zh-CN" altLang="zh-CN" sz="2600" kern="100" dirty="0">
                <a:latin typeface="Times New Roman"/>
                <a:ea typeface="华文细黑"/>
                <a:cs typeface="Times New Roman"/>
              </a:rPr>
              <a:t>。他将这门艺术发扬光大，不仅成为当代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评书四</a:t>
            </a:r>
            <a:r>
              <a:rPr lang="zh-CN" altLang="zh-CN" sz="2600" kern="100" dirty="0" smtClean="0">
                <a:latin typeface="Times New Roman"/>
                <a:ea typeface="华文细黑"/>
                <a:cs typeface="Times New Roman"/>
              </a:rPr>
              <a:t>大</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之一，更创下了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凡有井水处，皆听单田芳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的声名。</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据法新社布里斯班</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日电，对于南中国海的岛礁</a:t>
            </a:r>
            <a:r>
              <a:rPr lang="zh-CN" altLang="zh-CN" sz="2600" kern="100" dirty="0" smtClean="0">
                <a:latin typeface="Times New Roman"/>
                <a:ea typeface="华文细黑"/>
                <a:cs typeface="Times New Roman"/>
              </a:rPr>
              <a:t>领属</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争端</a:t>
            </a:r>
            <a:r>
              <a:rPr lang="zh-CN" altLang="zh-CN" sz="2600" kern="100" dirty="0">
                <a:latin typeface="Times New Roman"/>
                <a:ea typeface="华文细黑"/>
                <a:cs typeface="Times New Roman"/>
              </a:rPr>
              <a:t>问题，奥巴马再次否认美国没有有意遏制中国的崛起</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强调中国应当成为世界舞台上负责任的大国。</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70827840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5" name="TextBox 24">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6" name="TextBox 2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7" name="TextBox 2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8" name="TextBox 2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9" name="TextBox 2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0" name="TextBox 2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1" name="TextBox 3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6" name="TextBox 3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7" name="TextBox 3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38" name="TextBox 3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10316430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3" name="TextBox 4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4" name="TextBox 4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5" name="TextBox 4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6" name="TextBox 4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7" name="TextBox 4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48" name="TextBox 4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7" name="TextBox 66">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8" name="TextBox 67">
            <a:hlinkClick r:id="rId25" action="ppaction://hlinksldjump"/>
          </p:cNvPr>
          <p:cNvSpPr txBox="1"/>
          <p:nvPr/>
        </p:nvSpPr>
        <p:spPr>
          <a:xfrm>
            <a:off x="5649784" y="4817864"/>
            <a:ext cx="57078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9" name="TextBox 68">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0" name="TextBox 69">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434835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2473" y="765879"/>
            <a:ext cx="8909535" cy="3693319"/>
          </a:xfrm>
          <a:prstGeom prst="rect">
            <a:avLst/>
          </a:prstGeom>
        </p:spPr>
        <p:txBody>
          <a:bodyPr>
            <a:spAutoFit/>
          </a:bodyPr>
          <a:lstStyle/>
          <a:p>
            <a:pPr>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针对教育资源非均衡分布的</a:t>
            </a:r>
            <a:r>
              <a:rPr lang="zh-CN" altLang="zh-CN" sz="2600" kern="100" dirty="0" smtClean="0">
                <a:latin typeface="Times New Roman"/>
                <a:ea typeface="华文细黑"/>
                <a:cs typeface="Times New Roman"/>
              </a:rPr>
              <a:t>情况</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教育部</a:t>
            </a:r>
            <a:r>
              <a:rPr lang="zh-CN" altLang="zh-CN" sz="2600" kern="100" dirty="0">
                <a:latin typeface="Times New Roman"/>
                <a:ea typeface="华文细黑"/>
                <a:cs typeface="Times New Roman"/>
              </a:rPr>
              <a:t>提出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就近</a:t>
            </a:r>
            <a:r>
              <a:rPr lang="zh-CN" altLang="zh-CN" sz="2600" kern="100" dirty="0" smtClean="0">
                <a:latin typeface="Times New Roman"/>
                <a:ea typeface="华文细黑"/>
                <a:cs typeface="Times New Roman"/>
              </a:rPr>
              <a:t>入学</a:t>
            </a:r>
            <a:r>
              <a:rPr lang="en-US" altLang="zh-CN" sz="2600" kern="100" dirty="0" smtClean="0">
                <a:latin typeface="宋体"/>
                <a:ea typeface="华文细黑"/>
                <a:cs typeface="Times New Roman"/>
              </a:rPr>
              <a:t>”, </a:t>
            </a:r>
          </a:p>
          <a:p>
            <a:pPr>
              <a:lnSpc>
                <a:spcPct val="150000"/>
              </a:lnSpc>
              <a:spcAft>
                <a:spcPts val="0"/>
              </a:spcAft>
            </a:pP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本意</a:t>
            </a:r>
            <a:r>
              <a:rPr lang="zh-CN" altLang="zh-CN" sz="2600" kern="100" dirty="0">
                <a:latin typeface="Times New Roman"/>
                <a:ea typeface="华文细黑"/>
                <a:cs typeface="Times New Roman"/>
              </a:rPr>
              <a:t>是为了促进教育公平，然而始料未及的是</a:t>
            </a:r>
            <a:r>
              <a:rPr lang="zh-CN" altLang="zh-CN" sz="2600" kern="100" dirty="0" smtClean="0">
                <a:latin typeface="Times New Roman"/>
                <a:ea typeface="华文细黑"/>
                <a:cs typeface="Times New Roman"/>
              </a:rPr>
              <a:t>学区房竟然</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疯狂</a:t>
            </a:r>
            <a:r>
              <a:rPr lang="zh-CN" altLang="zh-CN" sz="2600" kern="100" dirty="0">
                <a:latin typeface="Times New Roman"/>
                <a:ea typeface="华文细黑"/>
                <a:cs typeface="Times New Roman"/>
              </a:rPr>
              <a:t>上涨，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就近入学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价高者得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的趋势。</a:t>
            </a:r>
            <a:endParaRPr lang="zh-CN" altLang="zh-CN" sz="1050" kern="100" dirty="0">
              <a:latin typeface="宋体"/>
              <a:cs typeface="Courier New"/>
            </a:endParaRPr>
          </a:p>
          <a:p>
            <a:pPr>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在东北作家群中，萧红被认为是最具艺术才情的作家</a:t>
            </a:r>
            <a:r>
              <a:rPr lang="zh-CN" altLang="zh-CN" sz="2600" kern="100" dirty="0" smtClean="0">
                <a:latin typeface="Times New Roman"/>
                <a:ea typeface="华文细黑"/>
                <a:cs typeface="Times New Roman"/>
              </a:rPr>
              <a:t>。由</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于</a:t>
            </a:r>
            <a:r>
              <a:rPr lang="zh-CN" altLang="zh-CN" sz="2600" kern="100" dirty="0">
                <a:latin typeface="Times New Roman"/>
                <a:ea typeface="华文细黑"/>
                <a:cs typeface="Times New Roman"/>
              </a:rPr>
              <a:t>凄美的爱情故事和充满传奇色彩的人生经历使她</a:t>
            </a:r>
            <a:r>
              <a:rPr lang="zh-CN" altLang="zh-CN" sz="2600" kern="100" dirty="0" smtClean="0">
                <a:latin typeface="Times New Roman"/>
                <a:ea typeface="华文细黑"/>
                <a:cs typeface="Times New Roman"/>
              </a:rPr>
              <a:t>成为研</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究</a:t>
            </a:r>
            <a:r>
              <a:rPr lang="zh-CN" altLang="zh-CN" sz="2600" kern="100" dirty="0">
                <a:latin typeface="Times New Roman"/>
                <a:ea typeface="华文细黑"/>
                <a:cs typeface="Times New Roman"/>
              </a:rPr>
              <a:t>热点，电影《萧红》将她的人生故事搬上了银屏。</a:t>
            </a:r>
            <a:endParaRPr lang="zh-CN" altLang="zh-CN" sz="1050" kern="100" dirty="0">
              <a:effectLst/>
              <a:latin typeface="宋体"/>
              <a:cs typeface="Courier New"/>
            </a:endParaRPr>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64004470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9"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103164305"/>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3" name="TextBox 52">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4" name="TextBox 53">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5" name="TextBox 54">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6" name="TextBox 55">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7" name="TextBox 56">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8" name="TextBox 5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9" name="TextBox 5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60" name="TextBox 59">
            <a:hlinkClick r:id="rId25" action="ppaction://hlinksldjump"/>
          </p:cNvPr>
          <p:cNvSpPr txBox="1"/>
          <p:nvPr/>
        </p:nvSpPr>
        <p:spPr>
          <a:xfrm>
            <a:off x="5649784" y="4817864"/>
            <a:ext cx="57078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61" name="TextBox 60">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62" name="TextBox 6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63" name="TextBox 6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64" name="TextBox 6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083446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55867" y="707162"/>
            <a:ext cx="8647507"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项否定不当，当改为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奥巴马再次否认美国有意遏制中国的崛起</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学区房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疯狂上涨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学区房价格竟然疯狂上涨</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使主语隐藏，要把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去掉。</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260126392"/>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64004470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13438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blinds(horizontal)">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8247" y="483518"/>
            <a:ext cx="8647507"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26.</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《爸爸去哪儿》热播后，引发了育儿专家的讨论，</a:t>
            </a:r>
            <a:r>
              <a:rPr lang="zh-CN" altLang="zh-CN" sz="2600" kern="100" dirty="0" smtClean="0">
                <a:latin typeface="Times New Roman"/>
                <a:ea typeface="华文细黑"/>
                <a:cs typeface="Times New Roman"/>
              </a:rPr>
              <a:t>指出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父亲带孩子的许多可取之处，比如爸爸懂得适度冒险</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善于</a:t>
            </a:r>
            <a:r>
              <a:rPr lang="zh-CN" altLang="zh-CN" sz="2600" kern="100" dirty="0">
                <a:latin typeface="Times New Roman"/>
                <a:ea typeface="华文细黑"/>
                <a:cs typeface="Times New Roman"/>
              </a:rPr>
              <a:t>理性思维等。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考古部门在南京门西地区发现一处古建筑遗址，虽然</a:t>
            </a:r>
            <a:r>
              <a:rPr lang="zh-CN" altLang="zh-CN" sz="2600" kern="100" dirty="0" smtClean="0">
                <a:latin typeface="Times New Roman"/>
                <a:ea typeface="华文细黑"/>
                <a:cs typeface="Times New Roman"/>
              </a:rPr>
              <a:t>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前</a:t>
            </a:r>
            <a:r>
              <a:rPr lang="zh-CN" altLang="zh-CN" sz="2600" kern="100" dirty="0">
                <a:latin typeface="Times New Roman"/>
                <a:ea typeface="华文细黑"/>
                <a:cs typeface="Times New Roman"/>
              </a:rPr>
              <a:t>出土文物有限，根据方位和时代判断，很可能是</a:t>
            </a:r>
            <a:r>
              <a:rPr lang="zh-CN" altLang="zh-CN" sz="2600" kern="100" dirty="0" smtClean="0">
                <a:latin typeface="Times New Roman"/>
                <a:ea typeface="华文细黑"/>
                <a:cs typeface="Times New Roman"/>
              </a:rPr>
              <a:t>疑似</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金陵</a:t>
            </a:r>
            <a:r>
              <a:rPr lang="zh-CN" altLang="zh-CN" sz="2600" kern="100" dirty="0">
                <a:latin typeface="Times New Roman"/>
                <a:ea typeface="华文细黑"/>
                <a:cs typeface="Times New Roman"/>
              </a:rPr>
              <a:t>凤凰台遗址。</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42844118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7" name="TextBox 3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8" name="TextBox 3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39" name="TextBox 3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0" name="TextBox 3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1770131356"/>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4" name="TextBox 73">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19665931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76579" y="735399"/>
            <a:ext cx="882132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参加晚宴的客人除了瑞典的王室成员、政府要员、</a:t>
            </a:r>
            <a:r>
              <a:rPr lang="zh-CN" altLang="zh-CN" sz="2600" kern="100" dirty="0" smtClean="0">
                <a:latin typeface="Times New Roman"/>
                <a:ea typeface="华文细黑"/>
                <a:cs typeface="Times New Roman"/>
              </a:rPr>
              <a:t>诺贝尔</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奖</a:t>
            </a:r>
            <a:r>
              <a:rPr lang="zh-CN" altLang="zh-CN" sz="2600" kern="100" dirty="0">
                <a:latin typeface="Times New Roman"/>
                <a:ea typeface="华文细黑"/>
                <a:cs typeface="Times New Roman"/>
              </a:rPr>
              <a:t>得主所在国的大使及夫人外，还有诺贝尔基金会邀请</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重要</a:t>
            </a:r>
            <a:r>
              <a:rPr lang="zh-CN" altLang="zh-CN" sz="2600" kern="100" dirty="0">
                <a:latin typeface="Times New Roman"/>
                <a:ea typeface="华文细黑"/>
                <a:cs typeface="Times New Roman"/>
              </a:rPr>
              <a:t>客人也会参加。</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具有历史文化价值的老建筑是一座城市不可复制、</a:t>
            </a:r>
            <a:r>
              <a:rPr lang="zh-CN" altLang="zh-CN" sz="2600" kern="100" dirty="0" smtClean="0">
                <a:latin typeface="Times New Roman"/>
                <a:ea typeface="华文细黑"/>
                <a:cs typeface="Times New Roman"/>
              </a:rPr>
              <a:t>独一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无</a:t>
            </a:r>
            <a:r>
              <a:rPr lang="zh-CN" altLang="zh-CN" sz="2600" kern="100" dirty="0">
                <a:latin typeface="Times New Roman"/>
                <a:ea typeface="华文细黑"/>
                <a:cs typeface="Times New Roman"/>
              </a:rPr>
              <a:t>二的标志，与之紧密相关的历史传说和故事，让这</a:t>
            </a:r>
            <a:r>
              <a:rPr lang="zh-CN" altLang="zh-CN" sz="2600" kern="100" dirty="0" smtClean="0">
                <a:latin typeface="Times New Roman"/>
                <a:ea typeface="华文细黑"/>
                <a:cs typeface="Times New Roman"/>
              </a:rPr>
              <a:t>座</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城市</a:t>
            </a:r>
            <a:r>
              <a:rPr lang="zh-CN" altLang="zh-CN" sz="2600" kern="100" dirty="0">
                <a:latin typeface="Times New Roman"/>
                <a:ea typeface="华文细黑"/>
                <a:cs typeface="Times New Roman"/>
              </a:rPr>
              <a:t>具有了浓厚的人文氛围。</a:t>
            </a:r>
            <a:endParaRPr lang="zh-CN" altLang="zh-CN" sz="1050" kern="100" dirty="0">
              <a:effectLst/>
              <a:latin typeface="宋体"/>
              <a:cs typeface="Courier New"/>
            </a:endParaRPr>
          </a:p>
        </p:txBody>
      </p:sp>
      <p:sp>
        <p:nvSpPr>
          <p:cNvPr id="4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3" name="表格 42"/>
          <p:cNvGraphicFramePr>
            <a:graphicFrameLocks noGrp="1"/>
          </p:cNvGraphicFramePr>
          <p:nvPr>
            <p:extLst>
              <p:ext uri="{D42A27DB-BD31-4B8C-83A1-F6EECF244321}">
                <p14:modId xmlns:p14="http://schemas.microsoft.com/office/powerpoint/2010/main" val="3668769193"/>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TextBox 4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45" name="TextBox 4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46" name="TextBox 4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47" name="TextBox 4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48" name="TextBox 4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49" name="TextBox 4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68" name="TextBox 67">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69" name="TextBox 68">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0" name="TextBox 69">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1" name="TextBox 70">
            <a:hlinkClick r:id="rId11"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2" name="TextBox 71">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3" name="TextBox 72">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5" name="TextBox 74">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7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9" name="表格 78"/>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0" name="TextBox 79">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81" name="TextBox 80">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2" name="TextBox 81">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3" name="TextBox 82">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4" name="TextBox 83">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5" name="TextBox 84">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6" name="TextBox 85">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7" name="TextBox 8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8" name="TextBox 8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9" name="TextBox 8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90" name="TextBox 8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91" name="TextBox 9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92" name="TextBox 9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93" name="TextBox 9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94" name="TextBox 9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1368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526" y="62078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三</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成分残缺或赘余</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未来五年，国家将通过改造棚户区、建设公租房等方式，</a:t>
            </a:r>
            <a:r>
              <a:rPr lang="zh-CN" altLang="zh-CN" sz="2400" kern="100" dirty="0" smtClean="0">
                <a:latin typeface="Times New Roman"/>
                <a:ea typeface="华文细黑"/>
                <a:cs typeface="Times New Roman"/>
              </a:rPr>
              <a:t>增</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加</a:t>
            </a:r>
            <a:r>
              <a:rPr lang="zh-CN" altLang="zh-CN" sz="2400" kern="100" dirty="0">
                <a:latin typeface="Times New Roman"/>
                <a:ea typeface="华文细黑"/>
                <a:cs typeface="Times New Roman"/>
              </a:rPr>
              <a:t>中低收入居民的住房供给，解决当前存在的房源不足。</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人大代表提议，我国应加快铁路投资体制改革，修改铁路法</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担保</a:t>
            </a:r>
            <a:r>
              <a:rPr lang="zh-CN" altLang="zh-CN" sz="2400" kern="100" dirty="0">
                <a:latin typeface="Times New Roman"/>
                <a:ea typeface="华文细黑"/>
                <a:cs typeface="Times New Roman"/>
              </a:rPr>
              <a:t>法等相关法律，制定详细的优惠政策，填补民间资本</a:t>
            </a:r>
            <a:r>
              <a:rPr lang="zh-CN" altLang="zh-CN" sz="2400" kern="100" dirty="0" smtClean="0">
                <a:latin typeface="Times New Roman"/>
                <a:ea typeface="华文细黑"/>
                <a:cs typeface="Times New Roman"/>
              </a:rPr>
              <a:t>参</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与</a:t>
            </a:r>
            <a:r>
              <a:rPr lang="zh-CN" altLang="zh-CN" sz="2400" kern="100" dirty="0">
                <a:latin typeface="Times New Roman"/>
                <a:ea typeface="华文细黑"/>
                <a:cs typeface="Times New Roman"/>
              </a:rPr>
              <a:t>铁路建设的法律空白。</a:t>
            </a:r>
            <a:endParaRPr lang="zh-CN" altLang="zh-CN" sz="1000" kern="100" dirty="0">
              <a:effectLst/>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TextBox 6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2" name="TextBox 6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3" name="TextBox 62">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4" name="TextBox 6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5" name="TextBox 6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6" name="TextBox 6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7" name="TextBox 6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8" name="TextBox 6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9" name="TextBox 6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0" name="TextBox 6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1" name="TextBox 7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2" name="TextBox 7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3" name="TextBox 7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4" name="TextBox 7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5" name="TextBox 7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8"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2" name="TextBox 51">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3" name="TextBox 52">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4" name="TextBox 53">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5" name="TextBox 54">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6" name="TextBox 55">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7" name="TextBox 56">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8" name="TextBox 57">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76" name="TextBox 75">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77" name="TextBox 76">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78" name="TextBox 77">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9" name="TextBox 78">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80" name="TextBox 79">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347" y="942856"/>
            <a:ext cx="8647507"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项主语残缺，在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专家</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项语意重复，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疑似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重复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项句式杂糅，删去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也会参加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738366097"/>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9" name="TextBox 48">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8941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4470" y="468278"/>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27.</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互联网不是法外之地，我们应将包括遏制网络谣言在内</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社会</a:t>
            </a:r>
            <a:r>
              <a:rPr lang="zh-CN" altLang="zh-CN" sz="2600" kern="100" dirty="0">
                <a:latin typeface="Times New Roman"/>
                <a:ea typeface="华文细黑"/>
                <a:cs typeface="Times New Roman"/>
              </a:rPr>
              <a:t>舆论监管纳入法治轨道，还要依法追究网络谣言</a:t>
            </a:r>
            <a:r>
              <a:rPr lang="zh-CN" altLang="zh-CN" sz="2600" kern="100" dirty="0" smtClean="0">
                <a:latin typeface="Times New Roman"/>
                <a:ea typeface="华文细黑"/>
                <a:cs typeface="Times New Roman"/>
              </a:rPr>
              <a:t>制造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者</a:t>
            </a:r>
            <a:r>
              <a:rPr lang="zh-CN" altLang="zh-CN" sz="2600" kern="100" dirty="0">
                <a:latin typeface="Times New Roman"/>
                <a:ea typeface="华文细黑"/>
                <a:cs typeface="Times New Roman"/>
              </a:rPr>
              <a:t>和传播者的法律责任。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网络调查表明，中学生网络恶搞杜甫的主要原因是</a:t>
            </a:r>
            <a:r>
              <a:rPr lang="zh-CN" altLang="zh-CN" sz="2600" kern="100" dirty="0" smtClean="0">
                <a:latin typeface="Times New Roman"/>
                <a:ea typeface="华文细黑"/>
                <a:cs typeface="Times New Roman"/>
              </a:rPr>
              <a:t>青春期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逆反心理、知识素养缺乏、内心空虚、游戏人生等</a:t>
            </a:r>
            <a:r>
              <a:rPr lang="zh-CN" altLang="zh-CN" sz="2600" kern="100" dirty="0" smtClean="0">
                <a:latin typeface="Times New Roman"/>
                <a:ea typeface="华文细黑"/>
                <a:cs typeface="Times New Roman"/>
              </a:rPr>
              <a:t>因素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造成</a:t>
            </a:r>
            <a:r>
              <a:rPr lang="zh-CN" altLang="zh-CN" sz="2600" kern="100" dirty="0">
                <a:latin typeface="Times New Roman"/>
                <a:ea typeface="华文细黑"/>
                <a:cs typeface="Times New Roman"/>
              </a:rPr>
              <a:t>的。</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870575660"/>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598996076"/>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51863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1378" y="726143"/>
            <a:ext cx="8647507"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针对农产品价格步步攀升的状况，政府制订了打击</a:t>
            </a:r>
            <a:r>
              <a:rPr lang="zh-CN" altLang="zh-CN" sz="2600" kern="100" dirty="0" smtClean="0">
                <a:latin typeface="Times New Roman"/>
                <a:ea typeface="华文细黑"/>
                <a:cs typeface="Times New Roman"/>
              </a:rPr>
              <a:t>囤积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居奇</a:t>
            </a:r>
            <a:r>
              <a:rPr lang="zh-CN" altLang="zh-CN" sz="2600" kern="100" dirty="0">
                <a:latin typeface="Times New Roman"/>
                <a:ea typeface="华文细黑"/>
                <a:cs typeface="Times New Roman"/>
              </a:rPr>
              <a:t>、投放紧缺商品等，对抑制价格过快上涨起了</a:t>
            </a:r>
            <a:r>
              <a:rPr lang="zh-CN" altLang="zh-CN" sz="2600" kern="100" dirty="0" smtClean="0">
                <a:latin typeface="Times New Roman"/>
                <a:ea typeface="华文细黑"/>
                <a:cs typeface="Times New Roman"/>
              </a:rPr>
              <a:t>很好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作用。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从《国门英雄》《感动生命》到《儿女情更长》，</a:t>
            </a:r>
            <a:r>
              <a:rPr lang="zh-CN" altLang="zh-CN" sz="2600" kern="100" dirty="0" smtClean="0">
                <a:latin typeface="Times New Roman"/>
                <a:ea typeface="华文细黑"/>
                <a:cs typeface="Times New Roman"/>
              </a:rPr>
              <a:t>中央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电视台</a:t>
            </a:r>
            <a:r>
              <a:rPr lang="zh-CN" altLang="zh-CN" sz="2600" kern="100" dirty="0">
                <a:latin typeface="Times New Roman"/>
                <a:ea typeface="华文细黑"/>
                <a:cs typeface="Times New Roman"/>
              </a:rPr>
              <a:t>通过播出节目的多样化，让观众体验到不同</a:t>
            </a:r>
            <a:r>
              <a:rPr lang="zh-CN" altLang="zh-CN" sz="2600" kern="100" dirty="0" smtClean="0">
                <a:latin typeface="Times New Roman"/>
                <a:ea typeface="华文细黑"/>
                <a:cs typeface="Times New Roman"/>
              </a:rPr>
              <a:t>题材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类型</a:t>
            </a:r>
            <a:r>
              <a:rPr lang="zh-CN" altLang="zh-CN" sz="2600" kern="100" dirty="0">
                <a:latin typeface="Times New Roman"/>
                <a:ea typeface="华文细黑"/>
                <a:cs typeface="Times New Roman"/>
              </a:rPr>
              <a:t>电视剧的魅力和水准。</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39045008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51926472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451539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9992" y="814080"/>
            <a:ext cx="8733982"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项结构混乱，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主要原因是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句式杂糅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项成分残缺，应该是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制订了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等措施</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体验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4270558962"/>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51926472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4693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blinds(horizontal)">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6659" y="475898"/>
            <a:ext cx="87706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28.</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哈佛大学傅高义教授倾十年心力完成了巨著</a:t>
            </a:r>
            <a:r>
              <a:rPr lang="zh-CN" altLang="zh-CN" sz="2600" kern="100" dirty="0" smtClean="0">
                <a:latin typeface="Times New Roman"/>
                <a:ea typeface="华文细黑"/>
                <a:cs typeface="Times New Roman"/>
              </a:rPr>
              <a:t>《邓小平时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代》</a:t>
            </a:r>
            <a:r>
              <a:rPr lang="zh-CN" altLang="zh-CN" sz="2600" kern="100" dirty="0">
                <a:latin typeface="Times New Roman"/>
                <a:ea typeface="华文细黑"/>
                <a:cs typeface="Times New Roman"/>
              </a:rPr>
              <a:t>，是对邓小平跌宕起伏的一生以及中国惊险崎岖</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改革开放</a:t>
            </a:r>
            <a:r>
              <a:rPr lang="zh-CN" altLang="zh-CN" sz="2600" kern="100" dirty="0">
                <a:latin typeface="Times New Roman"/>
                <a:ea typeface="华文细黑"/>
                <a:cs typeface="Times New Roman"/>
              </a:rPr>
              <a:t>之路的全景式描述。</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近日，俄罗斯消费者权益保护部门以卫生不达标为由，</a:t>
            </a:r>
            <a:r>
              <a:rPr lang="zh-CN" altLang="zh-CN" sz="2600" kern="100" dirty="0" smtClean="0">
                <a:latin typeface="Times New Roman"/>
                <a:ea typeface="华文细黑"/>
                <a:cs typeface="Times New Roman"/>
              </a:rPr>
              <a:t>对</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莫斯科市</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家麦当劳餐厅发出停业整顿，其中就包括</a:t>
            </a:r>
            <a:r>
              <a:rPr lang="zh-CN" altLang="zh-CN" sz="2600" kern="100" dirty="0" smtClean="0">
                <a:latin typeface="Times New Roman"/>
                <a:ea typeface="华文细黑"/>
                <a:cs typeface="Times New Roman"/>
              </a:rPr>
              <a:t>麦当</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劳</a:t>
            </a:r>
            <a:r>
              <a:rPr lang="zh-CN" altLang="zh-CN" sz="2600" kern="100" dirty="0">
                <a:latin typeface="Times New Roman"/>
                <a:ea typeface="华文细黑"/>
                <a:cs typeface="Times New Roman"/>
              </a:rPr>
              <a:t>在俄罗斯开设的第一家餐厅。</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757905133"/>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351926472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2885111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45318" y="807407"/>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学生倘若深陷题海无暇读书，我们就只能眼睁睁地看</a:t>
            </a:r>
            <a:r>
              <a:rPr lang="zh-CN" altLang="zh-CN" sz="2600" kern="100" dirty="0" smtClean="0">
                <a:latin typeface="Times New Roman"/>
                <a:ea typeface="华文细黑"/>
                <a:cs typeface="Times New Roman"/>
              </a:rPr>
              <a:t>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生机勃勃</a:t>
            </a:r>
            <a:r>
              <a:rPr lang="zh-CN" altLang="zh-CN" sz="2600" kern="100" dirty="0">
                <a:latin typeface="Times New Roman"/>
                <a:ea typeface="华文细黑"/>
                <a:cs typeface="Times New Roman"/>
              </a:rPr>
              <a:t>的孩子变成刻板僵化的应试机器，不但失掉</a:t>
            </a:r>
            <a:r>
              <a:rPr lang="zh-CN" altLang="zh-CN" sz="2600" kern="100" dirty="0" smtClean="0">
                <a:latin typeface="Times New Roman"/>
                <a:ea typeface="华文细黑"/>
                <a:cs typeface="Times New Roman"/>
              </a:rPr>
              <a:t>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新</a:t>
            </a:r>
            <a:r>
              <a:rPr lang="zh-CN" altLang="zh-CN" sz="2600" kern="100" dirty="0">
                <a:latin typeface="Times New Roman"/>
                <a:ea typeface="华文细黑"/>
                <a:cs typeface="Times New Roman"/>
              </a:rPr>
              <a:t>的能力，更可能拙于理性表达。</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余秋雨用平易近人的语调，与大家一起探索中华民族</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集体</a:t>
            </a:r>
            <a:r>
              <a:rPr lang="zh-CN" altLang="zh-CN" sz="2600" kern="100" dirty="0">
                <a:latin typeface="Times New Roman"/>
                <a:ea typeface="华文细黑"/>
                <a:cs typeface="Times New Roman"/>
              </a:rPr>
              <a:t>人格，让现场书友领略了一番堪称文化盛宴</a:t>
            </a:r>
            <a:r>
              <a:rPr lang="zh-CN" altLang="zh-CN" sz="2600" kern="100" dirty="0" smtClean="0">
                <a:latin typeface="Times New Roman"/>
                <a:ea typeface="华文细黑"/>
                <a:cs typeface="Times New Roman"/>
              </a:rPr>
              <a:t>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子</a:t>
            </a:r>
            <a:r>
              <a:rPr lang="zh-CN" altLang="zh-CN" sz="2600" kern="100" dirty="0">
                <a:latin typeface="Times New Roman"/>
                <a:ea typeface="华文细黑"/>
                <a:cs typeface="Times New Roman"/>
              </a:rPr>
              <a:t>之道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，让人叹为观止。</a:t>
            </a:r>
            <a:endParaRPr lang="zh-CN" altLang="zh-CN" sz="1050" kern="100" dirty="0">
              <a:effectLst/>
              <a:latin typeface="宋体"/>
              <a:cs typeface="Courier New"/>
            </a:endParaRPr>
          </a:p>
        </p:txBody>
      </p:sp>
      <p:sp>
        <p:nvSpPr>
          <p:cNvPr id="75"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6"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7" name="表格 76"/>
          <p:cNvGraphicFramePr>
            <a:graphicFrameLocks noGrp="1"/>
          </p:cNvGraphicFramePr>
          <p:nvPr>
            <p:extLst>
              <p:ext uri="{D42A27DB-BD31-4B8C-83A1-F6EECF244321}">
                <p14:modId xmlns:p14="http://schemas.microsoft.com/office/powerpoint/2010/main" val="1671061024"/>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8" name="TextBox 77">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79" name="TextBox 78">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80" name="TextBox 79">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81" name="TextBox 80">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82" name="TextBox 81">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83" name="TextBox 82">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84" name="TextBox 83">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85" name="TextBox 84">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86" name="TextBox 85">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87" name="TextBox 86">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88" name="TextBox 87">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89" name="TextBox 88">
            <a:hlinkClick r:id="rId13" action="ppaction://hlinksldjump"/>
          </p:cNvPr>
          <p:cNvSpPr txBox="1"/>
          <p:nvPr/>
        </p:nvSpPr>
        <p:spPr>
          <a:xfrm>
            <a:off x="7385595"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91" name="TextBox 90">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9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9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95" name="表格 94"/>
          <p:cNvGraphicFramePr>
            <a:graphicFrameLocks noGrp="1"/>
          </p:cNvGraphicFramePr>
          <p:nvPr>
            <p:extLst>
              <p:ext uri="{D42A27DB-BD31-4B8C-83A1-F6EECF244321}">
                <p14:modId xmlns:p14="http://schemas.microsoft.com/office/powerpoint/2010/main" val="257605177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6" name="TextBox 95">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97" name="TextBox 96">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98" name="TextBox 97">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9" name="TextBox 98">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0" name="TextBox 99">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1" name="TextBox 100">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02" name="TextBox 101">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03" name="TextBox 102">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04" name="TextBox 103">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05" name="TextBox 104">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06" name="TextBox 105">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07" name="TextBox 106">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108" name="TextBox 107">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109" name="TextBox 108">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110" name="TextBox 109">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5015238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30871" y="942856"/>
            <a:ext cx="8512738"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完成了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完成的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的宾语残缺，在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整顿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后加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通知</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倘若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应放在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之前。</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21"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2"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254153594"/>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TextBox 23">
            <a:hlinkClick r:id="rId2"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25" name="TextBox 24">
            <a:hlinkClick r:id="rId3"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26" name="TextBox 25">
            <a:hlinkClick r:id="rId4"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27" name="TextBox 26">
            <a:hlinkClick r:id="rId5"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28" name="TextBox 27">
            <a:hlinkClick r:id="rId6"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29" name="TextBox 28">
            <a:hlinkClick r:id="rId7"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30" name="TextBox 29">
            <a:hlinkClick r:id="rId8"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31" name="TextBox 30">
            <a:hlinkClick r:id="rId9"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32" name="TextBox 31">
            <a:hlinkClick r:id="rId10"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33" name="TextBox 32">
            <a:hlinkClick r:id="rId11"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34" name="TextBox 33">
            <a:hlinkClick r:id="rId12"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35" name="TextBox 34">
            <a:hlinkClick r:id="rId13" action="ppaction://hlinksldjump"/>
          </p:cNvPr>
          <p:cNvSpPr txBox="1"/>
          <p:nvPr/>
        </p:nvSpPr>
        <p:spPr>
          <a:xfrm>
            <a:off x="7385595" y="4810244"/>
            <a:ext cx="57078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37" name="TextBox 36">
            <a:hlinkClick r:id="rId14"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
        <p:nvSpPr>
          <p:cNvPr id="3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257605177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2" name="TextBox 41">
            <a:hlinkClick r:id="rId15"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3" name="TextBox 42">
            <a:hlinkClick r:id="rId16"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4" name="TextBox 43">
            <a:hlinkClick r:id="rId17"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5" name="TextBox 44">
            <a:hlinkClick r:id="rId18"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6" name="TextBox 45">
            <a:hlinkClick r:id="rId19"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7" name="TextBox 46">
            <a:hlinkClick r:id="rId20"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8" name="TextBox 47">
            <a:hlinkClick r:id="rId21"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7" name="TextBox 66">
            <a:hlinkClick r:id="rId22"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8" name="TextBox 67">
            <a:hlinkClick r:id="rId23"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9" name="TextBox 68">
            <a:hlinkClick r:id="rId24"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0" name="TextBox 69">
            <a:hlinkClick r:id="rId25"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1" name="TextBox 70">
            <a:hlinkClick r:id="rId26"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2" name="TextBox 71">
            <a:hlinkClick r:id="rId27"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3" name="TextBox 72">
            <a:hlinkClick r:id="rId28"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4" name="TextBox 73">
            <a:hlinkClick r:id="rId29"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9331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blinds(horizontal)">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712539"/>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针对核物质是否会随着大气环流向东经由太平洋影响</a:t>
            </a:r>
            <a:r>
              <a:rPr lang="zh-CN" altLang="zh-CN" sz="2600" kern="100" dirty="0" smtClean="0">
                <a:latin typeface="Times New Roman"/>
                <a:ea typeface="华文细黑"/>
                <a:cs typeface="Times New Roman"/>
              </a:rPr>
              <a:t>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我国</a:t>
            </a:r>
            <a:r>
              <a:rPr lang="zh-CN" altLang="zh-CN" sz="2600" kern="100" dirty="0">
                <a:latin typeface="Times New Roman"/>
                <a:ea typeface="华文细黑"/>
                <a:cs typeface="Times New Roman"/>
              </a:rPr>
              <a:t>东部沿海，有关专家表示，核物质浓度甚微，对</a:t>
            </a:r>
            <a:r>
              <a:rPr lang="zh-CN" altLang="zh-CN" sz="2600" kern="100" dirty="0" smtClean="0">
                <a:latin typeface="Times New Roman"/>
                <a:ea typeface="华文细黑"/>
                <a:cs typeface="Times New Roman"/>
              </a:rPr>
              <a:t>我国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不会</a:t>
            </a:r>
            <a:r>
              <a:rPr lang="zh-CN" altLang="zh-CN" sz="2600" kern="100" dirty="0">
                <a:latin typeface="Times New Roman"/>
                <a:ea typeface="华文细黑"/>
                <a:cs typeface="Times New Roman"/>
              </a:rPr>
              <a:t>造成影响。</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在人类长期的实践中，对生命和自然的认识逐渐有了</a:t>
            </a:r>
            <a:r>
              <a:rPr lang="zh-CN" altLang="zh-CN" sz="2600" kern="100" dirty="0" smtClean="0">
                <a:latin typeface="Times New Roman"/>
                <a:ea typeface="华文细黑"/>
                <a:cs typeface="Times New Roman"/>
              </a:rPr>
              <a:t>本质</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性</a:t>
            </a:r>
            <a:r>
              <a:rPr lang="zh-CN" altLang="zh-CN" sz="2600" kern="100" dirty="0">
                <a:latin typeface="Times New Roman"/>
                <a:ea typeface="华文细黑"/>
                <a:cs typeface="Times New Roman"/>
              </a:rPr>
              <a:t>的进展，发现自然系统之间的各个元素并非独立，</a:t>
            </a:r>
            <a:r>
              <a:rPr lang="zh-CN" altLang="zh-CN" sz="2600" kern="100" dirty="0" smtClean="0">
                <a:latin typeface="Times New Roman"/>
                <a:ea typeface="华文细黑"/>
                <a:cs typeface="Times New Roman"/>
              </a:rPr>
              <a:t>而是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彼此</a:t>
            </a:r>
            <a:r>
              <a:rPr lang="zh-CN" altLang="zh-CN" sz="2600" kern="100" dirty="0">
                <a:latin typeface="Times New Roman"/>
                <a:ea typeface="华文细黑"/>
                <a:cs typeface="Times New Roman"/>
              </a:rPr>
              <a:t>环环相扣，人类仅是该复杂系统中的一个环节而已。</a:t>
            </a:r>
            <a:endParaRPr lang="zh-CN" altLang="zh-CN" sz="1050" kern="100" dirty="0">
              <a:effectLst/>
              <a:latin typeface="宋体"/>
              <a:cs typeface="Courier New"/>
            </a:endParaRPr>
          </a:p>
        </p:txBody>
      </p:sp>
      <p:sp>
        <p:nvSpPr>
          <p:cNvPr id="2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TextBox 3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3" name="TextBox 3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4" name="TextBox 6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5" name="TextBox 6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6" name="TextBox 6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7" name="TextBox 6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8" name="TextBox 6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9" name="TextBox 6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0" name="TextBox 6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6" name="AutoShape 39"/>
          <p:cNvSpPr>
            <a:spLocks noChangeArrowheads="1"/>
          </p:cNvSpPr>
          <p:nvPr/>
        </p:nvSpPr>
        <p:spPr bwMode="gray">
          <a:xfrm>
            <a:off x="-483553" y="4806816"/>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4865554"/>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761021548"/>
              </p:ext>
            </p:extLst>
          </p:nvPr>
        </p:nvGraphicFramePr>
        <p:xfrm>
          <a:off x="381908" y="4818266"/>
          <a:ext cx="7580599"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17" action="ppaction://hlinksldjump"/>
          </p:cNvPr>
          <p:cNvSpPr txBox="1"/>
          <p:nvPr/>
        </p:nvSpPr>
        <p:spPr>
          <a:xfrm>
            <a:off x="971600" y="482205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17</a:t>
            </a:r>
            <a:endParaRPr lang="zh-CN" altLang="en-US" dirty="0"/>
          </a:p>
        </p:txBody>
      </p:sp>
      <p:sp>
        <p:nvSpPr>
          <p:cNvPr id="50" name="TextBox 49">
            <a:hlinkClick r:id="rId18" action="ppaction://hlinksldjump"/>
          </p:cNvPr>
          <p:cNvSpPr txBox="1"/>
          <p:nvPr/>
        </p:nvSpPr>
        <p:spPr>
          <a:xfrm>
            <a:off x="1555284" y="4813672"/>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18</a:t>
            </a:r>
            <a:endParaRPr lang="zh-CN" altLang="en-US" dirty="0"/>
          </a:p>
        </p:txBody>
      </p:sp>
      <p:sp>
        <p:nvSpPr>
          <p:cNvPr id="51" name="TextBox 50">
            <a:hlinkClick r:id="rId19" action="ppaction://hlinksldjump"/>
          </p:cNvPr>
          <p:cNvSpPr txBox="1"/>
          <p:nvPr/>
        </p:nvSpPr>
        <p:spPr>
          <a:xfrm>
            <a:off x="2142396" y="482338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19</a:t>
            </a:r>
            <a:endParaRPr lang="zh-CN" altLang="en-US" dirty="0"/>
          </a:p>
        </p:txBody>
      </p:sp>
      <p:sp>
        <p:nvSpPr>
          <p:cNvPr id="52" name="TextBox 51">
            <a:hlinkClick r:id="rId20" action="ppaction://hlinksldjump"/>
          </p:cNvPr>
          <p:cNvSpPr txBox="1"/>
          <p:nvPr/>
        </p:nvSpPr>
        <p:spPr>
          <a:xfrm>
            <a:off x="2726080" y="482411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20</a:t>
            </a:r>
            <a:endParaRPr lang="zh-CN" altLang="en-US" dirty="0"/>
          </a:p>
        </p:txBody>
      </p:sp>
      <p:sp>
        <p:nvSpPr>
          <p:cNvPr id="53" name="TextBox 52">
            <a:hlinkClick r:id="rId21" action="ppaction://hlinksldjump"/>
          </p:cNvPr>
          <p:cNvSpPr txBox="1"/>
          <p:nvPr/>
        </p:nvSpPr>
        <p:spPr>
          <a:xfrm>
            <a:off x="3304558" y="4824840"/>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21</a:t>
            </a:r>
            <a:endParaRPr lang="zh-CN" altLang="en-US" dirty="0"/>
          </a:p>
        </p:txBody>
      </p:sp>
      <p:sp>
        <p:nvSpPr>
          <p:cNvPr id="54" name="TextBox 53">
            <a:hlinkClick r:id="rId22" action="ppaction://hlinksldjump"/>
          </p:cNvPr>
          <p:cNvSpPr txBox="1"/>
          <p:nvPr/>
        </p:nvSpPr>
        <p:spPr>
          <a:xfrm>
            <a:off x="3895862" y="482548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22</a:t>
            </a:r>
            <a:endParaRPr lang="zh-CN" altLang="en-US" dirty="0"/>
          </a:p>
        </p:txBody>
      </p:sp>
      <p:sp>
        <p:nvSpPr>
          <p:cNvPr id="55" name="TextBox 54">
            <a:hlinkClick r:id="rId23" action="ppaction://hlinksldjump"/>
          </p:cNvPr>
          <p:cNvSpPr txBox="1"/>
          <p:nvPr/>
        </p:nvSpPr>
        <p:spPr>
          <a:xfrm>
            <a:off x="4477387" y="481850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23</a:t>
            </a:r>
            <a:endParaRPr lang="zh-CN" altLang="en-US" dirty="0"/>
          </a:p>
        </p:txBody>
      </p:sp>
      <p:sp>
        <p:nvSpPr>
          <p:cNvPr id="56" name="TextBox 55">
            <a:hlinkClick r:id="rId24" action="ppaction://hlinksldjump"/>
          </p:cNvPr>
          <p:cNvSpPr txBox="1"/>
          <p:nvPr/>
        </p:nvSpPr>
        <p:spPr>
          <a:xfrm>
            <a:off x="5060420" y="4816490"/>
            <a:ext cx="570781" cy="338554"/>
          </a:xfrm>
          <a:prstGeom prst="rect">
            <a:avLst/>
          </a:prstGeom>
          <a:noFill/>
        </p:spPr>
        <p:txBody>
          <a:bodyPr wrap="none" rtlCol="0">
            <a:spAutoFit/>
          </a:bodyPr>
          <a:lstStyle/>
          <a:p>
            <a:pPr algn="ctr"/>
            <a:r>
              <a:rPr lang="en-US" altLang="zh-CN" sz="1600" b="1" dirty="0" smtClean="0">
                <a:latin typeface="Times New Roman" pitchFamily="18" charset="0"/>
                <a:cs typeface="Times New Roman" pitchFamily="18" charset="0"/>
              </a:rPr>
              <a:t>24</a:t>
            </a:r>
            <a:endParaRPr lang="zh-CN" altLang="en-US" sz="1600" b="1" dirty="0">
              <a:latin typeface="Times New Roman" pitchFamily="18" charset="0"/>
              <a:cs typeface="Times New Roman" pitchFamily="18" charset="0"/>
            </a:endParaRPr>
          </a:p>
        </p:txBody>
      </p:sp>
      <p:sp>
        <p:nvSpPr>
          <p:cNvPr id="57" name="TextBox 56">
            <a:hlinkClick r:id="rId25" action="ppaction://hlinksldjump"/>
          </p:cNvPr>
          <p:cNvSpPr txBox="1"/>
          <p:nvPr/>
        </p:nvSpPr>
        <p:spPr>
          <a:xfrm>
            <a:off x="5649784" y="4817864"/>
            <a:ext cx="57078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25</a:t>
            </a:r>
            <a:endParaRPr lang="zh-CN" altLang="en-US" sz="1600" b="1" dirty="0">
              <a:latin typeface="Times New Roman" pitchFamily="18" charset="0"/>
              <a:cs typeface="Times New Roman" pitchFamily="18" charset="0"/>
            </a:endParaRPr>
          </a:p>
        </p:txBody>
      </p:sp>
      <p:sp>
        <p:nvSpPr>
          <p:cNvPr id="58" name="TextBox 57">
            <a:hlinkClick r:id="rId26" action="ppaction://hlinksldjump"/>
          </p:cNvPr>
          <p:cNvSpPr txBox="1"/>
          <p:nvPr/>
        </p:nvSpPr>
        <p:spPr>
          <a:xfrm>
            <a:off x="6225847" y="481786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26</a:t>
            </a:r>
            <a:endParaRPr lang="zh-CN" altLang="en-US" sz="1600" b="1" dirty="0">
              <a:latin typeface="Times New Roman" pitchFamily="18" charset="0"/>
              <a:cs typeface="Times New Roman" pitchFamily="18" charset="0"/>
            </a:endParaRPr>
          </a:p>
        </p:txBody>
      </p:sp>
      <p:sp>
        <p:nvSpPr>
          <p:cNvPr id="59" name="TextBox 58">
            <a:hlinkClick r:id="rId27" action="ppaction://hlinksldjump"/>
          </p:cNvPr>
          <p:cNvSpPr txBox="1"/>
          <p:nvPr/>
        </p:nvSpPr>
        <p:spPr>
          <a:xfrm>
            <a:off x="6804248"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27</a:t>
            </a:r>
            <a:endParaRPr lang="zh-CN" altLang="en-US" sz="1600" b="1" dirty="0">
              <a:latin typeface="Times New Roman" pitchFamily="18" charset="0"/>
              <a:cs typeface="Times New Roman" pitchFamily="18" charset="0"/>
            </a:endParaRPr>
          </a:p>
        </p:txBody>
      </p:sp>
      <p:sp>
        <p:nvSpPr>
          <p:cNvPr id="71" name="TextBox 70">
            <a:hlinkClick r:id="rId28" action="ppaction://hlinksldjump"/>
          </p:cNvPr>
          <p:cNvSpPr txBox="1"/>
          <p:nvPr/>
        </p:nvSpPr>
        <p:spPr>
          <a:xfrm>
            <a:off x="7385595" y="4810244"/>
            <a:ext cx="57078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28</a:t>
            </a:r>
            <a:endParaRPr lang="zh-CN" altLang="en-US" sz="1600" b="1" dirty="0">
              <a:latin typeface="Times New Roman" pitchFamily="18" charset="0"/>
              <a:cs typeface="Times New Roman" pitchFamily="18" charset="0"/>
            </a:endParaRPr>
          </a:p>
        </p:txBody>
      </p:sp>
      <p:sp>
        <p:nvSpPr>
          <p:cNvPr id="72" name="TextBox 71">
            <a:hlinkClick r:id="rId29" action="ppaction://hlinksldjump"/>
          </p:cNvPr>
          <p:cNvSpPr txBox="1"/>
          <p:nvPr/>
        </p:nvSpPr>
        <p:spPr>
          <a:xfrm>
            <a:off x="387916" y="481786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16</a:t>
            </a:r>
            <a:endParaRPr lang="zh-CN" altLang="en-US" dirty="0"/>
          </a:p>
        </p:txBody>
      </p:sp>
    </p:spTree>
    <p:extLst>
      <p:ext uri="{BB962C8B-B14F-4D97-AF65-F5344CB8AC3E}">
        <p14:creationId xmlns:p14="http://schemas.microsoft.com/office/powerpoint/2010/main" val="2396707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2716</TotalTime>
  <Words>5177</Words>
  <Application>Microsoft Office PowerPoint</Application>
  <PresentationFormat>全屏显示(16:9)</PresentationFormat>
  <Paragraphs>2848</Paragraphs>
  <Slides>87</Slides>
  <Notes>0</Notes>
  <HiddenSlides>0</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248</cp:revision>
  <dcterms:created xsi:type="dcterms:W3CDTF">2014-12-15T01:46:29Z</dcterms:created>
  <dcterms:modified xsi:type="dcterms:W3CDTF">2015-04-15T07:16:47Z</dcterms:modified>
</cp:coreProperties>
</file>