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256" r:id="rId2"/>
    <p:sldId id="716" r:id="rId3"/>
    <p:sldId id="587" r:id="rId4"/>
    <p:sldId id="715" r:id="rId5"/>
    <p:sldId id="591" r:id="rId6"/>
    <p:sldId id="592" r:id="rId7"/>
    <p:sldId id="717" r:id="rId8"/>
    <p:sldId id="593" r:id="rId9"/>
    <p:sldId id="594" r:id="rId10"/>
    <p:sldId id="595" r:id="rId11"/>
    <p:sldId id="596" r:id="rId12"/>
    <p:sldId id="760" r:id="rId13"/>
    <p:sldId id="597" r:id="rId14"/>
    <p:sldId id="718" r:id="rId15"/>
    <p:sldId id="598" r:id="rId16"/>
    <p:sldId id="599" r:id="rId17"/>
    <p:sldId id="600" r:id="rId18"/>
    <p:sldId id="602" r:id="rId19"/>
    <p:sldId id="603" r:id="rId20"/>
    <p:sldId id="719" r:id="rId21"/>
    <p:sldId id="604" r:id="rId22"/>
    <p:sldId id="605" r:id="rId23"/>
    <p:sldId id="720" r:id="rId24"/>
    <p:sldId id="606" r:id="rId25"/>
    <p:sldId id="607" r:id="rId26"/>
    <p:sldId id="608" r:id="rId27"/>
    <p:sldId id="609" r:id="rId28"/>
    <p:sldId id="761" r:id="rId29"/>
    <p:sldId id="610" r:id="rId30"/>
    <p:sldId id="611" r:id="rId31"/>
    <p:sldId id="724" r:id="rId32"/>
    <p:sldId id="612" r:id="rId33"/>
    <p:sldId id="613" r:id="rId34"/>
    <p:sldId id="614" r:id="rId35"/>
    <p:sldId id="615" r:id="rId36"/>
    <p:sldId id="725" r:id="rId37"/>
    <p:sldId id="616" r:id="rId38"/>
    <p:sldId id="688" r:id="rId39"/>
    <p:sldId id="689" r:id="rId40"/>
    <p:sldId id="690" r:id="rId41"/>
    <p:sldId id="691" r:id="rId42"/>
    <p:sldId id="692" r:id="rId43"/>
    <p:sldId id="693" r:id="rId44"/>
    <p:sldId id="381" r:id="rId4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1111"/>
    <a:srgbClr val="FFFFCC"/>
    <a:srgbClr val="6BA42C"/>
    <a:srgbClr val="FFFF99"/>
    <a:srgbClr val="D0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0" autoAdjust="0"/>
    <p:restoredTop sz="75214" autoAdjust="0"/>
  </p:normalViewPr>
  <p:slideViewPr>
    <p:cSldViewPr>
      <p:cViewPr>
        <p:scale>
          <a:sx n="125" d="100"/>
          <a:sy n="125" d="100"/>
        </p:scale>
        <p:origin x="-1608" y="-540"/>
      </p:cViewPr>
      <p:guideLst>
        <p:guide orient="horz" pos="1620"/>
        <p:guide pos="2880"/>
      </p:guideLst>
    </p:cSldViewPr>
  </p:slideViewPr>
  <p:notesTextViewPr>
    <p:cViewPr>
      <p:scale>
        <a:sx n="1" d="1"/>
        <a:sy n="1" d="1"/>
      </p:scale>
      <p:origin x="0" y="0"/>
    </p:cViewPr>
  </p:notesTextViewPr>
  <p:notesViewPr>
    <p:cSldViewPr>
      <p:cViewPr varScale="1">
        <p:scale>
          <a:sx n="66" d="100"/>
          <a:sy n="66" d="100"/>
        </p:scale>
        <p:origin x="-318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60824-36D3-4A57-94A7-C8FEE66C27F8}" type="datetimeFigureOut">
              <a:rPr lang="zh-CN" altLang="en-US" smtClean="0"/>
              <a:t>2015/4/15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FE5055-F480-440C-9641-6D6C555D6973}" type="slidenum">
              <a:rPr lang="zh-CN" altLang="en-US" smtClean="0"/>
              <a:t>‹#›</a:t>
            </a:fld>
            <a:endParaRPr lang="zh-CN" altLang="en-US"/>
          </a:p>
        </p:txBody>
      </p:sp>
    </p:spTree>
    <p:extLst>
      <p:ext uri="{BB962C8B-B14F-4D97-AF65-F5344CB8AC3E}">
        <p14:creationId xmlns:p14="http://schemas.microsoft.com/office/powerpoint/2010/main" val="25682160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Picture 2" descr="E:\文语\2\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4" name="Picture 2" descr="E:\文语\2\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3148479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2322"/>
            <a:ext cx="9144000" cy="5143500"/>
          </a:xfrm>
          <a:prstGeom prst="rect">
            <a:avLst/>
          </a:prstGeom>
        </p:spPr>
      </p:pic>
    </p:spTree>
    <p:extLst>
      <p:ext uri="{BB962C8B-B14F-4D97-AF65-F5344CB8AC3E}">
        <p14:creationId xmlns:p14="http://schemas.microsoft.com/office/powerpoint/2010/main" val="35072938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12918"/>
            <a:ext cx="9144000" cy="5143500"/>
          </a:xfrm>
          <a:prstGeom prst="rect">
            <a:avLst/>
          </a:prstGeom>
        </p:spPr>
      </p:pic>
    </p:spTree>
    <p:extLst>
      <p:ext uri="{BB962C8B-B14F-4D97-AF65-F5344CB8AC3E}">
        <p14:creationId xmlns:p14="http://schemas.microsoft.com/office/powerpoint/2010/main" val="13920006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
        <p:nvSpPr>
          <p:cNvPr id="6" name="AutoShape 46"/>
          <p:cNvSpPr>
            <a:spLocks noChangeArrowheads="1"/>
          </p:cNvSpPr>
          <p:nvPr userDrawn="1"/>
        </p:nvSpPr>
        <p:spPr bwMode="gray">
          <a:xfrm>
            <a:off x="-396552" y="4750658"/>
            <a:ext cx="9937104" cy="361292"/>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sz="1800" b="0"/>
          </a:p>
        </p:txBody>
      </p:sp>
    </p:spTree>
    <p:extLst>
      <p:ext uri="{BB962C8B-B14F-4D97-AF65-F5344CB8AC3E}">
        <p14:creationId xmlns:p14="http://schemas.microsoft.com/office/powerpoint/2010/main" val="39799724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Tree>
    <p:extLst>
      <p:ext uri="{BB962C8B-B14F-4D97-AF65-F5344CB8AC3E}">
        <p14:creationId xmlns:p14="http://schemas.microsoft.com/office/powerpoint/2010/main" val="31230000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3074" name="Picture 2" descr="E:\文语\1\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3212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 id="2147483654" r:id="rId6"/>
    <p:sldLayoutId id="2147483653" r:id="rId7"/>
    <p:sldLayoutId id="2147483652" r:id="rId8"/>
    <p:sldLayoutId id="2147483655" r:id="rId9"/>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9.xml"/><Relationship Id="rId2" Type="http://schemas.openxmlformats.org/officeDocument/2006/relationships/slide" Target="slide2.xml"/><Relationship Id="rId16"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6.xml"/><Relationship Id="rId5" Type="http://schemas.openxmlformats.org/officeDocument/2006/relationships/slide" Target="slide10.xml"/><Relationship Id="rId15" Type="http://schemas.openxmlformats.org/officeDocument/2006/relationships/slide" Target="slide38.xml"/><Relationship Id="rId10" Type="http://schemas.openxmlformats.org/officeDocument/2006/relationships/slide" Target="slide24.xml"/><Relationship Id="rId4" Type="http://schemas.openxmlformats.org/officeDocument/2006/relationships/slide" Target="slide8.xml"/><Relationship Id="rId9" Type="http://schemas.openxmlformats.org/officeDocument/2006/relationships/slide" Target="slide21.xml"/><Relationship Id="rId14" Type="http://schemas.openxmlformats.org/officeDocument/2006/relationships/slide" Target="slide35.xml"/></Relationships>
</file>

<file path=ppt/slides/_rels/slide11.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9.xml"/><Relationship Id="rId2" Type="http://schemas.openxmlformats.org/officeDocument/2006/relationships/slide" Target="slide2.xml"/><Relationship Id="rId16"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6.xml"/><Relationship Id="rId5" Type="http://schemas.openxmlformats.org/officeDocument/2006/relationships/slide" Target="slide10.xml"/><Relationship Id="rId15" Type="http://schemas.openxmlformats.org/officeDocument/2006/relationships/slide" Target="slide38.xml"/><Relationship Id="rId10" Type="http://schemas.openxmlformats.org/officeDocument/2006/relationships/slide" Target="slide24.xml"/><Relationship Id="rId4" Type="http://schemas.openxmlformats.org/officeDocument/2006/relationships/slide" Target="slide8.xml"/><Relationship Id="rId9" Type="http://schemas.openxmlformats.org/officeDocument/2006/relationships/slide" Target="slide21.xml"/><Relationship Id="rId14" Type="http://schemas.openxmlformats.org/officeDocument/2006/relationships/slide" Target="slide35.xml"/></Relationships>
</file>

<file path=ppt/slides/_rels/slide12.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9.xml"/><Relationship Id="rId2" Type="http://schemas.openxmlformats.org/officeDocument/2006/relationships/slide" Target="slide2.xml"/><Relationship Id="rId16"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6.xml"/><Relationship Id="rId5" Type="http://schemas.openxmlformats.org/officeDocument/2006/relationships/slide" Target="slide10.xml"/><Relationship Id="rId15" Type="http://schemas.openxmlformats.org/officeDocument/2006/relationships/slide" Target="slide38.xml"/><Relationship Id="rId10" Type="http://schemas.openxmlformats.org/officeDocument/2006/relationships/slide" Target="slide24.xml"/><Relationship Id="rId4" Type="http://schemas.openxmlformats.org/officeDocument/2006/relationships/slide" Target="slide8.xml"/><Relationship Id="rId9" Type="http://schemas.openxmlformats.org/officeDocument/2006/relationships/slide" Target="slide21.xml"/><Relationship Id="rId14" Type="http://schemas.openxmlformats.org/officeDocument/2006/relationships/slide" Target="slide35.xml"/></Relationships>
</file>

<file path=ppt/slides/_rels/slide13.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9.xml"/><Relationship Id="rId2" Type="http://schemas.openxmlformats.org/officeDocument/2006/relationships/slide" Target="slide2.xml"/><Relationship Id="rId16"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6.xml"/><Relationship Id="rId5" Type="http://schemas.openxmlformats.org/officeDocument/2006/relationships/slide" Target="slide10.xml"/><Relationship Id="rId15" Type="http://schemas.openxmlformats.org/officeDocument/2006/relationships/slide" Target="slide38.xml"/><Relationship Id="rId10" Type="http://schemas.openxmlformats.org/officeDocument/2006/relationships/slide" Target="slide24.xml"/><Relationship Id="rId4" Type="http://schemas.openxmlformats.org/officeDocument/2006/relationships/slide" Target="slide8.xml"/><Relationship Id="rId9" Type="http://schemas.openxmlformats.org/officeDocument/2006/relationships/slide" Target="slide21.xml"/><Relationship Id="rId14" Type="http://schemas.openxmlformats.org/officeDocument/2006/relationships/slide" Target="slide35.xml"/></Relationships>
</file>

<file path=ppt/slides/_rels/slide14.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9.xml"/><Relationship Id="rId2" Type="http://schemas.openxmlformats.org/officeDocument/2006/relationships/slide" Target="slide2.xml"/><Relationship Id="rId16"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6.xml"/><Relationship Id="rId5" Type="http://schemas.openxmlformats.org/officeDocument/2006/relationships/slide" Target="slide10.xml"/><Relationship Id="rId15" Type="http://schemas.openxmlformats.org/officeDocument/2006/relationships/slide" Target="slide38.xml"/><Relationship Id="rId10" Type="http://schemas.openxmlformats.org/officeDocument/2006/relationships/slide" Target="slide24.xml"/><Relationship Id="rId4" Type="http://schemas.openxmlformats.org/officeDocument/2006/relationships/slide" Target="slide8.xml"/><Relationship Id="rId9" Type="http://schemas.openxmlformats.org/officeDocument/2006/relationships/slide" Target="slide21.xml"/><Relationship Id="rId14" Type="http://schemas.openxmlformats.org/officeDocument/2006/relationships/slide" Target="slide35.xml"/></Relationships>
</file>

<file path=ppt/slides/_rels/slide15.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9.xml"/><Relationship Id="rId2" Type="http://schemas.openxmlformats.org/officeDocument/2006/relationships/slide" Target="slide2.xml"/><Relationship Id="rId16"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6.xml"/><Relationship Id="rId5" Type="http://schemas.openxmlformats.org/officeDocument/2006/relationships/slide" Target="slide10.xml"/><Relationship Id="rId15" Type="http://schemas.openxmlformats.org/officeDocument/2006/relationships/slide" Target="slide38.xml"/><Relationship Id="rId10" Type="http://schemas.openxmlformats.org/officeDocument/2006/relationships/slide" Target="slide24.xml"/><Relationship Id="rId4" Type="http://schemas.openxmlformats.org/officeDocument/2006/relationships/slide" Target="slide8.xml"/><Relationship Id="rId9" Type="http://schemas.openxmlformats.org/officeDocument/2006/relationships/slide" Target="slide21.xml"/><Relationship Id="rId14" Type="http://schemas.openxmlformats.org/officeDocument/2006/relationships/slide" Target="slide35.xml"/></Relationships>
</file>

<file path=ppt/slides/_rels/slide16.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9.xml"/><Relationship Id="rId2" Type="http://schemas.openxmlformats.org/officeDocument/2006/relationships/slide" Target="slide2.xml"/><Relationship Id="rId16"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6.xml"/><Relationship Id="rId5" Type="http://schemas.openxmlformats.org/officeDocument/2006/relationships/slide" Target="slide10.xml"/><Relationship Id="rId15" Type="http://schemas.openxmlformats.org/officeDocument/2006/relationships/slide" Target="slide38.xml"/><Relationship Id="rId10" Type="http://schemas.openxmlformats.org/officeDocument/2006/relationships/slide" Target="slide24.xml"/><Relationship Id="rId4" Type="http://schemas.openxmlformats.org/officeDocument/2006/relationships/slide" Target="slide8.xml"/><Relationship Id="rId9" Type="http://schemas.openxmlformats.org/officeDocument/2006/relationships/slide" Target="slide21.xml"/><Relationship Id="rId14" Type="http://schemas.openxmlformats.org/officeDocument/2006/relationships/slide" Target="slide35.xml"/></Relationships>
</file>

<file path=ppt/slides/_rels/slide17.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9.xml"/><Relationship Id="rId2" Type="http://schemas.openxmlformats.org/officeDocument/2006/relationships/slide" Target="slide2.xml"/><Relationship Id="rId16"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6.xml"/><Relationship Id="rId5" Type="http://schemas.openxmlformats.org/officeDocument/2006/relationships/slide" Target="slide10.xml"/><Relationship Id="rId15" Type="http://schemas.openxmlformats.org/officeDocument/2006/relationships/slide" Target="slide38.xml"/><Relationship Id="rId10" Type="http://schemas.openxmlformats.org/officeDocument/2006/relationships/slide" Target="slide24.xml"/><Relationship Id="rId4" Type="http://schemas.openxmlformats.org/officeDocument/2006/relationships/slide" Target="slide8.xml"/><Relationship Id="rId9" Type="http://schemas.openxmlformats.org/officeDocument/2006/relationships/slide" Target="slide21.xml"/><Relationship Id="rId14" Type="http://schemas.openxmlformats.org/officeDocument/2006/relationships/slide" Target="slide35.xml"/></Relationships>
</file>

<file path=ppt/slides/_rels/slide18.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9.xml"/><Relationship Id="rId2" Type="http://schemas.openxmlformats.org/officeDocument/2006/relationships/slide" Target="slide2.xml"/><Relationship Id="rId16"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6.xml"/><Relationship Id="rId5" Type="http://schemas.openxmlformats.org/officeDocument/2006/relationships/slide" Target="slide10.xml"/><Relationship Id="rId15" Type="http://schemas.openxmlformats.org/officeDocument/2006/relationships/slide" Target="slide38.xml"/><Relationship Id="rId10" Type="http://schemas.openxmlformats.org/officeDocument/2006/relationships/slide" Target="slide24.xml"/><Relationship Id="rId4" Type="http://schemas.openxmlformats.org/officeDocument/2006/relationships/slide" Target="slide8.xml"/><Relationship Id="rId9" Type="http://schemas.openxmlformats.org/officeDocument/2006/relationships/slide" Target="slide21.xml"/><Relationship Id="rId14" Type="http://schemas.openxmlformats.org/officeDocument/2006/relationships/slide" Target="slide35.xml"/></Relationships>
</file>

<file path=ppt/slides/_rels/slide19.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9.xml"/><Relationship Id="rId2" Type="http://schemas.openxmlformats.org/officeDocument/2006/relationships/slide" Target="slide2.xml"/><Relationship Id="rId16"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6.xml"/><Relationship Id="rId5" Type="http://schemas.openxmlformats.org/officeDocument/2006/relationships/slide" Target="slide10.xml"/><Relationship Id="rId15" Type="http://schemas.openxmlformats.org/officeDocument/2006/relationships/slide" Target="slide38.xml"/><Relationship Id="rId10" Type="http://schemas.openxmlformats.org/officeDocument/2006/relationships/slide" Target="slide24.xml"/><Relationship Id="rId4" Type="http://schemas.openxmlformats.org/officeDocument/2006/relationships/slide" Target="slide8.xml"/><Relationship Id="rId9" Type="http://schemas.openxmlformats.org/officeDocument/2006/relationships/slide" Target="slide21.xml"/><Relationship Id="rId14" Type="http://schemas.openxmlformats.org/officeDocument/2006/relationships/slide" Target="slide35.xml"/></Relationships>
</file>

<file path=ppt/slides/_rels/slide2.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9.xml"/><Relationship Id="rId2" Type="http://schemas.openxmlformats.org/officeDocument/2006/relationships/slide" Target="slide2.xml"/><Relationship Id="rId16"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6.xml"/><Relationship Id="rId5" Type="http://schemas.openxmlformats.org/officeDocument/2006/relationships/slide" Target="slide10.xml"/><Relationship Id="rId15" Type="http://schemas.openxmlformats.org/officeDocument/2006/relationships/slide" Target="slide38.xml"/><Relationship Id="rId10" Type="http://schemas.openxmlformats.org/officeDocument/2006/relationships/slide" Target="slide24.xml"/><Relationship Id="rId4" Type="http://schemas.openxmlformats.org/officeDocument/2006/relationships/slide" Target="slide8.xml"/><Relationship Id="rId9" Type="http://schemas.openxmlformats.org/officeDocument/2006/relationships/slide" Target="slide21.xml"/><Relationship Id="rId14" Type="http://schemas.openxmlformats.org/officeDocument/2006/relationships/slide" Target="slide35.xml"/></Relationships>
</file>

<file path=ppt/slides/_rels/slide20.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9.xml"/><Relationship Id="rId2" Type="http://schemas.openxmlformats.org/officeDocument/2006/relationships/slide" Target="slide2.xml"/><Relationship Id="rId16"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6.xml"/><Relationship Id="rId5" Type="http://schemas.openxmlformats.org/officeDocument/2006/relationships/slide" Target="slide10.xml"/><Relationship Id="rId15" Type="http://schemas.openxmlformats.org/officeDocument/2006/relationships/slide" Target="slide38.xml"/><Relationship Id="rId10" Type="http://schemas.openxmlformats.org/officeDocument/2006/relationships/slide" Target="slide24.xml"/><Relationship Id="rId4" Type="http://schemas.openxmlformats.org/officeDocument/2006/relationships/slide" Target="slide8.xml"/><Relationship Id="rId9" Type="http://schemas.openxmlformats.org/officeDocument/2006/relationships/slide" Target="slide21.xml"/><Relationship Id="rId14" Type="http://schemas.openxmlformats.org/officeDocument/2006/relationships/slide" Target="slide35.xml"/></Relationships>
</file>

<file path=ppt/slides/_rels/slide21.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9.xml"/><Relationship Id="rId2" Type="http://schemas.openxmlformats.org/officeDocument/2006/relationships/slide" Target="slide2.xml"/><Relationship Id="rId16"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6.xml"/><Relationship Id="rId5" Type="http://schemas.openxmlformats.org/officeDocument/2006/relationships/slide" Target="slide10.xml"/><Relationship Id="rId15" Type="http://schemas.openxmlformats.org/officeDocument/2006/relationships/slide" Target="slide38.xml"/><Relationship Id="rId10" Type="http://schemas.openxmlformats.org/officeDocument/2006/relationships/slide" Target="slide24.xml"/><Relationship Id="rId4" Type="http://schemas.openxmlformats.org/officeDocument/2006/relationships/slide" Target="slide8.xml"/><Relationship Id="rId9" Type="http://schemas.openxmlformats.org/officeDocument/2006/relationships/slide" Target="slide21.xml"/><Relationship Id="rId14" Type="http://schemas.openxmlformats.org/officeDocument/2006/relationships/slide" Target="slide35.xml"/></Relationships>
</file>

<file path=ppt/slides/_rels/slide22.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9.xml"/><Relationship Id="rId2" Type="http://schemas.openxmlformats.org/officeDocument/2006/relationships/slide" Target="slide2.xml"/><Relationship Id="rId16"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6.xml"/><Relationship Id="rId5" Type="http://schemas.openxmlformats.org/officeDocument/2006/relationships/slide" Target="slide10.xml"/><Relationship Id="rId15" Type="http://schemas.openxmlformats.org/officeDocument/2006/relationships/slide" Target="slide38.xml"/><Relationship Id="rId10" Type="http://schemas.openxmlformats.org/officeDocument/2006/relationships/slide" Target="slide24.xml"/><Relationship Id="rId4" Type="http://schemas.openxmlformats.org/officeDocument/2006/relationships/slide" Target="slide8.xml"/><Relationship Id="rId9" Type="http://schemas.openxmlformats.org/officeDocument/2006/relationships/slide" Target="slide21.xml"/><Relationship Id="rId14" Type="http://schemas.openxmlformats.org/officeDocument/2006/relationships/slide" Target="slide35.xml"/></Relationships>
</file>

<file path=ppt/slides/_rels/slide23.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9.xml"/><Relationship Id="rId2" Type="http://schemas.openxmlformats.org/officeDocument/2006/relationships/slide" Target="slide2.xml"/><Relationship Id="rId16"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6.xml"/><Relationship Id="rId5" Type="http://schemas.openxmlformats.org/officeDocument/2006/relationships/slide" Target="slide10.xml"/><Relationship Id="rId15" Type="http://schemas.openxmlformats.org/officeDocument/2006/relationships/slide" Target="slide38.xml"/><Relationship Id="rId10" Type="http://schemas.openxmlformats.org/officeDocument/2006/relationships/slide" Target="slide24.xml"/><Relationship Id="rId4" Type="http://schemas.openxmlformats.org/officeDocument/2006/relationships/slide" Target="slide8.xml"/><Relationship Id="rId9" Type="http://schemas.openxmlformats.org/officeDocument/2006/relationships/slide" Target="slide21.xml"/><Relationship Id="rId14" Type="http://schemas.openxmlformats.org/officeDocument/2006/relationships/slide" Target="slide35.xml"/></Relationships>
</file>

<file path=ppt/slides/_rels/slide24.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9.xml"/><Relationship Id="rId2" Type="http://schemas.openxmlformats.org/officeDocument/2006/relationships/slide" Target="slide2.xml"/><Relationship Id="rId16"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6.xml"/><Relationship Id="rId5" Type="http://schemas.openxmlformats.org/officeDocument/2006/relationships/slide" Target="slide10.xml"/><Relationship Id="rId15" Type="http://schemas.openxmlformats.org/officeDocument/2006/relationships/slide" Target="slide38.xml"/><Relationship Id="rId10" Type="http://schemas.openxmlformats.org/officeDocument/2006/relationships/slide" Target="slide24.xml"/><Relationship Id="rId4" Type="http://schemas.openxmlformats.org/officeDocument/2006/relationships/slide" Target="slide8.xml"/><Relationship Id="rId9" Type="http://schemas.openxmlformats.org/officeDocument/2006/relationships/slide" Target="slide21.xml"/><Relationship Id="rId14" Type="http://schemas.openxmlformats.org/officeDocument/2006/relationships/slide" Target="slide35.xml"/></Relationships>
</file>

<file path=ppt/slides/_rels/slide25.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9.xml"/><Relationship Id="rId2" Type="http://schemas.openxmlformats.org/officeDocument/2006/relationships/slide" Target="slide2.xml"/><Relationship Id="rId16"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6.xml"/><Relationship Id="rId5" Type="http://schemas.openxmlformats.org/officeDocument/2006/relationships/slide" Target="slide10.xml"/><Relationship Id="rId15" Type="http://schemas.openxmlformats.org/officeDocument/2006/relationships/slide" Target="slide38.xml"/><Relationship Id="rId10" Type="http://schemas.openxmlformats.org/officeDocument/2006/relationships/slide" Target="slide24.xml"/><Relationship Id="rId4" Type="http://schemas.openxmlformats.org/officeDocument/2006/relationships/slide" Target="slide8.xml"/><Relationship Id="rId9" Type="http://schemas.openxmlformats.org/officeDocument/2006/relationships/slide" Target="slide21.xml"/><Relationship Id="rId14" Type="http://schemas.openxmlformats.org/officeDocument/2006/relationships/slide" Target="slide35.xml"/></Relationships>
</file>

<file path=ppt/slides/_rels/slide26.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9.xml"/><Relationship Id="rId2" Type="http://schemas.openxmlformats.org/officeDocument/2006/relationships/slide" Target="slide2.xml"/><Relationship Id="rId16"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6.xml"/><Relationship Id="rId5" Type="http://schemas.openxmlformats.org/officeDocument/2006/relationships/slide" Target="slide10.xml"/><Relationship Id="rId15" Type="http://schemas.openxmlformats.org/officeDocument/2006/relationships/slide" Target="slide38.xml"/><Relationship Id="rId10" Type="http://schemas.openxmlformats.org/officeDocument/2006/relationships/slide" Target="slide24.xml"/><Relationship Id="rId4" Type="http://schemas.openxmlformats.org/officeDocument/2006/relationships/slide" Target="slide8.xml"/><Relationship Id="rId9" Type="http://schemas.openxmlformats.org/officeDocument/2006/relationships/slide" Target="slide21.xml"/><Relationship Id="rId14" Type="http://schemas.openxmlformats.org/officeDocument/2006/relationships/slide" Target="slide35.xml"/></Relationships>
</file>

<file path=ppt/slides/_rels/slide27.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9.xml"/><Relationship Id="rId2" Type="http://schemas.openxmlformats.org/officeDocument/2006/relationships/slide" Target="slide2.xml"/><Relationship Id="rId16"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6.xml"/><Relationship Id="rId5" Type="http://schemas.openxmlformats.org/officeDocument/2006/relationships/slide" Target="slide10.xml"/><Relationship Id="rId15" Type="http://schemas.openxmlformats.org/officeDocument/2006/relationships/slide" Target="slide38.xml"/><Relationship Id="rId10" Type="http://schemas.openxmlformats.org/officeDocument/2006/relationships/slide" Target="slide24.xml"/><Relationship Id="rId4" Type="http://schemas.openxmlformats.org/officeDocument/2006/relationships/slide" Target="slide8.xml"/><Relationship Id="rId9" Type="http://schemas.openxmlformats.org/officeDocument/2006/relationships/slide" Target="slide21.xml"/><Relationship Id="rId14" Type="http://schemas.openxmlformats.org/officeDocument/2006/relationships/slide" Target="slide35.xml"/></Relationships>
</file>

<file path=ppt/slides/_rels/slide28.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9.xml"/><Relationship Id="rId2" Type="http://schemas.openxmlformats.org/officeDocument/2006/relationships/slide" Target="slide2.xml"/><Relationship Id="rId16"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6.xml"/><Relationship Id="rId5" Type="http://schemas.openxmlformats.org/officeDocument/2006/relationships/slide" Target="slide10.xml"/><Relationship Id="rId15" Type="http://schemas.openxmlformats.org/officeDocument/2006/relationships/slide" Target="slide38.xml"/><Relationship Id="rId10" Type="http://schemas.openxmlformats.org/officeDocument/2006/relationships/slide" Target="slide24.xml"/><Relationship Id="rId4" Type="http://schemas.openxmlformats.org/officeDocument/2006/relationships/slide" Target="slide8.xml"/><Relationship Id="rId9" Type="http://schemas.openxmlformats.org/officeDocument/2006/relationships/slide" Target="slide21.xml"/><Relationship Id="rId14" Type="http://schemas.openxmlformats.org/officeDocument/2006/relationships/slide" Target="slide35.xml"/></Relationships>
</file>

<file path=ppt/slides/_rels/slide29.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9.xml"/><Relationship Id="rId2" Type="http://schemas.openxmlformats.org/officeDocument/2006/relationships/slide" Target="slide2.xml"/><Relationship Id="rId16"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6.xml"/><Relationship Id="rId5" Type="http://schemas.openxmlformats.org/officeDocument/2006/relationships/slide" Target="slide10.xml"/><Relationship Id="rId15" Type="http://schemas.openxmlformats.org/officeDocument/2006/relationships/slide" Target="slide38.xml"/><Relationship Id="rId10" Type="http://schemas.openxmlformats.org/officeDocument/2006/relationships/slide" Target="slide24.xml"/><Relationship Id="rId4" Type="http://schemas.openxmlformats.org/officeDocument/2006/relationships/slide" Target="slide8.xml"/><Relationship Id="rId9" Type="http://schemas.openxmlformats.org/officeDocument/2006/relationships/slide" Target="slide21.xml"/><Relationship Id="rId14" Type="http://schemas.openxmlformats.org/officeDocument/2006/relationships/slide" Target="slide35.xml"/></Relationships>
</file>

<file path=ppt/slides/_rels/slide3.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9.xml"/><Relationship Id="rId2" Type="http://schemas.openxmlformats.org/officeDocument/2006/relationships/slide" Target="slide2.xml"/><Relationship Id="rId16"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6.xml"/><Relationship Id="rId5" Type="http://schemas.openxmlformats.org/officeDocument/2006/relationships/slide" Target="slide10.xml"/><Relationship Id="rId15" Type="http://schemas.openxmlformats.org/officeDocument/2006/relationships/slide" Target="slide38.xml"/><Relationship Id="rId10" Type="http://schemas.openxmlformats.org/officeDocument/2006/relationships/slide" Target="slide24.xml"/><Relationship Id="rId4" Type="http://schemas.openxmlformats.org/officeDocument/2006/relationships/slide" Target="slide8.xml"/><Relationship Id="rId9" Type="http://schemas.openxmlformats.org/officeDocument/2006/relationships/slide" Target="slide21.xml"/><Relationship Id="rId14" Type="http://schemas.openxmlformats.org/officeDocument/2006/relationships/slide" Target="slide35.xml"/></Relationships>
</file>

<file path=ppt/slides/_rels/slide30.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9.xml"/><Relationship Id="rId2" Type="http://schemas.openxmlformats.org/officeDocument/2006/relationships/slide" Target="slide2.xml"/><Relationship Id="rId16"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6.xml"/><Relationship Id="rId5" Type="http://schemas.openxmlformats.org/officeDocument/2006/relationships/slide" Target="slide10.xml"/><Relationship Id="rId15" Type="http://schemas.openxmlformats.org/officeDocument/2006/relationships/slide" Target="slide38.xml"/><Relationship Id="rId10" Type="http://schemas.openxmlformats.org/officeDocument/2006/relationships/slide" Target="slide24.xml"/><Relationship Id="rId4" Type="http://schemas.openxmlformats.org/officeDocument/2006/relationships/slide" Target="slide8.xml"/><Relationship Id="rId9" Type="http://schemas.openxmlformats.org/officeDocument/2006/relationships/slide" Target="slide21.xml"/><Relationship Id="rId14" Type="http://schemas.openxmlformats.org/officeDocument/2006/relationships/slide" Target="slide35.xml"/></Relationships>
</file>

<file path=ppt/slides/_rels/slide31.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9.xml"/><Relationship Id="rId2" Type="http://schemas.openxmlformats.org/officeDocument/2006/relationships/slide" Target="slide2.xml"/><Relationship Id="rId16"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6.xml"/><Relationship Id="rId5" Type="http://schemas.openxmlformats.org/officeDocument/2006/relationships/slide" Target="slide10.xml"/><Relationship Id="rId15" Type="http://schemas.openxmlformats.org/officeDocument/2006/relationships/slide" Target="slide38.xml"/><Relationship Id="rId10" Type="http://schemas.openxmlformats.org/officeDocument/2006/relationships/slide" Target="slide24.xml"/><Relationship Id="rId4" Type="http://schemas.openxmlformats.org/officeDocument/2006/relationships/slide" Target="slide8.xml"/><Relationship Id="rId9" Type="http://schemas.openxmlformats.org/officeDocument/2006/relationships/slide" Target="slide21.xml"/><Relationship Id="rId14" Type="http://schemas.openxmlformats.org/officeDocument/2006/relationships/slide" Target="slide35.xml"/></Relationships>
</file>

<file path=ppt/slides/_rels/slide32.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9.xml"/><Relationship Id="rId2" Type="http://schemas.openxmlformats.org/officeDocument/2006/relationships/slide" Target="slide2.xml"/><Relationship Id="rId16"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6.xml"/><Relationship Id="rId5" Type="http://schemas.openxmlformats.org/officeDocument/2006/relationships/slide" Target="slide10.xml"/><Relationship Id="rId15" Type="http://schemas.openxmlformats.org/officeDocument/2006/relationships/slide" Target="slide38.xml"/><Relationship Id="rId10" Type="http://schemas.openxmlformats.org/officeDocument/2006/relationships/slide" Target="slide24.xml"/><Relationship Id="rId4" Type="http://schemas.openxmlformats.org/officeDocument/2006/relationships/slide" Target="slide8.xml"/><Relationship Id="rId9" Type="http://schemas.openxmlformats.org/officeDocument/2006/relationships/slide" Target="slide21.xml"/><Relationship Id="rId14" Type="http://schemas.openxmlformats.org/officeDocument/2006/relationships/slide" Target="slide35.xml"/></Relationships>
</file>

<file path=ppt/slides/_rels/slide33.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9.xml"/><Relationship Id="rId2" Type="http://schemas.openxmlformats.org/officeDocument/2006/relationships/slide" Target="slide2.xml"/><Relationship Id="rId16"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6.xml"/><Relationship Id="rId5" Type="http://schemas.openxmlformats.org/officeDocument/2006/relationships/slide" Target="slide10.xml"/><Relationship Id="rId15" Type="http://schemas.openxmlformats.org/officeDocument/2006/relationships/slide" Target="slide38.xml"/><Relationship Id="rId10" Type="http://schemas.openxmlformats.org/officeDocument/2006/relationships/slide" Target="slide24.xml"/><Relationship Id="rId4" Type="http://schemas.openxmlformats.org/officeDocument/2006/relationships/slide" Target="slide8.xml"/><Relationship Id="rId9" Type="http://schemas.openxmlformats.org/officeDocument/2006/relationships/slide" Target="slide21.xml"/><Relationship Id="rId14" Type="http://schemas.openxmlformats.org/officeDocument/2006/relationships/slide" Target="slide35.xml"/></Relationships>
</file>

<file path=ppt/slides/_rels/slide34.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9.xml"/><Relationship Id="rId2" Type="http://schemas.openxmlformats.org/officeDocument/2006/relationships/slide" Target="slide2.xml"/><Relationship Id="rId16"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6.xml"/><Relationship Id="rId5" Type="http://schemas.openxmlformats.org/officeDocument/2006/relationships/slide" Target="slide10.xml"/><Relationship Id="rId15" Type="http://schemas.openxmlformats.org/officeDocument/2006/relationships/slide" Target="slide38.xml"/><Relationship Id="rId10" Type="http://schemas.openxmlformats.org/officeDocument/2006/relationships/slide" Target="slide24.xml"/><Relationship Id="rId4" Type="http://schemas.openxmlformats.org/officeDocument/2006/relationships/slide" Target="slide8.xml"/><Relationship Id="rId9" Type="http://schemas.openxmlformats.org/officeDocument/2006/relationships/slide" Target="slide21.xml"/><Relationship Id="rId14" Type="http://schemas.openxmlformats.org/officeDocument/2006/relationships/slide" Target="slide35.xml"/></Relationships>
</file>

<file path=ppt/slides/_rels/slide35.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9.xml"/><Relationship Id="rId2" Type="http://schemas.openxmlformats.org/officeDocument/2006/relationships/slide" Target="slide2.xml"/><Relationship Id="rId16"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6.xml"/><Relationship Id="rId5" Type="http://schemas.openxmlformats.org/officeDocument/2006/relationships/slide" Target="slide10.xml"/><Relationship Id="rId15" Type="http://schemas.openxmlformats.org/officeDocument/2006/relationships/slide" Target="slide38.xml"/><Relationship Id="rId10" Type="http://schemas.openxmlformats.org/officeDocument/2006/relationships/slide" Target="slide24.xml"/><Relationship Id="rId4" Type="http://schemas.openxmlformats.org/officeDocument/2006/relationships/slide" Target="slide8.xml"/><Relationship Id="rId9" Type="http://schemas.openxmlformats.org/officeDocument/2006/relationships/slide" Target="slide21.xml"/><Relationship Id="rId14" Type="http://schemas.openxmlformats.org/officeDocument/2006/relationships/slide" Target="slide35.xml"/></Relationships>
</file>

<file path=ppt/slides/_rels/slide36.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9.xml"/><Relationship Id="rId2" Type="http://schemas.openxmlformats.org/officeDocument/2006/relationships/slide" Target="slide2.xml"/><Relationship Id="rId16"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6.xml"/><Relationship Id="rId5" Type="http://schemas.openxmlformats.org/officeDocument/2006/relationships/slide" Target="slide10.xml"/><Relationship Id="rId15" Type="http://schemas.openxmlformats.org/officeDocument/2006/relationships/slide" Target="slide38.xml"/><Relationship Id="rId10" Type="http://schemas.openxmlformats.org/officeDocument/2006/relationships/slide" Target="slide24.xml"/><Relationship Id="rId4" Type="http://schemas.openxmlformats.org/officeDocument/2006/relationships/slide" Target="slide8.xml"/><Relationship Id="rId9" Type="http://schemas.openxmlformats.org/officeDocument/2006/relationships/slide" Target="slide21.xml"/><Relationship Id="rId14" Type="http://schemas.openxmlformats.org/officeDocument/2006/relationships/slide" Target="slide35.xml"/></Relationships>
</file>

<file path=ppt/slides/_rels/slide37.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9.xml"/><Relationship Id="rId2" Type="http://schemas.openxmlformats.org/officeDocument/2006/relationships/slide" Target="slide2.xml"/><Relationship Id="rId16"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6.xml"/><Relationship Id="rId5" Type="http://schemas.openxmlformats.org/officeDocument/2006/relationships/slide" Target="slide10.xml"/><Relationship Id="rId15" Type="http://schemas.openxmlformats.org/officeDocument/2006/relationships/slide" Target="slide38.xml"/><Relationship Id="rId10" Type="http://schemas.openxmlformats.org/officeDocument/2006/relationships/slide" Target="slide24.xml"/><Relationship Id="rId4" Type="http://schemas.openxmlformats.org/officeDocument/2006/relationships/slide" Target="slide8.xml"/><Relationship Id="rId9" Type="http://schemas.openxmlformats.org/officeDocument/2006/relationships/slide" Target="slide21.xml"/><Relationship Id="rId14" Type="http://schemas.openxmlformats.org/officeDocument/2006/relationships/slide" Target="slide35.xml"/></Relationships>
</file>

<file path=ppt/slides/_rels/slide38.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9.xml"/><Relationship Id="rId2" Type="http://schemas.openxmlformats.org/officeDocument/2006/relationships/slide" Target="slide2.xml"/><Relationship Id="rId16"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6.xml"/><Relationship Id="rId5" Type="http://schemas.openxmlformats.org/officeDocument/2006/relationships/slide" Target="slide10.xml"/><Relationship Id="rId15" Type="http://schemas.openxmlformats.org/officeDocument/2006/relationships/slide" Target="slide38.xml"/><Relationship Id="rId10" Type="http://schemas.openxmlformats.org/officeDocument/2006/relationships/slide" Target="slide24.xml"/><Relationship Id="rId4" Type="http://schemas.openxmlformats.org/officeDocument/2006/relationships/slide" Target="slide8.xml"/><Relationship Id="rId9" Type="http://schemas.openxmlformats.org/officeDocument/2006/relationships/slide" Target="slide21.xml"/><Relationship Id="rId14" Type="http://schemas.openxmlformats.org/officeDocument/2006/relationships/slide" Target="slide35.xml"/></Relationships>
</file>

<file path=ppt/slides/_rels/slide39.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9.xml"/><Relationship Id="rId2" Type="http://schemas.openxmlformats.org/officeDocument/2006/relationships/slide" Target="slide2.xml"/><Relationship Id="rId16"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6.xml"/><Relationship Id="rId5" Type="http://schemas.openxmlformats.org/officeDocument/2006/relationships/slide" Target="slide10.xml"/><Relationship Id="rId15" Type="http://schemas.openxmlformats.org/officeDocument/2006/relationships/slide" Target="slide38.xml"/><Relationship Id="rId10" Type="http://schemas.openxmlformats.org/officeDocument/2006/relationships/slide" Target="slide24.xml"/><Relationship Id="rId4" Type="http://schemas.openxmlformats.org/officeDocument/2006/relationships/slide" Target="slide8.xml"/><Relationship Id="rId9" Type="http://schemas.openxmlformats.org/officeDocument/2006/relationships/slide" Target="slide21.xml"/><Relationship Id="rId14" Type="http://schemas.openxmlformats.org/officeDocument/2006/relationships/slide" Target="slide35.xml"/></Relationships>
</file>

<file path=ppt/slides/_rels/slide4.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9.xml"/><Relationship Id="rId2" Type="http://schemas.openxmlformats.org/officeDocument/2006/relationships/slide" Target="slide2.xml"/><Relationship Id="rId16"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6.xml"/><Relationship Id="rId5" Type="http://schemas.openxmlformats.org/officeDocument/2006/relationships/slide" Target="slide10.xml"/><Relationship Id="rId15" Type="http://schemas.openxmlformats.org/officeDocument/2006/relationships/slide" Target="slide38.xml"/><Relationship Id="rId10" Type="http://schemas.openxmlformats.org/officeDocument/2006/relationships/slide" Target="slide24.xml"/><Relationship Id="rId4" Type="http://schemas.openxmlformats.org/officeDocument/2006/relationships/slide" Target="slide8.xml"/><Relationship Id="rId9" Type="http://schemas.openxmlformats.org/officeDocument/2006/relationships/slide" Target="slide21.xml"/><Relationship Id="rId14" Type="http://schemas.openxmlformats.org/officeDocument/2006/relationships/slide" Target="slide35.xml"/></Relationships>
</file>

<file path=ppt/slides/_rels/slide40.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9.xml"/><Relationship Id="rId2" Type="http://schemas.openxmlformats.org/officeDocument/2006/relationships/slide" Target="slide2.xml"/><Relationship Id="rId16"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6.xml"/><Relationship Id="rId5" Type="http://schemas.openxmlformats.org/officeDocument/2006/relationships/slide" Target="slide10.xml"/><Relationship Id="rId15" Type="http://schemas.openxmlformats.org/officeDocument/2006/relationships/slide" Target="slide38.xml"/><Relationship Id="rId10" Type="http://schemas.openxmlformats.org/officeDocument/2006/relationships/slide" Target="slide24.xml"/><Relationship Id="rId4" Type="http://schemas.openxmlformats.org/officeDocument/2006/relationships/slide" Target="slide8.xml"/><Relationship Id="rId9" Type="http://schemas.openxmlformats.org/officeDocument/2006/relationships/slide" Target="slide21.xml"/><Relationship Id="rId14" Type="http://schemas.openxmlformats.org/officeDocument/2006/relationships/slide" Target="slide35.xml"/></Relationships>
</file>

<file path=ppt/slides/_rels/slide41.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9.xml"/><Relationship Id="rId2" Type="http://schemas.openxmlformats.org/officeDocument/2006/relationships/slide" Target="slide2.xml"/><Relationship Id="rId16"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6.xml"/><Relationship Id="rId5" Type="http://schemas.openxmlformats.org/officeDocument/2006/relationships/slide" Target="slide10.xml"/><Relationship Id="rId15" Type="http://schemas.openxmlformats.org/officeDocument/2006/relationships/slide" Target="slide38.xml"/><Relationship Id="rId10" Type="http://schemas.openxmlformats.org/officeDocument/2006/relationships/slide" Target="slide24.xml"/><Relationship Id="rId4" Type="http://schemas.openxmlformats.org/officeDocument/2006/relationships/slide" Target="slide8.xml"/><Relationship Id="rId9" Type="http://schemas.openxmlformats.org/officeDocument/2006/relationships/slide" Target="slide21.xml"/><Relationship Id="rId14" Type="http://schemas.openxmlformats.org/officeDocument/2006/relationships/slide" Target="slide35.xml"/></Relationships>
</file>

<file path=ppt/slides/_rels/slide42.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9.xml"/><Relationship Id="rId2" Type="http://schemas.openxmlformats.org/officeDocument/2006/relationships/slide" Target="slide2.xml"/><Relationship Id="rId16"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6.xml"/><Relationship Id="rId5" Type="http://schemas.openxmlformats.org/officeDocument/2006/relationships/slide" Target="slide10.xml"/><Relationship Id="rId15" Type="http://schemas.openxmlformats.org/officeDocument/2006/relationships/slide" Target="slide38.xml"/><Relationship Id="rId10" Type="http://schemas.openxmlformats.org/officeDocument/2006/relationships/slide" Target="slide24.xml"/><Relationship Id="rId4" Type="http://schemas.openxmlformats.org/officeDocument/2006/relationships/slide" Target="slide8.xml"/><Relationship Id="rId9" Type="http://schemas.openxmlformats.org/officeDocument/2006/relationships/slide" Target="slide21.xml"/><Relationship Id="rId14" Type="http://schemas.openxmlformats.org/officeDocument/2006/relationships/slide" Target="slide35.xml"/></Relationships>
</file>

<file path=ppt/slides/_rels/slide43.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9.xml"/><Relationship Id="rId2" Type="http://schemas.openxmlformats.org/officeDocument/2006/relationships/slide" Target="slide2.xml"/><Relationship Id="rId16"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6.xml"/><Relationship Id="rId5" Type="http://schemas.openxmlformats.org/officeDocument/2006/relationships/slide" Target="slide10.xml"/><Relationship Id="rId15" Type="http://schemas.openxmlformats.org/officeDocument/2006/relationships/slide" Target="slide38.xml"/><Relationship Id="rId10" Type="http://schemas.openxmlformats.org/officeDocument/2006/relationships/slide" Target="slide24.xml"/><Relationship Id="rId4" Type="http://schemas.openxmlformats.org/officeDocument/2006/relationships/slide" Target="slide8.xml"/><Relationship Id="rId9" Type="http://schemas.openxmlformats.org/officeDocument/2006/relationships/slide" Target="slide21.xml"/><Relationship Id="rId14" Type="http://schemas.openxmlformats.org/officeDocument/2006/relationships/slide" Target="slide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9.xml"/><Relationship Id="rId2" Type="http://schemas.openxmlformats.org/officeDocument/2006/relationships/slide" Target="slide2.xml"/><Relationship Id="rId16"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6.xml"/><Relationship Id="rId5" Type="http://schemas.openxmlformats.org/officeDocument/2006/relationships/slide" Target="slide10.xml"/><Relationship Id="rId15" Type="http://schemas.openxmlformats.org/officeDocument/2006/relationships/slide" Target="slide38.xml"/><Relationship Id="rId10" Type="http://schemas.openxmlformats.org/officeDocument/2006/relationships/slide" Target="slide24.xml"/><Relationship Id="rId4" Type="http://schemas.openxmlformats.org/officeDocument/2006/relationships/slide" Target="slide8.xml"/><Relationship Id="rId9" Type="http://schemas.openxmlformats.org/officeDocument/2006/relationships/slide" Target="slide21.xml"/><Relationship Id="rId14" Type="http://schemas.openxmlformats.org/officeDocument/2006/relationships/slide" Target="slide35.xml"/></Relationships>
</file>

<file path=ppt/slides/_rels/slide6.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9.xml"/><Relationship Id="rId2" Type="http://schemas.openxmlformats.org/officeDocument/2006/relationships/slide" Target="slide2.xml"/><Relationship Id="rId16"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6.xml"/><Relationship Id="rId5" Type="http://schemas.openxmlformats.org/officeDocument/2006/relationships/slide" Target="slide10.xml"/><Relationship Id="rId15" Type="http://schemas.openxmlformats.org/officeDocument/2006/relationships/slide" Target="slide38.xml"/><Relationship Id="rId10" Type="http://schemas.openxmlformats.org/officeDocument/2006/relationships/slide" Target="slide24.xml"/><Relationship Id="rId4" Type="http://schemas.openxmlformats.org/officeDocument/2006/relationships/slide" Target="slide8.xml"/><Relationship Id="rId9" Type="http://schemas.openxmlformats.org/officeDocument/2006/relationships/slide" Target="slide21.xml"/><Relationship Id="rId14" Type="http://schemas.openxmlformats.org/officeDocument/2006/relationships/slide" Target="slide35.xml"/></Relationships>
</file>

<file path=ppt/slides/_rels/slide7.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9.xml"/><Relationship Id="rId2" Type="http://schemas.openxmlformats.org/officeDocument/2006/relationships/slide" Target="slide2.xml"/><Relationship Id="rId16"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6.xml"/><Relationship Id="rId5" Type="http://schemas.openxmlformats.org/officeDocument/2006/relationships/slide" Target="slide10.xml"/><Relationship Id="rId15" Type="http://schemas.openxmlformats.org/officeDocument/2006/relationships/slide" Target="slide38.xml"/><Relationship Id="rId10" Type="http://schemas.openxmlformats.org/officeDocument/2006/relationships/slide" Target="slide24.xml"/><Relationship Id="rId4" Type="http://schemas.openxmlformats.org/officeDocument/2006/relationships/slide" Target="slide8.xml"/><Relationship Id="rId9" Type="http://schemas.openxmlformats.org/officeDocument/2006/relationships/slide" Target="slide21.xml"/><Relationship Id="rId14" Type="http://schemas.openxmlformats.org/officeDocument/2006/relationships/slide" Target="slide35.xml"/></Relationships>
</file>

<file path=ppt/slides/_rels/slide8.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9.xml"/><Relationship Id="rId2" Type="http://schemas.openxmlformats.org/officeDocument/2006/relationships/slide" Target="slide2.xml"/><Relationship Id="rId16"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6.xml"/><Relationship Id="rId5" Type="http://schemas.openxmlformats.org/officeDocument/2006/relationships/slide" Target="slide10.xml"/><Relationship Id="rId15" Type="http://schemas.openxmlformats.org/officeDocument/2006/relationships/slide" Target="slide38.xml"/><Relationship Id="rId10" Type="http://schemas.openxmlformats.org/officeDocument/2006/relationships/slide" Target="slide24.xml"/><Relationship Id="rId4" Type="http://schemas.openxmlformats.org/officeDocument/2006/relationships/slide" Target="slide8.xml"/><Relationship Id="rId9" Type="http://schemas.openxmlformats.org/officeDocument/2006/relationships/slide" Target="slide21.xml"/><Relationship Id="rId14" Type="http://schemas.openxmlformats.org/officeDocument/2006/relationships/slide" Target="slide35.xml"/></Relationships>
</file>

<file path=ppt/slides/_rels/slide9.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2.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9.xml"/><Relationship Id="rId2" Type="http://schemas.openxmlformats.org/officeDocument/2006/relationships/slide" Target="slide2.xml"/><Relationship Id="rId16" Type="http://schemas.openxmlformats.org/officeDocument/2006/relationships/slide" Target="slide41.xml"/><Relationship Id="rId1" Type="http://schemas.openxmlformats.org/officeDocument/2006/relationships/slideLayout" Target="../slideLayouts/slideLayout8.xml"/><Relationship Id="rId6" Type="http://schemas.openxmlformats.org/officeDocument/2006/relationships/slide" Target="slide13.xml"/><Relationship Id="rId11" Type="http://schemas.openxmlformats.org/officeDocument/2006/relationships/slide" Target="slide26.xml"/><Relationship Id="rId5" Type="http://schemas.openxmlformats.org/officeDocument/2006/relationships/slide" Target="slide10.xml"/><Relationship Id="rId15" Type="http://schemas.openxmlformats.org/officeDocument/2006/relationships/slide" Target="slide38.xml"/><Relationship Id="rId10" Type="http://schemas.openxmlformats.org/officeDocument/2006/relationships/slide" Target="slide24.xml"/><Relationship Id="rId4" Type="http://schemas.openxmlformats.org/officeDocument/2006/relationships/slide" Target="slide8.xml"/><Relationship Id="rId9" Type="http://schemas.openxmlformats.org/officeDocument/2006/relationships/slide" Target="slide21.xml"/><Relationship Id="rId14" Type="http://schemas.openxmlformats.org/officeDocument/2006/relationships/slide" Target="slide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50827" y="2211710"/>
            <a:ext cx="4631397" cy="707886"/>
          </a:xfrm>
          <a:prstGeom prst="rect">
            <a:avLst/>
          </a:prstGeom>
          <a:noFill/>
        </p:spPr>
        <p:txBody>
          <a:bodyPr wrap="none" rtlCol="0">
            <a:spAutoFit/>
          </a:bodyPr>
          <a:lstStyle/>
          <a:p>
            <a:pPr algn="ctr"/>
            <a:r>
              <a:rPr lang="zh-CN" altLang="zh-CN" sz="4000" b="1" dirty="0">
                <a:solidFill>
                  <a:srgbClr val="FF1111"/>
                </a:solidFill>
                <a:latin typeface="Times New Roman" pitchFamily="18" charset="0"/>
                <a:ea typeface="微软雅黑" pitchFamily="34" charset="-122"/>
                <a:cs typeface="Times New Roman" pitchFamily="18" charset="0"/>
              </a:rPr>
              <a:t>考点综合提升</a:t>
            </a:r>
            <a:r>
              <a:rPr lang="zh-CN" altLang="zh-CN" sz="4000" b="1" dirty="0" smtClean="0">
                <a:solidFill>
                  <a:srgbClr val="FF1111"/>
                </a:solidFill>
                <a:latin typeface="Times New Roman" pitchFamily="18" charset="0"/>
                <a:ea typeface="微软雅黑" pitchFamily="34" charset="-122"/>
                <a:cs typeface="Times New Roman" pitchFamily="18" charset="0"/>
              </a:rPr>
              <a:t>练</a:t>
            </a:r>
            <a:r>
              <a:rPr lang="en-US" altLang="zh-CN" sz="4000" b="1" dirty="0" smtClean="0">
                <a:solidFill>
                  <a:srgbClr val="FF1111"/>
                </a:solidFill>
                <a:latin typeface="Times New Roman" pitchFamily="18" charset="0"/>
                <a:ea typeface="微软雅黑" pitchFamily="34" charset="-122"/>
                <a:cs typeface="Times New Roman" pitchFamily="18" charset="0"/>
              </a:rPr>
              <a:t>(</a:t>
            </a:r>
            <a:r>
              <a:rPr lang="zh-CN" altLang="en-US" sz="4000" b="1" dirty="0" smtClean="0">
                <a:solidFill>
                  <a:srgbClr val="FF1111"/>
                </a:solidFill>
                <a:latin typeface="Times New Roman" pitchFamily="18" charset="0"/>
                <a:ea typeface="微软雅黑" pitchFamily="34" charset="-122"/>
                <a:cs typeface="Times New Roman" pitchFamily="18" charset="0"/>
              </a:rPr>
              <a:t>一</a:t>
            </a:r>
            <a:r>
              <a:rPr lang="en-US" altLang="zh-CN" sz="4000" b="1" dirty="0" smtClean="0">
                <a:solidFill>
                  <a:srgbClr val="FF1111"/>
                </a:solidFill>
                <a:latin typeface="Times New Roman" pitchFamily="18" charset="0"/>
                <a:ea typeface="微软雅黑" pitchFamily="34" charset="-122"/>
                <a:cs typeface="Times New Roman" pitchFamily="18" charset="0"/>
              </a:rPr>
              <a:t>)</a:t>
            </a:r>
            <a:endParaRPr lang="zh-CN" altLang="zh-CN" sz="4000" b="1" dirty="0">
              <a:solidFill>
                <a:srgbClr val="FF111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5197" y="506378"/>
            <a:ext cx="8769291" cy="4573560"/>
          </a:xfrm>
          <a:prstGeom prst="rect">
            <a:avLst/>
          </a:prstGeom>
          <a:noFill/>
        </p:spPr>
        <p:txBody>
          <a:bodyPr wrap="square" rtlCol="0">
            <a:spAutoFit/>
          </a:bodyPr>
          <a:lstStyle/>
          <a:p>
            <a:pPr algn="just">
              <a:lnSpc>
                <a:spcPct val="140000"/>
              </a:lnSpc>
              <a:spcAft>
                <a:spcPts val="0"/>
              </a:spcAft>
            </a:pPr>
            <a:r>
              <a:rPr lang="zh-CN" altLang="zh-CN" sz="2600" kern="100" dirty="0">
                <a:latin typeface="Times New Roman"/>
                <a:ea typeface="华文细黑"/>
                <a:cs typeface="Times New Roman"/>
              </a:rPr>
              <a:t>题组二</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下列各句中，加点的成语使用恰当的一项是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过去的三年间，我市的发展可谓一日千里，多个旧区</a:t>
            </a:r>
            <a:r>
              <a:rPr lang="zh-CN" altLang="zh-CN" sz="2600" kern="100" dirty="0" smtClean="0">
                <a:latin typeface="Times New Roman"/>
                <a:ea typeface="华文细黑"/>
                <a:cs typeface="Times New Roman"/>
              </a:rPr>
              <a:t>改造</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项目建成</a:t>
            </a:r>
            <a:r>
              <a:rPr lang="en-US" altLang="zh-CN"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城市</a:t>
            </a:r>
            <a:r>
              <a:rPr lang="zh-CN" altLang="zh-CN" sz="2600" kern="100" dirty="0">
                <a:latin typeface="Times New Roman"/>
                <a:ea typeface="华文细黑"/>
                <a:cs typeface="Times New Roman"/>
              </a:rPr>
              <a:t>面貌发生了翻天覆地的</a:t>
            </a:r>
            <a:r>
              <a:rPr lang="zh-CN" altLang="zh-CN" sz="2600" kern="100" dirty="0" smtClean="0">
                <a:latin typeface="Times New Roman"/>
                <a:ea typeface="华文细黑"/>
                <a:cs typeface="Times New Roman"/>
              </a:rPr>
              <a:t>变化</a:t>
            </a:r>
            <a:r>
              <a:rPr lang="en-US" altLang="zh-CN"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城市</a:t>
            </a:r>
            <a:r>
              <a:rPr lang="zh-CN" altLang="zh-CN" sz="2600" kern="100" dirty="0">
                <a:latin typeface="Times New Roman"/>
                <a:ea typeface="华文细黑"/>
                <a:cs typeface="Times New Roman"/>
              </a:rPr>
              <a:t>建设</a:t>
            </a:r>
            <a:r>
              <a:rPr lang="zh-CN" altLang="zh-CN" sz="2600" kern="100" dirty="0" smtClean="0">
                <a:latin typeface="Times New Roman"/>
                <a:ea typeface="华文细黑"/>
                <a:cs typeface="Times New Roman"/>
              </a:rPr>
              <a:t>蓝图</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进一步</a:t>
            </a:r>
            <a:r>
              <a:rPr lang="zh-CN" altLang="zh-CN" sz="2600" kern="100" dirty="0">
                <a:latin typeface="Times New Roman"/>
                <a:ea typeface="华文细黑"/>
                <a:cs typeface="Times New Roman"/>
              </a:rPr>
              <a:t>明确。</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目前的中学课堂，学生回答老师提问的积极性远不如</a:t>
            </a:r>
            <a:r>
              <a:rPr lang="zh-CN" altLang="zh-CN" sz="2600" kern="100" dirty="0" smtClean="0">
                <a:latin typeface="Times New Roman"/>
                <a:ea typeface="华文细黑"/>
                <a:cs typeface="Times New Roman"/>
              </a:rPr>
              <a:t>小学</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生</a:t>
            </a:r>
            <a:r>
              <a:rPr lang="zh-CN" altLang="zh-CN" sz="2600" kern="100" dirty="0">
                <a:latin typeface="Times New Roman"/>
                <a:ea typeface="华文细黑"/>
                <a:cs typeface="Times New Roman"/>
              </a:rPr>
              <a:t>，不少学生一听到老师提到自己的名字，就有一种如</a:t>
            </a:r>
            <a:r>
              <a:rPr lang="zh-CN" altLang="zh-CN" sz="2600" kern="100" dirty="0" smtClean="0">
                <a:latin typeface="Times New Roman"/>
                <a:ea typeface="华文细黑"/>
                <a:cs typeface="Times New Roman"/>
              </a:rPr>
              <a:t>鲠</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在</a:t>
            </a:r>
            <a:r>
              <a:rPr lang="zh-CN" altLang="zh-CN" sz="2600" kern="100" dirty="0">
                <a:latin typeface="Times New Roman"/>
                <a:ea typeface="华文细黑"/>
                <a:cs typeface="Times New Roman"/>
              </a:rPr>
              <a:t>喉的感觉。</a:t>
            </a:r>
            <a:endParaRPr lang="zh-CN" altLang="zh-CN" sz="2600" kern="100" dirty="0">
              <a:effectLst/>
              <a:latin typeface="宋体"/>
              <a:cs typeface="Courier New"/>
            </a:endParaRPr>
          </a:p>
        </p:txBody>
      </p:sp>
      <p:sp>
        <p:nvSpPr>
          <p:cNvPr id="3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0" name="表格 39"/>
          <p:cNvGraphicFramePr>
            <a:graphicFrameLocks noGrp="1"/>
          </p:cNvGraphicFramePr>
          <p:nvPr>
            <p:extLst>
              <p:ext uri="{D42A27DB-BD31-4B8C-83A1-F6EECF244321}">
                <p14:modId xmlns:p14="http://schemas.microsoft.com/office/powerpoint/2010/main" val="1116268240"/>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1" name="TextBox 40">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2" name="TextBox 41">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43" name="TextBox 42">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4" name="TextBox 43">
            <a:hlinkClick r:id="rId5" action="ppaction://hlinksldjump"/>
          </p:cNvPr>
          <p:cNvSpPr txBox="1"/>
          <p:nvPr/>
        </p:nvSpPr>
        <p:spPr>
          <a:xfrm>
            <a:off x="2134776"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5" name="TextBox 44">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6" name="TextBox 45">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7" name="TextBox 46">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8" name="TextBox 47">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9" name="TextBox 58">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0" name="TextBox 59">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1" name="TextBox 60">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2" name="TextBox 61">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3" name="TextBox 62">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4" name="TextBox 63">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5" name="TextBox 64">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37" name="TextBox 36"/>
          <p:cNvSpPr txBox="1"/>
          <p:nvPr/>
        </p:nvSpPr>
        <p:spPr>
          <a:xfrm flipH="1">
            <a:off x="5253980" y="1866910"/>
            <a:ext cx="1208896" cy="461665"/>
          </a:xfrm>
          <a:prstGeom prst="rect">
            <a:avLst/>
          </a:prstGeom>
          <a:noFill/>
        </p:spPr>
        <p:txBody>
          <a:bodyPr wrap="square" rtlCol="0">
            <a:spAutoFit/>
          </a:bodyPr>
          <a:lstStyle/>
          <a:p>
            <a:r>
              <a:rPr lang="en-US" altLang="zh-CN" sz="2400" b="1" dirty="0">
                <a:latin typeface="Times New Roman" pitchFamily="18" charset="0"/>
                <a:ea typeface="Times New Roman" pitchFamily="18" charset="0"/>
                <a:cs typeface="Times New Roman" pitchFamily="18" charset="0"/>
              </a:rPr>
              <a:t>.   </a:t>
            </a:r>
            <a:r>
              <a:rPr lang="en-US" altLang="zh-CN" sz="2400" b="1" dirty="0" smtClean="0">
                <a:latin typeface="Times New Roman" pitchFamily="18" charset="0"/>
                <a:ea typeface="Times New Roman" pitchFamily="18" charset="0"/>
                <a:cs typeface="Times New Roman" pitchFamily="18" charset="0"/>
              </a:rPr>
              <a:t>.    </a:t>
            </a:r>
            <a:r>
              <a:rPr lang="en-US" altLang="zh-CN" sz="2400" b="1" dirty="0">
                <a:latin typeface="Times New Roman" pitchFamily="18" charset="0"/>
                <a:ea typeface="Times New Roman" pitchFamily="18" charset="0"/>
                <a:cs typeface="Times New Roman" pitchFamily="18" charset="0"/>
              </a:rPr>
              <a:t>.   .</a:t>
            </a:r>
            <a:endParaRPr lang="zh-CN" altLang="en-US" sz="2400" b="1" dirty="0">
              <a:latin typeface="Times New Roman" pitchFamily="18" charset="0"/>
              <a:ea typeface="Times New Roman" pitchFamily="18" charset="0"/>
              <a:cs typeface="Times New Roman" pitchFamily="18" charset="0"/>
            </a:endParaRPr>
          </a:p>
        </p:txBody>
      </p:sp>
      <p:sp>
        <p:nvSpPr>
          <p:cNvPr id="49" name="TextBox 48"/>
          <p:cNvSpPr txBox="1"/>
          <p:nvPr/>
        </p:nvSpPr>
        <p:spPr>
          <a:xfrm flipH="1">
            <a:off x="8210500" y="4076298"/>
            <a:ext cx="512690" cy="461665"/>
          </a:xfrm>
          <a:prstGeom prst="rect">
            <a:avLst/>
          </a:prstGeom>
          <a:noFill/>
        </p:spPr>
        <p:txBody>
          <a:bodyPr wrap="square" rtlCol="0">
            <a:spAutoFit/>
          </a:bodyPr>
          <a:lstStyle/>
          <a:p>
            <a:r>
              <a:rPr lang="en-US" altLang="zh-CN" sz="2400" b="1" dirty="0">
                <a:latin typeface="Times New Roman" pitchFamily="18" charset="0"/>
                <a:ea typeface="Times New Roman" pitchFamily="18" charset="0"/>
                <a:cs typeface="Times New Roman" pitchFamily="18" charset="0"/>
              </a:rPr>
              <a:t>.   </a:t>
            </a:r>
            <a:r>
              <a:rPr lang="en-US" altLang="zh-CN" sz="2400" b="1" dirty="0" smtClean="0">
                <a:latin typeface="Times New Roman" pitchFamily="18" charset="0"/>
                <a:ea typeface="Times New Roman" pitchFamily="18" charset="0"/>
                <a:cs typeface="Times New Roman" pitchFamily="18" charset="0"/>
              </a:rPr>
              <a:t>.  </a:t>
            </a:r>
            <a:endParaRPr lang="zh-CN" altLang="en-US" sz="2400" b="1" dirty="0">
              <a:latin typeface="Times New Roman" pitchFamily="18" charset="0"/>
              <a:ea typeface="Times New Roman" pitchFamily="18" charset="0"/>
              <a:cs typeface="Times New Roman" pitchFamily="18" charset="0"/>
            </a:endParaRPr>
          </a:p>
        </p:txBody>
      </p:sp>
      <p:sp>
        <p:nvSpPr>
          <p:cNvPr id="3" name="矩形 2"/>
          <p:cNvSpPr/>
          <p:nvPr/>
        </p:nvSpPr>
        <p:spPr>
          <a:xfrm>
            <a:off x="564153" y="4630365"/>
            <a:ext cx="646331" cy="461665"/>
          </a:xfrm>
          <a:prstGeom prst="rect">
            <a:avLst/>
          </a:prstGeom>
        </p:spPr>
        <p:txBody>
          <a:bodyPr wrap="none">
            <a:spAutoFit/>
          </a:bodyPr>
          <a:lstStyle/>
          <a:p>
            <a:r>
              <a:rPr lang="en-US" altLang="zh-CN" sz="2400" b="1" dirty="0">
                <a:solidFill>
                  <a:prstClr val="black"/>
                </a:solidFill>
                <a:latin typeface="Times New Roman" pitchFamily="18" charset="0"/>
                <a:ea typeface="Times New Roman" pitchFamily="18" charset="0"/>
                <a:cs typeface="Times New Roman" pitchFamily="18" charset="0"/>
              </a:rPr>
              <a:t> .   .</a:t>
            </a:r>
            <a:endParaRPr lang="zh-CN" altLang="en-US" dirty="0"/>
          </a:p>
        </p:txBody>
      </p:sp>
    </p:spTree>
    <p:extLst>
      <p:ext uri="{BB962C8B-B14F-4D97-AF65-F5344CB8AC3E}">
        <p14:creationId xmlns:p14="http://schemas.microsoft.com/office/powerpoint/2010/main" val="31408656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7879" y="735399"/>
            <a:ext cx="8596501"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因为有了充足的伏笔铺垫和出人意料的结尾，莫泊桑</a:t>
            </a:r>
            <a:r>
              <a:rPr lang="zh-CN" altLang="zh-CN" sz="2600" kern="100" dirty="0" smtClean="0">
                <a:latin typeface="Times New Roman"/>
                <a:ea typeface="华文细黑"/>
                <a:cs typeface="Times New Roman"/>
              </a:rPr>
              <a:t>的</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小说</a:t>
            </a:r>
            <a:r>
              <a:rPr lang="zh-CN" altLang="zh-CN" sz="2600" kern="100" dirty="0">
                <a:latin typeface="Times New Roman"/>
                <a:ea typeface="华文细黑"/>
                <a:cs typeface="Times New Roman"/>
              </a:rPr>
              <a:t>《项链》的情节显得波澜壮阔，悬念丛生，让</a:t>
            </a:r>
            <a:r>
              <a:rPr lang="zh-CN" altLang="zh-CN" sz="2600" kern="100" dirty="0" smtClean="0">
                <a:latin typeface="Times New Roman"/>
                <a:ea typeface="华文细黑"/>
                <a:cs typeface="Times New Roman"/>
              </a:rPr>
              <a:t>读者</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回味无穷</a:t>
            </a:r>
            <a:r>
              <a:rPr lang="zh-CN" altLang="zh-CN" sz="2600" kern="100" dirty="0">
                <a:latin typeface="Times New Roman"/>
                <a:ea typeface="华文细黑"/>
                <a:cs typeface="Times New Roman"/>
              </a:rPr>
              <a:t>，赞叹不已。</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他潜心研究东欧文学近二十年，阅读了大量的文艺</a:t>
            </a:r>
            <a:r>
              <a:rPr lang="zh-CN" altLang="zh-CN" sz="2600" kern="100" dirty="0" smtClean="0">
                <a:latin typeface="Times New Roman"/>
                <a:ea typeface="华文细黑"/>
                <a:cs typeface="Times New Roman"/>
              </a:rPr>
              <a:t>理论</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和</a:t>
            </a:r>
            <a:r>
              <a:rPr lang="zh-CN" altLang="zh-CN" sz="2600" kern="100" dirty="0">
                <a:latin typeface="Times New Roman"/>
                <a:ea typeface="华文细黑"/>
                <a:cs typeface="Times New Roman"/>
              </a:rPr>
              <a:t>文学著作，所以在多次研讨交流的时候，总能发表</a:t>
            </a:r>
            <a:r>
              <a:rPr lang="zh-CN" altLang="zh-CN" sz="2600" kern="100" dirty="0" smtClean="0">
                <a:latin typeface="Times New Roman"/>
                <a:ea typeface="华文细黑"/>
                <a:cs typeface="Times New Roman"/>
              </a:rPr>
              <a:t>不</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同</a:t>
            </a:r>
            <a:r>
              <a:rPr lang="zh-CN" altLang="zh-CN" sz="2600" kern="100" dirty="0">
                <a:latin typeface="Times New Roman"/>
                <a:ea typeface="华文细黑"/>
                <a:cs typeface="Times New Roman"/>
              </a:rPr>
              <a:t>于别人的一得之愚。</a:t>
            </a:r>
            <a:endParaRPr lang="zh-CN" altLang="zh-CN" sz="2600" kern="100" dirty="0">
              <a:effectLst/>
              <a:latin typeface="宋体"/>
              <a:cs typeface="Courier New"/>
            </a:endParaRPr>
          </a:p>
        </p:txBody>
      </p:sp>
      <p:sp>
        <p:nvSpPr>
          <p:cNvPr id="45"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6"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7" name="表格 46"/>
          <p:cNvGraphicFramePr>
            <a:graphicFrameLocks noGrp="1"/>
          </p:cNvGraphicFramePr>
          <p:nvPr>
            <p:extLst>
              <p:ext uri="{D42A27DB-BD31-4B8C-83A1-F6EECF244321}">
                <p14:modId xmlns:p14="http://schemas.microsoft.com/office/powerpoint/2010/main" val="229817857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8" name="TextBox 47">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9" name="TextBox 48">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0" name="TextBox 49">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1" name="TextBox 50">
            <a:hlinkClick r:id="rId5" action="ppaction://hlinksldjump"/>
          </p:cNvPr>
          <p:cNvSpPr txBox="1"/>
          <p:nvPr/>
        </p:nvSpPr>
        <p:spPr>
          <a:xfrm>
            <a:off x="2134776"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2" name="TextBox 51">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3" name="TextBox 52">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4" name="TextBox 53">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5" name="TextBox 54">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6" name="TextBox 55">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7" name="TextBox 56">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8" name="TextBox 57">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9" name="TextBox 58">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0" name="TextBox 5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1" name="TextBox 6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2" name="TextBox 6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38" name="TextBox 37"/>
          <p:cNvSpPr txBox="1"/>
          <p:nvPr/>
        </p:nvSpPr>
        <p:spPr>
          <a:xfrm flipH="1">
            <a:off x="4261108" y="1612786"/>
            <a:ext cx="1383780" cy="492443"/>
          </a:xfrm>
          <a:prstGeom prst="rect">
            <a:avLst/>
          </a:prstGeom>
          <a:noFill/>
        </p:spPr>
        <p:txBody>
          <a:bodyPr wrap="square" rtlCol="0">
            <a:spAutoFit/>
          </a:bodyPr>
          <a:lstStyle/>
          <a:p>
            <a:r>
              <a:rPr lang="en-US" altLang="zh-CN" sz="2600" b="1" dirty="0">
                <a:latin typeface="Times New Roman" pitchFamily="18" charset="0"/>
                <a:ea typeface="Times New Roman" pitchFamily="18" charset="0"/>
                <a:cs typeface="Times New Roman" pitchFamily="18" charset="0"/>
              </a:rPr>
              <a:t>.   </a:t>
            </a:r>
            <a:r>
              <a:rPr lang="en-US" altLang="zh-CN" sz="2600" b="1" dirty="0" smtClean="0">
                <a:latin typeface="Times New Roman" pitchFamily="18" charset="0"/>
                <a:ea typeface="Times New Roman" pitchFamily="18" charset="0"/>
                <a:cs typeface="Times New Roman" pitchFamily="18" charset="0"/>
              </a:rPr>
              <a:t>.    </a:t>
            </a:r>
            <a:r>
              <a:rPr lang="en-US" altLang="zh-CN" sz="2600" b="1" dirty="0">
                <a:latin typeface="Times New Roman" pitchFamily="18" charset="0"/>
                <a:ea typeface="Times New Roman" pitchFamily="18" charset="0"/>
                <a:cs typeface="Times New Roman" pitchFamily="18" charset="0"/>
              </a:rPr>
              <a:t>.   </a:t>
            </a:r>
            <a:r>
              <a:rPr lang="en-US" altLang="zh-CN" sz="2600" b="1" dirty="0" smtClean="0">
                <a:latin typeface="Times New Roman" pitchFamily="18" charset="0"/>
                <a:ea typeface="Times New Roman" pitchFamily="18" charset="0"/>
                <a:cs typeface="Times New Roman" pitchFamily="18" charset="0"/>
              </a:rPr>
              <a:t>.</a:t>
            </a:r>
          </a:p>
        </p:txBody>
      </p:sp>
      <p:sp>
        <p:nvSpPr>
          <p:cNvPr id="73" name="TextBox 72"/>
          <p:cNvSpPr txBox="1"/>
          <p:nvPr/>
        </p:nvSpPr>
        <p:spPr>
          <a:xfrm flipH="1">
            <a:off x="2309272" y="3993043"/>
            <a:ext cx="1383780" cy="492443"/>
          </a:xfrm>
          <a:prstGeom prst="rect">
            <a:avLst/>
          </a:prstGeom>
          <a:noFill/>
        </p:spPr>
        <p:txBody>
          <a:bodyPr wrap="square" rtlCol="0">
            <a:spAutoFit/>
          </a:bodyPr>
          <a:lstStyle/>
          <a:p>
            <a:r>
              <a:rPr lang="en-US" altLang="zh-CN" sz="2600" b="1" dirty="0">
                <a:latin typeface="Times New Roman" pitchFamily="18" charset="0"/>
                <a:ea typeface="Times New Roman" pitchFamily="18" charset="0"/>
                <a:cs typeface="Times New Roman" pitchFamily="18" charset="0"/>
              </a:rPr>
              <a:t>.   </a:t>
            </a:r>
            <a:r>
              <a:rPr lang="en-US" altLang="zh-CN" sz="2600" b="1" dirty="0" smtClean="0">
                <a:latin typeface="Times New Roman" pitchFamily="18" charset="0"/>
                <a:ea typeface="Times New Roman" pitchFamily="18" charset="0"/>
                <a:cs typeface="Times New Roman" pitchFamily="18" charset="0"/>
              </a:rPr>
              <a:t>.    </a:t>
            </a:r>
            <a:r>
              <a:rPr lang="en-US" altLang="zh-CN" sz="2600" b="1" dirty="0">
                <a:latin typeface="Times New Roman" pitchFamily="18" charset="0"/>
                <a:ea typeface="Times New Roman" pitchFamily="18" charset="0"/>
                <a:cs typeface="Times New Roman" pitchFamily="18" charset="0"/>
              </a:rPr>
              <a:t>.   </a:t>
            </a:r>
            <a:r>
              <a:rPr lang="en-US" altLang="zh-CN" sz="2600" b="1" dirty="0" smtClean="0">
                <a:latin typeface="Times New Roman" pitchFamily="18" charset="0"/>
                <a:ea typeface="Times New Roman" pitchFamily="18" charset="0"/>
                <a:cs typeface="Times New Roman" pitchFamily="18" charset="0"/>
              </a:rPr>
              <a:t>.</a:t>
            </a:r>
          </a:p>
        </p:txBody>
      </p:sp>
    </p:spTree>
    <p:extLst>
      <p:ext uri="{BB962C8B-B14F-4D97-AF65-F5344CB8AC3E}">
        <p14:creationId xmlns:p14="http://schemas.microsoft.com/office/powerpoint/2010/main" val="2115605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7879" y="550478"/>
            <a:ext cx="8596501" cy="4573560"/>
          </a:xfrm>
          <a:prstGeom prst="rect">
            <a:avLst/>
          </a:prstGeom>
          <a:noFill/>
        </p:spPr>
        <p:txBody>
          <a:bodyPr wrap="square" rtlCol="0">
            <a:spAutoFit/>
          </a:bodyPr>
          <a:lstStyle/>
          <a:p>
            <a:pPr algn="just">
              <a:lnSpc>
                <a:spcPct val="14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项一日千里：形容进展极快</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smtClean="0">
                <a:latin typeface="Times New Roman"/>
                <a:ea typeface="华文细黑"/>
                <a:cs typeface="Courier New"/>
              </a:rPr>
              <a:t>B</a:t>
            </a:r>
            <a:r>
              <a:rPr lang="zh-CN" altLang="zh-CN" sz="2600" kern="100" dirty="0">
                <a:latin typeface="Times New Roman"/>
                <a:ea typeface="华文细黑"/>
                <a:cs typeface="Times New Roman"/>
              </a:rPr>
              <a:t>项如鲠在喉：好像鱼刺卡在喉咙里，形容心里有话没有说出来，非常难受。用于此处不合语境</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项波澜壮阔：形容声势雄壮浩大</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多用于诗文、群众运动等</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。用于此处使用对象错误，可改为</a:t>
            </a:r>
            <a:r>
              <a:rPr lang="en-US" altLang="zh-CN" sz="2600" kern="100" dirty="0">
                <a:latin typeface="+mj-ea"/>
                <a:ea typeface="+mj-ea"/>
                <a:cs typeface="Courier New"/>
              </a:rPr>
              <a:t>“</a:t>
            </a:r>
            <a:r>
              <a:rPr lang="zh-CN" altLang="zh-CN" sz="2600" kern="100" dirty="0">
                <a:latin typeface="Times New Roman"/>
                <a:ea typeface="华文细黑"/>
                <a:cs typeface="Times New Roman"/>
              </a:rPr>
              <a:t>波澜起伏</a:t>
            </a:r>
            <a:r>
              <a:rPr lang="en-US" altLang="zh-CN" sz="2600" kern="100" dirty="0">
                <a:latin typeface="+mj-ea"/>
                <a:ea typeface="+mj-ea"/>
                <a:cs typeface="Courier New"/>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smtClean="0">
                <a:latin typeface="Times New Roman"/>
                <a:ea typeface="华文细黑"/>
                <a:cs typeface="Courier New"/>
              </a:rPr>
              <a:t>D</a:t>
            </a:r>
            <a:r>
              <a:rPr lang="zh-CN" altLang="zh-CN" sz="2600" kern="100" dirty="0">
                <a:latin typeface="Times New Roman"/>
                <a:ea typeface="华文细黑"/>
                <a:cs typeface="Times New Roman"/>
              </a:rPr>
              <a:t>项一得之愚：谦辞，称自己对于某一问题的见解。用于自谦，用于此处敬谦错位。</a:t>
            </a:r>
            <a:endParaRPr lang="zh-CN" altLang="zh-CN" sz="1050" kern="100" dirty="0">
              <a:latin typeface="宋体"/>
              <a:cs typeface="Courier New"/>
            </a:endParaRPr>
          </a:p>
          <a:p>
            <a:pPr algn="just">
              <a:lnSpc>
                <a:spcPct val="14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A</a:t>
            </a:r>
            <a:endParaRPr lang="zh-CN" altLang="zh-CN" sz="1050" kern="100" dirty="0">
              <a:effectLst/>
              <a:latin typeface="宋体"/>
              <a:cs typeface="Courier New"/>
            </a:endParaRPr>
          </a:p>
        </p:txBody>
      </p:sp>
      <p:sp>
        <p:nvSpPr>
          <p:cNvPr id="45"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6"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7" name="表格 46"/>
          <p:cNvGraphicFramePr>
            <a:graphicFrameLocks noGrp="1"/>
          </p:cNvGraphicFramePr>
          <p:nvPr>
            <p:extLst>
              <p:ext uri="{D42A27DB-BD31-4B8C-83A1-F6EECF244321}">
                <p14:modId xmlns:p14="http://schemas.microsoft.com/office/powerpoint/2010/main" val="1799757663"/>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8" name="TextBox 47">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9" name="TextBox 48">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0" name="TextBox 49">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1" name="TextBox 50">
            <a:hlinkClick r:id="rId5" action="ppaction://hlinksldjump"/>
          </p:cNvPr>
          <p:cNvSpPr txBox="1"/>
          <p:nvPr/>
        </p:nvSpPr>
        <p:spPr>
          <a:xfrm>
            <a:off x="2134776"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2" name="TextBox 51">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3" name="TextBox 52">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4" name="TextBox 53">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5" name="TextBox 54">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6" name="TextBox 55">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7" name="TextBox 56">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8" name="TextBox 57">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9" name="TextBox 58">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0" name="TextBox 5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1" name="TextBox 6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2" name="TextBox 6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230538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536" y="553358"/>
            <a:ext cx="8769291"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下列各句中，没有语病的一句是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高速铁路是指通过改造原有线路，使最高营运时速不</a:t>
            </a:r>
            <a:r>
              <a:rPr lang="zh-CN" altLang="zh-CN" sz="2600" kern="100" dirty="0" smtClean="0">
                <a:latin typeface="Times New Roman"/>
                <a:ea typeface="华文细黑"/>
                <a:cs typeface="Times New Roman"/>
              </a:rPr>
              <a:t>小于</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每小时</a:t>
            </a:r>
            <a:r>
              <a:rPr lang="en-US" altLang="zh-CN" sz="2600" kern="100" dirty="0">
                <a:latin typeface="Times New Roman"/>
                <a:ea typeface="华文细黑"/>
                <a:cs typeface="Courier New"/>
              </a:rPr>
              <a:t>200</a:t>
            </a:r>
            <a:r>
              <a:rPr lang="zh-CN" altLang="zh-CN" sz="2600" kern="100" dirty="0">
                <a:latin typeface="Times New Roman"/>
                <a:ea typeface="华文细黑"/>
                <a:cs typeface="Times New Roman"/>
              </a:rPr>
              <a:t>公里，或者专门修建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高速新线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，使</a:t>
            </a:r>
            <a:r>
              <a:rPr lang="zh-CN" altLang="zh-CN" sz="2600" kern="100" dirty="0" smtClean="0">
                <a:latin typeface="Times New Roman"/>
                <a:ea typeface="华文细黑"/>
                <a:cs typeface="Times New Roman"/>
              </a:rPr>
              <a:t>营运</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时速</a:t>
            </a:r>
            <a:r>
              <a:rPr lang="zh-CN" altLang="zh-CN" sz="2600" kern="100" dirty="0">
                <a:latin typeface="Times New Roman"/>
                <a:ea typeface="华文细黑"/>
                <a:cs typeface="Times New Roman"/>
              </a:rPr>
              <a:t>每小时至少</a:t>
            </a:r>
            <a:r>
              <a:rPr lang="en-US" altLang="zh-CN" sz="2600" kern="100" dirty="0">
                <a:latin typeface="Times New Roman"/>
                <a:ea typeface="华文细黑"/>
                <a:cs typeface="Courier New"/>
              </a:rPr>
              <a:t>250</a:t>
            </a:r>
            <a:r>
              <a:rPr lang="zh-CN" altLang="zh-CN" sz="2600" kern="100" dirty="0">
                <a:latin typeface="Times New Roman"/>
                <a:ea typeface="华文细黑"/>
                <a:cs typeface="Times New Roman"/>
              </a:rPr>
              <a:t>公里的铁路系统。</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施用大量化肥和催生技术的各种绿色蔬菜，对人的危害</a:t>
            </a:r>
            <a:r>
              <a:rPr lang="zh-CN" altLang="zh-CN" sz="2600" kern="100" dirty="0" smtClean="0">
                <a:latin typeface="Times New Roman"/>
                <a:ea typeface="华文细黑"/>
                <a:cs typeface="Times New Roman"/>
              </a:rPr>
              <a:t>是</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显而易见</a:t>
            </a:r>
            <a:r>
              <a:rPr lang="zh-CN" altLang="zh-CN" sz="2600" kern="100" dirty="0">
                <a:latin typeface="Times New Roman"/>
                <a:ea typeface="华文细黑"/>
                <a:cs typeface="Times New Roman"/>
              </a:rPr>
              <a:t>的，政府部门应当加大监管力度，让人们能够</a:t>
            </a:r>
            <a:r>
              <a:rPr lang="zh-CN" altLang="zh-CN" sz="2600" kern="100" dirty="0" smtClean="0">
                <a:latin typeface="Times New Roman"/>
                <a:ea typeface="华文细黑"/>
                <a:cs typeface="Times New Roman"/>
              </a:rPr>
              <a:t>吃</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到</a:t>
            </a:r>
            <a:r>
              <a:rPr lang="zh-CN" altLang="zh-CN" sz="2600" kern="100" dirty="0">
                <a:latin typeface="Times New Roman"/>
                <a:ea typeface="华文细黑"/>
                <a:cs typeface="Times New Roman"/>
              </a:rPr>
              <a:t>放心的蔬菜</a:t>
            </a:r>
            <a:r>
              <a:rPr lang="zh-CN" altLang="zh-CN" sz="2600" kern="100" dirty="0" smtClean="0">
                <a:latin typeface="Times New Roman"/>
                <a:ea typeface="华文细黑"/>
                <a:cs typeface="Times New Roman"/>
              </a:rPr>
              <a:t>。</a:t>
            </a:r>
            <a:endParaRPr lang="en-US" altLang="zh-CN" sz="2600" kern="100" dirty="0" smtClean="0">
              <a:latin typeface="宋体"/>
              <a:cs typeface="Courier New"/>
            </a:endParaRPr>
          </a:p>
        </p:txBody>
      </p:sp>
      <p:sp>
        <p:nvSpPr>
          <p:cNvPr id="4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1" name="表格 50"/>
          <p:cNvGraphicFramePr>
            <a:graphicFrameLocks noGrp="1"/>
          </p:cNvGraphicFramePr>
          <p:nvPr>
            <p:extLst>
              <p:ext uri="{D42A27DB-BD31-4B8C-83A1-F6EECF244321}">
                <p14:modId xmlns:p14="http://schemas.microsoft.com/office/powerpoint/2010/main" val="229817857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2" name="TextBox 51">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3" name="TextBox 52">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4" name="TextBox 53">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5" name="TextBox 54">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6" name="TextBox 55">
            <a:hlinkClick r:id="rId6" action="ppaction://hlinksldjump"/>
          </p:cNvPr>
          <p:cNvSpPr txBox="1"/>
          <p:nvPr/>
        </p:nvSpPr>
        <p:spPr>
          <a:xfrm>
            <a:off x="2722652"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7" name="TextBox 56">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8" name="TextBox 57">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9" name="TextBox 58">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0" name="TextBox 59">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1" name="TextBox 60">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2" name="TextBox 61">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3" name="TextBox 62">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4" name="TextBox 63">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5" name="TextBox 64">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6" name="TextBox 65">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34059220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6288" y="807407"/>
            <a:ext cx="8427116"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银川市部分公交线路早晚高峰期出现乘客上不了车</a:t>
            </a:r>
            <a:r>
              <a:rPr lang="zh-CN" altLang="zh-CN" sz="2600" kern="100" dirty="0" smtClean="0">
                <a:latin typeface="Times New Roman"/>
                <a:ea typeface="华文细黑"/>
                <a:cs typeface="Times New Roman"/>
              </a:rPr>
              <a:t>的</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情况</a:t>
            </a:r>
            <a:r>
              <a:rPr lang="zh-CN" altLang="zh-CN" sz="2600" kern="100" dirty="0">
                <a:latin typeface="Times New Roman"/>
                <a:ea typeface="华文细黑"/>
                <a:cs typeface="Times New Roman"/>
              </a:rPr>
              <a:t>，许多市民希望能有直达线路可供选择，</a:t>
            </a:r>
            <a:r>
              <a:rPr lang="zh-CN" altLang="zh-CN" sz="2600" kern="100" dirty="0" smtClean="0">
                <a:latin typeface="Times New Roman"/>
                <a:ea typeface="华文细黑"/>
                <a:cs typeface="Times New Roman"/>
              </a:rPr>
              <a:t>他们</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宁愿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一站到底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，也要挤成照片，决不肯轻易转车。</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洪洞县里好人多，善良永远是社会的主流，我们</a:t>
            </a:r>
            <a:r>
              <a:rPr lang="zh-CN" altLang="zh-CN" sz="2600" kern="100" dirty="0" smtClean="0">
                <a:latin typeface="Times New Roman"/>
                <a:ea typeface="华文细黑"/>
                <a:cs typeface="Times New Roman"/>
              </a:rPr>
              <a:t>需要</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冷眼</a:t>
            </a:r>
            <a:r>
              <a:rPr lang="zh-CN" altLang="zh-CN" sz="2600" kern="100" dirty="0">
                <a:latin typeface="Times New Roman"/>
                <a:ea typeface="华文细黑"/>
                <a:cs typeface="Times New Roman"/>
              </a:rPr>
              <a:t>热心看世界，一人被蛇咬，万众远草绳，那将</a:t>
            </a:r>
            <a:r>
              <a:rPr lang="zh-CN" altLang="zh-CN" sz="2600" kern="100" dirty="0" smtClean="0">
                <a:latin typeface="Times New Roman"/>
                <a:ea typeface="华文细黑"/>
                <a:cs typeface="Times New Roman"/>
              </a:rPr>
              <a:t>是</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民族</a:t>
            </a:r>
            <a:r>
              <a:rPr lang="zh-CN" altLang="zh-CN" sz="2600" kern="100" dirty="0">
                <a:latin typeface="Times New Roman"/>
                <a:ea typeface="华文细黑"/>
                <a:cs typeface="Times New Roman"/>
              </a:rPr>
              <a:t>的悲哀。</a:t>
            </a:r>
            <a:endParaRPr lang="zh-CN" altLang="zh-CN" sz="1050" kern="100" dirty="0">
              <a:effectLst/>
              <a:latin typeface="宋体"/>
              <a:cs typeface="Courier New"/>
            </a:endParaRPr>
          </a:p>
        </p:txBody>
      </p:sp>
      <p:sp>
        <p:nvSpPr>
          <p:cNvPr id="4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1" name="表格 50"/>
          <p:cNvGraphicFramePr>
            <a:graphicFrameLocks noGrp="1"/>
          </p:cNvGraphicFramePr>
          <p:nvPr>
            <p:extLst>
              <p:ext uri="{D42A27DB-BD31-4B8C-83A1-F6EECF244321}">
                <p14:modId xmlns:p14="http://schemas.microsoft.com/office/powerpoint/2010/main" val="1989461371"/>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2" name="TextBox 51">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3" name="TextBox 52">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4" name="TextBox 53">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5" name="TextBox 54">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6" name="TextBox 55">
            <a:hlinkClick r:id="rId6" action="ppaction://hlinksldjump"/>
          </p:cNvPr>
          <p:cNvSpPr txBox="1"/>
          <p:nvPr/>
        </p:nvSpPr>
        <p:spPr>
          <a:xfrm>
            <a:off x="2722652"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7" name="TextBox 56">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8" name="TextBox 57">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9" name="TextBox 58">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0" name="TextBox 59">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1" name="TextBox 60">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2" name="TextBox 61">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3" name="TextBox 62">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4" name="TextBox 63">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5" name="TextBox 64">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6" name="TextBox 65">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5293050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2474" y="851898"/>
            <a:ext cx="8427116" cy="3093154"/>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a:t>
            </a:r>
            <a:r>
              <a:rPr lang="en-US" altLang="zh-CN" sz="2600" kern="100" dirty="0">
                <a:latin typeface="+mj-ea"/>
                <a:ea typeface="+mj-ea"/>
                <a:cs typeface="Courier New"/>
              </a:rPr>
              <a:t>“</a:t>
            </a:r>
            <a:r>
              <a:rPr lang="zh-CN" altLang="zh-CN" sz="2600" kern="100" dirty="0">
                <a:latin typeface="Times New Roman"/>
                <a:ea typeface="华文细黑"/>
                <a:cs typeface="Times New Roman"/>
              </a:rPr>
              <a:t>时速</a:t>
            </a:r>
            <a:r>
              <a:rPr lang="en-US" altLang="zh-CN" sz="2600" kern="100" dirty="0">
                <a:latin typeface="+mj-ea"/>
                <a:ea typeface="+mj-ea"/>
                <a:cs typeface="Courier New"/>
              </a:rPr>
              <a:t>”</a:t>
            </a:r>
            <a:r>
              <a:rPr lang="zh-CN" altLang="zh-CN" sz="2600" kern="100" dirty="0">
                <a:latin typeface="Times New Roman"/>
                <a:ea typeface="华文细黑"/>
                <a:cs typeface="Times New Roman"/>
              </a:rPr>
              <a:t>和</a:t>
            </a:r>
            <a:r>
              <a:rPr lang="en-US" altLang="zh-CN" sz="2600" kern="100" dirty="0">
                <a:latin typeface="+mj-ea"/>
                <a:ea typeface="+mj-ea"/>
                <a:cs typeface="Courier New"/>
              </a:rPr>
              <a:t>“</a:t>
            </a:r>
            <a:r>
              <a:rPr lang="zh-CN" altLang="zh-CN" sz="2600" kern="100" dirty="0">
                <a:latin typeface="Times New Roman"/>
                <a:ea typeface="华文细黑"/>
                <a:cs typeface="Times New Roman"/>
              </a:rPr>
              <a:t>每小时</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公里</a:t>
            </a:r>
            <a:r>
              <a:rPr lang="en-US" altLang="zh-CN" sz="2600" kern="100" dirty="0">
                <a:latin typeface="+mj-ea"/>
                <a:ea typeface="+mj-ea"/>
                <a:cs typeface="Courier New"/>
              </a:rPr>
              <a:t>”</a:t>
            </a:r>
            <a:r>
              <a:rPr lang="zh-CN" altLang="zh-CN" sz="2600" kern="100" dirty="0">
                <a:latin typeface="Times New Roman"/>
                <a:ea typeface="华文细黑"/>
                <a:cs typeface="Times New Roman"/>
              </a:rPr>
              <a:t>重复</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B</a:t>
            </a:r>
            <a:r>
              <a:rPr lang="zh-CN" altLang="zh-CN" sz="2600" kern="100" dirty="0">
                <a:latin typeface="Times New Roman"/>
                <a:ea typeface="华文细黑"/>
                <a:cs typeface="Times New Roman"/>
              </a:rPr>
              <a:t>项</a:t>
            </a:r>
            <a:r>
              <a:rPr lang="en-US" altLang="zh-CN" sz="2600" kern="100" dirty="0">
                <a:latin typeface="+mj-ea"/>
                <a:ea typeface="+mj-ea"/>
                <a:cs typeface="Courier New"/>
              </a:rPr>
              <a:t>“</a:t>
            </a:r>
            <a:r>
              <a:rPr lang="zh-CN" altLang="zh-CN" sz="2600" kern="100" dirty="0">
                <a:latin typeface="Times New Roman"/>
                <a:ea typeface="华文细黑"/>
                <a:cs typeface="Times New Roman"/>
              </a:rPr>
              <a:t>施用</a:t>
            </a:r>
            <a:r>
              <a:rPr lang="en-US" altLang="zh-CN" sz="2600" kern="100" dirty="0">
                <a:latin typeface="+mj-ea"/>
                <a:ea typeface="+mj-ea"/>
                <a:cs typeface="Courier New"/>
              </a:rPr>
              <a:t>”</a:t>
            </a:r>
            <a:r>
              <a:rPr lang="zh-CN" altLang="zh-CN" sz="2600" kern="100" dirty="0">
                <a:latin typeface="Times New Roman"/>
                <a:ea typeface="华文细黑"/>
                <a:cs typeface="Times New Roman"/>
              </a:rPr>
              <a:t>和</a:t>
            </a:r>
            <a:r>
              <a:rPr lang="en-US" altLang="zh-CN" sz="2600" kern="100" dirty="0">
                <a:latin typeface="+mj-ea"/>
                <a:ea typeface="+mj-ea"/>
                <a:cs typeface="Courier New"/>
              </a:rPr>
              <a:t>“</a:t>
            </a:r>
            <a:r>
              <a:rPr lang="zh-CN" altLang="zh-CN" sz="2600" kern="100" dirty="0">
                <a:latin typeface="Times New Roman"/>
                <a:ea typeface="华文细黑"/>
                <a:cs typeface="Times New Roman"/>
              </a:rPr>
              <a:t>催生技术</a:t>
            </a:r>
            <a:r>
              <a:rPr lang="en-US" altLang="zh-CN" sz="2600" kern="100" dirty="0">
                <a:latin typeface="+mj-ea"/>
                <a:ea typeface="+mj-ea"/>
                <a:cs typeface="Courier New"/>
              </a:rPr>
              <a:t>”</a:t>
            </a:r>
            <a:r>
              <a:rPr lang="zh-CN" altLang="zh-CN" sz="2600" kern="100" dirty="0">
                <a:latin typeface="Times New Roman"/>
                <a:ea typeface="华文细黑"/>
                <a:cs typeface="Courier New"/>
              </a:rPr>
              <a:t>搭配</a:t>
            </a:r>
            <a:r>
              <a:rPr lang="zh-CN" altLang="zh-CN" sz="2600" kern="100" dirty="0">
                <a:latin typeface="Times New Roman"/>
                <a:ea typeface="华文细黑"/>
                <a:cs typeface="Times New Roman"/>
              </a:rPr>
              <a:t>不当</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项不合逻辑，应该是</a:t>
            </a:r>
            <a:r>
              <a:rPr lang="en-US" altLang="zh-CN" sz="2600" kern="100" dirty="0">
                <a:latin typeface="+mj-ea"/>
                <a:ea typeface="+mj-ea"/>
                <a:cs typeface="Courier New"/>
              </a:rPr>
              <a:t>“</a:t>
            </a:r>
            <a:r>
              <a:rPr lang="zh-CN" altLang="zh-CN" sz="2600" kern="100" dirty="0">
                <a:latin typeface="Times New Roman"/>
                <a:ea typeface="华文细黑"/>
                <a:cs typeface="Times New Roman"/>
              </a:rPr>
              <a:t>他们宁愿挤成照片，也要</a:t>
            </a:r>
            <a:r>
              <a:rPr lang="en-US" altLang="zh-CN" sz="2600" kern="100" dirty="0">
                <a:latin typeface="+mj-ea"/>
                <a:ea typeface="+mj-ea"/>
                <a:cs typeface="Courier New"/>
              </a:rPr>
              <a:t>‘</a:t>
            </a:r>
            <a:r>
              <a:rPr lang="zh-CN" altLang="zh-CN" sz="2600" kern="100" dirty="0">
                <a:latin typeface="Times New Roman"/>
                <a:ea typeface="华文细黑"/>
                <a:cs typeface="Times New Roman"/>
              </a:rPr>
              <a:t>一站到底</a:t>
            </a:r>
            <a:r>
              <a:rPr lang="en-US" altLang="zh-CN" sz="2600" kern="100" dirty="0">
                <a:latin typeface="Times New Roman"/>
                <a:ea typeface="华文细黑"/>
                <a:cs typeface="Courier New"/>
              </a:rPr>
              <a:t>’</a:t>
            </a:r>
            <a:r>
              <a:rPr lang="en-US" altLang="zh-CN" sz="2600" kern="100" dirty="0">
                <a:latin typeface="+mj-ea"/>
                <a:ea typeface="+mj-ea"/>
                <a:cs typeface="Courier New"/>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D</a:t>
            </a:r>
            <a:endParaRPr lang="zh-CN" altLang="zh-CN" sz="1050" kern="100" dirty="0">
              <a:effectLst/>
              <a:latin typeface="宋体"/>
              <a:cs typeface="Courier New"/>
            </a:endParaRPr>
          </a:p>
        </p:txBody>
      </p:sp>
      <p:sp>
        <p:nvSpPr>
          <p:cNvPr id="45"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6"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7" name="表格 46"/>
          <p:cNvGraphicFramePr>
            <a:graphicFrameLocks noGrp="1"/>
          </p:cNvGraphicFramePr>
          <p:nvPr>
            <p:extLst>
              <p:ext uri="{D42A27DB-BD31-4B8C-83A1-F6EECF244321}">
                <p14:modId xmlns:p14="http://schemas.microsoft.com/office/powerpoint/2010/main" val="1989461371"/>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8" name="TextBox 47">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9" name="TextBox 48">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0" name="TextBox 49">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1" name="TextBox 50">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2" name="TextBox 51">
            <a:hlinkClick r:id="rId6" action="ppaction://hlinksldjump"/>
          </p:cNvPr>
          <p:cNvSpPr txBox="1"/>
          <p:nvPr/>
        </p:nvSpPr>
        <p:spPr>
          <a:xfrm>
            <a:off x="2722652"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3" name="TextBox 52">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4" name="TextBox 53">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5" name="TextBox 54">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6" name="TextBox 55">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7" name="TextBox 56">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8" name="TextBox 57">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9" name="TextBox 58">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0" name="TextBox 5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1" name="TextBox 6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2" name="TextBox 6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706077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0442" y="591076"/>
            <a:ext cx="8802045" cy="4413516"/>
          </a:xfrm>
          <a:prstGeom prst="rect">
            <a:avLst/>
          </a:prstGeom>
          <a:noFill/>
        </p:spPr>
        <p:txBody>
          <a:bodyPr wrap="square" rtlCol="0">
            <a:spAutoFit/>
          </a:bodyPr>
          <a:lstStyle/>
          <a:p>
            <a:pPr algn="just">
              <a:lnSpc>
                <a:spcPct val="130000"/>
              </a:lnSpc>
              <a:spcAft>
                <a:spcPts val="0"/>
              </a:spcAft>
            </a:pPr>
            <a:r>
              <a:rPr lang="en-US" altLang="zh-CN" sz="2400" kern="100" dirty="0">
                <a:latin typeface="Times New Roman"/>
                <a:ea typeface="华文细黑"/>
                <a:cs typeface="Courier New"/>
              </a:rPr>
              <a:t>6.</a:t>
            </a:r>
            <a:r>
              <a:rPr lang="zh-CN" altLang="zh-CN" sz="2400" kern="100" dirty="0">
                <a:latin typeface="Times New Roman"/>
                <a:ea typeface="华文细黑"/>
                <a:cs typeface="Times New Roman"/>
              </a:rPr>
              <a:t>依次填入下面一段文字横线处的语句，衔接最恰当的一组是</a:t>
            </a:r>
            <a:r>
              <a:rPr lang="en-US" altLang="zh-CN" sz="2400" kern="100" dirty="0" smtClean="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2400" kern="100" dirty="0">
              <a:latin typeface="宋体"/>
              <a:cs typeface="Courier New"/>
            </a:endParaRPr>
          </a:p>
          <a:p>
            <a:pPr algn="just">
              <a:lnSpc>
                <a:spcPct val="130000"/>
              </a:lnSpc>
              <a:spcAft>
                <a:spcPts val="0"/>
              </a:spcAft>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东西方</a:t>
            </a:r>
            <a:r>
              <a:rPr lang="zh-CN" altLang="zh-CN" sz="2400" kern="100" dirty="0">
                <a:latin typeface="Times New Roman"/>
                <a:ea typeface="华文细黑"/>
                <a:cs typeface="Times New Roman"/>
              </a:rPr>
              <a:t>文化，是当今世界的两大文明，两者的关键区别究竟何在？</a:t>
            </a:r>
            <a:r>
              <a:rPr lang="en-US" altLang="zh-CN" sz="2400" kern="100" dirty="0" smtClean="0">
                <a:latin typeface="Times New Roman"/>
                <a:ea typeface="华文细黑"/>
                <a:cs typeface="Courier New"/>
              </a:rPr>
              <a:t>______</a:t>
            </a:r>
            <a:r>
              <a:rPr lang="zh-CN" altLang="zh-CN" sz="2400" kern="100" dirty="0" smtClean="0">
                <a:latin typeface="Times New Roman"/>
                <a:ea typeface="华文细黑"/>
                <a:cs typeface="Times New Roman"/>
              </a:rPr>
              <a:t>，</a:t>
            </a:r>
            <a:r>
              <a:rPr lang="en-US" altLang="zh-CN" sz="2400" kern="100" dirty="0" smtClean="0">
                <a:latin typeface="Times New Roman"/>
                <a:ea typeface="华文细黑"/>
                <a:cs typeface="Courier New"/>
              </a:rPr>
              <a:t>______</a:t>
            </a:r>
            <a:r>
              <a:rPr lang="zh-CN" altLang="zh-CN" sz="2400" kern="100" dirty="0">
                <a:latin typeface="Times New Roman"/>
                <a:ea typeface="华文细黑"/>
                <a:cs typeface="Times New Roman"/>
              </a:rPr>
              <a:t>，</a:t>
            </a:r>
            <a:r>
              <a:rPr lang="en-US" altLang="zh-CN" sz="2400" kern="100" dirty="0" smtClean="0">
                <a:latin typeface="Times New Roman"/>
                <a:ea typeface="华文细黑"/>
                <a:cs typeface="Courier New"/>
              </a:rPr>
              <a:t>______</a:t>
            </a:r>
            <a:r>
              <a:rPr lang="zh-CN" altLang="zh-CN" sz="2400" kern="100" dirty="0" smtClean="0">
                <a:latin typeface="Times New Roman"/>
                <a:ea typeface="华文细黑"/>
                <a:cs typeface="Times New Roman"/>
              </a:rPr>
              <a:t>。</a:t>
            </a:r>
            <a:r>
              <a:rPr lang="en-US" altLang="zh-CN" sz="2400" kern="100" dirty="0" smtClean="0">
                <a:latin typeface="Times New Roman"/>
                <a:ea typeface="华文细黑"/>
                <a:cs typeface="Courier New"/>
              </a:rPr>
              <a:t>______</a:t>
            </a:r>
            <a:r>
              <a:rPr lang="zh-CN" altLang="zh-CN" sz="2400" kern="100" dirty="0" smtClean="0">
                <a:latin typeface="Times New Roman"/>
                <a:ea typeface="华文细黑"/>
                <a:cs typeface="Times New Roman"/>
              </a:rPr>
              <a:t>。</a:t>
            </a:r>
            <a:r>
              <a:rPr lang="en-US" altLang="zh-CN" sz="2400" kern="100" dirty="0" smtClean="0">
                <a:latin typeface="Times New Roman"/>
                <a:ea typeface="华文细黑"/>
                <a:cs typeface="Courier New"/>
              </a:rPr>
              <a:t>______</a:t>
            </a:r>
            <a:r>
              <a:rPr lang="zh-CN" altLang="zh-CN" sz="2400" kern="100" dirty="0" smtClean="0">
                <a:latin typeface="Times New Roman"/>
                <a:ea typeface="华文细黑"/>
                <a:cs typeface="Times New Roman"/>
              </a:rPr>
              <a:t>，</a:t>
            </a:r>
            <a:r>
              <a:rPr lang="en-US" altLang="zh-CN" sz="2400" kern="100" dirty="0" smtClean="0">
                <a:latin typeface="Times New Roman"/>
                <a:ea typeface="华文细黑"/>
                <a:cs typeface="Courier New"/>
              </a:rPr>
              <a:t>______</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30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数十年后，钱穆又说</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要了解中国文化，必须站到更高来看到中国之心，中国的核心思想就是</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礼</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　</a:t>
            </a: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钱穆赞扬此语</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深得文化分别之大旨所在</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　</a:t>
            </a: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绝非向壁虚造，而是渊源有自　</a:t>
            </a:r>
            <a:endParaRPr lang="en-US" altLang="zh-CN" sz="2400" kern="100" dirty="0" smtClean="0">
              <a:latin typeface="Times New Roman"/>
              <a:ea typeface="华文细黑"/>
              <a:cs typeface="Times New Roman"/>
            </a:endParaRPr>
          </a:p>
          <a:p>
            <a:pPr algn="just">
              <a:lnSpc>
                <a:spcPct val="130000"/>
              </a:lnSpc>
              <a:spcAft>
                <a:spcPts val="0"/>
              </a:spcAft>
            </a:pPr>
            <a:r>
              <a:rPr lang="en-US" altLang="zh-CN" sz="2400" kern="100" dirty="0" smtClean="0">
                <a:latin typeface="宋体"/>
                <a:ea typeface="华文细黑"/>
                <a:cs typeface="Times New Roman"/>
              </a:rPr>
              <a:t>④</a:t>
            </a:r>
            <a:r>
              <a:rPr lang="zh-CN" altLang="zh-CN" sz="2400" kern="100" dirty="0">
                <a:latin typeface="Times New Roman"/>
                <a:ea typeface="华文细黑"/>
                <a:cs typeface="Times New Roman"/>
              </a:rPr>
              <a:t>梁启超说</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中国重礼治，西方重法治</a:t>
            </a:r>
            <a:r>
              <a:rPr lang="en-US" altLang="zh-CN" sz="2400" kern="100" dirty="0">
                <a:latin typeface="宋体"/>
                <a:ea typeface="华文细黑"/>
                <a:cs typeface="Times New Roman"/>
              </a:rPr>
              <a:t>”⑤</a:t>
            </a:r>
            <a:r>
              <a:rPr lang="zh-CN" altLang="zh-CN" sz="2400" kern="100" dirty="0">
                <a:latin typeface="Times New Roman"/>
                <a:ea typeface="华文细黑"/>
                <a:cs typeface="Times New Roman"/>
              </a:rPr>
              <a:t>将东西文化归结</a:t>
            </a:r>
            <a:r>
              <a:rPr lang="zh-CN" altLang="zh-CN" sz="2400" kern="100" dirty="0" smtClean="0">
                <a:latin typeface="Times New Roman"/>
                <a:ea typeface="华文细黑"/>
                <a:cs typeface="Times New Roman"/>
              </a:rPr>
              <a:t>为</a:t>
            </a:r>
            <a:r>
              <a:rPr lang="en-US" altLang="zh-CN" sz="2400" kern="100" dirty="0" smtClean="0">
                <a:latin typeface="宋体"/>
                <a:ea typeface="华文细黑"/>
                <a:cs typeface="Times New Roman"/>
              </a:rPr>
              <a:t>“</a:t>
            </a:r>
            <a:r>
              <a:rPr lang="zh-CN" altLang="zh-CN" sz="2400" kern="100" dirty="0">
                <a:latin typeface="Times New Roman"/>
                <a:ea typeface="华文细黑"/>
                <a:cs typeface="Times New Roman"/>
              </a:rPr>
              <a:t>礼</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与</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法</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二字　</a:t>
            </a:r>
            <a:r>
              <a:rPr lang="en-US" altLang="zh-CN" sz="2400" kern="100" dirty="0">
                <a:latin typeface="宋体"/>
                <a:ea typeface="华文细黑"/>
                <a:cs typeface="Times New Roman"/>
              </a:rPr>
              <a:t>⑥</a:t>
            </a:r>
            <a:r>
              <a:rPr lang="zh-CN" altLang="zh-CN" sz="2400" kern="100" dirty="0">
                <a:latin typeface="Times New Roman"/>
                <a:ea typeface="华文细黑"/>
                <a:cs typeface="Times New Roman"/>
              </a:rPr>
              <a:t>梁启超、钱穆将中国文化的核心归结为</a:t>
            </a:r>
            <a:r>
              <a:rPr lang="zh-CN" altLang="zh-CN" sz="2400" kern="100" dirty="0" smtClean="0">
                <a:latin typeface="Times New Roman"/>
                <a:ea typeface="华文细黑"/>
                <a:cs typeface="Times New Roman"/>
              </a:rPr>
              <a:t>礼治</a:t>
            </a:r>
            <a:endParaRPr lang="zh-CN" altLang="zh-CN" sz="2400" kern="100" dirty="0">
              <a:latin typeface="宋体"/>
              <a:cs typeface="Courier New"/>
            </a:endParaRPr>
          </a:p>
        </p:txBody>
      </p:sp>
      <p:sp>
        <p:nvSpPr>
          <p:cNvPr id="47"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8"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9" name="表格 48"/>
          <p:cNvGraphicFramePr>
            <a:graphicFrameLocks noGrp="1"/>
          </p:cNvGraphicFramePr>
          <p:nvPr>
            <p:extLst>
              <p:ext uri="{D42A27DB-BD31-4B8C-83A1-F6EECF244321}">
                <p14:modId xmlns:p14="http://schemas.microsoft.com/office/powerpoint/2010/main" val="1989461371"/>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0" name="TextBox 49">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1" name="TextBox 50">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2" name="TextBox 51">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3" name="TextBox 52">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4" name="TextBox 53">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5" name="TextBox 54">
            <a:hlinkClick r:id="rId7" action="ppaction://hlinksldjump"/>
          </p:cNvPr>
          <p:cNvSpPr txBox="1"/>
          <p:nvPr/>
        </p:nvSpPr>
        <p:spPr>
          <a:xfrm>
            <a:off x="3304558"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6" name="TextBox 55">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7" name="TextBox 56">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8" name="TextBox 57">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9" name="TextBox 58">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0" name="TextBox 59">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1" name="TextBox 60">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2" name="TextBox 61">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3" name="TextBox 62">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4" name="TextBox 63">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2805087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60" y="471706"/>
            <a:ext cx="8511387" cy="1065613"/>
          </a:xfrm>
          <a:prstGeom prst="rect">
            <a:avLst/>
          </a:prstGeom>
          <a:noFill/>
        </p:spPr>
        <p:txBody>
          <a:bodyPr wrap="square" rtlCol="0">
            <a:spAutoFit/>
          </a:bodyPr>
          <a:lstStyle/>
          <a:p>
            <a:pPr algn="just">
              <a:lnSpc>
                <a:spcPct val="140000"/>
              </a:lnSpc>
              <a:spcAft>
                <a:spcPts val="0"/>
              </a:spcAft>
            </a:pPr>
            <a:r>
              <a:rPr lang="en-US" altLang="zh-CN" sz="2400" kern="100" dirty="0">
                <a:latin typeface="Times New Roman"/>
                <a:ea typeface="华文细黑"/>
                <a:cs typeface="Courier New"/>
              </a:rPr>
              <a:t>A.</a:t>
            </a:r>
            <a:r>
              <a:rPr lang="en-US" altLang="zh-CN" sz="2400" kern="100" dirty="0">
                <a:latin typeface="宋体"/>
                <a:ea typeface="华文细黑"/>
                <a:cs typeface="Times New Roman"/>
              </a:rPr>
              <a:t>④⑥①③②⑤</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B</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⑥②④⑤①③</a:t>
            </a:r>
            <a:endParaRPr lang="zh-CN" altLang="zh-CN" sz="2400" kern="100" dirty="0">
              <a:latin typeface="宋体"/>
              <a:cs typeface="Courier New"/>
            </a:endParaRPr>
          </a:p>
          <a:p>
            <a:pPr algn="just">
              <a:lnSpc>
                <a:spcPct val="140000"/>
              </a:lnSpc>
              <a:spcAft>
                <a:spcPts val="0"/>
              </a:spcAft>
            </a:pPr>
            <a:r>
              <a:rPr lang="en-US" altLang="zh-CN" sz="2400" kern="100" dirty="0">
                <a:latin typeface="Times New Roman"/>
                <a:ea typeface="华文细黑"/>
                <a:cs typeface="Courier New"/>
              </a:rPr>
              <a:t>C.</a:t>
            </a:r>
            <a:r>
              <a:rPr lang="en-US" altLang="zh-CN" sz="2400" kern="100" dirty="0">
                <a:latin typeface="宋体"/>
                <a:ea typeface="华文细黑"/>
                <a:cs typeface="Times New Roman"/>
              </a:rPr>
              <a:t>⑥④③①⑤②</a:t>
            </a:r>
            <a:r>
              <a:rPr lang="en-US" altLang="zh-CN" sz="2400" kern="100" dirty="0">
                <a:latin typeface="Times New Roman"/>
                <a:ea typeface="华文细黑"/>
                <a:cs typeface="Courier New"/>
              </a:rPr>
              <a:t>  	</a:t>
            </a:r>
            <a:r>
              <a:rPr lang="en-US" altLang="zh-CN" sz="2400" kern="100" dirty="0" smtClean="0">
                <a:latin typeface="Times New Roman"/>
                <a:ea typeface="华文细黑"/>
                <a:cs typeface="Courier New"/>
              </a:rPr>
              <a:t>	D</a:t>
            </a:r>
            <a:r>
              <a:rPr lang="en-US" altLang="zh-CN" sz="2400" kern="100" dirty="0">
                <a:latin typeface="Times New Roman"/>
                <a:ea typeface="华文细黑"/>
                <a:cs typeface="Courier New"/>
              </a:rPr>
              <a:t>.</a:t>
            </a:r>
            <a:r>
              <a:rPr lang="en-US" altLang="zh-CN" sz="2400" kern="100" dirty="0">
                <a:latin typeface="宋体"/>
                <a:ea typeface="华文细黑"/>
                <a:cs typeface="Times New Roman"/>
              </a:rPr>
              <a:t>④⑤②①⑥③</a:t>
            </a:r>
            <a:endParaRPr lang="zh-CN" altLang="zh-CN" sz="2400" kern="100" dirty="0">
              <a:effectLst/>
              <a:latin typeface="宋体"/>
              <a:cs typeface="Courier New"/>
            </a:endParaRPr>
          </a:p>
        </p:txBody>
      </p:sp>
      <p:sp>
        <p:nvSpPr>
          <p:cNvPr id="46"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7"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8" name="表格 47"/>
          <p:cNvGraphicFramePr>
            <a:graphicFrameLocks noGrp="1"/>
          </p:cNvGraphicFramePr>
          <p:nvPr>
            <p:extLst>
              <p:ext uri="{D42A27DB-BD31-4B8C-83A1-F6EECF244321}">
                <p14:modId xmlns:p14="http://schemas.microsoft.com/office/powerpoint/2010/main" val="3953499562"/>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TextBox 48">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0" name="TextBox 49">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1" name="TextBox 50">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2" name="TextBox 51">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3" name="TextBox 52">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4" name="TextBox 53">
            <a:hlinkClick r:id="rId7" action="ppaction://hlinksldjump"/>
          </p:cNvPr>
          <p:cNvSpPr txBox="1"/>
          <p:nvPr/>
        </p:nvSpPr>
        <p:spPr>
          <a:xfrm>
            <a:off x="3304558"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5" name="TextBox 54">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6" name="TextBox 55">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7" name="TextBox 56">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8" name="TextBox 57">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9" name="TextBox 58">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0" name="TextBox 59">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1" name="TextBox 60">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2" name="TextBox 61">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3" name="TextBox 62">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37" name="TextBox 36"/>
          <p:cNvSpPr txBox="1"/>
          <p:nvPr/>
        </p:nvSpPr>
        <p:spPr>
          <a:xfrm>
            <a:off x="188341" y="1495058"/>
            <a:ext cx="8769291" cy="3711785"/>
          </a:xfrm>
          <a:prstGeom prst="rect">
            <a:avLst/>
          </a:prstGeom>
          <a:noFill/>
        </p:spPr>
        <p:txBody>
          <a:bodyPr wrap="square" rtlCol="0">
            <a:spAutoFit/>
          </a:bodyPr>
          <a:lstStyle/>
          <a:p>
            <a:pPr algn="just">
              <a:lnSpc>
                <a:spcPct val="140000"/>
              </a:lnSpc>
              <a:spcAft>
                <a:spcPts val="0"/>
              </a:spcAft>
            </a:pPr>
            <a:r>
              <a:rPr lang="zh-CN" altLang="zh-CN" sz="2400" kern="100" dirty="0">
                <a:solidFill>
                  <a:srgbClr val="0000FF"/>
                </a:solidFill>
                <a:latin typeface="Times New Roman"/>
                <a:ea typeface="华文细黑"/>
                <a:cs typeface="Times New Roman"/>
              </a:rPr>
              <a:t>解析</a:t>
            </a:r>
            <a:r>
              <a:rPr lang="zh-CN" altLang="zh-CN" sz="2400" kern="100" dirty="0">
                <a:latin typeface="Times New Roman"/>
                <a:ea typeface="华文细黑"/>
                <a:cs typeface="Times New Roman"/>
              </a:rPr>
              <a:t>　本段文字主要讲中国文化与</a:t>
            </a:r>
            <a:r>
              <a:rPr lang="en-US" altLang="zh-CN" sz="2400" kern="100" dirty="0">
                <a:latin typeface="+mj-ea"/>
                <a:ea typeface="+mj-ea"/>
                <a:cs typeface="Courier New"/>
              </a:rPr>
              <a:t>“</a:t>
            </a:r>
            <a:r>
              <a:rPr lang="zh-CN" altLang="zh-CN" sz="2400" kern="100" dirty="0">
                <a:latin typeface="Times New Roman"/>
                <a:ea typeface="华文细黑"/>
                <a:cs typeface="Times New Roman"/>
              </a:rPr>
              <a:t>礼</a:t>
            </a:r>
            <a:r>
              <a:rPr lang="en-US" altLang="zh-CN" sz="2400" kern="100" dirty="0">
                <a:latin typeface="+mj-ea"/>
                <a:ea typeface="+mj-ea"/>
                <a:cs typeface="Courier New"/>
              </a:rPr>
              <a:t>”</a:t>
            </a:r>
            <a:r>
              <a:rPr lang="zh-CN" altLang="zh-CN" sz="2400" kern="100" dirty="0">
                <a:latin typeface="Times New Roman"/>
                <a:ea typeface="华文细黑"/>
                <a:cs typeface="Times New Roman"/>
              </a:rPr>
              <a:t>的关系。根据所给六个语句的意思来看，</a:t>
            </a:r>
            <a:r>
              <a:rPr lang="en-US" altLang="zh-CN" sz="2400" kern="100" dirty="0">
                <a:latin typeface="+mj-ea"/>
                <a:ea typeface="+mj-ea"/>
                <a:cs typeface="Courier New"/>
              </a:rPr>
              <a:t>“</a:t>
            </a:r>
            <a:r>
              <a:rPr lang="zh-CN" altLang="zh-CN" sz="2400" kern="100" dirty="0">
                <a:latin typeface="Times New Roman"/>
                <a:ea typeface="华文细黑"/>
                <a:cs typeface="Times New Roman"/>
              </a:rPr>
              <a:t>两者的关键区别究竟何在</a:t>
            </a:r>
            <a:r>
              <a:rPr lang="en-US" altLang="zh-CN" sz="2400" kern="100" dirty="0">
                <a:latin typeface="+mj-ea"/>
                <a:ea typeface="+mj-ea"/>
                <a:cs typeface="Courier New"/>
              </a:rPr>
              <a:t>”</a:t>
            </a:r>
            <a:r>
              <a:rPr lang="zh-CN" altLang="zh-CN" sz="2400" kern="100" dirty="0">
                <a:latin typeface="Times New Roman"/>
                <a:ea typeface="华文细黑"/>
                <a:cs typeface="Times New Roman"/>
              </a:rPr>
              <a:t>后的横线处先填</a:t>
            </a:r>
            <a:r>
              <a:rPr lang="zh-CN" altLang="zh-CN" sz="2400" kern="100" dirty="0">
                <a:latin typeface="宋体"/>
                <a:cs typeface="宋体"/>
              </a:rPr>
              <a:t>④</a:t>
            </a:r>
            <a:r>
              <a:rPr lang="zh-CN" altLang="zh-CN" sz="2400" kern="100" dirty="0">
                <a:latin typeface="Times New Roman"/>
                <a:ea typeface="华文细黑"/>
                <a:cs typeface="Times New Roman"/>
              </a:rPr>
              <a:t>句最合适，而</a:t>
            </a:r>
            <a:r>
              <a:rPr lang="zh-CN" altLang="zh-CN" sz="2400" kern="100" dirty="0">
                <a:latin typeface="宋体"/>
                <a:cs typeface="宋体"/>
              </a:rPr>
              <a:t>⑤</a:t>
            </a:r>
            <a:r>
              <a:rPr lang="zh-CN" altLang="zh-CN" sz="2400" kern="100" dirty="0">
                <a:latin typeface="Times New Roman"/>
                <a:ea typeface="华文细黑"/>
                <a:cs typeface="Times New Roman"/>
              </a:rPr>
              <a:t>句是对前面梁启超所说的话的总结，所以</a:t>
            </a:r>
            <a:r>
              <a:rPr lang="zh-CN" altLang="zh-CN" sz="2400" kern="100" dirty="0">
                <a:latin typeface="宋体"/>
                <a:cs typeface="宋体"/>
              </a:rPr>
              <a:t>⑤</a:t>
            </a:r>
            <a:r>
              <a:rPr lang="zh-CN" altLang="zh-CN" sz="2400" kern="100" dirty="0">
                <a:latin typeface="Times New Roman"/>
                <a:ea typeface="华文细黑"/>
                <a:cs typeface="Times New Roman"/>
              </a:rPr>
              <a:t>句紧承</a:t>
            </a:r>
            <a:r>
              <a:rPr lang="zh-CN" altLang="zh-CN" sz="2400" kern="100" dirty="0">
                <a:latin typeface="宋体"/>
                <a:cs typeface="宋体"/>
              </a:rPr>
              <a:t>④</a:t>
            </a:r>
            <a:r>
              <a:rPr lang="zh-CN" altLang="zh-CN" sz="2400" kern="100" dirty="0">
                <a:latin typeface="Times New Roman"/>
                <a:ea typeface="华文细黑"/>
                <a:cs typeface="Times New Roman"/>
              </a:rPr>
              <a:t>句；</a:t>
            </a:r>
            <a:r>
              <a:rPr lang="zh-CN" altLang="zh-CN" sz="2400" kern="100" dirty="0">
                <a:latin typeface="宋体"/>
                <a:cs typeface="宋体"/>
              </a:rPr>
              <a:t>②</a:t>
            </a:r>
            <a:r>
              <a:rPr lang="zh-CN" altLang="zh-CN" sz="2400" kern="100" dirty="0">
                <a:latin typeface="Times New Roman"/>
                <a:ea typeface="华文细黑"/>
                <a:cs typeface="Times New Roman"/>
              </a:rPr>
              <a:t>句有干扰性，但选项没有</a:t>
            </a:r>
            <a:r>
              <a:rPr lang="zh-CN" altLang="zh-CN" sz="2400" kern="100" dirty="0">
                <a:latin typeface="宋体"/>
                <a:cs typeface="宋体"/>
              </a:rPr>
              <a:t>④②</a:t>
            </a:r>
            <a:r>
              <a:rPr lang="zh-CN" altLang="zh-CN" sz="2400" kern="100" dirty="0">
                <a:latin typeface="Times New Roman"/>
                <a:ea typeface="华文细黑"/>
                <a:cs typeface="Times New Roman"/>
              </a:rPr>
              <a:t>两句的承接，可以考虑将</a:t>
            </a:r>
            <a:r>
              <a:rPr lang="zh-CN" altLang="zh-CN" sz="2400" kern="100" dirty="0">
                <a:latin typeface="宋体"/>
                <a:cs typeface="宋体"/>
              </a:rPr>
              <a:t>②</a:t>
            </a:r>
            <a:r>
              <a:rPr lang="zh-CN" altLang="zh-CN" sz="2400" kern="100" dirty="0">
                <a:latin typeface="Times New Roman"/>
                <a:ea typeface="华文细黑"/>
                <a:cs typeface="Times New Roman"/>
              </a:rPr>
              <a:t>句放在</a:t>
            </a:r>
            <a:r>
              <a:rPr lang="zh-CN" altLang="zh-CN" sz="2400" kern="100" dirty="0">
                <a:latin typeface="宋体"/>
                <a:cs typeface="宋体"/>
              </a:rPr>
              <a:t>⑤</a:t>
            </a:r>
            <a:r>
              <a:rPr lang="zh-CN" altLang="zh-CN" sz="2400" kern="100" dirty="0">
                <a:latin typeface="Times New Roman"/>
                <a:ea typeface="华文细黑"/>
                <a:cs typeface="Times New Roman"/>
              </a:rPr>
              <a:t>句之后，而</a:t>
            </a:r>
            <a:r>
              <a:rPr lang="zh-CN" altLang="zh-CN" sz="2400" kern="100" dirty="0">
                <a:latin typeface="宋体"/>
                <a:cs typeface="宋体"/>
              </a:rPr>
              <a:t>①</a:t>
            </a:r>
            <a:r>
              <a:rPr lang="zh-CN" altLang="zh-CN" sz="2400" kern="100" dirty="0">
                <a:latin typeface="Times New Roman"/>
                <a:ea typeface="华文细黑"/>
                <a:cs typeface="Times New Roman"/>
              </a:rPr>
              <a:t>句中也有钱穆所说的话，因此其与</a:t>
            </a:r>
            <a:r>
              <a:rPr lang="zh-CN" altLang="zh-CN" sz="2400" kern="100" dirty="0">
                <a:latin typeface="宋体"/>
                <a:cs typeface="宋体"/>
              </a:rPr>
              <a:t>②</a:t>
            </a:r>
            <a:r>
              <a:rPr lang="zh-CN" altLang="zh-CN" sz="2400" kern="100" dirty="0">
                <a:latin typeface="Times New Roman"/>
                <a:ea typeface="华文细黑"/>
                <a:cs typeface="Times New Roman"/>
              </a:rPr>
              <a:t>句衔接紧密；</a:t>
            </a:r>
            <a:r>
              <a:rPr lang="zh-CN" altLang="zh-CN" sz="2400" kern="100" dirty="0">
                <a:latin typeface="宋体"/>
                <a:cs typeface="宋体"/>
              </a:rPr>
              <a:t>⑥③</a:t>
            </a:r>
            <a:r>
              <a:rPr lang="zh-CN" altLang="zh-CN" sz="2400" kern="100" dirty="0">
                <a:latin typeface="Times New Roman"/>
                <a:ea typeface="华文细黑"/>
                <a:cs typeface="Times New Roman"/>
              </a:rPr>
              <a:t>两句是对前文的总结。据此即可得出答案。</a:t>
            </a:r>
            <a:endParaRPr lang="zh-CN" altLang="zh-CN" sz="2400" kern="100" dirty="0">
              <a:latin typeface="宋体"/>
              <a:cs typeface="Courier New"/>
            </a:endParaRPr>
          </a:p>
          <a:p>
            <a:pPr algn="just">
              <a:lnSpc>
                <a:spcPct val="140000"/>
              </a:lnSpc>
              <a:spcAft>
                <a:spcPts val="0"/>
              </a:spcAft>
            </a:pPr>
            <a:r>
              <a:rPr lang="zh-CN" altLang="zh-CN" sz="2400" kern="100" dirty="0">
                <a:solidFill>
                  <a:srgbClr val="0000FF"/>
                </a:solidFill>
                <a:latin typeface="Times New Roman"/>
                <a:ea typeface="华文细黑"/>
                <a:cs typeface="Times New Roman"/>
              </a:rPr>
              <a:t>答案</a:t>
            </a:r>
            <a:r>
              <a:rPr lang="zh-CN" altLang="zh-CN" sz="2400" kern="100" dirty="0">
                <a:latin typeface="Times New Roman"/>
                <a:ea typeface="华文细黑"/>
                <a:cs typeface="Times New Roman"/>
              </a:rPr>
              <a:t>　</a:t>
            </a:r>
            <a:r>
              <a:rPr lang="en-US" altLang="zh-CN" sz="2400" kern="100" dirty="0">
                <a:solidFill>
                  <a:srgbClr val="E46C0A"/>
                </a:solidFill>
                <a:latin typeface="Times New Roman"/>
                <a:ea typeface="华文细黑"/>
                <a:cs typeface="Courier New"/>
              </a:rPr>
              <a:t>D</a:t>
            </a:r>
            <a:endParaRPr lang="zh-CN" altLang="zh-CN" sz="2400" kern="100" dirty="0">
              <a:effectLst/>
              <a:latin typeface="宋体"/>
              <a:cs typeface="Courier New"/>
            </a:endParaRPr>
          </a:p>
        </p:txBody>
      </p:sp>
    </p:spTree>
    <p:extLst>
      <p:ext uri="{BB962C8B-B14F-4D97-AF65-F5344CB8AC3E}">
        <p14:creationId xmlns:p14="http://schemas.microsoft.com/office/powerpoint/2010/main" val="186522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blinds(horizontal)">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
                                            <p:txEl>
                                              <p:pRg st="1" end="1"/>
                                            </p:txEl>
                                          </p:spTgt>
                                        </p:tgtEl>
                                        <p:attrNameLst>
                                          <p:attrName>style.visibility</p:attrName>
                                        </p:attrNameLst>
                                      </p:cBhvr>
                                      <p:to>
                                        <p:strVal val="visible"/>
                                      </p:to>
                                    </p:set>
                                    <p:animEffect transition="in" filter="blinds(horizontal)">
                                      <p:cBhvr>
                                        <p:cTn id="12" dur="500"/>
                                        <p:tgtEl>
                                          <p:spTgt spid="3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9007" y="491982"/>
            <a:ext cx="8769291" cy="4524315"/>
          </a:xfrm>
          <a:prstGeom prst="rect">
            <a:avLst/>
          </a:prstGeom>
          <a:noFill/>
        </p:spPr>
        <p:txBody>
          <a:bodyPr wrap="square" rtlCol="0">
            <a:spAutoFit/>
          </a:bodyPr>
          <a:lstStyle/>
          <a:p>
            <a:pPr algn="just">
              <a:lnSpc>
                <a:spcPct val="150000"/>
              </a:lnSpc>
              <a:spcAft>
                <a:spcPts val="0"/>
              </a:spcAft>
            </a:pPr>
            <a:r>
              <a:rPr lang="zh-CN" altLang="zh-CN" sz="2400" kern="100" dirty="0">
                <a:latin typeface="Times New Roman"/>
                <a:ea typeface="华文细黑"/>
                <a:cs typeface="Times New Roman"/>
              </a:rPr>
              <a:t>题组三</a:t>
            </a:r>
            <a:endParaRPr lang="zh-CN" altLang="zh-CN" sz="24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7.</a:t>
            </a:r>
            <a:r>
              <a:rPr lang="zh-CN" altLang="zh-CN" sz="2400" kern="100" dirty="0">
                <a:latin typeface="Times New Roman"/>
                <a:ea typeface="华文细黑"/>
                <a:cs typeface="Times New Roman"/>
              </a:rPr>
              <a:t>依次填入下列横线处的成语，最恰当的一组是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2400" kern="100" dirty="0">
              <a:latin typeface="宋体"/>
              <a:cs typeface="Courier New"/>
            </a:endParaRPr>
          </a:p>
          <a:p>
            <a:pPr algn="just">
              <a:lnSpc>
                <a:spcPct val="150000"/>
              </a:lnSpc>
              <a:spcAft>
                <a:spcPts val="0"/>
              </a:spcAft>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《红楼梦》</a:t>
            </a:r>
            <a:r>
              <a:rPr lang="zh-CN" altLang="zh-CN" sz="2400" kern="100" dirty="0">
                <a:latin typeface="Times New Roman"/>
                <a:ea typeface="华文细黑"/>
                <a:cs typeface="Times New Roman"/>
              </a:rPr>
              <a:t>是中国古典文学的巅峰之作，与其他人的作品相比绝对是</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。这部不朽的文学巨作，经曹雪芹</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披阅十载，增删五次</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才完成了前</a:t>
            </a:r>
            <a:r>
              <a:rPr lang="en-US" altLang="zh-CN" sz="2400" kern="100" dirty="0">
                <a:latin typeface="Times New Roman"/>
                <a:ea typeface="华文细黑"/>
                <a:cs typeface="Courier New"/>
              </a:rPr>
              <a:t>80</a:t>
            </a:r>
            <a:r>
              <a:rPr lang="zh-CN" altLang="zh-CN" sz="2400" kern="100" dirty="0">
                <a:latin typeface="Times New Roman"/>
                <a:ea typeface="华文细黑"/>
                <a:cs typeface="Times New Roman"/>
              </a:rPr>
              <a:t>回。我们在拜读时要认真研究，多方探讨，还要多读读红学家的言论，多看看其中的诗词歌赋的解读，多想一想才能明白其中的主旨，对的就接受，不对的就抛弃，</a:t>
            </a:r>
            <a:r>
              <a:rPr lang="en-US" altLang="zh-CN" sz="2400" kern="100" dirty="0">
                <a:latin typeface="Times New Roman"/>
                <a:ea typeface="华文细黑"/>
                <a:cs typeface="Courier New"/>
              </a:rPr>
              <a:t>________________</a:t>
            </a:r>
            <a:r>
              <a:rPr lang="zh-CN" altLang="zh-CN" sz="2400" kern="100" dirty="0">
                <a:latin typeface="Times New Roman"/>
                <a:ea typeface="华文细黑"/>
                <a:cs typeface="Times New Roman"/>
              </a:rPr>
              <a:t>是要不得的。</a:t>
            </a:r>
            <a:endParaRPr lang="zh-CN" altLang="zh-CN" sz="2400" kern="100" dirty="0">
              <a:effectLst/>
              <a:latin typeface="宋体"/>
              <a:cs typeface="Courier New"/>
            </a:endParaRPr>
          </a:p>
        </p:txBody>
      </p:sp>
      <p:sp>
        <p:nvSpPr>
          <p:cNvPr id="45"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6"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7" name="表格 46"/>
          <p:cNvGraphicFramePr>
            <a:graphicFrameLocks noGrp="1"/>
          </p:cNvGraphicFramePr>
          <p:nvPr>
            <p:extLst>
              <p:ext uri="{D42A27DB-BD31-4B8C-83A1-F6EECF244321}">
                <p14:modId xmlns:p14="http://schemas.microsoft.com/office/powerpoint/2010/main" val="3953499562"/>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8" name="TextBox 47">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9" name="TextBox 48">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0" name="TextBox 49">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1" name="TextBox 50">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2" name="TextBox 51">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3" name="TextBox 52">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4" name="TextBox 53">
            <a:hlinkClick r:id="rId8" action="ppaction://hlinksldjump"/>
          </p:cNvPr>
          <p:cNvSpPr txBox="1"/>
          <p:nvPr/>
        </p:nvSpPr>
        <p:spPr>
          <a:xfrm>
            <a:off x="3888242" y="87054"/>
            <a:ext cx="568189" cy="335202"/>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5" name="TextBox 54">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6" name="TextBox 55">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7" name="TextBox 56">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8" name="TextBox 57">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9" name="TextBox 58">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0" name="TextBox 5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1" name="TextBox 6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2" name="TextBox 6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008587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1867" y="874758"/>
            <a:ext cx="8769291" cy="2417072"/>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卓尔不群　　　呕心沥血　　　囫囵吞枣</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与众不同　　　积心积虑　　　生吞活剥</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鹤立鸡群　　　呕心沥血　　　囫囵吞枣</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出类拔萃　　　积心积虑　　　生吞活剥</a:t>
            </a:r>
            <a:endParaRPr lang="zh-CN" altLang="zh-CN" sz="1050" kern="100" dirty="0">
              <a:effectLst/>
              <a:latin typeface="宋体"/>
              <a:cs typeface="Courier New"/>
            </a:endParaRPr>
          </a:p>
        </p:txBody>
      </p:sp>
      <p:sp>
        <p:nvSpPr>
          <p:cNvPr id="47"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8"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9" name="表格 48"/>
          <p:cNvGraphicFramePr>
            <a:graphicFrameLocks noGrp="1"/>
          </p:cNvGraphicFramePr>
          <p:nvPr>
            <p:extLst>
              <p:ext uri="{D42A27DB-BD31-4B8C-83A1-F6EECF244321}">
                <p14:modId xmlns:p14="http://schemas.microsoft.com/office/powerpoint/2010/main" val="240936297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0" name="TextBox 49">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1" name="TextBox 50">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2" name="TextBox 51">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3" name="TextBox 52">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4" name="TextBox 53">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5" name="TextBox 54">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6" name="TextBox 55">
            <a:hlinkClick r:id="rId8" action="ppaction://hlinksldjump"/>
          </p:cNvPr>
          <p:cNvSpPr txBox="1"/>
          <p:nvPr/>
        </p:nvSpPr>
        <p:spPr>
          <a:xfrm>
            <a:off x="3888242" y="87054"/>
            <a:ext cx="568189" cy="335202"/>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7" name="TextBox 56">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8" name="TextBox 57">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9" name="TextBox 58">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0" name="TextBox 59">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1" name="TextBox 60">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2" name="TextBox 61">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3" name="TextBox 62">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4" name="TextBox 63">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6987753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170432" y="479102"/>
            <a:ext cx="8769291" cy="4524315"/>
          </a:xfrm>
          <a:prstGeom prst="rect">
            <a:avLst/>
          </a:prstGeom>
          <a:noFill/>
        </p:spPr>
        <p:txBody>
          <a:bodyPr wrap="square" rtlCol="0">
            <a:spAutoFit/>
          </a:bodyPr>
          <a:lstStyle/>
          <a:p>
            <a:pPr algn="just">
              <a:lnSpc>
                <a:spcPct val="150000"/>
              </a:lnSpc>
              <a:spcAft>
                <a:spcPts val="0"/>
              </a:spcAft>
            </a:pPr>
            <a:r>
              <a:rPr lang="zh-CN" altLang="zh-CN" sz="2400" kern="100" dirty="0">
                <a:latin typeface="Times New Roman"/>
                <a:ea typeface="华文细黑"/>
                <a:cs typeface="Times New Roman"/>
              </a:rPr>
              <a:t>题组一</a:t>
            </a:r>
            <a:endParaRPr lang="zh-CN" altLang="zh-CN" sz="10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1.</a:t>
            </a:r>
            <a:r>
              <a:rPr lang="zh-CN" altLang="zh-CN" sz="2400" kern="100" dirty="0">
                <a:latin typeface="Times New Roman"/>
                <a:ea typeface="华文细黑"/>
                <a:cs typeface="Times New Roman"/>
              </a:rPr>
              <a:t>依次填入下列各句横线处的成语，最恰当的一组是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在白色恐怖笼罩下的重庆，周总理时常冒着极大的危险跑来跑去，把自己的生命安危</a:t>
            </a:r>
            <a:r>
              <a:rPr lang="en-US" altLang="zh-CN" sz="2400" kern="100" dirty="0">
                <a:latin typeface="Times New Roman"/>
                <a:ea typeface="华文细黑"/>
                <a:cs typeface="Courier New"/>
              </a:rPr>
              <a:t>________</a:t>
            </a:r>
            <a:r>
              <a:rPr lang="zh-CN" altLang="zh-CN" sz="2400" kern="100" dirty="0">
                <a:latin typeface="Times New Roman"/>
                <a:ea typeface="华文细黑"/>
                <a:cs typeface="Times New Roman"/>
              </a:rPr>
              <a:t>，始终把党的事业放在第一位。</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在学校中开设心理学课程，对学生的成长是有帮助的，但是某些学校仍以分数为指挥棒，将心理学课程</a:t>
            </a:r>
            <a:r>
              <a:rPr lang="en-US" altLang="zh-CN" sz="2400" kern="100" dirty="0">
                <a:latin typeface="Times New Roman"/>
                <a:ea typeface="华文细黑"/>
                <a:cs typeface="Courier New"/>
              </a:rPr>
              <a:t>________</a:t>
            </a:r>
            <a:r>
              <a:rPr lang="zh-CN" altLang="zh-CN" sz="2400" kern="100" dirty="0">
                <a:latin typeface="Times New Roman"/>
                <a:ea typeface="华文细黑"/>
                <a:cs typeface="Times New Roman"/>
              </a:rPr>
              <a:t>。</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高考志愿填报期间，很多专家和媒体一再提醒考生要慎重对待志愿表中的</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服从专业调剂</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，但仍然有很多考生对此</a:t>
            </a:r>
            <a:r>
              <a:rPr lang="en-US" altLang="zh-CN" sz="2400" kern="100" dirty="0">
                <a:latin typeface="Times New Roman"/>
                <a:ea typeface="华文细黑"/>
                <a:cs typeface="Courier New"/>
              </a:rPr>
              <a:t>________</a:t>
            </a:r>
            <a:r>
              <a:rPr lang="zh-CN" altLang="zh-CN" sz="2400" kern="100" dirty="0">
                <a:latin typeface="Times New Roman"/>
                <a:ea typeface="华文细黑"/>
                <a:cs typeface="Times New Roman"/>
              </a:rPr>
              <a:t>。</a:t>
            </a:r>
            <a:endParaRPr lang="zh-CN" altLang="zh-CN" sz="1000" kern="100" dirty="0">
              <a:effectLst/>
              <a:latin typeface="宋体"/>
              <a:cs typeface="Courier New"/>
            </a:endParaRPr>
          </a:p>
        </p:txBody>
      </p:sp>
      <p:sp>
        <p:nvSpPr>
          <p:cNvPr id="7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76" name="表格 75"/>
          <p:cNvGraphicFramePr>
            <a:graphicFrameLocks noGrp="1"/>
          </p:cNvGraphicFramePr>
          <p:nvPr>
            <p:extLst>
              <p:ext uri="{D42A27DB-BD31-4B8C-83A1-F6EECF244321}">
                <p14:modId xmlns:p14="http://schemas.microsoft.com/office/powerpoint/2010/main" val="4012149850"/>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7" name="TextBox 76">
            <a:hlinkClick r:id="rId2" action="ppaction://hlinksldjump"/>
          </p:cNvPr>
          <p:cNvSpPr txBox="1"/>
          <p:nvPr/>
        </p:nvSpPr>
        <p:spPr>
          <a:xfrm>
            <a:off x="391144" y="80576"/>
            <a:ext cx="56864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8" name="TextBox 77">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9" name="TextBox 78">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80" name="TextBox 79">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81" name="TextBox 80">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82" name="TextBox 81">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83" name="TextBox 82">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84" name="TextBox 83">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85" name="TextBox 84">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86" name="TextBox 85">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87" name="TextBox 86">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88" name="TextBox 87">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89" name="TextBox 88">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90" name="TextBox 89">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91" name="TextBox 90">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20410585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4799" y="531881"/>
            <a:ext cx="8682466" cy="4454233"/>
          </a:xfrm>
          <a:prstGeom prst="rect">
            <a:avLst/>
          </a:prstGeom>
          <a:noFill/>
        </p:spPr>
        <p:txBody>
          <a:bodyPr wrap="square" rtlCol="0">
            <a:spAutoFit/>
          </a:bodyPr>
          <a:lstStyle/>
          <a:p>
            <a:pPr algn="just">
              <a:lnSpc>
                <a:spcPct val="150000"/>
              </a:lnSpc>
              <a:spcAft>
                <a:spcPts val="0"/>
              </a:spcAft>
            </a:pPr>
            <a:r>
              <a:rPr lang="zh-CN" altLang="zh-CN" sz="2400" kern="100" dirty="0">
                <a:solidFill>
                  <a:srgbClr val="0000FF"/>
                </a:solidFill>
                <a:latin typeface="Times New Roman"/>
                <a:ea typeface="华文细黑"/>
                <a:cs typeface="Times New Roman"/>
              </a:rPr>
              <a:t>解析</a:t>
            </a:r>
            <a:r>
              <a:rPr lang="zh-CN" altLang="zh-CN" sz="2400" kern="100" dirty="0">
                <a:latin typeface="Times New Roman"/>
                <a:ea typeface="华文细黑"/>
                <a:cs typeface="Times New Roman"/>
              </a:rPr>
              <a:t>　卓尔不群：优秀卓越，超出常人。侧重指人的才华。多用于书面。与众不同：跟大众不一样。多用于口语。出类拔萃：形容超出同类。鹤立鸡群：比喻一个人的才能或仪表在一群人里头显得很突出。呕心沥血：形容费尽心血。处心积虑：千方百计地盘算。多含贬义。生吞活剥：比喻生硬地接受或机械地搬用</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别人的理论、经验、方法等</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。囫囵吞枣：把枣儿整个儿吞下去，比喻读书等不加分析地笼统接受。</a:t>
            </a:r>
            <a:endParaRPr lang="zh-CN" altLang="zh-CN" sz="2400" kern="100" dirty="0">
              <a:latin typeface="宋体"/>
              <a:cs typeface="Courier New"/>
            </a:endParaRPr>
          </a:p>
          <a:p>
            <a:pPr algn="just">
              <a:lnSpc>
                <a:spcPct val="150000"/>
              </a:lnSpc>
              <a:spcAft>
                <a:spcPts val="0"/>
              </a:spcAft>
            </a:pPr>
            <a:r>
              <a:rPr lang="zh-CN" altLang="zh-CN" sz="2400" kern="100" dirty="0">
                <a:solidFill>
                  <a:srgbClr val="0000FF"/>
                </a:solidFill>
                <a:latin typeface="Times New Roman"/>
                <a:ea typeface="华文细黑"/>
                <a:cs typeface="Times New Roman"/>
              </a:rPr>
              <a:t>答案</a:t>
            </a:r>
            <a:r>
              <a:rPr lang="zh-CN" altLang="zh-CN" sz="2400" kern="100" dirty="0">
                <a:latin typeface="Times New Roman"/>
                <a:ea typeface="华文细黑"/>
                <a:cs typeface="Times New Roman"/>
              </a:rPr>
              <a:t>　</a:t>
            </a:r>
            <a:r>
              <a:rPr lang="en-US" altLang="zh-CN" sz="2400" kern="100" dirty="0">
                <a:solidFill>
                  <a:srgbClr val="E46C0A"/>
                </a:solidFill>
                <a:latin typeface="Times New Roman"/>
                <a:ea typeface="华文细黑"/>
                <a:cs typeface="Courier New"/>
              </a:rPr>
              <a:t>A</a:t>
            </a:r>
            <a:endParaRPr lang="zh-CN" altLang="zh-CN" sz="2400" kern="100" dirty="0">
              <a:effectLst/>
              <a:latin typeface="宋体"/>
              <a:cs typeface="Courier New"/>
            </a:endParaRPr>
          </a:p>
        </p:txBody>
      </p:sp>
      <p:sp>
        <p:nvSpPr>
          <p:cNvPr id="47"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8"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9" name="表格 48"/>
          <p:cNvGraphicFramePr>
            <a:graphicFrameLocks noGrp="1"/>
          </p:cNvGraphicFramePr>
          <p:nvPr>
            <p:extLst>
              <p:ext uri="{D42A27DB-BD31-4B8C-83A1-F6EECF244321}">
                <p14:modId xmlns:p14="http://schemas.microsoft.com/office/powerpoint/2010/main" val="240936297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0" name="TextBox 49">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1" name="TextBox 50">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2" name="TextBox 51">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3" name="TextBox 52">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4" name="TextBox 53">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5" name="TextBox 54">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6" name="TextBox 55">
            <a:hlinkClick r:id="rId8" action="ppaction://hlinksldjump"/>
          </p:cNvPr>
          <p:cNvSpPr txBox="1"/>
          <p:nvPr/>
        </p:nvSpPr>
        <p:spPr>
          <a:xfrm>
            <a:off x="3888242" y="87054"/>
            <a:ext cx="568189" cy="335202"/>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7" name="TextBox 56">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8" name="TextBox 57">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9" name="TextBox 58">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0" name="TextBox 59">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1" name="TextBox 60">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2" name="TextBox 61">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3" name="TextBox 62">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4" name="TextBox 63">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02537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0483" y="627534"/>
            <a:ext cx="8682466"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下列各句中，没有语病的一句是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去云南不全是为了那玉龙雪山，还为了那被誉为</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第一</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美味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的过桥米线和独具特色的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汽锅鸡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。据说，</a:t>
            </a:r>
            <a:r>
              <a:rPr lang="zh-CN" altLang="zh-CN" sz="2600" kern="100" dirty="0" smtClean="0">
                <a:latin typeface="Times New Roman"/>
                <a:ea typeface="华文细黑"/>
                <a:cs typeface="Times New Roman"/>
              </a:rPr>
              <a:t>品</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尝</a:t>
            </a:r>
            <a:r>
              <a:rPr lang="zh-CN" altLang="zh-CN" sz="2600" kern="100" dirty="0">
                <a:latin typeface="Times New Roman"/>
                <a:ea typeface="华文细黑"/>
                <a:cs typeface="Times New Roman"/>
              </a:rPr>
              <a:t>这两样美食最好是在秋末冬初较为合适。</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某网站就居民关注的社会问题和收入分配、居民住房</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社会</a:t>
            </a:r>
            <a:r>
              <a:rPr lang="zh-CN" altLang="zh-CN" sz="2600" kern="100" dirty="0">
                <a:latin typeface="Times New Roman"/>
                <a:ea typeface="华文细黑"/>
                <a:cs typeface="Times New Roman"/>
              </a:rPr>
              <a:t>治安等问题展开调研，结果显示，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收入分配</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以</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82.48</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的关注度高居榜首。</a:t>
            </a:r>
            <a:endParaRPr lang="zh-CN" altLang="zh-CN" sz="1050" kern="100" dirty="0">
              <a:effectLst/>
              <a:latin typeface="宋体"/>
              <a:cs typeface="Courier New"/>
            </a:endParaRPr>
          </a:p>
        </p:txBody>
      </p:sp>
      <p:sp>
        <p:nvSpPr>
          <p:cNvPr id="45"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6"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7" name="表格 46"/>
          <p:cNvGraphicFramePr>
            <a:graphicFrameLocks noGrp="1"/>
          </p:cNvGraphicFramePr>
          <p:nvPr>
            <p:extLst>
              <p:ext uri="{D42A27DB-BD31-4B8C-83A1-F6EECF244321}">
                <p14:modId xmlns:p14="http://schemas.microsoft.com/office/powerpoint/2010/main" val="240936297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8" name="TextBox 47">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9" name="TextBox 48">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0" name="TextBox 49">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1" name="TextBox 50">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2" name="TextBox 51">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3" name="TextBox 52">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4" name="TextBox 53">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5" name="TextBox 54">
            <a:hlinkClick r:id="rId9" action="ppaction://hlinksldjump"/>
          </p:cNvPr>
          <p:cNvSpPr txBox="1"/>
          <p:nvPr/>
        </p:nvSpPr>
        <p:spPr>
          <a:xfrm>
            <a:off x="4467734"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6" name="TextBox 55">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7" name="TextBox 56">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8" name="TextBox 57">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9" name="TextBox 58">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0" name="TextBox 5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1" name="TextBox 6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2" name="TextBox 6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37053593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9620" y="748690"/>
            <a:ext cx="8596501"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在这个泛娱乐化的时代，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最美妈妈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吴菊萍受到</a:t>
            </a:r>
            <a:r>
              <a:rPr lang="zh-CN" altLang="zh-CN" sz="2600" kern="100" dirty="0" smtClean="0">
                <a:latin typeface="Times New Roman"/>
                <a:ea typeface="华文细黑"/>
                <a:cs typeface="Times New Roman"/>
              </a:rPr>
              <a:t>超级</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明星</a:t>
            </a:r>
            <a:r>
              <a:rPr lang="zh-CN" altLang="zh-CN" sz="2600" kern="100" dirty="0">
                <a:latin typeface="Times New Roman"/>
                <a:ea typeface="华文细黑"/>
                <a:cs typeface="Times New Roman"/>
              </a:rPr>
              <a:t>般的关注，这无疑证明了道德之真与人性之美</a:t>
            </a:r>
            <a:r>
              <a:rPr lang="zh-CN" altLang="zh-CN" sz="2600" kern="100" dirty="0" smtClean="0">
                <a:latin typeface="Times New Roman"/>
                <a:ea typeface="华文细黑"/>
                <a:cs typeface="Times New Roman"/>
              </a:rPr>
              <a:t>天然</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具有</a:t>
            </a:r>
            <a:r>
              <a:rPr lang="zh-CN" altLang="zh-CN" sz="2600" kern="100" dirty="0">
                <a:latin typeface="Times New Roman"/>
                <a:ea typeface="华文细黑"/>
                <a:cs typeface="Times New Roman"/>
              </a:rPr>
              <a:t>动人心弦的力量。</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由联合国环境规划署、世界自然基金会共同主办</a:t>
            </a:r>
            <a:r>
              <a:rPr lang="zh-CN" altLang="zh-CN" sz="2600" kern="100" dirty="0" smtClean="0">
                <a:latin typeface="Times New Roman"/>
                <a:ea typeface="华文细黑"/>
                <a:cs typeface="Times New Roman"/>
              </a:rPr>
              <a:t>的</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商</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业</a:t>
            </a:r>
            <a:r>
              <a:rPr lang="zh-CN" altLang="zh-CN" sz="2600" kern="100" dirty="0">
                <a:latin typeface="Times New Roman"/>
                <a:ea typeface="华文细黑"/>
                <a:cs typeface="Times New Roman"/>
              </a:rPr>
              <a:t>与环境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全球峰会，是继哥本哈根大会之后，</a:t>
            </a:r>
            <a:r>
              <a:rPr lang="zh-CN" altLang="zh-CN" sz="2600" kern="100" dirty="0" smtClean="0">
                <a:latin typeface="Times New Roman"/>
                <a:ea typeface="华文细黑"/>
                <a:cs typeface="Times New Roman"/>
              </a:rPr>
              <a:t>世界</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环保</a:t>
            </a:r>
            <a:r>
              <a:rPr lang="zh-CN" altLang="zh-CN" sz="2600" kern="100" dirty="0">
                <a:latin typeface="Times New Roman"/>
                <a:ea typeface="华文细黑"/>
                <a:cs typeface="Times New Roman"/>
              </a:rPr>
              <a:t>组织和全球商界领袖首次谋求绿色共识。</a:t>
            </a:r>
            <a:endParaRPr lang="zh-CN" altLang="zh-CN" sz="1050" kern="100" dirty="0">
              <a:effectLst/>
              <a:latin typeface="宋体"/>
              <a:cs typeface="Courier New"/>
            </a:endParaRPr>
          </a:p>
        </p:txBody>
      </p:sp>
      <p:sp>
        <p:nvSpPr>
          <p:cNvPr id="47"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8"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9" name="表格 48"/>
          <p:cNvGraphicFramePr>
            <a:graphicFrameLocks noGrp="1"/>
          </p:cNvGraphicFramePr>
          <p:nvPr>
            <p:extLst>
              <p:ext uri="{D42A27DB-BD31-4B8C-83A1-F6EECF244321}">
                <p14:modId xmlns:p14="http://schemas.microsoft.com/office/powerpoint/2010/main" val="219916458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0" name="TextBox 49">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1" name="TextBox 50">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2" name="TextBox 51">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3" name="TextBox 52">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4" name="TextBox 53">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5" name="TextBox 54">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6" name="TextBox 55">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7" name="TextBox 56">
            <a:hlinkClick r:id="rId9" action="ppaction://hlinksldjump"/>
          </p:cNvPr>
          <p:cNvSpPr txBox="1"/>
          <p:nvPr/>
        </p:nvSpPr>
        <p:spPr>
          <a:xfrm>
            <a:off x="4467734"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8" name="TextBox 57">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9" name="TextBox 58">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0" name="TextBox 59">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1" name="TextBox 60">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2" name="TextBox 61">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3" name="TextBox 62">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4" name="TextBox 63">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6449754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0819" y="979954"/>
            <a:ext cx="8511387" cy="3093154"/>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项句式杂糅，可以把</a:t>
            </a:r>
            <a:r>
              <a:rPr lang="en-US" altLang="zh-CN" sz="2400" kern="100" dirty="0">
                <a:latin typeface="+mj-ea"/>
                <a:ea typeface="+mj-ea"/>
                <a:cs typeface="Courier New"/>
              </a:rPr>
              <a:t>“</a:t>
            </a:r>
            <a:r>
              <a:rPr lang="zh-CN" altLang="zh-CN" sz="2600" kern="100" dirty="0">
                <a:latin typeface="Times New Roman"/>
                <a:ea typeface="华文细黑"/>
                <a:cs typeface="Times New Roman"/>
              </a:rPr>
              <a:t>较为合适</a:t>
            </a:r>
            <a:r>
              <a:rPr lang="en-US" altLang="zh-CN" sz="2400" kern="100" dirty="0">
                <a:latin typeface="+mj-ea"/>
                <a:ea typeface="+mj-ea"/>
                <a:cs typeface="Courier New"/>
              </a:rPr>
              <a:t>”</a:t>
            </a:r>
            <a:r>
              <a:rPr lang="zh-CN" altLang="zh-CN" sz="2600" kern="100" dirty="0">
                <a:latin typeface="Times New Roman"/>
                <a:ea typeface="华文细黑"/>
                <a:cs typeface="Times New Roman"/>
              </a:rPr>
              <a:t>去掉</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B</a:t>
            </a:r>
            <a:r>
              <a:rPr lang="zh-CN" altLang="zh-CN" sz="2600" kern="100" dirty="0">
                <a:latin typeface="Times New Roman"/>
                <a:ea typeface="华文细黑"/>
                <a:cs typeface="Times New Roman"/>
              </a:rPr>
              <a:t>项不合逻辑，</a:t>
            </a:r>
            <a:r>
              <a:rPr lang="en-US" altLang="zh-CN" sz="2400" kern="100" dirty="0">
                <a:latin typeface="+mj-ea"/>
                <a:ea typeface="+mj-ea"/>
                <a:cs typeface="Courier New"/>
              </a:rPr>
              <a:t>“</a:t>
            </a:r>
            <a:r>
              <a:rPr lang="zh-CN" altLang="zh-CN" sz="2600" kern="100" dirty="0">
                <a:latin typeface="Times New Roman"/>
                <a:ea typeface="华文细黑"/>
                <a:cs typeface="Times New Roman"/>
              </a:rPr>
              <a:t>社会问题</a:t>
            </a:r>
            <a:r>
              <a:rPr lang="en-US" altLang="zh-CN" sz="2400" kern="100" dirty="0">
                <a:latin typeface="+mj-ea"/>
                <a:ea typeface="+mj-ea"/>
                <a:cs typeface="Courier New"/>
              </a:rPr>
              <a:t>”</a:t>
            </a:r>
            <a:r>
              <a:rPr lang="zh-CN" altLang="zh-CN" sz="2600" kern="100" dirty="0">
                <a:latin typeface="Times New Roman"/>
                <a:ea typeface="华文细黑"/>
                <a:cs typeface="Times New Roman"/>
              </a:rPr>
              <a:t>与</a:t>
            </a:r>
            <a:r>
              <a:rPr lang="en-US" altLang="zh-CN" sz="2400" kern="100" dirty="0">
                <a:latin typeface="+mj-ea"/>
                <a:ea typeface="+mj-ea"/>
                <a:cs typeface="Courier New"/>
              </a:rPr>
              <a:t>“</a:t>
            </a:r>
            <a:r>
              <a:rPr lang="zh-CN" altLang="zh-CN" sz="2600" kern="100" dirty="0">
                <a:latin typeface="Times New Roman"/>
                <a:ea typeface="华文细黑"/>
                <a:cs typeface="Times New Roman"/>
              </a:rPr>
              <a:t>收入分配、居民住房、社会治安等问题</a:t>
            </a:r>
            <a:r>
              <a:rPr lang="en-US" altLang="zh-CN" sz="2400" kern="100" dirty="0">
                <a:latin typeface="+mj-ea"/>
                <a:ea typeface="+mj-ea"/>
                <a:cs typeface="Courier New"/>
              </a:rPr>
              <a:t>”</a:t>
            </a:r>
            <a:r>
              <a:rPr lang="zh-CN" altLang="zh-CN" sz="2600" kern="100" dirty="0">
                <a:latin typeface="Times New Roman"/>
                <a:ea typeface="华文细黑"/>
                <a:cs typeface="Times New Roman"/>
              </a:rPr>
              <a:t>并列不当</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D</a:t>
            </a:r>
            <a:r>
              <a:rPr lang="zh-CN" altLang="zh-CN" sz="2600" kern="100" dirty="0">
                <a:latin typeface="Times New Roman"/>
                <a:ea typeface="华文细黑"/>
                <a:cs typeface="Times New Roman"/>
              </a:rPr>
              <a:t>项宾语残缺，可在句末加</a:t>
            </a:r>
            <a:r>
              <a:rPr lang="en-US" altLang="zh-CN" sz="2400" kern="100" dirty="0">
                <a:latin typeface="+mj-ea"/>
                <a:ea typeface="+mj-ea"/>
                <a:cs typeface="Courier New"/>
              </a:rPr>
              <a:t>“</a:t>
            </a:r>
            <a:r>
              <a:rPr lang="zh-CN" altLang="zh-CN" sz="2600" kern="100" dirty="0">
                <a:latin typeface="Times New Roman"/>
                <a:ea typeface="华文细黑"/>
                <a:cs typeface="Times New Roman"/>
              </a:rPr>
              <a:t>的大会</a:t>
            </a:r>
            <a:r>
              <a:rPr lang="en-US" altLang="zh-CN" sz="2400" kern="100" dirty="0">
                <a:latin typeface="+mj-ea"/>
                <a:ea typeface="+mj-ea"/>
                <a:cs typeface="Courier New"/>
              </a:rPr>
              <a:t>”</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C</a:t>
            </a:r>
            <a:endParaRPr lang="zh-CN" altLang="zh-CN" sz="2600" kern="100" dirty="0">
              <a:effectLst/>
              <a:latin typeface="宋体"/>
              <a:cs typeface="Courier New"/>
            </a:endParaRPr>
          </a:p>
        </p:txBody>
      </p:sp>
      <p:sp>
        <p:nvSpPr>
          <p:cNvPr id="47"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8"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9" name="表格 48"/>
          <p:cNvGraphicFramePr>
            <a:graphicFrameLocks noGrp="1"/>
          </p:cNvGraphicFramePr>
          <p:nvPr>
            <p:extLst>
              <p:ext uri="{D42A27DB-BD31-4B8C-83A1-F6EECF244321}">
                <p14:modId xmlns:p14="http://schemas.microsoft.com/office/powerpoint/2010/main" val="219916458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0" name="TextBox 49">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1" name="TextBox 50">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2" name="TextBox 51">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3" name="TextBox 52">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4" name="TextBox 53">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5" name="TextBox 54">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6" name="TextBox 55">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7" name="TextBox 56">
            <a:hlinkClick r:id="rId9" action="ppaction://hlinksldjump"/>
          </p:cNvPr>
          <p:cNvSpPr txBox="1"/>
          <p:nvPr/>
        </p:nvSpPr>
        <p:spPr>
          <a:xfrm>
            <a:off x="4467734"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8" name="TextBox 57">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9" name="TextBox 58">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0" name="TextBox 59">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1" name="TextBox 60">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2" name="TextBox 61">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3" name="TextBox 62">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4" name="TextBox 63">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257364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717" y="441642"/>
            <a:ext cx="8769291" cy="4745915"/>
          </a:xfrm>
          <a:prstGeom prst="rect">
            <a:avLst/>
          </a:prstGeom>
          <a:noFill/>
        </p:spPr>
        <p:txBody>
          <a:bodyPr wrap="square" rtlCol="0">
            <a:spAutoFit/>
          </a:bodyPr>
          <a:lstStyle/>
          <a:p>
            <a:pPr algn="just">
              <a:lnSpc>
                <a:spcPct val="140000"/>
              </a:lnSpc>
              <a:spcAft>
                <a:spcPts val="0"/>
              </a:spcAft>
            </a:pPr>
            <a:r>
              <a:rPr lang="en-US" altLang="zh-CN" sz="2400" kern="100" dirty="0">
                <a:latin typeface="Times New Roman"/>
                <a:ea typeface="华文细黑"/>
                <a:cs typeface="Courier New"/>
              </a:rPr>
              <a:t>9.</a:t>
            </a:r>
            <a:r>
              <a:rPr lang="zh-CN" altLang="zh-CN" sz="2400" kern="100" dirty="0">
                <a:latin typeface="Times New Roman"/>
                <a:ea typeface="华文细黑"/>
                <a:cs typeface="Times New Roman"/>
              </a:rPr>
              <a:t>依次填入下面一段文字横线处的语句，衔接最恰当的一组是</a:t>
            </a:r>
            <a:r>
              <a:rPr lang="en-US" altLang="zh-CN" sz="2400" kern="100" dirty="0" smtClean="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2400" kern="100" dirty="0">
              <a:latin typeface="宋体"/>
              <a:cs typeface="Courier New"/>
            </a:endParaRPr>
          </a:p>
          <a:p>
            <a:pPr algn="just">
              <a:lnSpc>
                <a:spcPct val="140000"/>
              </a:lnSpc>
              <a:spcAft>
                <a:spcPts val="0"/>
              </a:spcAft>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凤凰</a:t>
            </a:r>
            <a:r>
              <a:rPr lang="zh-CN" altLang="zh-CN" sz="2400" kern="100" dirty="0">
                <a:latin typeface="Times New Roman"/>
                <a:ea typeface="华文细黑"/>
                <a:cs typeface="Times New Roman"/>
              </a:rPr>
              <a:t>城的夜，给人以神秘思绪的张力。</a:t>
            </a:r>
            <a:r>
              <a:rPr lang="en-US" altLang="zh-CN" sz="2400" kern="100" dirty="0">
                <a:latin typeface="Times New Roman"/>
                <a:ea typeface="华文细黑"/>
                <a:cs typeface="Courier New"/>
              </a:rPr>
              <a:t>__________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a:t>
            </a:r>
            <a:r>
              <a:rPr lang="zh-CN" altLang="zh-CN" sz="2400" kern="100" dirty="0">
                <a:latin typeface="Times New Roman"/>
                <a:ea typeface="华文细黑"/>
                <a:cs typeface="Times New Roman"/>
              </a:rPr>
              <a:t>，一个个歌者尽兴挥洒激情，歌声穿透醉人的夜空</a:t>
            </a:r>
            <a:r>
              <a:rPr lang="zh-CN" altLang="zh-CN" sz="2400" kern="100" dirty="0" smtClean="0">
                <a:latin typeface="Times New Roman"/>
                <a:ea typeface="华文细黑"/>
                <a:cs typeface="Times New Roman"/>
              </a:rPr>
              <a:t>。</a:t>
            </a:r>
            <a:endParaRPr lang="en-US" altLang="zh-CN" sz="2400" kern="100" dirty="0" smtClean="0">
              <a:latin typeface="宋体"/>
              <a:cs typeface="Courier New"/>
            </a:endParaRPr>
          </a:p>
          <a:p>
            <a:pPr algn="just">
              <a:lnSpc>
                <a:spcPct val="140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应是一家家客房，房里影影绰绰，十分温馨　</a:t>
            </a: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而江的南岸是娱乐休闲步行街　</a:t>
            </a: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江的北岸是灯火辉煌的吊脚楼　</a:t>
            </a:r>
            <a:r>
              <a:rPr lang="en-US" altLang="zh-CN" sz="2400" kern="100" dirty="0">
                <a:latin typeface="宋体"/>
                <a:ea typeface="华文细黑"/>
                <a:cs typeface="Times New Roman"/>
              </a:rPr>
              <a:t>④</a:t>
            </a:r>
            <a:r>
              <a:rPr lang="zh-CN" altLang="zh-CN" sz="2400" kern="100" dirty="0">
                <a:latin typeface="Times New Roman"/>
                <a:ea typeface="华文细黑"/>
                <a:cs typeface="Times New Roman"/>
              </a:rPr>
              <a:t>而最特别的当数街巷深处的一个个酒吧　</a:t>
            </a:r>
            <a:r>
              <a:rPr lang="en-US" altLang="zh-CN" sz="2400" kern="100" dirty="0">
                <a:latin typeface="宋体"/>
                <a:ea typeface="华文细黑"/>
                <a:cs typeface="Times New Roman"/>
              </a:rPr>
              <a:t>⑤</a:t>
            </a:r>
            <a:r>
              <a:rPr lang="zh-CN" altLang="zh-CN" sz="2400" kern="100" dirty="0">
                <a:latin typeface="Times New Roman"/>
                <a:ea typeface="华文细黑"/>
                <a:cs typeface="Times New Roman"/>
              </a:rPr>
              <a:t>行人踏着石板，游览一间间相连的店铺　</a:t>
            </a:r>
            <a:r>
              <a:rPr lang="en-US" altLang="zh-CN" sz="2400" kern="100" dirty="0">
                <a:latin typeface="宋体"/>
                <a:ea typeface="华文细黑"/>
                <a:cs typeface="Times New Roman"/>
              </a:rPr>
              <a:t>⑥</a:t>
            </a:r>
            <a:r>
              <a:rPr lang="zh-CN" altLang="zh-CN" sz="2400" kern="100" dirty="0">
                <a:latin typeface="Times New Roman"/>
                <a:ea typeface="华文细黑"/>
                <a:cs typeface="Times New Roman"/>
              </a:rPr>
              <a:t>时明时暗的彩灯迷离，三五人的摇滚乐队演奏出释放灵魂的天籁之</a:t>
            </a:r>
            <a:r>
              <a:rPr lang="zh-CN" altLang="zh-CN" sz="2400" kern="100" dirty="0" smtClean="0">
                <a:latin typeface="Times New Roman"/>
                <a:ea typeface="华文细黑"/>
                <a:cs typeface="Times New Roman"/>
              </a:rPr>
              <a:t>音</a:t>
            </a:r>
            <a:endParaRPr lang="zh-CN" altLang="zh-CN" sz="1000" kern="100" dirty="0">
              <a:latin typeface="宋体"/>
              <a:cs typeface="Courier New"/>
            </a:endParaRPr>
          </a:p>
        </p:txBody>
      </p:sp>
      <p:sp>
        <p:nvSpPr>
          <p:cNvPr id="4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0" name="表格 49"/>
          <p:cNvGraphicFramePr>
            <a:graphicFrameLocks noGrp="1"/>
          </p:cNvGraphicFramePr>
          <p:nvPr>
            <p:extLst>
              <p:ext uri="{D42A27DB-BD31-4B8C-83A1-F6EECF244321}">
                <p14:modId xmlns:p14="http://schemas.microsoft.com/office/powerpoint/2010/main" val="219916458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1" name="TextBox 50">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2" name="TextBox 51">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3" name="TextBox 52">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4" name="TextBox 53">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5" name="TextBox 54">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6" name="TextBox 55">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7" name="TextBox 56">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8" name="TextBox 57">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9" name="TextBox 58">
            <a:hlinkClick r:id="rId10" action="ppaction://hlinksldjump"/>
          </p:cNvPr>
          <p:cNvSpPr txBox="1"/>
          <p:nvPr/>
        </p:nvSpPr>
        <p:spPr>
          <a:xfrm>
            <a:off x="5059038" y="76846"/>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0" name="TextBox 59">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1" name="TextBox 60">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2" name="TextBox 61">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3" name="TextBox 62">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4" name="TextBox 63">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5" name="TextBox 64">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20514225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1147" y="578331"/>
            <a:ext cx="8596501"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A.</a:t>
            </a:r>
            <a:r>
              <a:rPr lang="en-US" altLang="zh-CN" sz="2600" kern="100" dirty="0">
                <a:latin typeface="宋体"/>
                <a:ea typeface="华文细黑"/>
                <a:cs typeface="Times New Roman"/>
              </a:rPr>
              <a:t>③①④⑥②⑤</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B</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③①②⑤④⑥</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a:t>
            </a:r>
            <a:r>
              <a:rPr lang="en-US" altLang="zh-CN" sz="2600" kern="100" dirty="0">
                <a:latin typeface="宋体"/>
                <a:ea typeface="华文细黑"/>
                <a:cs typeface="Times New Roman"/>
              </a:rPr>
              <a:t>②⑤③①④⑥</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D</a:t>
            </a:r>
            <a:r>
              <a:rPr lang="en-US" altLang="zh-CN" sz="2600" kern="100" dirty="0">
                <a:latin typeface="Times New Roman"/>
                <a:ea typeface="华文细黑"/>
                <a:cs typeface="Courier New"/>
              </a:rPr>
              <a:t>.</a:t>
            </a:r>
            <a:r>
              <a:rPr lang="en-US" altLang="zh-CN" sz="2600" kern="100" dirty="0" smtClean="0">
                <a:latin typeface="宋体"/>
                <a:ea typeface="华文细黑"/>
                <a:cs typeface="Times New Roman"/>
              </a:rPr>
              <a:t>②⑤④⑥③①</a:t>
            </a:r>
            <a:endParaRPr lang="en-US" altLang="zh-CN" sz="260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仔细阅读横线前后的内容和所给的六个句子可知，</a:t>
            </a:r>
            <a:r>
              <a:rPr lang="zh-CN" altLang="zh-CN" sz="2600" kern="100" dirty="0">
                <a:latin typeface="宋体"/>
                <a:cs typeface="宋体"/>
              </a:rPr>
              <a:t>③</a:t>
            </a:r>
            <a:r>
              <a:rPr lang="zh-CN" altLang="zh-CN" sz="2600" kern="100" dirty="0">
                <a:latin typeface="Times New Roman"/>
                <a:ea typeface="华文细黑"/>
                <a:cs typeface="Times New Roman"/>
              </a:rPr>
              <a:t>应该为首句，排除</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两项</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kern="100" dirty="0" smtClean="0">
                <a:latin typeface="Times New Roman"/>
                <a:ea typeface="华文细黑"/>
                <a:cs typeface="Times New Roman"/>
              </a:rPr>
              <a:t>再</a:t>
            </a:r>
            <a:r>
              <a:rPr lang="zh-CN" altLang="zh-CN" sz="2600" kern="100" dirty="0">
                <a:latin typeface="Times New Roman"/>
                <a:ea typeface="华文细黑"/>
                <a:cs typeface="Times New Roman"/>
              </a:rPr>
              <a:t>根据横线后的</a:t>
            </a:r>
            <a:r>
              <a:rPr lang="en-US" altLang="zh-CN" sz="2400" kern="100" dirty="0">
                <a:latin typeface="+mj-ea"/>
                <a:ea typeface="+mj-ea"/>
                <a:cs typeface="Courier New"/>
              </a:rPr>
              <a:t>“</a:t>
            </a:r>
            <a:r>
              <a:rPr lang="zh-CN" altLang="zh-CN" sz="2600" kern="100" dirty="0">
                <a:latin typeface="Times New Roman"/>
                <a:ea typeface="华文细黑"/>
                <a:cs typeface="Times New Roman"/>
              </a:rPr>
              <a:t>一个个歌者尽兴挥洒激情</a:t>
            </a:r>
            <a:r>
              <a:rPr lang="en-US" altLang="zh-CN" sz="2400" kern="100" dirty="0">
                <a:latin typeface="+mj-ea"/>
                <a:ea typeface="+mj-ea"/>
                <a:cs typeface="Courier New"/>
              </a:rPr>
              <a:t>”</a:t>
            </a:r>
            <a:r>
              <a:rPr lang="zh-CN" altLang="zh-CN" sz="2600" kern="100" dirty="0">
                <a:latin typeface="Times New Roman"/>
                <a:ea typeface="华文细黑"/>
                <a:cs typeface="Times New Roman"/>
              </a:rPr>
              <a:t>可知，最后一空应该是</a:t>
            </a:r>
            <a:r>
              <a:rPr lang="zh-CN" altLang="zh-CN" sz="2600" kern="100" dirty="0">
                <a:latin typeface="宋体"/>
                <a:cs typeface="宋体"/>
              </a:rPr>
              <a:t>⑥</a:t>
            </a:r>
            <a:r>
              <a:rPr lang="zh-CN" altLang="zh-CN" sz="2600" kern="100" dirty="0">
                <a:latin typeface="Times New Roman"/>
                <a:ea typeface="华文细黑"/>
                <a:cs typeface="Times New Roman"/>
              </a:rPr>
              <a:t>，故排除</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46C0A"/>
                </a:solidFill>
                <a:latin typeface="Times New Roman"/>
                <a:ea typeface="华文细黑"/>
                <a:cs typeface="Courier New"/>
              </a:rPr>
              <a:t>B</a:t>
            </a:r>
            <a:endParaRPr lang="zh-CN" altLang="zh-CN" sz="1050" kern="100" dirty="0">
              <a:latin typeface="宋体"/>
              <a:cs typeface="Courier New"/>
            </a:endParaRPr>
          </a:p>
        </p:txBody>
      </p:sp>
      <p:sp>
        <p:nvSpPr>
          <p:cNvPr id="50"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1"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2" name="表格 51"/>
          <p:cNvGraphicFramePr>
            <a:graphicFrameLocks noGrp="1"/>
          </p:cNvGraphicFramePr>
          <p:nvPr>
            <p:extLst>
              <p:ext uri="{D42A27DB-BD31-4B8C-83A1-F6EECF244321}">
                <p14:modId xmlns:p14="http://schemas.microsoft.com/office/powerpoint/2010/main" val="3705748150"/>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3" name="TextBox 52">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4" name="TextBox 53">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5" name="TextBox 54">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6" name="TextBox 55">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7" name="TextBox 56">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8" name="TextBox 57">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9" name="TextBox 58">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0" name="TextBox 59">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1" name="TextBox 60">
            <a:hlinkClick r:id="rId10" action="ppaction://hlinksldjump"/>
          </p:cNvPr>
          <p:cNvSpPr txBox="1"/>
          <p:nvPr/>
        </p:nvSpPr>
        <p:spPr>
          <a:xfrm>
            <a:off x="5059038" y="76846"/>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2" name="TextBox 61">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3" name="TextBox 62">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4" name="TextBox 63">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5" name="TextBox 64">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6" name="TextBox 65">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7" name="TextBox 66">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28146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752" y="658014"/>
            <a:ext cx="8769291" cy="3970318"/>
          </a:xfrm>
          <a:prstGeom prst="rect">
            <a:avLst/>
          </a:prstGeom>
          <a:noFill/>
        </p:spPr>
        <p:txBody>
          <a:bodyPr wrap="square" rtlCol="0">
            <a:spAutoFit/>
          </a:bodyPr>
          <a:lstStyle/>
          <a:p>
            <a:pPr algn="just">
              <a:lnSpc>
                <a:spcPct val="150000"/>
              </a:lnSpc>
              <a:spcAft>
                <a:spcPts val="0"/>
              </a:spcAft>
            </a:pPr>
            <a:r>
              <a:rPr lang="zh-CN" altLang="zh-CN" sz="2400" kern="100" dirty="0">
                <a:latin typeface="Times New Roman"/>
                <a:ea typeface="华文细黑"/>
                <a:cs typeface="Times New Roman"/>
              </a:rPr>
              <a:t>题组四</a:t>
            </a:r>
            <a:endParaRPr lang="zh-CN" altLang="zh-CN" sz="24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10.</a:t>
            </a:r>
            <a:r>
              <a:rPr lang="zh-CN" altLang="zh-CN" sz="2400" kern="100" dirty="0">
                <a:latin typeface="Times New Roman"/>
                <a:ea typeface="华文细黑"/>
                <a:cs typeface="Times New Roman"/>
              </a:rPr>
              <a:t>下列各句中，加点的成语使用恰当的一项是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24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A.</a:t>
            </a:r>
            <a:r>
              <a:rPr lang="zh-CN" altLang="zh-CN" sz="2400" kern="100" dirty="0">
                <a:latin typeface="Times New Roman"/>
                <a:ea typeface="华文细黑"/>
                <a:cs typeface="Times New Roman"/>
              </a:rPr>
              <a:t>自古以来，清正廉洁的官员都不会以权谋私、贪污受贿</a:t>
            </a:r>
            <a:r>
              <a:rPr lang="zh-CN" altLang="zh-CN" sz="2400" kern="100" dirty="0" smtClean="0">
                <a:latin typeface="Times New Roman"/>
                <a:ea typeface="华文细黑"/>
                <a:cs typeface="Times New Roman"/>
              </a:rPr>
              <a:t>，虽然</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他们</a:t>
            </a:r>
            <a:r>
              <a:rPr lang="zh-CN" altLang="zh-CN" sz="2400" kern="100" dirty="0">
                <a:latin typeface="Times New Roman"/>
                <a:ea typeface="华文细黑"/>
                <a:cs typeface="Times New Roman"/>
              </a:rPr>
              <a:t>的生活清贫，但因为坦荡无私，所以没有</a:t>
            </a:r>
            <a:r>
              <a:rPr lang="zh-CN" altLang="zh-CN" sz="2400" kern="100" dirty="0" smtClean="0">
                <a:latin typeface="Times New Roman"/>
                <a:ea typeface="华文细黑"/>
                <a:cs typeface="Times New Roman"/>
              </a:rPr>
              <a:t>水落石出</a:t>
            </a:r>
            <a:r>
              <a:rPr lang="zh-CN" altLang="zh-CN" sz="2400" kern="100" dirty="0">
                <a:latin typeface="Times New Roman"/>
                <a:ea typeface="华文细黑"/>
                <a:cs typeface="Times New Roman"/>
              </a:rPr>
              <a:t>的顾虑</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更</a:t>
            </a:r>
            <a:r>
              <a:rPr lang="zh-CN" altLang="zh-CN" sz="2400" kern="100" dirty="0">
                <a:latin typeface="Times New Roman"/>
                <a:ea typeface="华文细黑"/>
                <a:cs typeface="Times New Roman"/>
              </a:rPr>
              <a:t>没有半夜敲门的担心。</a:t>
            </a:r>
            <a:endParaRPr lang="zh-CN" altLang="zh-CN" sz="24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B.</a:t>
            </a:r>
            <a:r>
              <a:rPr lang="zh-CN" altLang="zh-CN" sz="2400" kern="100" dirty="0">
                <a:latin typeface="Times New Roman"/>
                <a:ea typeface="华文细黑"/>
                <a:cs typeface="Times New Roman"/>
              </a:rPr>
              <a:t>莫言的小说首先征服你的并不是故事或</a:t>
            </a:r>
            <a:r>
              <a:rPr lang="zh-CN" altLang="zh-CN" sz="2400" kern="100" dirty="0" smtClean="0">
                <a:latin typeface="Times New Roman"/>
                <a:ea typeface="华文细黑"/>
                <a:cs typeface="Times New Roman"/>
              </a:rPr>
              <a:t>人物</a:t>
            </a:r>
            <a:r>
              <a:rPr lang="zh-CN" altLang="zh-CN" sz="2400" kern="100" dirty="0">
                <a:latin typeface="Times New Roman"/>
                <a:ea typeface="华文细黑"/>
                <a:cs typeface="Times New Roman"/>
              </a:rPr>
              <a:t>，</a:t>
            </a:r>
            <a:r>
              <a:rPr lang="zh-CN" altLang="zh-CN" sz="2400" kern="100" dirty="0" smtClean="0">
                <a:latin typeface="Times New Roman"/>
                <a:ea typeface="华文细黑"/>
                <a:cs typeface="Times New Roman"/>
              </a:rPr>
              <a:t>而是语言</a:t>
            </a:r>
            <a:r>
              <a:rPr lang="zh-CN" altLang="zh-CN" sz="2400" kern="100" dirty="0">
                <a:latin typeface="Times New Roman"/>
                <a:ea typeface="华文细黑"/>
                <a:cs typeface="Times New Roman"/>
              </a:rPr>
              <a:t>，</a:t>
            </a:r>
            <a:r>
              <a:rPr lang="zh-CN" altLang="zh-CN" sz="2400" kern="100" dirty="0" smtClean="0">
                <a:latin typeface="Times New Roman"/>
                <a:ea typeface="华文细黑"/>
                <a:cs typeface="Times New Roman"/>
              </a:rPr>
              <a:t>那一</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个个</a:t>
            </a:r>
            <a:r>
              <a:rPr lang="zh-CN" altLang="zh-CN" sz="2400" kern="100" dirty="0">
                <a:latin typeface="Times New Roman"/>
                <a:ea typeface="华文细黑"/>
                <a:cs typeface="Times New Roman"/>
              </a:rPr>
              <a:t>平淡的文字背后深藏着穿云裂石的哀痛和真切的怜爱</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p:txBody>
      </p:sp>
      <p:sp>
        <p:nvSpPr>
          <p:cNvPr id="46"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7"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8" name="表格 47"/>
          <p:cNvGraphicFramePr>
            <a:graphicFrameLocks noGrp="1"/>
          </p:cNvGraphicFramePr>
          <p:nvPr>
            <p:extLst>
              <p:ext uri="{D42A27DB-BD31-4B8C-83A1-F6EECF244321}">
                <p14:modId xmlns:p14="http://schemas.microsoft.com/office/powerpoint/2010/main" val="3705748150"/>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TextBox 48">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0" name="TextBox 49">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1" name="TextBox 50">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2" name="TextBox 51">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3" name="TextBox 52">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4" name="TextBox 53">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5" name="TextBox 54">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6" name="TextBox 55">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7" name="TextBox 56">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8" name="TextBox 57">
            <a:hlinkClick r:id="rId11" action="ppaction://hlinksldjump"/>
          </p:cNvPr>
          <p:cNvSpPr txBox="1"/>
          <p:nvPr/>
        </p:nvSpPr>
        <p:spPr>
          <a:xfrm>
            <a:off x="5639294" y="79362"/>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9" name="TextBox 58">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0" name="TextBox 59">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1" name="TextBox 60">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2" name="TextBox 61">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3" name="TextBox 62">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1" name="TextBox 20"/>
          <p:cNvSpPr txBox="1"/>
          <p:nvPr/>
        </p:nvSpPr>
        <p:spPr>
          <a:xfrm flipH="1">
            <a:off x="6724232" y="2556510"/>
            <a:ext cx="1383780" cy="461665"/>
          </a:xfrm>
          <a:prstGeom prst="rect">
            <a:avLst/>
          </a:prstGeom>
          <a:noFill/>
        </p:spPr>
        <p:txBody>
          <a:bodyPr wrap="square" rtlCol="0">
            <a:spAutoFit/>
          </a:bodyPr>
          <a:lstStyle/>
          <a:p>
            <a:r>
              <a:rPr lang="en-US" altLang="zh-CN" sz="2400" b="1" dirty="0">
                <a:latin typeface="Times New Roman" pitchFamily="18" charset="0"/>
                <a:ea typeface="Times New Roman" pitchFamily="18" charset="0"/>
                <a:cs typeface="Times New Roman" pitchFamily="18" charset="0"/>
              </a:rPr>
              <a:t>.   </a:t>
            </a:r>
            <a:r>
              <a:rPr lang="en-US" altLang="zh-CN" sz="2400" b="1" dirty="0" smtClean="0">
                <a:latin typeface="Times New Roman" pitchFamily="18" charset="0"/>
                <a:ea typeface="Times New Roman" pitchFamily="18" charset="0"/>
                <a:cs typeface="Times New Roman" pitchFamily="18" charset="0"/>
              </a:rPr>
              <a:t>.    </a:t>
            </a:r>
            <a:r>
              <a:rPr lang="en-US" altLang="zh-CN" sz="2400" b="1" dirty="0">
                <a:latin typeface="Times New Roman" pitchFamily="18" charset="0"/>
                <a:ea typeface="Times New Roman" pitchFamily="18" charset="0"/>
                <a:cs typeface="Times New Roman" pitchFamily="18" charset="0"/>
              </a:rPr>
              <a:t>.   </a:t>
            </a:r>
            <a:r>
              <a:rPr lang="en-US" altLang="zh-CN" sz="2400" b="1" dirty="0" smtClean="0">
                <a:latin typeface="Times New Roman" pitchFamily="18" charset="0"/>
                <a:ea typeface="Times New Roman" pitchFamily="18" charset="0"/>
                <a:cs typeface="Times New Roman" pitchFamily="18" charset="0"/>
              </a:rPr>
              <a:t>.</a:t>
            </a:r>
          </a:p>
        </p:txBody>
      </p:sp>
      <p:sp>
        <p:nvSpPr>
          <p:cNvPr id="23" name="TextBox 22"/>
          <p:cNvSpPr txBox="1"/>
          <p:nvPr/>
        </p:nvSpPr>
        <p:spPr>
          <a:xfrm flipH="1">
            <a:off x="4268340" y="4213557"/>
            <a:ext cx="1383780" cy="461665"/>
          </a:xfrm>
          <a:prstGeom prst="rect">
            <a:avLst/>
          </a:prstGeom>
          <a:noFill/>
        </p:spPr>
        <p:txBody>
          <a:bodyPr wrap="square" rtlCol="0">
            <a:spAutoFit/>
          </a:bodyPr>
          <a:lstStyle/>
          <a:p>
            <a:r>
              <a:rPr lang="en-US" altLang="zh-CN" sz="2400" b="1" dirty="0">
                <a:latin typeface="Times New Roman" pitchFamily="18" charset="0"/>
                <a:ea typeface="Times New Roman" pitchFamily="18" charset="0"/>
                <a:cs typeface="Times New Roman" pitchFamily="18" charset="0"/>
              </a:rPr>
              <a:t>.   </a:t>
            </a:r>
            <a:r>
              <a:rPr lang="en-US" altLang="zh-CN" sz="2400" b="1" dirty="0" smtClean="0">
                <a:latin typeface="Times New Roman" pitchFamily="18" charset="0"/>
                <a:ea typeface="Times New Roman" pitchFamily="18" charset="0"/>
                <a:cs typeface="Times New Roman" pitchFamily="18" charset="0"/>
              </a:rPr>
              <a:t>.    </a:t>
            </a:r>
            <a:r>
              <a:rPr lang="en-US" altLang="zh-CN" sz="2400" b="1" dirty="0">
                <a:latin typeface="Times New Roman" pitchFamily="18" charset="0"/>
                <a:ea typeface="Times New Roman" pitchFamily="18" charset="0"/>
                <a:cs typeface="Times New Roman" pitchFamily="18" charset="0"/>
              </a:rPr>
              <a:t>.   </a:t>
            </a:r>
            <a:r>
              <a:rPr lang="en-US" altLang="zh-CN" sz="2400" b="1" dirty="0" smtClean="0">
                <a:latin typeface="Times New Roman" pitchFamily="18" charset="0"/>
                <a:ea typeface="Times New Roman" pitchFamily="18" charset="0"/>
                <a:cs typeface="Times New Roman" pitchFamily="18" charset="0"/>
              </a:rPr>
              <a:t>.</a:t>
            </a:r>
          </a:p>
        </p:txBody>
      </p:sp>
    </p:spTree>
    <p:extLst>
      <p:ext uri="{BB962C8B-B14F-4D97-AF65-F5344CB8AC3E}">
        <p14:creationId xmlns:p14="http://schemas.microsoft.com/office/powerpoint/2010/main" val="4043464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5908" y="851491"/>
            <a:ext cx="8769291" cy="3093154"/>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淡淡的月光，静静地泻在大地上，照亮了奔腾不息的</a:t>
            </a:r>
            <a:r>
              <a:rPr lang="zh-CN" altLang="zh-CN" sz="2600" kern="100" dirty="0" smtClean="0">
                <a:latin typeface="Times New Roman"/>
                <a:ea typeface="华文细黑"/>
                <a:cs typeface="Times New Roman"/>
              </a:rPr>
              <a:t>流水，</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我们</a:t>
            </a:r>
            <a:r>
              <a:rPr lang="zh-CN" altLang="zh-CN" sz="2600" kern="100" dirty="0">
                <a:latin typeface="Times New Roman"/>
                <a:ea typeface="华文细黑"/>
                <a:cs typeface="Times New Roman"/>
              </a:rPr>
              <a:t>或坐在树下谈笑风生，或坐在船上叩舷高歌</a:t>
            </a:r>
            <a:r>
              <a:rPr lang="zh-CN" altLang="zh-CN" sz="2600" kern="100" dirty="0" smtClean="0">
                <a:latin typeface="Times New Roman"/>
                <a:ea typeface="华文细黑"/>
                <a:cs typeface="Times New Roman"/>
              </a:rPr>
              <a:t>，或立于</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小</a:t>
            </a:r>
            <a:r>
              <a:rPr lang="zh-CN" altLang="zh-CN" sz="2600" kern="100" dirty="0">
                <a:latin typeface="Times New Roman"/>
                <a:ea typeface="华文细黑"/>
                <a:cs typeface="Times New Roman"/>
              </a:rPr>
              <a:t>石桥上对月凝思。</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最近，这位足球明星在场上情绪低落，心不在焉，传球</a:t>
            </a:r>
            <a:r>
              <a:rPr lang="zh-CN" altLang="zh-CN" sz="2600" kern="100" dirty="0" smtClean="0">
                <a:latin typeface="Times New Roman"/>
                <a:ea typeface="华文细黑"/>
                <a:cs typeface="Times New Roman"/>
              </a:rPr>
              <a:t>和</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防守</a:t>
            </a:r>
            <a:r>
              <a:rPr lang="zh-CN" altLang="zh-CN" sz="2600" kern="100" dirty="0">
                <a:latin typeface="Times New Roman"/>
                <a:ea typeface="华文细黑"/>
                <a:cs typeface="Times New Roman"/>
              </a:rPr>
              <a:t>都差强人意，真是令人失望。</a:t>
            </a:r>
            <a:endParaRPr lang="zh-CN" altLang="zh-CN" sz="2600" kern="100" dirty="0">
              <a:effectLst/>
              <a:latin typeface="宋体"/>
              <a:cs typeface="Courier New"/>
            </a:endParaRPr>
          </a:p>
        </p:txBody>
      </p:sp>
      <p:sp>
        <p:nvSpPr>
          <p:cNvPr id="45"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6"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7" name="表格 46"/>
          <p:cNvGraphicFramePr>
            <a:graphicFrameLocks noGrp="1"/>
          </p:cNvGraphicFramePr>
          <p:nvPr>
            <p:extLst>
              <p:ext uri="{D42A27DB-BD31-4B8C-83A1-F6EECF244321}">
                <p14:modId xmlns:p14="http://schemas.microsoft.com/office/powerpoint/2010/main" val="1565163032"/>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8" name="TextBox 47">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9" name="TextBox 48">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0" name="TextBox 49">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1" name="TextBox 50">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2" name="TextBox 51">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3" name="TextBox 52">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4" name="TextBox 53">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5" name="TextBox 54">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6" name="TextBox 55">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7" name="TextBox 56">
            <a:hlinkClick r:id="rId11" action="ppaction://hlinksldjump"/>
          </p:cNvPr>
          <p:cNvSpPr txBox="1"/>
          <p:nvPr/>
        </p:nvSpPr>
        <p:spPr>
          <a:xfrm>
            <a:off x="5639294" y="79362"/>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8" name="TextBox 57">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9" name="TextBox 58">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0" name="TextBox 5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1" name="TextBox 6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2" name="TextBox 6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
        <p:nvSpPr>
          <p:cNvPr id="22" name="TextBox 21"/>
          <p:cNvSpPr txBox="1"/>
          <p:nvPr/>
        </p:nvSpPr>
        <p:spPr>
          <a:xfrm flipH="1">
            <a:off x="2892568" y="1711082"/>
            <a:ext cx="1383780" cy="492443"/>
          </a:xfrm>
          <a:prstGeom prst="rect">
            <a:avLst/>
          </a:prstGeom>
          <a:noFill/>
        </p:spPr>
        <p:txBody>
          <a:bodyPr wrap="square" rtlCol="0">
            <a:spAutoFit/>
          </a:bodyPr>
          <a:lstStyle/>
          <a:p>
            <a:r>
              <a:rPr lang="en-US" altLang="zh-CN" sz="2600" b="1" dirty="0">
                <a:latin typeface="Times New Roman" pitchFamily="18" charset="0"/>
                <a:ea typeface="Times New Roman" pitchFamily="18" charset="0"/>
                <a:cs typeface="Times New Roman" pitchFamily="18" charset="0"/>
              </a:rPr>
              <a:t>.   </a:t>
            </a:r>
            <a:r>
              <a:rPr lang="en-US" altLang="zh-CN" sz="2600" b="1" dirty="0" smtClean="0">
                <a:latin typeface="Times New Roman" pitchFamily="18" charset="0"/>
                <a:ea typeface="Times New Roman" pitchFamily="18" charset="0"/>
                <a:cs typeface="Times New Roman" pitchFamily="18" charset="0"/>
              </a:rPr>
              <a:t>.    </a:t>
            </a:r>
            <a:r>
              <a:rPr lang="en-US" altLang="zh-CN" sz="2600" b="1" dirty="0">
                <a:latin typeface="Times New Roman" pitchFamily="18" charset="0"/>
                <a:ea typeface="Times New Roman" pitchFamily="18" charset="0"/>
                <a:cs typeface="Times New Roman" pitchFamily="18" charset="0"/>
              </a:rPr>
              <a:t>.   </a:t>
            </a:r>
            <a:r>
              <a:rPr lang="en-US" altLang="zh-CN" sz="2600" b="1" dirty="0" smtClean="0">
                <a:latin typeface="Times New Roman" pitchFamily="18" charset="0"/>
                <a:ea typeface="Times New Roman" pitchFamily="18" charset="0"/>
                <a:cs typeface="Times New Roman" pitchFamily="18" charset="0"/>
              </a:rPr>
              <a:t>.</a:t>
            </a:r>
          </a:p>
        </p:txBody>
      </p:sp>
      <p:sp>
        <p:nvSpPr>
          <p:cNvPr id="23" name="TextBox 22"/>
          <p:cNvSpPr txBox="1"/>
          <p:nvPr/>
        </p:nvSpPr>
        <p:spPr>
          <a:xfrm flipH="1">
            <a:off x="1570524" y="3522895"/>
            <a:ext cx="1383780" cy="492443"/>
          </a:xfrm>
          <a:prstGeom prst="rect">
            <a:avLst/>
          </a:prstGeom>
          <a:noFill/>
        </p:spPr>
        <p:txBody>
          <a:bodyPr wrap="square" rtlCol="0">
            <a:spAutoFit/>
          </a:bodyPr>
          <a:lstStyle/>
          <a:p>
            <a:r>
              <a:rPr lang="en-US" altLang="zh-CN" sz="2600" b="1" dirty="0">
                <a:latin typeface="Times New Roman" pitchFamily="18" charset="0"/>
                <a:ea typeface="Times New Roman" pitchFamily="18" charset="0"/>
                <a:cs typeface="Times New Roman" pitchFamily="18" charset="0"/>
              </a:rPr>
              <a:t>.   </a:t>
            </a:r>
            <a:r>
              <a:rPr lang="en-US" altLang="zh-CN" sz="2600" b="1" dirty="0" smtClean="0">
                <a:latin typeface="Times New Roman" pitchFamily="18" charset="0"/>
                <a:ea typeface="Times New Roman" pitchFamily="18" charset="0"/>
                <a:cs typeface="Times New Roman" pitchFamily="18" charset="0"/>
              </a:rPr>
              <a:t>.    </a:t>
            </a:r>
            <a:r>
              <a:rPr lang="en-US" altLang="zh-CN" sz="2600" b="1" dirty="0">
                <a:latin typeface="Times New Roman" pitchFamily="18" charset="0"/>
                <a:ea typeface="Times New Roman" pitchFamily="18" charset="0"/>
                <a:cs typeface="Times New Roman" pitchFamily="18" charset="0"/>
              </a:rPr>
              <a:t>.   </a:t>
            </a:r>
            <a:r>
              <a:rPr lang="en-US" altLang="zh-CN" sz="2600" b="1" dirty="0" smtClean="0">
                <a:latin typeface="Times New Roman" pitchFamily="18" charset="0"/>
                <a:ea typeface="Times New Roman" pitchFamily="18" charset="0"/>
                <a:cs typeface="Times New Roman" pitchFamily="18" charset="0"/>
              </a:rPr>
              <a:t>.</a:t>
            </a:r>
          </a:p>
        </p:txBody>
      </p:sp>
    </p:spTree>
    <p:extLst>
      <p:ext uri="{BB962C8B-B14F-4D97-AF65-F5344CB8AC3E}">
        <p14:creationId xmlns:p14="http://schemas.microsoft.com/office/powerpoint/2010/main" val="35891137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8768" y="532666"/>
            <a:ext cx="8769291" cy="4454233"/>
          </a:xfrm>
          <a:prstGeom prst="rect">
            <a:avLst/>
          </a:prstGeom>
          <a:noFill/>
        </p:spPr>
        <p:txBody>
          <a:bodyPr wrap="square" rtlCol="0">
            <a:spAutoFit/>
          </a:bodyPr>
          <a:lstStyle/>
          <a:p>
            <a:pPr algn="just">
              <a:lnSpc>
                <a:spcPct val="150000"/>
              </a:lnSpc>
              <a:spcAft>
                <a:spcPts val="0"/>
              </a:spcAft>
            </a:pPr>
            <a:r>
              <a:rPr lang="zh-CN" altLang="zh-CN" sz="2400" kern="100" dirty="0">
                <a:solidFill>
                  <a:srgbClr val="0000FF"/>
                </a:solidFill>
                <a:latin typeface="Times New Roman"/>
                <a:ea typeface="华文细黑"/>
                <a:cs typeface="Times New Roman"/>
              </a:rPr>
              <a:t>解析</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a:t>
            </a:r>
            <a:r>
              <a:rPr lang="zh-CN" altLang="zh-CN" sz="2400" kern="100" dirty="0">
                <a:latin typeface="Times New Roman"/>
                <a:ea typeface="华文细黑"/>
                <a:cs typeface="Times New Roman"/>
              </a:rPr>
              <a:t>项水落石出：水落下去，石头就露出来，比喻真相大白。用于此处不合语境</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smtClean="0">
                <a:latin typeface="Times New Roman"/>
                <a:ea typeface="华文细黑"/>
                <a:cs typeface="Courier New"/>
              </a:rPr>
              <a:t>B</a:t>
            </a:r>
            <a:r>
              <a:rPr lang="zh-CN" altLang="zh-CN" sz="2400" kern="100" dirty="0">
                <a:latin typeface="Times New Roman"/>
                <a:ea typeface="华文细黑"/>
                <a:cs typeface="Times New Roman"/>
              </a:rPr>
              <a:t>项穿云裂石：</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声音</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穿过云层，震裂石头，形容乐器声或歌声高亢嘹亮。用于此处使用对象错误</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smtClean="0">
                <a:latin typeface="Times New Roman"/>
                <a:ea typeface="华文细黑"/>
                <a:cs typeface="Courier New"/>
              </a:rPr>
              <a:t>C</a:t>
            </a:r>
            <a:r>
              <a:rPr lang="zh-CN" altLang="zh-CN" sz="2400" kern="100" dirty="0">
                <a:latin typeface="Times New Roman"/>
                <a:ea typeface="华文细黑"/>
                <a:cs typeface="Times New Roman"/>
              </a:rPr>
              <a:t>项谈笑风生：形容谈话谈得高兴而有风趣</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smtClean="0">
                <a:latin typeface="Times New Roman"/>
                <a:ea typeface="华文细黑"/>
                <a:cs typeface="Courier New"/>
              </a:rPr>
              <a:t>D</a:t>
            </a:r>
            <a:r>
              <a:rPr lang="zh-CN" altLang="zh-CN" sz="2400" kern="100" dirty="0">
                <a:latin typeface="Times New Roman"/>
                <a:ea typeface="华文细黑"/>
                <a:cs typeface="Times New Roman"/>
              </a:rPr>
              <a:t>项差强人意：大体上还能使人满意</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差：稍微</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。用于此处不合语境。</a:t>
            </a:r>
            <a:endParaRPr lang="zh-CN" altLang="zh-CN" sz="2400" kern="100" dirty="0">
              <a:latin typeface="宋体"/>
              <a:cs typeface="Courier New"/>
            </a:endParaRPr>
          </a:p>
          <a:p>
            <a:pPr algn="just">
              <a:lnSpc>
                <a:spcPct val="150000"/>
              </a:lnSpc>
              <a:spcAft>
                <a:spcPts val="0"/>
              </a:spcAft>
            </a:pPr>
            <a:r>
              <a:rPr lang="zh-CN" altLang="zh-CN" sz="2400" kern="100" dirty="0">
                <a:solidFill>
                  <a:srgbClr val="0000FF"/>
                </a:solidFill>
                <a:latin typeface="Times New Roman"/>
                <a:ea typeface="华文细黑"/>
                <a:cs typeface="Times New Roman"/>
              </a:rPr>
              <a:t>答案</a:t>
            </a:r>
            <a:r>
              <a:rPr lang="zh-CN" altLang="zh-CN" sz="2400" kern="100" dirty="0">
                <a:latin typeface="Times New Roman"/>
                <a:ea typeface="华文细黑"/>
                <a:cs typeface="Times New Roman"/>
              </a:rPr>
              <a:t>　</a:t>
            </a:r>
            <a:r>
              <a:rPr lang="en-US" altLang="zh-CN" sz="2400" kern="100" dirty="0">
                <a:solidFill>
                  <a:srgbClr val="E46C0A"/>
                </a:solidFill>
                <a:latin typeface="Times New Roman"/>
                <a:ea typeface="华文细黑"/>
                <a:cs typeface="Courier New"/>
              </a:rPr>
              <a:t>C</a:t>
            </a:r>
            <a:endParaRPr lang="zh-CN" altLang="zh-CN" sz="2400" kern="100" dirty="0">
              <a:effectLst/>
              <a:latin typeface="宋体"/>
              <a:cs typeface="Courier New"/>
            </a:endParaRPr>
          </a:p>
        </p:txBody>
      </p:sp>
      <p:sp>
        <p:nvSpPr>
          <p:cNvPr id="45"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6"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7" name="表格 46"/>
          <p:cNvGraphicFramePr>
            <a:graphicFrameLocks noGrp="1"/>
          </p:cNvGraphicFramePr>
          <p:nvPr>
            <p:extLst>
              <p:ext uri="{D42A27DB-BD31-4B8C-83A1-F6EECF244321}">
                <p14:modId xmlns:p14="http://schemas.microsoft.com/office/powerpoint/2010/main" val="296389043"/>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8" name="TextBox 47">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9" name="TextBox 48">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0" name="TextBox 49">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1" name="TextBox 50">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2" name="TextBox 51">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3" name="TextBox 52">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4" name="TextBox 53">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5" name="TextBox 54">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6" name="TextBox 55">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7" name="TextBox 56">
            <a:hlinkClick r:id="rId11" action="ppaction://hlinksldjump"/>
          </p:cNvPr>
          <p:cNvSpPr txBox="1"/>
          <p:nvPr/>
        </p:nvSpPr>
        <p:spPr>
          <a:xfrm>
            <a:off x="5639294" y="79362"/>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8" name="TextBox 57">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9" name="TextBox 58">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0" name="TextBox 5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1" name="TextBox 6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2" name="TextBox 6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147632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3849" y="597054"/>
            <a:ext cx="8682466"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11.</a:t>
            </a:r>
            <a:r>
              <a:rPr lang="zh-CN" altLang="zh-CN" sz="2600" kern="100" dirty="0">
                <a:latin typeface="Times New Roman"/>
                <a:ea typeface="华文细黑"/>
                <a:cs typeface="Times New Roman"/>
              </a:rPr>
              <a:t>下列各句中，没有语病的一句是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微博本质上是一个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个人媒体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，是个人向社会喊话</a:t>
            </a:r>
            <a:r>
              <a:rPr lang="zh-CN" altLang="zh-CN" sz="2600" kern="100" dirty="0" smtClean="0">
                <a:latin typeface="Times New Roman"/>
                <a:ea typeface="华文细黑"/>
                <a:cs typeface="Times New Roman"/>
              </a:rPr>
              <a:t>和</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向</a:t>
            </a:r>
            <a:r>
              <a:rPr lang="zh-CN" altLang="zh-CN" sz="2600" kern="100" dirty="0">
                <a:latin typeface="Times New Roman"/>
                <a:ea typeface="华文细黑"/>
                <a:cs typeface="Times New Roman"/>
              </a:rPr>
              <a:t>社会表达自我见解的工具，它极大地拓展了整个</a:t>
            </a:r>
            <a:r>
              <a:rPr lang="zh-CN" altLang="zh-CN" sz="2600" kern="100" dirty="0" smtClean="0">
                <a:latin typeface="Times New Roman"/>
                <a:ea typeface="华文细黑"/>
                <a:cs typeface="Times New Roman"/>
              </a:rPr>
              <a:t>社会</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信息透明度和意见表达的均衡性与多元化。</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李世民是非常有作为的皇帝，他善于知人善任，</a:t>
            </a:r>
            <a:r>
              <a:rPr lang="zh-CN" altLang="zh-CN" sz="2600" kern="100" dirty="0" smtClean="0">
                <a:latin typeface="Times New Roman"/>
                <a:ea typeface="华文细黑"/>
                <a:cs typeface="Times New Roman"/>
              </a:rPr>
              <a:t>勇于纳</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谏</a:t>
            </a:r>
            <a:r>
              <a:rPr lang="zh-CN" altLang="zh-CN" sz="2600" kern="100" dirty="0">
                <a:latin typeface="Times New Roman"/>
                <a:ea typeface="华文细黑"/>
                <a:cs typeface="Times New Roman"/>
              </a:rPr>
              <a:t>改过，具有为统一全国及时调整与突厥关系的</a:t>
            </a:r>
            <a:r>
              <a:rPr lang="zh-CN" altLang="zh-CN" sz="2600" kern="100" dirty="0" smtClean="0">
                <a:latin typeface="Times New Roman"/>
                <a:ea typeface="华文细黑"/>
                <a:cs typeface="Times New Roman"/>
              </a:rPr>
              <a:t>大局</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意识</a:t>
            </a:r>
            <a:r>
              <a:rPr lang="zh-CN" altLang="zh-CN" sz="2600" kern="100" dirty="0">
                <a:latin typeface="Times New Roman"/>
                <a:ea typeface="华文细黑"/>
                <a:cs typeface="Times New Roman"/>
              </a:rPr>
              <a:t>，值得后人学习</a:t>
            </a:r>
            <a:r>
              <a:rPr lang="zh-CN" altLang="zh-CN" sz="2600" kern="100" dirty="0" smtClean="0">
                <a:latin typeface="Times New Roman"/>
                <a:ea typeface="华文细黑"/>
                <a:cs typeface="Times New Roman"/>
              </a:rPr>
              <a:t>。</a:t>
            </a:r>
            <a:endParaRPr lang="en-US" altLang="zh-CN" sz="2600" kern="100" dirty="0" smtClean="0">
              <a:latin typeface="宋体"/>
              <a:cs typeface="Courier New"/>
            </a:endParaRPr>
          </a:p>
        </p:txBody>
      </p:sp>
      <p:sp>
        <p:nvSpPr>
          <p:cNvPr id="47"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8"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9" name="表格 48"/>
          <p:cNvGraphicFramePr>
            <a:graphicFrameLocks noGrp="1"/>
          </p:cNvGraphicFramePr>
          <p:nvPr>
            <p:extLst>
              <p:ext uri="{D42A27DB-BD31-4B8C-83A1-F6EECF244321}">
                <p14:modId xmlns:p14="http://schemas.microsoft.com/office/powerpoint/2010/main" val="1565163032"/>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0" name="TextBox 49">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1" name="TextBox 50">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2" name="TextBox 51">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3" name="TextBox 52">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4" name="TextBox 53">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5" name="TextBox 54">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6" name="TextBox 55">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7" name="TextBox 56">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8" name="TextBox 57">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9" name="TextBox 58">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0" name="TextBox 59">
            <a:hlinkClick r:id="rId12" action="ppaction://hlinksldjump"/>
          </p:cNvPr>
          <p:cNvSpPr txBox="1"/>
          <p:nvPr/>
        </p:nvSpPr>
        <p:spPr>
          <a:xfrm>
            <a:off x="6223992"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1" name="TextBox 60">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2" name="TextBox 61">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3" name="TextBox 62">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4" name="TextBox 63">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115604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6819" y="972334"/>
            <a:ext cx="8428453" cy="2492990"/>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束之高阁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置之度外</a:t>
            </a:r>
            <a:r>
              <a:rPr lang="zh-CN"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置若罔闻</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置之度外</a:t>
            </a:r>
            <a:r>
              <a:rPr lang="en-US" altLang="zh-CN" sz="2600" kern="100" dirty="0">
                <a:latin typeface="Times New Roman"/>
                <a:ea typeface="华文细黑"/>
                <a:cs typeface="Courier New"/>
              </a:rPr>
              <a:t>      </a:t>
            </a:r>
            <a:r>
              <a:rPr lang="zh-CN" altLang="zh-CN" sz="2600" kern="100" dirty="0">
                <a:latin typeface="Times New Roman"/>
                <a:ea typeface="华文细黑"/>
                <a:cs typeface="Times New Roman"/>
              </a:rPr>
              <a:t>束之高阁</a:t>
            </a:r>
            <a:r>
              <a:rPr lang="en-US" altLang="zh-CN" sz="2600" kern="100" dirty="0">
                <a:latin typeface="Times New Roman"/>
                <a:ea typeface="华文细黑"/>
                <a:cs typeface="Courier New"/>
              </a:rPr>
              <a:t>      </a:t>
            </a:r>
            <a:r>
              <a:rPr lang="zh-CN" altLang="zh-CN" sz="2600" kern="100" dirty="0">
                <a:latin typeface="Times New Roman"/>
                <a:ea typeface="华文细黑"/>
                <a:cs typeface="Times New Roman"/>
              </a:rPr>
              <a:t>置若罔闻</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置之度外</a:t>
            </a:r>
            <a:r>
              <a:rPr lang="en-US" altLang="zh-CN" sz="2600" kern="100" dirty="0">
                <a:latin typeface="Times New Roman"/>
                <a:ea typeface="华文细黑"/>
                <a:cs typeface="Courier New"/>
              </a:rPr>
              <a:t>      </a:t>
            </a:r>
            <a:r>
              <a:rPr lang="zh-CN" altLang="zh-CN" sz="2600" kern="100" dirty="0">
                <a:latin typeface="Times New Roman"/>
                <a:ea typeface="华文细黑"/>
                <a:cs typeface="Times New Roman"/>
              </a:rPr>
              <a:t>置若罔闻</a:t>
            </a:r>
            <a:r>
              <a:rPr lang="en-US" altLang="zh-CN" sz="2600" kern="100" dirty="0">
                <a:latin typeface="Times New Roman"/>
                <a:ea typeface="华文细黑"/>
                <a:cs typeface="Courier New"/>
              </a:rPr>
              <a:t>      </a:t>
            </a:r>
            <a:r>
              <a:rPr lang="zh-CN" altLang="zh-CN" sz="2600" kern="100" dirty="0">
                <a:latin typeface="Times New Roman"/>
                <a:ea typeface="华文细黑"/>
                <a:cs typeface="Times New Roman"/>
              </a:rPr>
              <a:t>束之高阁</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置若罔闻</a:t>
            </a:r>
            <a:r>
              <a:rPr lang="en-US" altLang="zh-CN" sz="2600" kern="100" dirty="0">
                <a:latin typeface="Times New Roman"/>
                <a:ea typeface="华文细黑"/>
                <a:cs typeface="Courier New"/>
              </a:rPr>
              <a:t>      </a:t>
            </a:r>
            <a:r>
              <a:rPr lang="zh-CN" altLang="zh-CN" sz="2600" kern="100" dirty="0">
                <a:latin typeface="Times New Roman"/>
                <a:ea typeface="华文细黑"/>
                <a:cs typeface="Times New Roman"/>
              </a:rPr>
              <a:t>束之高阁</a:t>
            </a:r>
            <a:r>
              <a:rPr lang="en-US" altLang="zh-CN" sz="2600" kern="100" dirty="0">
                <a:latin typeface="Times New Roman"/>
                <a:ea typeface="华文细黑"/>
                <a:cs typeface="Courier New"/>
              </a:rPr>
              <a:t>      </a:t>
            </a:r>
            <a:r>
              <a:rPr lang="zh-CN" altLang="zh-CN" sz="2600" kern="100" dirty="0">
                <a:latin typeface="Times New Roman"/>
                <a:ea typeface="华文细黑"/>
                <a:cs typeface="Times New Roman"/>
              </a:rPr>
              <a:t>置之度外</a:t>
            </a:r>
            <a:endParaRPr lang="zh-CN" altLang="zh-CN" sz="1050" kern="100" dirty="0">
              <a:effectLst/>
              <a:latin typeface="宋体"/>
              <a:cs typeface="Courier New"/>
            </a:endParaRPr>
          </a:p>
        </p:txBody>
      </p:sp>
      <p:sp>
        <p:nvSpPr>
          <p:cNvPr id="50"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1"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2" name="表格 51"/>
          <p:cNvGraphicFramePr>
            <a:graphicFrameLocks noGrp="1"/>
          </p:cNvGraphicFramePr>
          <p:nvPr>
            <p:extLst>
              <p:ext uri="{D42A27DB-BD31-4B8C-83A1-F6EECF244321}">
                <p14:modId xmlns:p14="http://schemas.microsoft.com/office/powerpoint/2010/main" val="58502284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3" name="TextBox 52">
            <a:hlinkClick r:id="rId2" action="ppaction://hlinksldjump"/>
          </p:cNvPr>
          <p:cNvSpPr txBox="1"/>
          <p:nvPr/>
        </p:nvSpPr>
        <p:spPr>
          <a:xfrm>
            <a:off x="391144" y="80576"/>
            <a:ext cx="56864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4" name="TextBox 53">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5" name="TextBox 54">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6" name="TextBox 55">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7" name="TextBox 56">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8" name="TextBox 57">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9" name="TextBox 58">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0" name="TextBox 59">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1" name="TextBox 60">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2" name="TextBox 61">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3" name="TextBox 62">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4" name="TextBox 63">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5" name="TextBox 64">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6" name="TextBox 65">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7" name="TextBox 66">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4345667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3424" y="763930"/>
            <a:ext cx="8427116"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中国平均每年有</a:t>
            </a:r>
            <a:r>
              <a:rPr lang="en-US" altLang="zh-CN" sz="2600" kern="100" dirty="0">
                <a:latin typeface="Times New Roman"/>
                <a:ea typeface="华文细黑"/>
                <a:cs typeface="Courier New"/>
              </a:rPr>
              <a:t>20</a:t>
            </a:r>
            <a:r>
              <a:rPr lang="zh-CN" altLang="zh-CN" sz="2600" kern="100" dirty="0">
                <a:latin typeface="Times New Roman"/>
                <a:ea typeface="华文细黑"/>
                <a:cs typeface="Times New Roman"/>
              </a:rPr>
              <a:t>个天然湖泊消亡。水利部专家指出</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由于</a:t>
            </a:r>
            <a:r>
              <a:rPr lang="zh-CN" altLang="zh-CN" sz="2600" kern="100" dirty="0">
                <a:latin typeface="Times New Roman"/>
                <a:ea typeface="华文细黑"/>
                <a:cs typeface="Times New Roman"/>
              </a:rPr>
              <a:t>过度围湖造田，将大面积湖泊分割成若干小湖泊</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是</a:t>
            </a:r>
            <a:r>
              <a:rPr lang="zh-CN" altLang="zh-CN" sz="2600" kern="100" dirty="0">
                <a:latin typeface="Times New Roman"/>
                <a:ea typeface="华文细黑"/>
                <a:cs typeface="Times New Roman"/>
              </a:rPr>
              <a:t>造成天然湖泊面积锐减的主要原因。</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地下洞穴凭借稳定的环境保留下了很多古老生物，</a:t>
            </a:r>
            <a:r>
              <a:rPr lang="zh-CN" altLang="zh-CN" sz="2600" kern="100" dirty="0" smtClean="0">
                <a:latin typeface="Times New Roman"/>
                <a:ea typeface="华文细黑"/>
                <a:cs typeface="Times New Roman"/>
              </a:rPr>
              <a:t>为</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我们</a:t>
            </a:r>
            <a:r>
              <a:rPr lang="zh-CN" altLang="zh-CN" sz="2600" kern="100" dirty="0">
                <a:latin typeface="Times New Roman"/>
                <a:ea typeface="华文细黑"/>
                <a:cs typeface="Times New Roman"/>
              </a:rPr>
              <a:t>留下了珍贵的物种和基因资源，同时，孤立</a:t>
            </a:r>
            <a:r>
              <a:rPr lang="zh-CN" altLang="zh-CN" sz="2600" kern="100" dirty="0" smtClean="0">
                <a:latin typeface="Times New Roman"/>
                <a:ea typeface="华文细黑"/>
                <a:cs typeface="Times New Roman"/>
              </a:rPr>
              <a:t>的</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演化</a:t>
            </a:r>
            <a:r>
              <a:rPr lang="zh-CN" altLang="zh-CN" sz="2600" kern="100" dirty="0">
                <a:latin typeface="Times New Roman"/>
                <a:ea typeface="华文细黑"/>
                <a:cs typeface="Times New Roman"/>
              </a:rPr>
              <a:t>环境也成为生物进化研究的极好样本。</a:t>
            </a:r>
            <a:endParaRPr lang="zh-CN" altLang="zh-CN" sz="2600" kern="100" dirty="0">
              <a:effectLst/>
              <a:latin typeface="宋体"/>
              <a:cs typeface="Courier New"/>
            </a:endParaRPr>
          </a:p>
        </p:txBody>
      </p:sp>
      <p:sp>
        <p:nvSpPr>
          <p:cNvPr id="46"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7"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8" name="表格 47"/>
          <p:cNvGraphicFramePr>
            <a:graphicFrameLocks noGrp="1"/>
          </p:cNvGraphicFramePr>
          <p:nvPr>
            <p:extLst>
              <p:ext uri="{D42A27DB-BD31-4B8C-83A1-F6EECF244321}">
                <p14:modId xmlns:p14="http://schemas.microsoft.com/office/powerpoint/2010/main" val="2695536108"/>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TextBox 48">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0" name="TextBox 49">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1" name="TextBox 50">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2" name="TextBox 51">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3" name="TextBox 52">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4" name="TextBox 53">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5" name="TextBox 54">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6" name="TextBox 55">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7" name="TextBox 56">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8" name="TextBox 57">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9" name="TextBox 58">
            <a:hlinkClick r:id="rId12" action="ppaction://hlinksldjump"/>
          </p:cNvPr>
          <p:cNvSpPr txBox="1"/>
          <p:nvPr/>
        </p:nvSpPr>
        <p:spPr>
          <a:xfrm>
            <a:off x="6223992"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0" name="TextBox 59">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1" name="TextBox 60">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2" name="TextBox 61">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3" name="TextBox 62">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4758613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6832" y="958096"/>
            <a:ext cx="8596501" cy="3093154"/>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a:t>
            </a:r>
            <a:r>
              <a:rPr lang="en-US" altLang="zh-CN" sz="2400" kern="100" dirty="0">
                <a:latin typeface="+mj-ea"/>
                <a:ea typeface="+mj-ea"/>
                <a:cs typeface="Courier New"/>
              </a:rPr>
              <a:t>“</a:t>
            </a:r>
            <a:r>
              <a:rPr lang="zh-CN" altLang="zh-CN" sz="2600" kern="100" dirty="0">
                <a:latin typeface="Times New Roman"/>
                <a:ea typeface="华文细黑"/>
                <a:cs typeface="Times New Roman"/>
              </a:rPr>
              <a:t>拓展</a:t>
            </a:r>
            <a:r>
              <a:rPr lang="en-US" altLang="zh-CN" sz="2400" kern="100" dirty="0">
                <a:latin typeface="+mj-ea"/>
                <a:ea typeface="+mj-ea"/>
                <a:cs typeface="Courier New"/>
              </a:rPr>
              <a:t>”</a:t>
            </a:r>
            <a:r>
              <a:rPr lang="zh-CN" altLang="zh-CN" sz="2600" kern="100" dirty="0">
                <a:latin typeface="Times New Roman"/>
                <a:ea typeface="华文细黑"/>
                <a:cs typeface="Times New Roman"/>
              </a:rPr>
              <a:t>与</a:t>
            </a:r>
            <a:r>
              <a:rPr lang="en-US" altLang="zh-CN" sz="2400" kern="100" dirty="0">
                <a:latin typeface="+mj-ea"/>
                <a:ea typeface="+mj-ea"/>
                <a:cs typeface="Courier New"/>
              </a:rPr>
              <a:t>“</a:t>
            </a:r>
            <a:r>
              <a:rPr lang="zh-CN" altLang="zh-CN" sz="2600" kern="100" dirty="0">
                <a:latin typeface="Times New Roman"/>
                <a:ea typeface="华文细黑"/>
                <a:cs typeface="Times New Roman"/>
              </a:rPr>
              <a:t>透明度</a:t>
            </a:r>
            <a:r>
              <a:rPr lang="en-US" altLang="zh-CN" sz="2400" kern="100" dirty="0">
                <a:latin typeface="+mj-ea"/>
                <a:ea typeface="+mj-ea"/>
                <a:cs typeface="Courier New"/>
              </a:rPr>
              <a:t>”“</a:t>
            </a:r>
            <a:r>
              <a:rPr lang="zh-CN" altLang="zh-CN" sz="2600" kern="100" dirty="0">
                <a:latin typeface="Times New Roman"/>
                <a:ea typeface="华文细黑"/>
                <a:cs typeface="Times New Roman"/>
              </a:rPr>
              <a:t>均衡性与多元化</a:t>
            </a:r>
            <a:r>
              <a:rPr lang="en-US" altLang="zh-CN" sz="2400" kern="100" dirty="0">
                <a:latin typeface="+mj-ea"/>
                <a:ea typeface="+mj-ea"/>
                <a:cs typeface="Courier New"/>
              </a:rPr>
              <a:t>”</a:t>
            </a:r>
            <a:r>
              <a:rPr lang="zh-CN" altLang="zh-CN" sz="2600" kern="100" dirty="0">
                <a:latin typeface="Times New Roman"/>
                <a:ea typeface="华文细黑"/>
                <a:cs typeface="Times New Roman"/>
              </a:rPr>
              <a:t>搭配不当</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B</a:t>
            </a:r>
            <a:r>
              <a:rPr lang="zh-CN" altLang="zh-CN" sz="2600" kern="100" dirty="0">
                <a:latin typeface="Times New Roman"/>
                <a:ea typeface="华文细黑"/>
                <a:cs typeface="Times New Roman"/>
              </a:rPr>
              <a:t>项</a:t>
            </a:r>
            <a:r>
              <a:rPr lang="en-US" altLang="zh-CN" sz="2400" kern="100" dirty="0">
                <a:latin typeface="+mj-ea"/>
                <a:ea typeface="+mj-ea"/>
                <a:cs typeface="Courier New"/>
              </a:rPr>
              <a:t>“</a:t>
            </a:r>
            <a:r>
              <a:rPr lang="zh-CN" altLang="zh-CN" sz="2600" kern="100" dirty="0">
                <a:latin typeface="Times New Roman"/>
                <a:ea typeface="华文细黑"/>
                <a:cs typeface="Times New Roman"/>
              </a:rPr>
              <a:t>善于</a:t>
            </a:r>
            <a:r>
              <a:rPr lang="en-US" altLang="zh-CN" sz="2400" kern="100" dirty="0">
                <a:latin typeface="+mj-ea"/>
                <a:ea typeface="+mj-ea"/>
                <a:cs typeface="Courier New"/>
              </a:rPr>
              <a:t>”</a:t>
            </a:r>
            <a:r>
              <a:rPr lang="zh-CN" altLang="zh-CN" sz="2600" kern="100" dirty="0">
                <a:latin typeface="Times New Roman"/>
                <a:ea typeface="华文细黑"/>
                <a:cs typeface="Times New Roman"/>
              </a:rPr>
              <a:t>和</a:t>
            </a:r>
            <a:r>
              <a:rPr lang="en-US" altLang="zh-CN" sz="2400" kern="100" dirty="0">
                <a:latin typeface="+mj-ea"/>
                <a:ea typeface="+mj-ea"/>
                <a:cs typeface="Courier New"/>
              </a:rPr>
              <a:t>“</a:t>
            </a:r>
            <a:r>
              <a:rPr lang="zh-CN" altLang="zh-CN" sz="2600" kern="100" dirty="0">
                <a:latin typeface="Times New Roman"/>
                <a:ea typeface="华文细黑"/>
                <a:cs typeface="Times New Roman"/>
              </a:rPr>
              <a:t>善任</a:t>
            </a:r>
            <a:r>
              <a:rPr lang="en-US" altLang="zh-CN" sz="2400" kern="100" dirty="0">
                <a:latin typeface="+mj-ea"/>
                <a:ea typeface="+mj-ea"/>
                <a:cs typeface="Courier New"/>
              </a:rPr>
              <a:t>”</a:t>
            </a:r>
            <a:r>
              <a:rPr lang="zh-CN" altLang="zh-CN" sz="2600" kern="100" dirty="0">
                <a:latin typeface="Times New Roman"/>
                <a:ea typeface="华文细黑"/>
                <a:cs typeface="Times New Roman"/>
              </a:rPr>
              <a:t>有重复</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项介词误用造成成分残缺，可去掉</a:t>
            </a:r>
            <a:r>
              <a:rPr lang="en-US" altLang="zh-CN" sz="2400" kern="100" dirty="0">
                <a:latin typeface="+mj-ea"/>
                <a:ea typeface="+mj-ea"/>
                <a:cs typeface="Courier New"/>
              </a:rPr>
              <a:t>“</a:t>
            </a:r>
            <a:r>
              <a:rPr lang="zh-CN" altLang="zh-CN" sz="2600" kern="100" dirty="0">
                <a:latin typeface="Times New Roman"/>
                <a:ea typeface="华文细黑"/>
                <a:cs typeface="Times New Roman"/>
              </a:rPr>
              <a:t>由于</a:t>
            </a:r>
            <a:r>
              <a:rPr lang="en-US" altLang="zh-CN" sz="2400" kern="100" dirty="0">
                <a:latin typeface="+mj-ea"/>
                <a:ea typeface="+mj-ea"/>
                <a:cs typeface="Courier New"/>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D</a:t>
            </a:r>
            <a:endParaRPr lang="zh-CN" altLang="zh-CN" sz="1050" kern="100" dirty="0">
              <a:effectLst/>
              <a:latin typeface="宋体"/>
              <a:cs typeface="Courier New"/>
            </a:endParaRPr>
          </a:p>
        </p:txBody>
      </p:sp>
      <p:sp>
        <p:nvSpPr>
          <p:cNvPr id="46"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7"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8" name="表格 47"/>
          <p:cNvGraphicFramePr>
            <a:graphicFrameLocks noGrp="1"/>
          </p:cNvGraphicFramePr>
          <p:nvPr>
            <p:extLst>
              <p:ext uri="{D42A27DB-BD31-4B8C-83A1-F6EECF244321}">
                <p14:modId xmlns:p14="http://schemas.microsoft.com/office/powerpoint/2010/main" val="2695536108"/>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TextBox 48">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0" name="TextBox 49">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1" name="TextBox 50">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2" name="TextBox 51">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3" name="TextBox 52">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4" name="TextBox 53">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5" name="TextBox 54">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6" name="TextBox 55">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7" name="TextBox 56">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8" name="TextBox 57">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9" name="TextBox 58">
            <a:hlinkClick r:id="rId12" action="ppaction://hlinksldjump"/>
          </p:cNvPr>
          <p:cNvSpPr txBox="1"/>
          <p:nvPr/>
        </p:nvSpPr>
        <p:spPr>
          <a:xfrm>
            <a:off x="6223992"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0" name="TextBox 59">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1" name="TextBox 60">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2" name="TextBox 61">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3" name="TextBox 62">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535672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129" y="678616"/>
            <a:ext cx="8682466" cy="3970318"/>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12.</a:t>
            </a:r>
            <a:r>
              <a:rPr lang="zh-CN" altLang="zh-CN" sz="2400" kern="100" dirty="0">
                <a:latin typeface="Times New Roman"/>
                <a:ea typeface="华文细黑"/>
                <a:cs typeface="Times New Roman"/>
              </a:rPr>
              <a:t>依次填入下面一段文字横线处的</a:t>
            </a:r>
            <a:r>
              <a:rPr lang="zh-CN" altLang="zh-CN" sz="2400" kern="100" dirty="0" smtClean="0">
                <a:latin typeface="Times New Roman"/>
                <a:ea typeface="华文细黑"/>
                <a:cs typeface="Times New Roman"/>
              </a:rPr>
              <a:t>语句</a:t>
            </a:r>
            <a:r>
              <a:rPr lang="en-US" altLang="zh-CN" sz="2400" kern="100" dirty="0" smtClean="0">
                <a:latin typeface="Times New Roman"/>
                <a:ea typeface="华文细黑"/>
                <a:cs typeface="Times New Roman"/>
              </a:rPr>
              <a:t>,</a:t>
            </a:r>
            <a:r>
              <a:rPr lang="zh-CN" altLang="zh-CN" sz="2400" kern="100" dirty="0" smtClean="0">
                <a:latin typeface="Times New Roman"/>
                <a:ea typeface="华文细黑"/>
                <a:cs typeface="Times New Roman"/>
              </a:rPr>
              <a:t>衔接</a:t>
            </a:r>
            <a:r>
              <a:rPr lang="zh-CN" altLang="zh-CN" sz="2400" kern="100" dirty="0">
                <a:latin typeface="Times New Roman"/>
                <a:ea typeface="华文细黑"/>
                <a:cs typeface="Times New Roman"/>
              </a:rPr>
              <a:t>最恰当的一组是</a:t>
            </a:r>
            <a:r>
              <a:rPr lang="en-US" altLang="zh-CN" sz="2400" kern="100" dirty="0" smtClean="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2400" kern="100" dirty="0">
              <a:latin typeface="宋体"/>
              <a:cs typeface="Courier New"/>
            </a:endParaRPr>
          </a:p>
          <a:p>
            <a:pPr algn="just">
              <a:lnSpc>
                <a:spcPct val="150000"/>
              </a:lnSpc>
              <a:spcAft>
                <a:spcPts val="0"/>
              </a:spcAft>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深秋</a:t>
            </a:r>
            <a:r>
              <a:rPr lang="zh-CN" altLang="zh-CN" sz="2400" kern="100" dirty="0">
                <a:latin typeface="Times New Roman"/>
                <a:ea typeface="华文细黑"/>
                <a:cs typeface="Times New Roman"/>
              </a:rPr>
              <a:t>的天，蓝得那样高远寥廓。</a:t>
            </a:r>
            <a:r>
              <a:rPr lang="en-US" altLang="zh-CN" sz="2400" kern="100" dirty="0">
                <a:latin typeface="Times New Roman"/>
                <a:ea typeface="华文细黑"/>
                <a:cs typeface="Courier New"/>
              </a:rPr>
              <a:t>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________</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solidFill>
                  <a:prstClr val="black"/>
                </a:solidFill>
                <a:latin typeface="宋体"/>
                <a:ea typeface="华文细黑"/>
                <a:cs typeface="Times New Roman"/>
              </a:rPr>
              <a:t>①</a:t>
            </a:r>
            <a:r>
              <a:rPr lang="zh-CN" altLang="zh-CN" sz="2400" kern="100" dirty="0">
                <a:solidFill>
                  <a:prstClr val="black"/>
                </a:solidFill>
                <a:latin typeface="Times New Roman"/>
                <a:ea typeface="华文细黑"/>
                <a:cs typeface="Times New Roman"/>
              </a:rPr>
              <a:t>两个农人，坐在阳光里，一边抱着大竹烟筒吸着，一边兴高采烈地说着什么　</a:t>
            </a:r>
            <a:r>
              <a:rPr lang="en-US" altLang="zh-CN" sz="2400" kern="100" dirty="0">
                <a:solidFill>
                  <a:prstClr val="black"/>
                </a:solidFill>
                <a:latin typeface="宋体"/>
                <a:ea typeface="华文细黑"/>
                <a:cs typeface="Times New Roman"/>
              </a:rPr>
              <a:t>②</a:t>
            </a:r>
            <a:r>
              <a:rPr lang="zh-CN" altLang="zh-CN" sz="2400" kern="100" dirty="0">
                <a:solidFill>
                  <a:prstClr val="black"/>
                </a:solidFill>
                <a:latin typeface="Times New Roman"/>
                <a:ea typeface="华文细黑"/>
                <a:cs typeface="Times New Roman"/>
              </a:rPr>
              <a:t>墙根边，几个圆滚滚的大南瓜慵懒地靠着墙，陪着主人晒太阳　</a:t>
            </a:r>
            <a:r>
              <a:rPr lang="en-US" altLang="zh-CN" sz="2400" kern="100" dirty="0">
                <a:solidFill>
                  <a:prstClr val="black"/>
                </a:solidFill>
                <a:latin typeface="宋体"/>
                <a:ea typeface="华文细黑"/>
                <a:cs typeface="Times New Roman"/>
              </a:rPr>
              <a:t>③</a:t>
            </a:r>
            <a:r>
              <a:rPr lang="zh-CN" altLang="zh-CN" sz="2400" kern="100" dirty="0">
                <a:solidFill>
                  <a:prstClr val="black"/>
                </a:solidFill>
                <a:latin typeface="Times New Roman"/>
                <a:ea typeface="华文细黑"/>
                <a:cs typeface="Times New Roman"/>
              </a:rPr>
              <a:t>红的辣椒，黄的玉米，在午后的阳光里洋溢着丰收的喜悦　</a:t>
            </a:r>
            <a:r>
              <a:rPr lang="en-US" altLang="zh-CN" sz="2400" kern="100" dirty="0">
                <a:solidFill>
                  <a:prstClr val="black"/>
                </a:solidFill>
                <a:latin typeface="宋体"/>
                <a:ea typeface="华文细黑"/>
                <a:cs typeface="Times New Roman"/>
              </a:rPr>
              <a:t> ④</a:t>
            </a:r>
            <a:r>
              <a:rPr lang="zh-CN" altLang="zh-CN" sz="2400" kern="100" dirty="0">
                <a:solidFill>
                  <a:prstClr val="black"/>
                </a:solidFill>
                <a:latin typeface="Times New Roman"/>
                <a:ea typeface="华文细黑"/>
                <a:cs typeface="Times New Roman"/>
              </a:rPr>
              <a:t>高矮参差的青瓦屋顶上，有农人拿</a:t>
            </a:r>
            <a:r>
              <a:rPr lang="zh-CN" altLang="zh-CN" sz="2400" kern="100" dirty="0" smtClean="0">
                <a:solidFill>
                  <a:prstClr val="black"/>
                </a:solidFill>
                <a:latin typeface="Times New Roman"/>
                <a:ea typeface="华文细黑"/>
                <a:cs typeface="Times New Roman"/>
              </a:rPr>
              <a:t>了</a:t>
            </a:r>
            <a:endParaRPr lang="en-US" altLang="zh-CN" sz="2400" kern="100" dirty="0" smtClean="0">
              <a:solidFill>
                <a:prstClr val="black"/>
              </a:solidFill>
              <a:latin typeface="Times New Roman"/>
              <a:ea typeface="华文细黑"/>
              <a:cs typeface="Times New Roman"/>
            </a:endParaRPr>
          </a:p>
        </p:txBody>
      </p:sp>
      <p:sp>
        <p:nvSpPr>
          <p:cNvPr id="46"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7"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8" name="表格 47"/>
          <p:cNvGraphicFramePr>
            <a:graphicFrameLocks noGrp="1"/>
          </p:cNvGraphicFramePr>
          <p:nvPr>
            <p:extLst>
              <p:ext uri="{D42A27DB-BD31-4B8C-83A1-F6EECF244321}">
                <p14:modId xmlns:p14="http://schemas.microsoft.com/office/powerpoint/2010/main" val="2695536108"/>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TextBox 48">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0" name="TextBox 49">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1" name="TextBox 50">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2" name="TextBox 51">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3" name="TextBox 52">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4" name="TextBox 53">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5" name="TextBox 54">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6" name="TextBox 55">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7" name="TextBox 56">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8" name="TextBox 57">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9" name="TextBox 58">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0" name="TextBox 59">
            <a:hlinkClick r:id="rId13" action="ppaction://hlinksldjump"/>
          </p:cNvPr>
          <p:cNvSpPr txBox="1"/>
          <p:nvPr/>
        </p:nvSpPr>
        <p:spPr>
          <a:xfrm>
            <a:off x="6796628" y="84538"/>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1" name="TextBox 60">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2" name="TextBox 61">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3" name="TextBox 62">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5204688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3972" y="697299"/>
            <a:ext cx="8682466" cy="3693319"/>
          </a:xfrm>
          <a:prstGeom prst="rect">
            <a:avLst/>
          </a:prstGeom>
          <a:noFill/>
        </p:spPr>
        <p:txBody>
          <a:bodyPr wrap="square" rtlCol="0">
            <a:spAutoFit/>
          </a:bodyPr>
          <a:lstStyle/>
          <a:p>
            <a:pPr lvl="0" algn="just">
              <a:lnSpc>
                <a:spcPct val="150000"/>
              </a:lnSpc>
            </a:pPr>
            <a:r>
              <a:rPr lang="zh-CN" altLang="zh-CN" sz="2600" kern="100" dirty="0">
                <a:solidFill>
                  <a:prstClr val="black"/>
                </a:solidFill>
                <a:latin typeface="Times New Roman"/>
                <a:ea typeface="华文细黑"/>
                <a:cs typeface="Times New Roman"/>
              </a:rPr>
              <a:t>竹编装着红红的</a:t>
            </a:r>
            <a:r>
              <a:rPr lang="zh-CN" altLang="zh-CN" sz="2600" kern="100" dirty="0" smtClean="0">
                <a:solidFill>
                  <a:prstClr val="black"/>
                </a:solidFill>
                <a:latin typeface="Times New Roman"/>
                <a:ea typeface="华文细黑"/>
                <a:cs typeface="Times New Roman"/>
              </a:rPr>
              <a:t>辣椒在晾晒。院子里，晒着黄灿灿的玉米棒子　</a:t>
            </a:r>
            <a:r>
              <a:rPr lang="en-US" altLang="zh-CN" sz="2600" kern="100" dirty="0" smtClean="0">
                <a:solidFill>
                  <a:prstClr val="black"/>
                </a:solidFill>
                <a:latin typeface="宋体"/>
                <a:ea typeface="华文细黑"/>
                <a:cs typeface="Times New Roman"/>
              </a:rPr>
              <a:t>⑤</a:t>
            </a:r>
            <a:r>
              <a:rPr lang="zh-CN" altLang="zh-CN" sz="2600" kern="100" dirty="0" smtClean="0">
                <a:solidFill>
                  <a:prstClr val="black"/>
                </a:solidFill>
                <a:latin typeface="Times New Roman"/>
                <a:ea typeface="华文细黑"/>
                <a:cs typeface="Times New Roman"/>
              </a:rPr>
              <a:t>日光充沛灿然，万顷清澈的爱意密密匝匝地洒向大地　</a:t>
            </a:r>
            <a:r>
              <a:rPr lang="en-US" altLang="zh-CN" sz="2600" kern="100" dirty="0" smtClean="0">
                <a:solidFill>
                  <a:prstClr val="black"/>
                </a:solidFill>
                <a:latin typeface="宋体"/>
                <a:ea typeface="华文细黑"/>
                <a:cs typeface="Times New Roman"/>
              </a:rPr>
              <a:t>⑥</a:t>
            </a:r>
            <a:r>
              <a:rPr lang="zh-CN" altLang="zh-CN" sz="2600" kern="100" dirty="0" smtClean="0">
                <a:solidFill>
                  <a:prstClr val="black"/>
                </a:solidFill>
                <a:latin typeface="Times New Roman"/>
                <a:ea typeface="华文细黑"/>
                <a:cs typeface="Times New Roman"/>
              </a:rPr>
              <a:t>大团大团的云朵懒懒地浮动着，倦了，便枕着一蓬柔软，在碧蓝的空阔里睡去</a:t>
            </a:r>
            <a:endParaRPr lang="en-US" altLang="zh-CN" sz="2600" kern="100" dirty="0" smtClean="0">
              <a:solidFill>
                <a:prstClr val="black"/>
              </a:solidFill>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A</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⑥②③⑤④①</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B</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⑤⑥①④②③</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a:t>
            </a:r>
            <a:r>
              <a:rPr lang="en-US" altLang="zh-CN" sz="2600" kern="100" dirty="0">
                <a:latin typeface="宋体"/>
                <a:ea typeface="华文细黑"/>
                <a:cs typeface="Times New Roman"/>
              </a:rPr>
              <a:t>⑤③④①⑥②</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D</a:t>
            </a:r>
            <a:r>
              <a:rPr lang="en-US" altLang="zh-CN" sz="2600" kern="100" dirty="0">
                <a:latin typeface="Times New Roman"/>
                <a:ea typeface="华文细黑"/>
                <a:cs typeface="Courier New"/>
              </a:rPr>
              <a:t>.</a:t>
            </a:r>
            <a:r>
              <a:rPr lang="en-US" altLang="zh-CN" sz="2600" kern="100" dirty="0" smtClean="0">
                <a:latin typeface="宋体"/>
                <a:ea typeface="华文细黑"/>
                <a:cs typeface="Times New Roman"/>
              </a:rPr>
              <a:t>⑥⑤④③①②</a:t>
            </a:r>
            <a:endParaRPr lang="zh-CN" altLang="zh-CN" sz="2600" kern="100" dirty="0">
              <a:latin typeface="宋体"/>
              <a:cs typeface="Courier New"/>
            </a:endParaRPr>
          </a:p>
        </p:txBody>
      </p:sp>
      <p:sp>
        <p:nvSpPr>
          <p:cNvPr id="45"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6"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7" name="表格 46"/>
          <p:cNvGraphicFramePr>
            <a:graphicFrameLocks noGrp="1"/>
          </p:cNvGraphicFramePr>
          <p:nvPr>
            <p:extLst>
              <p:ext uri="{D42A27DB-BD31-4B8C-83A1-F6EECF244321}">
                <p14:modId xmlns:p14="http://schemas.microsoft.com/office/powerpoint/2010/main" val="2490221491"/>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8" name="TextBox 47">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9" name="TextBox 48">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0" name="TextBox 49">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1" name="TextBox 50">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2" name="TextBox 51">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3" name="TextBox 52">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4" name="TextBox 53">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5" name="TextBox 54">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6" name="TextBox 55">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57" name="TextBox 56">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58" name="TextBox 57">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59" name="TextBox 58">
            <a:hlinkClick r:id="rId13" action="ppaction://hlinksldjump"/>
          </p:cNvPr>
          <p:cNvSpPr txBox="1"/>
          <p:nvPr/>
        </p:nvSpPr>
        <p:spPr>
          <a:xfrm>
            <a:off x="6796628" y="84538"/>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0" name="TextBox 59">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1" name="TextBox 60">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2" name="TextBox 61">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35334498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0847" y="684302"/>
            <a:ext cx="8916785" cy="3693319"/>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zh-CN" sz="2600" kern="100" dirty="0">
                <a:latin typeface="宋体"/>
                <a:cs typeface="宋体"/>
              </a:rPr>
              <a:t>⑥</a:t>
            </a:r>
            <a:r>
              <a:rPr lang="zh-CN" altLang="zh-CN" sz="2600" kern="100" dirty="0">
                <a:latin typeface="Times New Roman"/>
                <a:ea typeface="华文细黑"/>
                <a:cs typeface="Times New Roman"/>
              </a:rPr>
              <a:t>中的</a:t>
            </a:r>
            <a:r>
              <a:rPr lang="en-US" altLang="zh-CN" sz="2400" kern="100" dirty="0">
                <a:latin typeface="+mj-ea"/>
                <a:ea typeface="+mj-ea"/>
                <a:cs typeface="Courier New"/>
              </a:rPr>
              <a:t>“</a:t>
            </a:r>
            <a:r>
              <a:rPr lang="zh-CN" altLang="zh-CN" sz="2600" kern="100" dirty="0">
                <a:latin typeface="Times New Roman"/>
                <a:ea typeface="华文细黑"/>
                <a:cs typeface="Times New Roman"/>
              </a:rPr>
              <a:t>云朵</a:t>
            </a:r>
            <a:r>
              <a:rPr lang="en-US" altLang="zh-CN" sz="2400" kern="100" dirty="0">
                <a:latin typeface="+mj-ea"/>
                <a:ea typeface="+mj-ea"/>
                <a:cs typeface="Courier New"/>
              </a:rPr>
              <a:t>”“</a:t>
            </a:r>
            <a:r>
              <a:rPr lang="zh-CN" altLang="zh-CN" sz="2600" kern="100" dirty="0">
                <a:latin typeface="Times New Roman"/>
                <a:ea typeface="华文细黑"/>
                <a:cs typeface="Times New Roman"/>
              </a:rPr>
              <a:t>碧蓝的空阔</a:t>
            </a:r>
            <a:r>
              <a:rPr lang="en-US" altLang="zh-CN" sz="2400" kern="100" dirty="0">
                <a:latin typeface="+mj-ea"/>
                <a:ea typeface="+mj-ea"/>
                <a:cs typeface="Courier New"/>
              </a:rPr>
              <a:t>”</a:t>
            </a:r>
            <a:r>
              <a:rPr lang="zh-CN" altLang="zh-CN" sz="2600" kern="100" dirty="0">
                <a:latin typeface="Times New Roman"/>
                <a:ea typeface="华文细黑"/>
                <a:cs typeface="Times New Roman"/>
              </a:rPr>
              <a:t>与横线前面的</a:t>
            </a:r>
            <a:r>
              <a:rPr lang="en-US" altLang="zh-CN" sz="2400" kern="100" dirty="0">
                <a:latin typeface="+mj-ea"/>
                <a:ea typeface="+mj-ea"/>
                <a:cs typeface="Courier New"/>
              </a:rPr>
              <a:t>“</a:t>
            </a:r>
            <a:r>
              <a:rPr lang="zh-CN" altLang="zh-CN" sz="2600" kern="100" dirty="0">
                <a:latin typeface="Times New Roman"/>
                <a:ea typeface="华文细黑"/>
                <a:cs typeface="Times New Roman"/>
              </a:rPr>
              <a:t>深秋的天，蓝得那样高远寥廓</a:t>
            </a:r>
            <a:r>
              <a:rPr lang="en-US" altLang="zh-CN" sz="2400" kern="100" dirty="0">
                <a:latin typeface="+mj-ea"/>
                <a:ea typeface="+mj-ea"/>
                <a:cs typeface="Courier New"/>
              </a:rPr>
              <a:t>”</a:t>
            </a:r>
            <a:r>
              <a:rPr lang="zh-CN" altLang="zh-CN" sz="2600" kern="100" dirty="0">
                <a:latin typeface="Times New Roman"/>
                <a:ea typeface="华文细黑"/>
                <a:cs typeface="Times New Roman"/>
              </a:rPr>
              <a:t>联系紧密，故</a:t>
            </a:r>
            <a:r>
              <a:rPr lang="zh-CN" altLang="zh-CN" sz="2600" kern="100" dirty="0">
                <a:latin typeface="宋体"/>
                <a:cs typeface="宋体"/>
              </a:rPr>
              <a:t>⑥</a:t>
            </a:r>
            <a:r>
              <a:rPr lang="zh-CN" altLang="zh-CN" sz="2600" kern="100" dirty="0">
                <a:latin typeface="Times New Roman"/>
                <a:ea typeface="华文细黑"/>
                <a:cs typeface="Times New Roman"/>
              </a:rPr>
              <a:t>应放在第一空。根据所提供的六句话可知，其顺序应该是从上到下，所以</a:t>
            </a:r>
            <a:r>
              <a:rPr lang="zh-CN" altLang="zh-CN" sz="2600" kern="100" dirty="0">
                <a:latin typeface="宋体"/>
                <a:cs typeface="宋体"/>
              </a:rPr>
              <a:t>⑥</a:t>
            </a:r>
            <a:r>
              <a:rPr lang="zh-CN" altLang="zh-CN" sz="2600" kern="100" dirty="0">
                <a:latin typeface="Times New Roman"/>
                <a:ea typeface="华文细黑"/>
                <a:cs typeface="Times New Roman"/>
              </a:rPr>
              <a:t>后面应该是</a:t>
            </a:r>
            <a:r>
              <a:rPr lang="zh-CN" altLang="zh-CN" sz="2600" kern="100" dirty="0">
                <a:latin typeface="宋体"/>
                <a:cs typeface="宋体"/>
              </a:rPr>
              <a:t>⑤</a:t>
            </a:r>
            <a:r>
              <a:rPr lang="zh-CN" altLang="zh-CN" sz="2600" kern="100" dirty="0">
                <a:latin typeface="Times New Roman"/>
                <a:ea typeface="华文细黑"/>
                <a:cs typeface="Times New Roman"/>
              </a:rPr>
              <a:t>，然后是</a:t>
            </a:r>
            <a:r>
              <a:rPr lang="zh-CN" altLang="zh-CN" sz="2600" kern="100" dirty="0">
                <a:latin typeface="宋体"/>
                <a:cs typeface="宋体"/>
              </a:rPr>
              <a:t>④</a:t>
            </a:r>
            <a:r>
              <a:rPr lang="zh-CN" altLang="zh-CN" sz="2600" kern="100" dirty="0">
                <a:latin typeface="Times New Roman"/>
                <a:ea typeface="华文细黑"/>
                <a:cs typeface="Times New Roman"/>
              </a:rPr>
              <a:t>，</a:t>
            </a:r>
            <a:r>
              <a:rPr lang="zh-CN" altLang="zh-CN" sz="2600" kern="100" dirty="0">
                <a:latin typeface="宋体"/>
                <a:cs typeface="宋体"/>
              </a:rPr>
              <a:t>③</a:t>
            </a:r>
            <a:r>
              <a:rPr lang="zh-CN" altLang="zh-CN" sz="2600" kern="100" dirty="0">
                <a:latin typeface="Times New Roman"/>
                <a:ea typeface="华文细黑"/>
                <a:cs typeface="Times New Roman"/>
              </a:rPr>
              <a:t>紧承</a:t>
            </a:r>
            <a:r>
              <a:rPr lang="zh-CN" altLang="zh-CN" sz="2600" kern="100" dirty="0">
                <a:latin typeface="宋体"/>
                <a:cs typeface="宋体"/>
              </a:rPr>
              <a:t>④</a:t>
            </a:r>
            <a:r>
              <a:rPr lang="zh-CN" altLang="zh-CN" sz="2600" kern="100" dirty="0">
                <a:latin typeface="Times New Roman"/>
                <a:ea typeface="华文细黑"/>
                <a:cs typeface="Times New Roman"/>
              </a:rPr>
              <a:t>，讲的是辣椒和玉米，由此可以判断答案为</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D</a:t>
            </a:r>
            <a:endParaRPr lang="zh-CN" altLang="zh-CN" sz="2600" kern="100" dirty="0">
              <a:effectLst/>
              <a:latin typeface="宋体"/>
              <a:cs typeface="Courier New"/>
            </a:endParaRPr>
          </a:p>
        </p:txBody>
      </p:sp>
      <p:sp>
        <p:nvSpPr>
          <p:cNvPr id="50"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1"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2" name="表格 51"/>
          <p:cNvGraphicFramePr>
            <a:graphicFrameLocks noGrp="1"/>
          </p:cNvGraphicFramePr>
          <p:nvPr>
            <p:extLst>
              <p:ext uri="{D42A27DB-BD31-4B8C-83A1-F6EECF244321}">
                <p14:modId xmlns:p14="http://schemas.microsoft.com/office/powerpoint/2010/main" val="2490221491"/>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3" name="TextBox 52">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4" name="TextBox 53">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5" name="TextBox 54">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6" name="TextBox 55">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7" name="TextBox 56">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8" name="TextBox 57">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9" name="TextBox 58">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0" name="TextBox 59">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1" name="TextBox 60">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2" name="TextBox 61">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3" name="TextBox 62">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4" name="TextBox 63">
            <a:hlinkClick r:id="rId13" action="ppaction://hlinksldjump"/>
          </p:cNvPr>
          <p:cNvSpPr txBox="1"/>
          <p:nvPr/>
        </p:nvSpPr>
        <p:spPr>
          <a:xfrm>
            <a:off x="6796628" y="84538"/>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5" name="TextBox 64">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6" name="TextBox 65">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7" name="TextBox 66">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399076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302" y="513998"/>
            <a:ext cx="8769291" cy="4524315"/>
          </a:xfrm>
          <a:prstGeom prst="rect">
            <a:avLst/>
          </a:prstGeom>
          <a:noFill/>
        </p:spPr>
        <p:txBody>
          <a:bodyPr wrap="square" rtlCol="0">
            <a:spAutoFit/>
          </a:bodyPr>
          <a:lstStyle/>
          <a:p>
            <a:pPr algn="just">
              <a:lnSpc>
                <a:spcPct val="150000"/>
              </a:lnSpc>
              <a:spcAft>
                <a:spcPts val="0"/>
              </a:spcAft>
            </a:pPr>
            <a:r>
              <a:rPr lang="zh-CN" altLang="zh-CN" sz="2400" kern="100" dirty="0">
                <a:latin typeface="Times New Roman"/>
                <a:ea typeface="华文细黑"/>
                <a:cs typeface="Times New Roman"/>
              </a:rPr>
              <a:t>题组五</a:t>
            </a:r>
            <a:endParaRPr lang="zh-CN" altLang="zh-CN" sz="24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13.</a:t>
            </a:r>
            <a:r>
              <a:rPr lang="zh-CN" altLang="zh-CN" sz="2400" kern="100" dirty="0">
                <a:latin typeface="Times New Roman"/>
                <a:ea typeface="华文细黑"/>
                <a:cs typeface="Times New Roman"/>
              </a:rPr>
              <a:t>依次填入下列各句横线处的成语，最恰当的一组是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24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学习需要全身心投入，都快升入高三了，还这么不懂事！不要嫌妈妈唠叨，不要怪老师抓得紧，不要辜负了这</a:t>
            </a:r>
            <a:r>
              <a:rPr lang="en-US" altLang="zh-CN" sz="2400" kern="100" dirty="0">
                <a:latin typeface="Times New Roman"/>
                <a:ea typeface="华文细黑"/>
                <a:cs typeface="Courier New"/>
              </a:rPr>
              <a:t>________</a:t>
            </a:r>
            <a:r>
              <a:rPr lang="zh-CN" altLang="zh-CN" sz="2400" kern="100" dirty="0">
                <a:latin typeface="Times New Roman"/>
                <a:ea typeface="华文细黑"/>
                <a:cs typeface="Times New Roman"/>
              </a:rPr>
              <a:t>。</a:t>
            </a:r>
            <a:endParaRPr lang="zh-CN" altLang="zh-CN" sz="24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暮春三月，江南草长，杂花生树，群莺乱飞，呼吸着清新的空气，舞动着青春的臂膊，触摸着改革的琴弦，你能</a:t>
            </a:r>
            <a:r>
              <a:rPr lang="en-US" altLang="zh-CN" sz="2400" kern="100" dirty="0">
                <a:latin typeface="Times New Roman"/>
                <a:ea typeface="华文细黑"/>
                <a:cs typeface="Courier New"/>
              </a:rPr>
              <a:t>________</a:t>
            </a:r>
            <a:r>
              <a:rPr lang="zh-CN" altLang="zh-CN" sz="2400" kern="100" dirty="0">
                <a:latin typeface="Times New Roman"/>
                <a:ea typeface="华文细黑"/>
                <a:cs typeface="Times New Roman"/>
              </a:rPr>
              <a:t>吗</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冲动是魔鬼，遇事要淡定，</a:t>
            </a:r>
            <a:r>
              <a:rPr lang="en-US" altLang="zh-CN" sz="2400" kern="100" dirty="0">
                <a:latin typeface="Times New Roman"/>
                <a:ea typeface="华文细黑"/>
                <a:cs typeface="Courier New"/>
              </a:rPr>
              <a:t>________</a:t>
            </a:r>
            <a:r>
              <a:rPr lang="zh-CN" altLang="zh-CN" sz="2400" kern="100" dirty="0">
                <a:latin typeface="Times New Roman"/>
                <a:ea typeface="华文细黑"/>
                <a:cs typeface="Times New Roman"/>
              </a:rPr>
              <a:t>为哪般？气坏了身子，赶跑了理智，亲者痛，仇者快，到头来，万事还是一团糟</a:t>
            </a:r>
            <a:r>
              <a:rPr lang="zh-CN" altLang="zh-CN" sz="2400" kern="100" dirty="0" smtClean="0">
                <a:latin typeface="Times New Roman"/>
                <a:ea typeface="华文细黑"/>
                <a:cs typeface="Times New Roman"/>
              </a:rPr>
              <a:t>。</a:t>
            </a:r>
            <a:endParaRPr lang="zh-CN" altLang="zh-CN" sz="1000" kern="100" dirty="0">
              <a:latin typeface="宋体"/>
              <a:cs typeface="Courier New"/>
            </a:endParaRPr>
          </a:p>
        </p:txBody>
      </p:sp>
      <p:sp>
        <p:nvSpPr>
          <p:cNvPr id="50"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1"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2" name="表格 51"/>
          <p:cNvGraphicFramePr>
            <a:graphicFrameLocks noGrp="1"/>
          </p:cNvGraphicFramePr>
          <p:nvPr>
            <p:extLst>
              <p:ext uri="{D42A27DB-BD31-4B8C-83A1-F6EECF244321}">
                <p14:modId xmlns:p14="http://schemas.microsoft.com/office/powerpoint/2010/main" val="2490221491"/>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3" name="TextBox 52">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4" name="TextBox 53">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5" name="TextBox 54">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6" name="TextBox 55">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7" name="TextBox 56">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8" name="TextBox 57">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9" name="TextBox 58">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0" name="TextBox 59">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1" name="TextBox 60">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2" name="TextBox 61">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3" name="TextBox 62">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4" name="TextBox 63">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5" name="TextBox 64">
            <a:hlinkClick r:id="rId14" action="ppaction://hlinksldjump"/>
          </p:cNvPr>
          <p:cNvSpPr txBox="1"/>
          <p:nvPr/>
        </p:nvSpPr>
        <p:spPr>
          <a:xfrm>
            <a:off x="7393774" y="87126"/>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6" name="TextBox 65">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7" name="TextBox 66">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5478647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5874" y="992004"/>
            <a:ext cx="8511387" cy="2492990"/>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豆蔻年华　　</a:t>
            </a:r>
            <a:r>
              <a:rPr lang="zh-CN" altLang="zh-CN" sz="2600" kern="100" dirty="0" smtClean="0">
                <a:latin typeface="Times New Roman"/>
                <a:ea typeface="华文细黑"/>
                <a:cs typeface="Times New Roman"/>
              </a:rPr>
              <a:t>春意</a:t>
            </a:r>
            <a:r>
              <a:rPr lang="zh-CN" altLang="zh-CN" sz="2600" kern="100" dirty="0">
                <a:latin typeface="Times New Roman"/>
                <a:ea typeface="华文细黑"/>
                <a:cs typeface="Times New Roman"/>
              </a:rPr>
              <a:t>阑珊　　</a:t>
            </a:r>
            <a:r>
              <a:rPr lang="zh-CN" altLang="zh-CN" sz="2600" kern="100" dirty="0" smtClean="0">
                <a:latin typeface="Times New Roman"/>
                <a:ea typeface="华文细黑"/>
                <a:cs typeface="Times New Roman"/>
              </a:rPr>
              <a:t>怒不可遏</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锦瑟年华</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意兴阑珊</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怒发冲冠</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豆蔻年华</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意兴阑珊</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怒发冲冠</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锦瑟年华</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春意</a:t>
            </a:r>
            <a:r>
              <a:rPr lang="zh-CN" altLang="zh-CN" sz="2600" kern="100" dirty="0">
                <a:latin typeface="Times New Roman"/>
                <a:ea typeface="华文细黑"/>
                <a:cs typeface="Times New Roman"/>
              </a:rPr>
              <a:t>阑珊</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怒不可遏</a:t>
            </a:r>
            <a:endParaRPr lang="zh-CN" altLang="zh-CN" sz="1050" kern="100" dirty="0">
              <a:effectLst/>
              <a:latin typeface="宋体"/>
              <a:cs typeface="Courier New"/>
            </a:endParaRPr>
          </a:p>
        </p:txBody>
      </p:sp>
      <p:sp>
        <p:nvSpPr>
          <p:cNvPr id="50"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1"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2" name="表格 51"/>
          <p:cNvGraphicFramePr>
            <a:graphicFrameLocks noGrp="1"/>
          </p:cNvGraphicFramePr>
          <p:nvPr>
            <p:extLst>
              <p:ext uri="{D42A27DB-BD31-4B8C-83A1-F6EECF244321}">
                <p14:modId xmlns:p14="http://schemas.microsoft.com/office/powerpoint/2010/main" val="2490221491"/>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3" name="TextBox 52">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4" name="TextBox 53">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5" name="TextBox 54">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6" name="TextBox 55">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7" name="TextBox 56">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8" name="TextBox 57">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9" name="TextBox 58">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0" name="TextBox 59">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1" name="TextBox 60">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2" name="TextBox 61">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3" name="TextBox 62">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4" name="TextBox 63">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5" name="TextBox 64">
            <a:hlinkClick r:id="rId14" action="ppaction://hlinksldjump"/>
          </p:cNvPr>
          <p:cNvSpPr txBox="1"/>
          <p:nvPr/>
        </p:nvSpPr>
        <p:spPr>
          <a:xfrm>
            <a:off x="7393774" y="87126"/>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6" name="TextBox 65">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7" name="TextBox 66">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38397207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4799" y="642774"/>
            <a:ext cx="8682466" cy="3693319"/>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豆蔻年华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形容女子十三四岁的年纪。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锦瑟年华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比喻青春时代，符合语境。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春意阑珊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指春天就要过去了，不适用于句中对象。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意兴阑珊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指意趣、兴致低落将尽。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怒不可遏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形容愤怒到了极点。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怒发冲冠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形容非常愤怒，合乎语境。</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B</a:t>
            </a:r>
            <a:endParaRPr lang="zh-CN" altLang="zh-CN" sz="2600" kern="100" dirty="0">
              <a:effectLst/>
              <a:latin typeface="宋体"/>
              <a:cs typeface="Courier New"/>
            </a:endParaRPr>
          </a:p>
        </p:txBody>
      </p:sp>
      <p:sp>
        <p:nvSpPr>
          <p:cNvPr id="4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1" name="表格 50"/>
          <p:cNvGraphicFramePr>
            <a:graphicFrameLocks noGrp="1"/>
          </p:cNvGraphicFramePr>
          <p:nvPr>
            <p:extLst>
              <p:ext uri="{D42A27DB-BD31-4B8C-83A1-F6EECF244321}">
                <p14:modId xmlns:p14="http://schemas.microsoft.com/office/powerpoint/2010/main" val="2490221491"/>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2" name="TextBox 51">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3" name="TextBox 52">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4" name="TextBox 53">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5" name="TextBox 54">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6" name="TextBox 55">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7" name="TextBox 56">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8" name="TextBox 57">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9" name="TextBox 58">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0" name="TextBox 59">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1" name="TextBox 60">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2" name="TextBox 61">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3" name="TextBox 62">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4" name="TextBox 63">
            <a:hlinkClick r:id="rId14" action="ppaction://hlinksldjump"/>
          </p:cNvPr>
          <p:cNvSpPr txBox="1"/>
          <p:nvPr/>
        </p:nvSpPr>
        <p:spPr>
          <a:xfrm>
            <a:off x="7393774" y="87126"/>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5" name="TextBox 64">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6" name="TextBox 65">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262733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74200" y="555526"/>
            <a:ext cx="8769291"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14.</a:t>
            </a:r>
            <a:r>
              <a:rPr lang="zh-CN" altLang="zh-CN" sz="2600" kern="100" dirty="0">
                <a:latin typeface="Times New Roman"/>
                <a:ea typeface="华文细黑"/>
                <a:cs typeface="Times New Roman"/>
              </a:rPr>
              <a:t>下列各句中，没有语病的一句是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艺术家用再现生活图景、创造典型形象，在人们内心</a:t>
            </a:r>
            <a:r>
              <a:rPr lang="zh-CN" altLang="zh-CN" sz="2600" kern="100" dirty="0" smtClean="0">
                <a:latin typeface="Times New Roman"/>
                <a:ea typeface="华文细黑"/>
                <a:cs typeface="Times New Roman"/>
              </a:rPr>
              <a:t>激起</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强烈</a:t>
            </a:r>
            <a:r>
              <a:rPr lang="zh-CN" altLang="zh-CN" sz="2600" kern="100" dirty="0">
                <a:latin typeface="Times New Roman"/>
                <a:ea typeface="华文细黑"/>
                <a:cs typeface="Times New Roman"/>
              </a:rPr>
              <a:t>的是非爱憎之感，在潜移默化中改善人们的品质，</a:t>
            </a:r>
            <a:r>
              <a:rPr lang="zh-CN" altLang="zh-CN" sz="2600" kern="100" dirty="0" smtClean="0">
                <a:latin typeface="Times New Roman"/>
                <a:ea typeface="华文细黑"/>
                <a:cs typeface="Times New Roman"/>
              </a:rPr>
              <a:t>美</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化</a:t>
            </a:r>
            <a:r>
              <a:rPr lang="zh-CN" altLang="zh-CN" sz="2600" kern="100" dirty="0">
                <a:latin typeface="Times New Roman"/>
                <a:ea typeface="华文细黑"/>
                <a:cs typeface="Times New Roman"/>
              </a:rPr>
              <a:t>人们的灵魂。</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学生倘若深陷题海无暇读书，我们就只能眼睁睁地看</a:t>
            </a:r>
            <a:r>
              <a:rPr lang="zh-CN" altLang="zh-CN" sz="2600" kern="100" dirty="0" smtClean="0">
                <a:latin typeface="Times New Roman"/>
                <a:ea typeface="华文细黑"/>
                <a:cs typeface="Times New Roman"/>
              </a:rPr>
              <a:t>着</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生机勃勃</a:t>
            </a:r>
            <a:r>
              <a:rPr lang="zh-CN" altLang="zh-CN" sz="2600" kern="100" dirty="0">
                <a:latin typeface="Times New Roman"/>
                <a:ea typeface="华文细黑"/>
                <a:cs typeface="Times New Roman"/>
              </a:rPr>
              <a:t>的孩子变成刻板僵化的应试机器，不但失掉</a:t>
            </a:r>
            <a:r>
              <a:rPr lang="zh-CN" altLang="zh-CN" sz="2600" kern="100" dirty="0" smtClean="0">
                <a:latin typeface="Times New Roman"/>
                <a:ea typeface="华文细黑"/>
                <a:cs typeface="Times New Roman"/>
              </a:rPr>
              <a:t>创新</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能力，更可能拙于理性表达。</a:t>
            </a:r>
            <a:endParaRPr lang="zh-CN" altLang="zh-CN" sz="1050" kern="100" dirty="0">
              <a:effectLst/>
              <a:latin typeface="宋体"/>
              <a:cs typeface="Courier New"/>
            </a:endParaRPr>
          </a:p>
        </p:txBody>
      </p:sp>
      <p:sp>
        <p:nvSpPr>
          <p:cNvPr id="3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5" name="表格 34"/>
          <p:cNvGraphicFramePr>
            <a:graphicFrameLocks noGrp="1"/>
          </p:cNvGraphicFramePr>
          <p:nvPr>
            <p:extLst>
              <p:ext uri="{D42A27DB-BD31-4B8C-83A1-F6EECF244321}">
                <p14:modId xmlns:p14="http://schemas.microsoft.com/office/powerpoint/2010/main" val="2490221491"/>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6" name="TextBox 35">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7" name="TextBox 36">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8" name="TextBox 37">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9" name="TextBox 38">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0" name="TextBox 39">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1" name="TextBox 40">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2" name="TextBox 41">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3" name="TextBox 42">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44" name="TextBox 43">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45" name="TextBox 44">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6" name="TextBox 45">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7" name="TextBox 46">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8" name="TextBox 47">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9" name="TextBox 48">
            <a:hlinkClick r:id="rId15" action="ppaction://hlinksldjump"/>
          </p:cNvPr>
          <p:cNvSpPr txBox="1"/>
          <p:nvPr/>
        </p:nvSpPr>
        <p:spPr>
          <a:xfrm>
            <a:off x="7977458" y="89714"/>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50" name="TextBox 49">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30265207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79512" y="699542"/>
            <a:ext cx="8769291"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留住民族传统文化的根，让传统节日焕发生机，既要</a:t>
            </a:r>
            <a:r>
              <a:rPr lang="zh-CN" altLang="zh-CN" sz="2600" kern="100" dirty="0" smtClean="0">
                <a:latin typeface="Times New Roman"/>
                <a:ea typeface="华文细黑"/>
                <a:cs typeface="Times New Roman"/>
              </a:rPr>
              <a:t>充分</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认识</a:t>
            </a:r>
            <a:r>
              <a:rPr lang="zh-CN" altLang="zh-CN" sz="2600" kern="100" dirty="0">
                <a:latin typeface="Times New Roman"/>
                <a:ea typeface="华文细黑"/>
                <a:cs typeface="Times New Roman"/>
              </a:rPr>
              <a:t>到节日的真正内涵，更要丰富其活动形式，避免</a:t>
            </a:r>
            <a:r>
              <a:rPr lang="zh-CN" altLang="zh-CN" sz="2600" kern="100" dirty="0" smtClean="0">
                <a:latin typeface="Times New Roman"/>
                <a:ea typeface="华文细黑"/>
                <a:cs typeface="Times New Roman"/>
              </a:rPr>
              <a:t>传统</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节日</a:t>
            </a:r>
            <a:r>
              <a:rPr lang="zh-CN" altLang="zh-CN" sz="2600" kern="100" dirty="0">
                <a:latin typeface="Times New Roman"/>
                <a:ea typeface="华文细黑"/>
                <a:cs typeface="Times New Roman"/>
              </a:rPr>
              <a:t>遭遇式微的结果。</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城市化水平是衡量一个国家或地区现代化进程的主要尺度</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因而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城市人口超越农村人口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可以看作我国经济</a:t>
            </a:r>
            <a:r>
              <a:rPr lang="zh-CN" altLang="zh-CN" sz="2600" kern="100" dirty="0" smtClean="0">
                <a:latin typeface="Times New Roman"/>
                <a:ea typeface="华文细黑"/>
                <a:cs typeface="Times New Roman"/>
              </a:rPr>
              <a:t>高速</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发展</a:t>
            </a:r>
            <a:r>
              <a:rPr lang="zh-CN" altLang="zh-CN" sz="2600" kern="100" dirty="0">
                <a:latin typeface="Times New Roman"/>
                <a:ea typeface="华文细黑"/>
                <a:cs typeface="Times New Roman"/>
              </a:rPr>
              <a:t>的重要成果。</a:t>
            </a:r>
            <a:endParaRPr lang="zh-CN" altLang="zh-CN" sz="1050" kern="100" dirty="0">
              <a:effectLst/>
              <a:latin typeface="宋体"/>
              <a:cs typeface="Courier New"/>
            </a:endParaRPr>
          </a:p>
        </p:txBody>
      </p:sp>
      <p:sp>
        <p:nvSpPr>
          <p:cNvPr id="3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4" name="表格 33"/>
          <p:cNvGraphicFramePr>
            <a:graphicFrameLocks noGrp="1"/>
          </p:cNvGraphicFramePr>
          <p:nvPr>
            <p:extLst>
              <p:ext uri="{D42A27DB-BD31-4B8C-83A1-F6EECF244321}">
                <p14:modId xmlns:p14="http://schemas.microsoft.com/office/powerpoint/2010/main" val="73860770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6" name="TextBox 35">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7" name="TextBox 36">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8" name="TextBox 37">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9" name="TextBox 38">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0" name="TextBox 39">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1" name="TextBox 40">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2" name="TextBox 41">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43" name="TextBox 42">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44" name="TextBox 43">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5" name="TextBox 44">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6" name="TextBox 45">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7" name="TextBox 46">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8" name="TextBox 47">
            <a:hlinkClick r:id="rId15" action="ppaction://hlinksldjump"/>
          </p:cNvPr>
          <p:cNvSpPr txBox="1"/>
          <p:nvPr/>
        </p:nvSpPr>
        <p:spPr>
          <a:xfrm>
            <a:off x="7977458" y="89714"/>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9" name="TextBox 48">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2243747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0814" y="892468"/>
            <a:ext cx="8511387" cy="3093154"/>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mj-ea"/>
                <a:ea typeface="+mj-ea"/>
                <a:cs typeface="Courier New"/>
              </a:rPr>
              <a:t>“</a:t>
            </a:r>
            <a:r>
              <a:rPr lang="zh-CN" altLang="zh-CN" sz="2600" kern="100" dirty="0">
                <a:latin typeface="Times New Roman"/>
                <a:ea typeface="华文细黑"/>
                <a:cs typeface="Times New Roman"/>
              </a:rPr>
              <a:t>置之度外</a:t>
            </a:r>
            <a:r>
              <a:rPr lang="en-US" altLang="zh-CN" sz="2600" kern="100" dirty="0">
                <a:latin typeface="+mj-ea"/>
                <a:ea typeface="+mj-ea"/>
                <a:cs typeface="Courier New"/>
              </a:rPr>
              <a:t>”</a:t>
            </a:r>
            <a:r>
              <a:rPr lang="zh-CN" altLang="zh-CN" sz="2600" kern="100" dirty="0">
                <a:latin typeface="Times New Roman"/>
                <a:ea typeface="华文细黑"/>
                <a:cs typeface="Times New Roman"/>
              </a:rPr>
              <a:t>指不把生死、利害等放在心上。</a:t>
            </a:r>
            <a:r>
              <a:rPr lang="en-US" altLang="zh-CN" sz="2600" kern="100" dirty="0">
                <a:latin typeface="+mj-ea"/>
                <a:ea typeface="+mj-ea"/>
                <a:cs typeface="Courier New"/>
              </a:rPr>
              <a:t>“</a:t>
            </a:r>
            <a:r>
              <a:rPr lang="zh-CN" altLang="zh-CN" sz="2600" kern="100" dirty="0">
                <a:latin typeface="Times New Roman"/>
                <a:ea typeface="华文细黑"/>
                <a:cs typeface="Times New Roman"/>
              </a:rPr>
              <a:t>束之高阁</a:t>
            </a:r>
            <a:r>
              <a:rPr lang="en-US" altLang="zh-CN" sz="2600" kern="100" dirty="0">
                <a:latin typeface="+mj-ea"/>
                <a:ea typeface="+mj-ea"/>
                <a:cs typeface="Courier New"/>
              </a:rPr>
              <a:t>”</a:t>
            </a:r>
            <a:r>
              <a:rPr lang="zh-CN" altLang="zh-CN" sz="2600" kern="100" dirty="0">
                <a:latin typeface="Times New Roman"/>
                <a:ea typeface="华文细黑"/>
                <a:cs typeface="Times New Roman"/>
              </a:rPr>
              <a:t>指扔在一边，不去用它或管它。</a:t>
            </a:r>
            <a:r>
              <a:rPr lang="en-US" altLang="zh-CN" sz="2600" kern="100" dirty="0">
                <a:latin typeface="+mj-ea"/>
                <a:ea typeface="+mj-ea"/>
                <a:cs typeface="Courier New"/>
              </a:rPr>
              <a:t>“</a:t>
            </a:r>
            <a:r>
              <a:rPr lang="zh-CN" altLang="zh-CN" sz="2600" kern="100" dirty="0">
                <a:latin typeface="Times New Roman"/>
                <a:ea typeface="华文细黑"/>
                <a:cs typeface="Times New Roman"/>
              </a:rPr>
              <a:t>置若罔闻</a:t>
            </a:r>
            <a:r>
              <a:rPr lang="en-US" altLang="zh-CN" sz="2600" kern="100" dirty="0">
                <a:latin typeface="+mj-ea"/>
                <a:ea typeface="+mj-ea"/>
                <a:cs typeface="Courier New"/>
              </a:rPr>
              <a:t>”</a:t>
            </a:r>
            <a:r>
              <a:rPr lang="zh-CN" altLang="zh-CN" sz="2600" kern="100" dirty="0">
                <a:latin typeface="Times New Roman"/>
                <a:ea typeface="华文细黑"/>
                <a:cs typeface="Times New Roman"/>
              </a:rPr>
              <a:t>指放在一边儿不管，好像没有听见一样，形容不重视，不关心。</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B</a:t>
            </a:r>
            <a:endParaRPr lang="zh-CN" altLang="zh-CN" sz="1050" kern="100" dirty="0">
              <a:effectLst/>
              <a:latin typeface="宋体"/>
              <a:cs typeface="Courier New"/>
            </a:endParaRPr>
          </a:p>
        </p:txBody>
      </p:sp>
      <p:sp>
        <p:nvSpPr>
          <p:cNvPr id="4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4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0" name="表格 49"/>
          <p:cNvGraphicFramePr>
            <a:graphicFrameLocks noGrp="1"/>
          </p:cNvGraphicFramePr>
          <p:nvPr>
            <p:extLst>
              <p:ext uri="{D42A27DB-BD31-4B8C-83A1-F6EECF244321}">
                <p14:modId xmlns:p14="http://schemas.microsoft.com/office/powerpoint/2010/main" val="58502284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1" name="TextBox 50">
            <a:hlinkClick r:id="rId2" action="ppaction://hlinksldjump"/>
          </p:cNvPr>
          <p:cNvSpPr txBox="1"/>
          <p:nvPr/>
        </p:nvSpPr>
        <p:spPr>
          <a:xfrm>
            <a:off x="391144" y="80576"/>
            <a:ext cx="56864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2" name="TextBox 51">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3" name="TextBox 52">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4" name="TextBox 53">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5" name="TextBox 54">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6" name="TextBox 55">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7" name="TextBox 56">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58" name="TextBox 57">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59" name="TextBox 58">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0" name="TextBox 59">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1" name="TextBox 60">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2" name="TextBox 61">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3" name="TextBox 62">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4" name="TextBox 63">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5" name="TextBox 64">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213012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47013" y="823888"/>
            <a:ext cx="8682466" cy="3093154"/>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项成分残缺，在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形象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之后应添加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的方法</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B</a:t>
            </a:r>
            <a:r>
              <a:rPr lang="zh-CN" altLang="zh-CN" sz="2600" kern="100" dirty="0">
                <a:latin typeface="Times New Roman"/>
                <a:ea typeface="华文细黑"/>
                <a:cs typeface="Times New Roman"/>
              </a:rPr>
              <a:t>项语序不当，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倘若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应放在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学生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之前</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遭遇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的结果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搭配不当，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结果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应改为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尴尬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D</a:t>
            </a:r>
            <a:endParaRPr lang="zh-CN" altLang="zh-CN" sz="1050" kern="100" dirty="0">
              <a:effectLst/>
              <a:latin typeface="宋体"/>
              <a:cs typeface="Courier New"/>
            </a:endParaRPr>
          </a:p>
        </p:txBody>
      </p:sp>
      <p:sp>
        <p:nvSpPr>
          <p:cNvPr id="30"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1"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2" name="表格 31"/>
          <p:cNvGraphicFramePr>
            <a:graphicFrameLocks noGrp="1"/>
          </p:cNvGraphicFramePr>
          <p:nvPr>
            <p:extLst>
              <p:ext uri="{D42A27DB-BD31-4B8C-83A1-F6EECF244321}">
                <p14:modId xmlns:p14="http://schemas.microsoft.com/office/powerpoint/2010/main" val="73860770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3" name="TextBox 32">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4" name="TextBox 33">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5" name="TextBox 34">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6" name="TextBox 35">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7" name="TextBox 36">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8" name="TextBox 37">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9" name="TextBox 38">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0" name="TextBox 39">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41" name="TextBox 40">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42" name="TextBox 41">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3" name="TextBox 42">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4" name="TextBox 43">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5" name="TextBox 44">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6" name="TextBox 45">
            <a:hlinkClick r:id="rId15" action="ppaction://hlinksldjump"/>
          </p:cNvPr>
          <p:cNvSpPr txBox="1"/>
          <p:nvPr/>
        </p:nvSpPr>
        <p:spPr>
          <a:xfrm>
            <a:off x="7977458" y="89714"/>
            <a:ext cx="568189"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7" name="TextBox 46">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41769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4633" y="922666"/>
            <a:ext cx="8682466" cy="3093154"/>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15.</a:t>
            </a:r>
            <a:r>
              <a:rPr lang="zh-CN" altLang="zh-CN" sz="2600" kern="100" dirty="0">
                <a:latin typeface="Times New Roman"/>
                <a:ea typeface="华文细黑"/>
                <a:cs typeface="Times New Roman"/>
              </a:rPr>
              <a:t>依次填入下面一段文字横线处的语句，衔接最恰当的一组是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或许</a:t>
            </a:r>
            <a:r>
              <a:rPr lang="zh-CN" altLang="zh-CN" sz="2600" kern="100" dirty="0">
                <a:latin typeface="Times New Roman"/>
                <a:ea typeface="华文细黑"/>
                <a:cs typeface="Times New Roman"/>
              </a:rPr>
              <a:t>有人觉得，电子化阅读的出现正是给了全民阅读一股助力。</a:t>
            </a:r>
            <a:r>
              <a:rPr lang="en-US" altLang="zh-CN" sz="2600" kern="100" dirty="0">
                <a:latin typeface="Times New Roman"/>
                <a:ea typeface="华文细黑"/>
                <a:cs typeface="Courier New"/>
              </a:rPr>
              <a:t>__________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a:t>
            </a:r>
            <a:endParaRPr lang="zh-CN" altLang="zh-CN" sz="1050" kern="100" dirty="0">
              <a:effectLst/>
              <a:latin typeface="宋体"/>
              <a:cs typeface="Courier New"/>
            </a:endParaRPr>
          </a:p>
        </p:txBody>
      </p:sp>
      <p:sp>
        <p:nvSpPr>
          <p:cNvPr id="30"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1"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2" name="表格 31"/>
          <p:cNvGraphicFramePr>
            <a:graphicFrameLocks noGrp="1"/>
          </p:cNvGraphicFramePr>
          <p:nvPr>
            <p:extLst>
              <p:ext uri="{D42A27DB-BD31-4B8C-83A1-F6EECF244321}">
                <p14:modId xmlns:p14="http://schemas.microsoft.com/office/powerpoint/2010/main" val="73860770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3" name="TextBox 32">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4" name="TextBox 33">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5" name="TextBox 34">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6" name="TextBox 35">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7" name="TextBox 36">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8" name="TextBox 37">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9" name="TextBox 38">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0" name="TextBox 39">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41" name="TextBox 40">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42" name="TextBox 41">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3" name="TextBox 42">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4" name="TextBox 43">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5" name="TextBox 44">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6" name="TextBox 45">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7" name="TextBox 46">
            <a:hlinkClick r:id="rId16" action="ppaction://hlinksldjump"/>
          </p:cNvPr>
          <p:cNvSpPr txBox="1"/>
          <p:nvPr/>
        </p:nvSpPr>
        <p:spPr>
          <a:xfrm>
            <a:off x="8561902" y="84682"/>
            <a:ext cx="550794"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5875582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5981" y="504758"/>
            <a:ext cx="8769291" cy="4507644"/>
          </a:xfrm>
          <a:prstGeom prst="rect">
            <a:avLst/>
          </a:prstGeom>
          <a:noFill/>
        </p:spPr>
        <p:txBody>
          <a:bodyPr wrap="square" rtlCol="0">
            <a:spAutoFit/>
          </a:bodyPr>
          <a:lstStyle/>
          <a:p>
            <a:pPr algn="just">
              <a:lnSpc>
                <a:spcPct val="14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殊不知，电子化阅读与传统阅读之间有着质的区别　</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就是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浅阅读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的盛行和阅读的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碎片化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我们便慢慢地懒得思考与探究，很多阅读内容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随拾随扔，过目即忘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当阅读只是在消磨时光　</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有研究表明，我们每天接收到的各式各类的信息中，有大量信息属于无用的信息　</a:t>
            </a: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电子化阅读带来的直接后果</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A.</a:t>
            </a:r>
            <a:r>
              <a:rPr lang="en-US" altLang="zh-CN" sz="2600" kern="100" dirty="0">
                <a:latin typeface="宋体"/>
                <a:ea typeface="华文细黑"/>
                <a:cs typeface="Times New Roman"/>
              </a:rPr>
              <a:t>⑤③①④⑥②</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B</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⑤④③①②⑥</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C.</a:t>
            </a:r>
            <a:r>
              <a:rPr lang="en-US" altLang="zh-CN" sz="2600" kern="100" dirty="0">
                <a:latin typeface="宋体"/>
                <a:ea typeface="华文细黑"/>
                <a:cs typeface="Times New Roman"/>
              </a:rPr>
              <a:t>①⑥②⑤④③</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D</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①②⑥⑤③④</a:t>
            </a:r>
            <a:endParaRPr lang="zh-CN" altLang="zh-CN" sz="1050" kern="100" dirty="0">
              <a:effectLst/>
              <a:latin typeface="宋体"/>
              <a:cs typeface="Courier New"/>
            </a:endParaRPr>
          </a:p>
        </p:txBody>
      </p:sp>
      <p:sp>
        <p:nvSpPr>
          <p:cNvPr id="30"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1"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2" name="表格 31"/>
          <p:cNvGraphicFramePr>
            <a:graphicFrameLocks noGrp="1"/>
          </p:cNvGraphicFramePr>
          <p:nvPr>
            <p:extLst>
              <p:ext uri="{D42A27DB-BD31-4B8C-83A1-F6EECF244321}">
                <p14:modId xmlns:p14="http://schemas.microsoft.com/office/powerpoint/2010/main" val="2023819683"/>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3" name="TextBox 32">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4" name="TextBox 33">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5" name="TextBox 34">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6" name="TextBox 35">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7" name="TextBox 36">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8" name="TextBox 37">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9" name="TextBox 38">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0" name="TextBox 39">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41" name="TextBox 40">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42" name="TextBox 41">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3" name="TextBox 42">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4" name="TextBox 43">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5" name="TextBox 44">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6" name="TextBox 45">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7" name="TextBox 46">
            <a:hlinkClick r:id="rId16" action="ppaction://hlinksldjump"/>
          </p:cNvPr>
          <p:cNvSpPr txBox="1"/>
          <p:nvPr/>
        </p:nvSpPr>
        <p:spPr>
          <a:xfrm>
            <a:off x="8561902" y="84682"/>
            <a:ext cx="550794"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24311422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8288" y="586006"/>
            <a:ext cx="8769291" cy="4293483"/>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rPr>
              <a:t>解析</a:t>
            </a:r>
            <a:r>
              <a:rPr lang="zh-CN" altLang="zh-CN" sz="2600" kern="100" dirty="0">
                <a:latin typeface="Times New Roman"/>
                <a:ea typeface="华文细黑"/>
              </a:rPr>
              <a:t>　整段文字主要讲电子化阅读与传统阅读的不同及电子化阅读所带来的负面影响。</a:t>
            </a:r>
            <a:r>
              <a:rPr lang="zh-CN" altLang="zh-CN" sz="2600" kern="100" dirty="0">
                <a:latin typeface="Times New Roman"/>
                <a:cs typeface="宋体"/>
              </a:rPr>
              <a:t>②</a:t>
            </a:r>
            <a:r>
              <a:rPr lang="zh-CN" altLang="zh-CN" sz="2600" kern="100" dirty="0">
                <a:latin typeface="Times New Roman"/>
                <a:ea typeface="华文细黑"/>
              </a:rPr>
              <a:t>句中</a:t>
            </a:r>
            <a:r>
              <a:rPr lang="en-US" altLang="zh-CN" sz="2400" kern="100" dirty="0">
                <a:latin typeface="+mj-ea"/>
                <a:ea typeface="+mj-ea"/>
                <a:cs typeface="Courier New"/>
              </a:rPr>
              <a:t>“</a:t>
            </a:r>
            <a:r>
              <a:rPr lang="zh-CN" altLang="zh-CN" sz="2600" kern="100" dirty="0">
                <a:latin typeface="Times New Roman"/>
                <a:ea typeface="华文细黑"/>
              </a:rPr>
              <a:t>就是</a:t>
            </a:r>
            <a:r>
              <a:rPr lang="en-US" altLang="zh-CN" sz="2400" kern="100" dirty="0">
                <a:latin typeface="+mj-ea"/>
                <a:ea typeface="+mj-ea"/>
                <a:cs typeface="Courier New"/>
              </a:rPr>
              <a:t>”</a:t>
            </a:r>
            <a:r>
              <a:rPr lang="zh-CN" altLang="zh-CN" sz="2600" kern="100" dirty="0">
                <a:latin typeface="Times New Roman"/>
                <a:ea typeface="华文细黑"/>
              </a:rPr>
              <a:t>后的内容，是对</a:t>
            </a:r>
            <a:r>
              <a:rPr lang="zh-CN" altLang="zh-CN" sz="2600" kern="100" dirty="0">
                <a:latin typeface="Times New Roman"/>
                <a:cs typeface="宋体"/>
              </a:rPr>
              <a:t>⑥</a:t>
            </a:r>
            <a:r>
              <a:rPr lang="zh-CN" altLang="zh-CN" sz="2600" kern="100" dirty="0">
                <a:latin typeface="Times New Roman"/>
                <a:ea typeface="华文细黑"/>
              </a:rPr>
              <a:t>句中</a:t>
            </a:r>
            <a:r>
              <a:rPr lang="en-US" altLang="zh-CN" sz="2400" kern="100" dirty="0">
                <a:latin typeface="+mj-ea"/>
                <a:ea typeface="+mj-ea"/>
                <a:cs typeface="Courier New"/>
              </a:rPr>
              <a:t>“</a:t>
            </a:r>
            <a:r>
              <a:rPr lang="zh-CN" altLang="zh-CN" sz="2600" kern="100" dirty="0">
                <a:latin typeface="Times New Roman"/>
                <a:ea typeface="华文细黑"/>
              </a:rPr>
              <a:t>直接后果</a:t>
            </a:r>
            <a:r>
              <a:rPr lang="en-US" altLang="zh-CN" sz="2400" kern="100" dirty="0">
                <a:latin typeface="+mj-ea"/>
                <a:ea typeface="+mj-ea"/>
                <a:cs typeface="Courier New"/>
              </a:rPr>
              <a:t>”</a:t>
            </a:r>
            <a:r>
              <a:rPr lang="zh-CN" altLang="zh-CN" sz="2600" kern="100" dirty="0">
                <a:latin typeface="Times New Roman"/>
                <a:ea typeface="华文细黑"/>
              </a:rPr>
              <a:t>的解释，所以</a:t>
            </a:r>
            <a:r>
              <a:rPr lang="zh-CN" altLang="zh-CN" sz="2600" kern="100" dirty="0">
                <a:latin typeface="Times New Roman"/>
                <a:cs typeface="宋体"/>
              </a:rPr>
              <a:t>②</a:t>
            </a:r>
            <a:r>
              <a:rPr lang="zh-CN" altLang="zh-CN" sz="2600" kern="100" dirty="0">
                <a:latin typeface="Times New Roman"/>
                <a:ea typeface="华文细黑"/>
              </a:rPr>
              <a:t>句紧承</a:t>
            </a:r>
            <a:r>
              <a:rPr lang="zh-CN" altLang="zh-CN" sz="2600" kern="100" dirty="0">
                <a:latin typeface="Times New Roman"/>
                <a:cs typeface="宋体"/>
              </a:rPr>
              <a:t>⑥</a:t>
            </a:r>
            <a:r>
              <a:rPr lang="zh-CN" altLang="zh-CN" sz="2600" kern="100" dirty="0">
                <a:latin typeface="Times New Roman"/>
                <a:ea typeface="华文细黑"/>
              </a:rPr>
              <a:t>句，故排除</a:t>
            </a:r>
            <a:r>
              <a:rPr lang="en-US" altLang="zh-CN" sz="2600" kern="100" dirty="0">
                <a:latin typeface="Times New Roman"/>
                <a:ea typeface="华文细黑"/>
              </a:rPr>
              <a:t>B</a:t>
            </a:r>
            <a:r>
              <a:rPr lang="zh-CN" altLang="zh-CN" sz="2600" kern="100" dirty="0">
                <a:latin typeface="Times New Roman"/>
                <a:ea typeface="华文细黑"/>
              </a:rPr>
              <a:t>、</a:t>
            </a:r>
            <a:r>
              <a:rPr lang="en-US" altLang="zh-CN" sz="2600" kern="100" dirty="0">
                <a:latin typeface="Times New Roman"/>
                <a:ea typeface="华文细黑"/>
              </a:rPr>
              <a:t>D</a:t>
            </a:r>
            <a:r>
              <a:rPr lang="zh-CN" altLang="zh-CN" sz="2600" kern="100" dirty="0">
                <a:latin typeface="Times New Roman"/>
                <a:ea typeface="华文细黑"/>
              </a:rPr>
              <a:t>两项</a:t>
            </a:r>
            <a:r>
              <a:rPr lang="zh-CN" altLang="zh-CN" sz="2600" kern="100" dirty="0" smtClean="0">
                <a:latin typeface="Times New Roman"/>
                <a:ea typeface="华文细黑"/>
              </a:rPr>
              <a:t>；</a:t>
            </a:r>
            <a:endParaRPr lang="en-US" altLang="zh-CN" sz="2600" kern="100" dirty="0" smtClean="0">
              <a:latin typeface="Times New Roman"/>
              <a:ea typeface="华文细黑"/>
            </a:endParaRPr>
          </a:p>
          <a:p>
            <a:pPr algn="just">
              <a:lnSpc>
                <a:spcPct val="150000"/>
              </a:lnSpc>
              <a:spcAft>
                <a:spcPts val="0"/>
              </a:spcAft>
            </a:pPr>
            <a:r>
              <a:rPr lang="zh-CN" altLang="zh-CN" sz="2600" kern="100" dirty="0" smtClean="0">
                <a:latin typeface="Times New Roman"/>
                <a:ea typeface="华文细黑"/>
              </a:rPr>
              <a:t>而</a:t>
            </a:r>
            <a:r>
              <a:rPr lang="zh-CN" altLang="zh-CN" sz="2600" kern="100" dirty="0">
                <a:latin typeface="Times New Roman"/>
                <a:cs typeface="宋体"/>
              </a:rPr>
              <a:t>④</a:t>
            </a:r>
            <a:r>
              <a:rPr lang="zh-CN" altLang="zh-CN" sz="2600" kern="100" dirty="0">
                <a:latin typeface="Times New Roman"/>
                <a:ea typeface="华文细黑"/>
              </a:rPr>
              <a:t>句和</a:t>
            </a:r>
            <a:r>
              <a:rPr lang="zh-CN" altLang="zh-CN" sz="2600" kern="100" dirty="0">
                <a:latin typeface="Times New Roman"/>
                <a:cs typeface="宋体"/>
              </a:rPr>
              <a:t>③</a:t>
            </a:r>
            <a:r>
              <a:rPr lang="zh-CN" altLang="zh-CN" sz="2600" kern="100" dirty="0">
                <a:latin typeface="Times New Roman"/>
                <a:ea typeface="华文细黑"/>
              </a:rPr>
              <a:t>句是条件和结果的关系，</a:t>
            </a:r>
            <a:r>
              <a:rPr lang="zh-CN" altLang="zh-CN" sz="2600" kern="100" dirty="0">
                <a:latin typeface="Times New Roman"/>
                <a:cs typeface="宋体"/>
              </a:rPr>
              <a:t>③</a:t>
            </a:r>
            <a:r>
              <a:rPr lang="zh-CN" altLang="zh-CN" sz="2600" kern="100" dirty="0">
                <a:latin typeface="Times New Roman"/>
                <a:ea typeface="华文细黑"/>
              </a:rPr>
              <a:t>句紧承</a:t>
            </a:r>
            <a:r>
              <a:rPr lang="zh-CN" altLang="zh-CN" sz="2600" kern="100" dirty="0">
                <a:latin typeface="Times New Roman"/>
                <a:cs typeface="宋体"/>
              </a:rPr>
              <a:t>④</a:t>
            </a:r>
            <a:r>
              <a:rPr lang="zh-CN" altLang="zh-CN" sz="2600" kern="100" dirty="0">
                <a:latin typeface="Times New Roman"/>
                <a:ea typeface="华文细黑"/>
              </a:rPr>
              <a:t>句。故排除</a:t>
            </a:r>
            <a:r>
              <a:rPr lang="en-US" altLang="zh-CN" sz="2600" kern="100" dirty="0">
                <a:latin typeface="Times New Roman"/>
                <a:ea typeface="华文细黑"/>
              </a:rPr>
              <a:t>A</a:t>
            </a:r>
            <a:r>
              <a:rPr lang="zh-CN" altLang="zh-CN" sz="2600" kern="100" dirty="0">
                <a:latin typeface="Times New Roman"/>
                <a:ea typeface="华文细黑"/>
              </a:rPr>
              <a:t>项。</a:t>
            </a:r>
            <a:endParaRPr lang="zh-CN" altLang="zh-CN" sz="1050" kern="100" dirty="0">
              <a:latin typeface="Times New Roman"/>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C</a:t>
            </a:r>
            <a:endParaRPr lang="zh-CN" altLang="zh-CN" sz="1050" kern="100" dirty="0">
              <a:effectLst/>
              <a:latin typeface="宋体"/>
              <a:cs typeface="Courier New"/>
            </a:endParaRPr>
          </a:p>
        </p:txBody>
      </p:sp>
      <p:sp>
        <p:nvSpPr>
          <p:cNvPr id="30"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1"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2" name="表格 31"/>
          <p:cNvGraphicFramePr>
            <a:graphicFrameLocks noGrp="1"/>
          </p:cNvGraphicFramePr>
          <p:nvPr>
            <p:extLst>
              <p:ext uri="{D42A27DB-BD31-4B8C-83A1-F6EECF244321}">
                <p14:modId xmlns:p14="http://schemas.microsoft.com/office/powerpoint/2010/main" val="2023819683"/>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3" name="TextBox 32">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4" name="TextBox 33">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5" name="TextBox 34">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6" name="TextBox 35">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7" name="TextBox 36">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8" name="TextBox 37">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9" name="TextBox 38">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0" name="TextBox 39">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41" name="TextBox 40">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42" name="TextBox 41">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3" name="TextBox 42">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4" name="TextBox 43">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5" name="TextBox 44">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46" name="TextBox 45">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47" name="TextBox 46">
            <a:hlinkClick r:id="rId16" action="ppaction://hlinksldjump"/>
          </p:cNvPr>
          <p:cNvSpPr txBox="1"/>
          <p:nvPr/>
        </p:nvSpPr>
        <p:spPr>
          <a:xfrm>
            <a:off x="8561902" y="84682"/>
            <a:ext cx="550794"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375231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63282" y="1347614"/>
            <a:ext cx="2236510" cy="768415"/>
          </a:xfrm>
          <a:prstGeom prst="rect">
            <a:avLst/>
          </a:prstGeom>
        </p:spPr>
        <p:txBody>
          <a:bodyPr wrap="none">
            <a:spAutoFit/>
          </a:bodyPr>
          <a:lstStyle/>
          <a:p>
            <a:pPr>
              <a:lnSpc>
                <a:spcPct val="120000"/>
              </a:lnSpc>
              <a:defRPr/>
            </a:pPr>
            <a:r>
              <a:rPr lang="zh-CN" altLang="en-US" sz="4000" b="1" dirty="0" smtClean="0">
                <a:solidFill>
                  <a:srgbClr val="FFFF0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00"/>
              </a:solidFill>
              <a:effectLst>
                <a:reflection blurRad="25400" stA="30000" endPos="30000" dist="50800" dir="5400000" sy="-100000" algn="bl" rotWithShape="0"/>
              </a:effectLst>
              <a:latin typeface="微软雅黑" pitchFamily="34" charset="-122"/>
              <a:ea typeface="微软雅黑" pitchFamily="34" charset="-122"/>
            </a:endParaRPr>
          </a:p>
        </p:txBody>
      </p:sp>
      <p:cxnSp>
        <p:nvCxnSpPr>
          <p:cNvPr id="9" name="直接连接符 8"/>
          <p:cNvCxnSpPr/>
          <p:nvPr/>
        </p:nvCxnSpPr>
        <p:spPr>
          <a:xfrm>
            <a:off x="-128570" y="2628879"/>
            <a:ext cx="9344146" cy="0"/>
          </a:xfrm>
          <a:prstGeom prst="line">
            <a:avLst/>
          </a:prstGeom>
          <a:ln w="28575">
            <a:solidFill>
              <a:schemeClr val="bg1">
                <a:lumMod val="65000"/>
              </a:schemeClr>
            </a:solidFill>
          </a:ln>
        </p:spPr>
        <p:style>
          <a:lnRef idx="2">
            <a:schemeClr val="dk1"/>
          </a:lnRef>
          <a:fillRef idx="0">
            <a:schemeClr val="dk1"/>
          </a:fillRef>
          <a:effectRef idx="1">
            <a:schemeClr val="dk1"/>
          </a:effectRef>
          <a:fontRef idx="minor">
            <a:schemeClr val="tx1"/>
          </a:fontRef>
        </p:style>
      </p:cxnSp>
      <p:sp>
        <p:nvSpPr>
          <p:cNvPr id="10" name="标题 1"/>
          <p:cNvSpPr txBox="1">
            <a:spLocks/>
          </p:cNvSpPr>
          <p:nvPr/>
        </p:nvSpPr>
        <p:spPr>
          <a:xfrm>
            <a:off x="2627784" y="191413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tx1">
                    <a:lumMod val="75000"/>
                    <a:lumOff val="25000"/>
                  </a:schemeClr>
                </a:solidFill>
                <a:latin typeface="微软雅黑" pitchFamily="34" charset="-122"/>
                <a:ea typeface="微软雅黑" pitchFamily="34" charset="-122"/>
              </a:rPr>
              <a:t>更多精彩内容请登录</a:t>
            </a:r>
            <a:r>
              <a:rPr lang="en-US" altLang="zh-CN" sz="2600" b="1" dirty="0" smtClean="0">
                <a:solidFill>
                  <a:schemeClr val="tx1">
                    <a:lumMod val="75000"/>
                    <a:lumOff val="25000"/>
                  </a:schemeClr>
                </a:solidFill>
                <a:latin typeface="微软雅黑" pitchFamily="34" charset="-122"/>
                <a:ea typeface="微软雅黑" pitchFamily="34" charset="-122"/>
                <a:cs typeface="+mn-cs"/>
              </a:rPr>
              <a:t>www.91taoke.com</a:t>
            </a:r>
            <a:endParaRPr lang="zh-CN" altLang="en-US" sz="26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435">
                                          <p:stCondLst>
                                            <p:cond delay="0"/>
                                          </p:stCondLst>
                                        </p:cTn>
                                        <p:tgtEl>
                                          <p:spTgt spid="10"/>
                                        </p:tgtEl>
                                      </p:cBhvr>
                                    </p:animEffect>
                                    <p:anim calcmode="lin" valueType="num">
                                      <p:cBhvr>
                                        <p:cTn id="8" dur="1367"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0"/>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0"/>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0"/>
                                        </p:tgtEl>
                                        <p:attrNameLst>
                                          <p:attrName>ppt_y</p:attrName>
                                        </p:attrNameLst>
                                      </p:cBhvr>
                                      <p:tavLst>
                                        <p:tav tm="0" fmla="#ppt_y-sin(pi*$)/81">
                                          <p:val>
                                            <p:fltVal val="0"/>
                                          </p:val>
                                        </p:tav>
                                        <p:tav tm="100000">
                                          <p:val>
                                            <p:fltVal val="1"/>
                                          </p:val>
                                        </p:tav>
                                      </p:tavLst>
                                    </p:anim>
                                    <p:animScale>
                                      <p:cBhvr>
                                        <p:cTn id="13" dur="20">
                                          <p:stCondLst>
                                            <p:cond delay="487"/>
                                          </p:stCondLst>
                                        </p:cTn>
                                        <p:tgtEl>
                                          <p:spTgt spid="10"/>
                                        </p:tgtEl>
                                      </p:cBhvr>
                                      <p:to x="100000" y="60000"/>
                                    </p:animScale>
                                    <p:animScale>
                                      <p:cBhvr>
                                        <p:cTn id="14" dur="124" decel="50000">
                                          <p:stCondLst>
                                            <p:cond delay="507"/>
                                          </p:stCondLst>
                                        </p:cTn>
                                        <p:tgtEl>
                                          <p:spTgt spid="10"/>
                                        </p:tgtEl>
                                      </p:cBhvr>
                                      <p:to x="100000" y="100000"/>
                                    </p:animScale>
                                    <p:animScale>
                                      <p:cBhvr>
                                        <p:cTn id="15" dur="20">
                                          <p:stCondLst>
                                            <p:cond delay="984"/>
                                          </p:stCondLst>
                                        </p:cTn>
                                        <p:tgtEl>
                                          <p:spTgt spid="10"/>
                                        </p:tgtEl>
                                      </p:cBhvr>
                                      <p:to x="100000" y="80000"/>
                                    </p:animScale>
                                    <p:animScale>
                                      <p:cBhvr>
                                        <p:cTn id="16" dur="124" decel="50000">
                                          <p:stCondLst>
                                            <p:cond delay="1004"/>
                                          </p:stCondLst>
                                        </p:cTn>
                                        <p:tgtEl>
                                          <p:spTgt spid="10"/>
                                        </p:tgtEl>
                                      </p:cBhvr>
                                      <p:to x="100000" y="100000"/>
                                    </p:animScale>
                                    <p:animScale>
                                      <p:cBhvr>
                                        <p:cTn id="17" dur="20">
                                          <p:stCondLst>
                                            <p:cond delay="1231"/>
                                          </p:stCondLst>
                                        </p:cTn>
                                        <p:tgtEl>
                                          <p:spTgt spid="10"/>
                                        </p:tgtEl>
                                      </p:cBhvr>
                                      <p:to x="100000" y="90000"/>
                                    </p:animScale>
                                    <p:animScale>
                                      <p:cBhvr>
                                        <p:cTn id="18" dur="124" decel="50000">
                                          <p:stCondLst>
                                            <p:cond delay="1251"/>
                                          </p:stCondLst>
                                        </p:cTn>
                                        <p:tgtEl>
                                          <p:spTgt spid="10"/>
                                        </p:tgtEl>
                                      </p:cBhvr>
                                      <p:to x="100000" y="100000"/>
                                    </p:animScale>
                                    <p:animScale>
                                      <p:cBhvr>
                                        <p:cTn id="19" dur="20">
                                          <p:stCondLst>
                                            <p:cond delay="1356"/>
                                          </p:stCondLst>
                                        </p:cTn>
                                        <p:tgtEl>
                                          <p:spTgt spid="10"/>
                                        </p:tgtEl>
                                      </p:cBhvr>
                                      <p:to x="100000" y="95000"/>
                                    </p:animScale>
                                    <p:animScale>
                                      <p:cBhvr>
                                        <p:cTn id="20" dur="124" decel="50000">
                                          <p:stCondLst>
                                            <p:cond delay="1376"/>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3922" y="676682"/>
            <a:ext cx="8682466" cy="3970318"/>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2.</a:t>
            </a:r>
            <a:r>
              <a:rPr lang="zh-CN" altLang="zh-CN" sz="2400" kern="100" dirty="0">
                <a:latin typeface="Times New Roman"/>
                <a:ea typeface="华文细黑"/>
                <a:cs typeface="Times New Roman"/>
              </a:rPr>
              <a:t>下列各句中，没有语病的一句是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24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A.</a:t>
            </a:r>
            <a:r>
              <a:rPr lang="zh-CN" altLang="zh-CN" sz="2400" kern="100" dirty="0">
                <a:latin typeface="Times New Roman"/>
                <a:ea typeface="华文细黑"/>
                <a:cs typeface="Times New Roman"/>
              </a:rPr>
              <a:t>借助中国网络电视台、</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央视悦动</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客户端等新媒体平台</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以</a:t>
            </a:r>
            <a:r>
              <a:rPr lang="zh-CN" altLang="zh-CN" sz="2400" kern="100" dirty="0">
                <a:latin typeface="Times New Roman"/>
                <a:ea typeface="华文细黑"/>
                <a:cs typeface="Times New Roman"/>
              </a:rPr>
              <a:t>全新的形式让选手与观众一起体验快乐和分享知识，</a:t>
            </a:r>
            <a:r>
              <a:rPr lang="zh-CN" altLang="zh-CN" sz="2400" kern="100" dirty="0" smtClean="0">
                <a:latin typeface="Times New Roman"/>
                <a:ea typeface="华文细黑"/>
                <a:cs typeface="Times New Roman"/>
              </a:rPr>
              <a:t>是</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《中国谜语大会》</a:t>
            </a:r>
            <a:r>
              <a:rPr lang="zh-CN" altLang="zh-CN" sz="2400" kern="100" dirty="0">
                <a:latin typeface="Times New Roman"/>
                <a:ea typeface="华文细黑"/>
                <a:cs typeface="Times New Roman"/>
              </a:rPr>
              <a:t>这档节目留给观众最深刻的印象。</a:t>
            </a:r>
            <a:endParaRPr lang="zh-CN" altLang="zh-CN" sz="24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B.</a:t>
            </a:r>
            <a:r>
              <a:rPr lang="zh-CN" altLang="zh-CN" sz="2400" kern="100" dirty="0">
                <a:latin typeface="Times New Roman"/>
                <a:ea typeface="华文细黑"/>
                <a:cs typeface="Times New Roman"/>
              </a:rPr>
              <a:t>索契冬奥会上张虹夺冠，实现了中国队在冬奥会速滑项目</a:t>
            </a:r>
            <a:r>
              <a:rPr lang="zh-CN" altLang="zh-CN" sz="2400" kern="100" dirty="0" smtClean="0">
                <a:latin typeface="Times New Roman"/>
                <a:ea typeface="华文细黑"/>
                <a:cs typeface="Times New Roman"/>
              </a:rPr>
              <a:t>上</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金牌</a:t>
            </a:r>
            <a:r>
              <a:rPr lang="zh-CN" altLang="zh-CN" sz="2400" kern="100" dirty="0">
                <a:latin typeface="Times New Roman"/>
                <a:ea typeface="华文细黑"/>
                <a:cs typeface="Times New Roman"/>
              </a:rPr>
              <a:t>零的突破。在这夺冠背后，担负着体育和公益事业</a:t>
            </a:r>
            <a:r>
              <a:rPr lang="zh-CN" altLang="zh-CN" sz="2400" kern="100" dirty="0" smtClean="0">
                <a:latin typeface="Times New Roman"/>
                <a:ea typeface="华文细黑"/>
                <a:cs typeface="Times New Roman"/>
              </a:rPr>
              <a:t>筹集</a:t>
            </a:r>
            <a:endParaRPr lang="en-US" altLang="zh-CN" sz="2400" kern="100" dirty="0" smtClean="0">
              <a:latin typeface="Times New Roman"/>
              <a:ea typeface="华文细黑"/>
              <a:cs typeface="Times New Roman"/>
            </a:endParaRPr>
          </a:p>
          <a:p>
            <a:pPr algn="just">
              <a:lnSpc>
                <a:spcPct val="150000"/>
              </a:lnSpc>
              <a:spcAft>
                <a:spcPts val="0"/>
              </a:spcAft>
            </a:pPr>
            <a:r>
              <a:rPr lang="en-US" altLang="zh-CN" sz="2400" kern="100" dirty="0">
                <a:latin typeface="Times New Roman"/>
                <a:ea typeface="华文细黑"/>
                <a:cs typeface="Times New Roman"/>
              </a:rPr>
              <a:t> </a:t>
            </a: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资金</a:t>
            </a:r>
            <a:r>
              <a:rPr lang="zh-CN" altLang="zh-CN" sz="2400" kern="100" dirty="0">
                <a:latin typeface="Times New Roman"/>
                <a:ea typeface="华文细黑"/>
                <a:cs typeface="Times New Roman"/>
              </a:rPr>
              <a:t>任务的体育彩票，也发挥着</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助推器</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的作用</a:t>
            </a:r>
            <a:r>
              <a:rPr lang="zh-CN" altLang="zh-CN" sz="2400" kern="100" dirty="0" smtClean="0">
                <a:latin typeface="Times New Roman"/>
                <a:ea typeface="华文细黑"/>
                <a:cs typeface="Times New Roman"/>
              </a:rPr>
              <a:t>。</a:t>
            </a:r>
            <a:endParaRPr lang="zh-CN" altLang="zh-CN" sz="2400" kern="100" dirty="0">
              <a:latin typeface="宋体"/>
              <a:cs typeface="Courier New"/>
            </a:endParaRPr>
          </a:p>
        </p:txBody>
      </p:sp>
      <p:sp>
        <p:nvSpPr>
          <p:cNvPr id="31"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2"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3" name="表格 32"/>
          <p:cNvGraphicFramePr>
            <a:graphicFrameLocks noGrp="1"/>
          </p:cNvGraphicFramePr>
          <p:nvPr>
            <p:extLst>
              <p:ext uri="{D42A27DB-BD31-4B8C-83A1-F6EECF244321}">
                <p14:modId xmlns:p14="http://schemas.microsoft.com/office/powerpoint/2010/main" val="585022849"/>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9" name="TextBox 58">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0" name="TextBox 59">
            <a:hlinkClick r:id="rId3" action="ppaction://hlinksldjump"/>
          </p:cNvPr>
          <p:cNvSpPr txBox="1"/>
          <p:nvPr/>
        </p:nvSpPr>
        <p:spPr>
          <a:xfrm>
            <a:off x="970498" y="82094"/>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61" name="TextBox 60">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62" name="TextBox 61">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63" name="TextBox 62">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64" name="TextBox 63">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65" name="TextBox 64">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6" name="TextBox 65">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7" name="TextBox 66">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8" name="TextBox 67">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9" name="TextBox 68">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70" name="TextBox 69">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71" name="TextBox 70">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72" name="TextBox 71">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73" name="TextBox 72">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2329937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9007" y="707162"/>
            <a:ext cx="8769291" cy="3416320"/>
          </a:xfrm>
          <a:prstGeom prst="rect">
            <a:avLst/>
          </a:prstGeom>
          <a:noFill/>
        </p:spPr>
        <p:txBody>
          <a:bodyPr wrap="square" rtlCol="0">
            <a:spAutoFit/>
          </a:bodyPr>
          <a:lstStyle/>
          <a:p>
            <a:pPr lvl="0" algn="just">
              <a:lnSpc>
                <a:spcPct val="150000"/>
              </a:lnSpc>
            </a:pPr>
            <a:r>
              <a:rPr lang="en-US" altLang="zh-CN" sz="2400" kern="100" dirty="0">
                <a:solidFill>
                  <a:prstClr val="black"/>
                </a:solidFill>
                <a:latin typeface="Times New Roman"/>
                <a:ea typeface="华文细黑"/>
                <a:cs typeface="Courier New"/>
              </a:rPr>
              <a:t>C.</a:t>
            </a:r>
            <a:r>
              <a:rPr lang="zh-CN" altLang="zh-CN" sz="2400" kern="100" dirty="0">
                <a:solidFill>
                  <a:prstClr val="black"/>
                </a:solidFill>
                <a:latin typeface="Times New Roman"/>
                <a:ea typeface="华文细黑"/>
                <a:cs typeface="Times New Roman"/>
              </a:rPr>
              <a:t>随着打车软件</a:t>
            </a:r>
            <a:r>
              <a:rPr lang="en-US" altLang="zh-CN" sz="2400" kern="100" dirty="0">
                <a:solidFill>
                  <a:prstClr val="black"/>
                </a:solidFill>
                <a:latin typeface="宋体"/>
                <a:ea typeface="华文细黑"/>
                <a:cs typeface="Times New Roman"/>
              </a:rPr>
              <a:t>“</a:t>
            </a:r>
            <a:r>
              <a:rPr lang="zh-CN" altLang="zh-CN" sz="2400" kern="100" dirty="0">
                <a:solidFill>
                  <a:prstClr val="black"/>
                </a:solidFill>
                <a:latin typeface="Times New Roman"/>
                <a:ea typeface="华文细黑"/>
                <a:cs typeface="Times New Roman"/>
              </a:rPr>
              <a:t>嘀嘀打车</a:t>
            </a:r>
            <a:r>
              <a:rPr lang="en-US" altLang="zh-CN" sz="2400" kern="100" dirty="0">
                <a:solidFill>
                  <a:prstClr val="black"/>
                </a:solidFill>
                <a:latin typeface="宋体"/>
                <a:ea typeface="华文细黑"/>
                <a:cs typeface="Times New Roman"/>
              </a:rPr>
              <a:t>”</a:t>
            </a:r>
            <a:r>
              <a:rPr lang="zh-CN" altLang="zh-CN" sz="2400" kern="100" dirty="0">
                <a:solidFill>
                  <a:prstClr val="black"/>
                </a:solidFill>
                <a:latin typeface="Times New Roman"/>
                <a:ea typeface="华文细黑"/>
                <a:cs typeface="Times New Roman"/>
              </a:rPr>
              <a:t>通过微信支付车费优惠额度的增加</a:t>
            </a:r>
            <a:r>
              <a:rPr lang="zh-CN" altLang="zh-CN" sz="2400" kern="100" dirty="0" smtClean="0">
                <a:solidFill>
                  <a:prstClr val="black"/>
                </a:solidFill>
                <a:latin typeface="Times New Roman"/>
                <a:ea typeface="华文细黑"/>
                <a:cs typeface="Times New Roman"/>
              </a:rPr>
              <a:t>，</a:t>
            </a:r>
            <a:endParaRPr lang="en-US" altLang="zh-CN" sz="2400" kern="100" dirty="0" smtClean="0">
              <a:solidFill>
                <a:prstClr val="black"/>
              </a:solidFill>
              <a:latin typeface="Times New Roman"/>
              <a:ea typeface="华文细黑"/>
              <a:cs typeface="Times New Roman"/>
            </a:endParaRPr>
          </a:p>
          <a:p>
            <a:pPr lvl="0" algn="just">
              <a:lnSpc>
                <a:spcPct val="150000"/>
              </a:lnSpc>
            </a:pPr>
            <a:r>
              <a:rPr lang="en-US" altLang="zh-CN" sz="2400" kern="100" dirty="0">
                <a:solidFill>
                  <a:prstClr val="black"/>
                </a:solidFill>
                <a:latin typeface="Times New Roman"/>
                <a:ea typeface="华文细黑"/>
                <a:cs typeface="Times New Roman"/>
              </a:rPr>
              <a:t> </a:t>
            </a:r>
            <a:r>
              <a:rPr lang="en-US" altLang="zh-CN" sz="2400" kern="100" dirty="0" smtClean="0">
                <a:solidFill>
                  <a:prstClr val="black"/>
                </a:solidFill>
                <a:latin typeface="Times New Roman"/>
                <a:ea typeface="华文细黑"/>
                <a:cs typeface="Times New Roman"/>
              </a:rPr>
              <a:t>   </a:t>
            </a:r>
            <a:r>
              <a:rPr lang="zh-CN" altLang="zh-CN" sz="2400" kern="100" dirty="0" smtClean="0">
                <a:solidFill>
                  <a:prstClr val="black"/>
                </a:solidFill>
                <a:latin typeface="Times New Roman"/>
                <a:ea typeface="华文细黑"/>
                <a:cs typeface="Times New Roman"/>
              </a:rPr>
              <a:t>微</a:t>
            </a:r>
            <a:r>
              <a:rPr lang="zh-CN" altLang="zh-CN" sz="2400" kern="100" dirty="0">
                <a:solidFill>
                  <a:prstClr val="black"/>
                </a:solidFill>
                <a:latin typeface="Times New Roman"/>
                <a:ea typeface="华文细黑"/>
                <a:cs typeface="Times New Roman"/>
              </a:rPr>
              <a:t>信支付和支付宝的</a:t>
            </a:r>
            <a:r>
              <a:rPr lang="en-US" altLang="zh-CN" sz="2400" kern="100" dirty="0">
                <a:solidFill>
                  <a:prstClr val="black"/>
                </a:solidFill>
                <a:latin typeface="宋体"/>
                <a:ea typeface="华文细黑"/>
                <a:cs typeface="Times New Roman"/>
              </a:rPr>
              <a:t>“</a:t>
            </a:r>
            <a:r>
              <a:rPr lang="zh-CN" altLang="zh-CN" sz="2400" kern="100" dirty="0">
                <a:solidFill>
                  <a:prstClr val="black"/>
                </a:solidFill>
                <a:latin typeface="Times New Roman"/>
                <a:ea typeface="华文细黑"/>
                <a:cs typeface="Times New Roman"/>
              </a:rPr>
              <a:t>撒钱</a:t>
            </a:r>
            <a:r>
              <a:rPr lang="en-US" altLang="zh-CN" sz="2400" kern="100" dirty="0">
                <a:solidFill>
                  <a:prstClr val="black"/>
                </a:solidFill>
                <a:latin typeface="宋体"/>
                <a:ea typeface="华文细黑"/>
                <a:cs typeface="Times New Roman"/>
              </a:rPr>
              <a:t>”</a:t>
            </a:r>
            <a:r>
              <a:rPr lang="zh-CN" altLang="zh-CN" sz="2400" kern="100" dirty="0">
                <a:solidFill>
                  <a:prstClr val="black"/>
                </a:solidFill>
                <a:latin typeface="Times New Roman"/>
                <a:ea typeface="华文细黑"/>
                <a:cs typeface="Times New Roman"/>
              </a:rPr>
              <a:t>大战再次升级，造成的直接</a:t>
            </a:r>
            <a:r>
              <a:rPr lang="zh-CN" altLang="zh-CN" sz="2400" kern="100" dirty="0" smtClean="0">
                <a:solidFill>
                  <a:prstClr val="black"/>
                </a:solidFill>
                <a:latin typeface="Times New Roman"/>
                <a:ea typeface="华文细黑"/>
                <a:cs typeface="Times New Roman"/>
              </a:rPr>
              <a:t>后果</a:t>
            </a:r>
            <a:endParaRPr lang="en-US" altLang="zh-CN" sz="2400" kern="100" dirty="0" smtClean="0">
              <a:solidFill>
                <a:prstClr val="black"/>
              </a:solidFill>
              <a:latin typeface="Times New Roman"/>
              <a:ea typeface="华文细黑"/>
              <a:cs typeface="Times New Roman"/>
            </a:endParaRPr>
          </a:p>
          <a:p>
            <a:pPr lvl="0" algn="just">
              <a:lnSpc>
                <a:spcPct val="150000"/>
              </a:lnSpc>
            </a:pPr>
            <a:r>
              <a:rPr lang="en-US" altLang="zh-CN" sz="2400" kern="100" dirty="0">
                <a:solidFill>
                  <a:prstClr val="black"/>
                </a:solidFill>
                <a:latin typeface="Times New Roman"/>
                <a:ea typeface="华文细黑"/>
                <a:cs typeface="Times New Roman"/>
              </a:rPr>
              <a:t> </a:t>
            </a:r>
            <a:r>
              <a:rPr lang="en-US" altLang="zh-CN" sz="2400" kern="100" dirty="0" smtClean="0">
                <a:solidFill>
                  <a:prstClr val="black"/>
                </a:solidFill>
                <a:latin typeface="Times New Roman"/>
                <a:ea typeface="华文细黑"/>
                <a:cs typeface="Times New Roman"/>
              </a:rPr>
              <a:t>   </a:t>
            </a:r>
            <a:r>
              <a:rPr lang="zh-CN" altLang="zh-CN" sz="2400" kern="100" dirty="0" smtClean="0">
                <a:solidFill>
                  <a:prstClr val="black"/>
                </a:solidFill>
                <a:latin typeface="Times New Roman"/>
                <a:ea typeface="华文细黑"/>
                <a:cs typeface="Times New Roman"/>
              </a:rPr>
              <a:t>是</a:t>
            </a:r>
            <a:r>
              <a:rPr lang="zh-CN" altLang="zh-CN" sz="2400" kern="100" dirty="0">
                <a:solidFill>
                  <a:prstClr val="black"/>
                </a:solidFill>
                <a:latin typeface="Times New Roman"/>
                <a:ea typeface="华文细黑"/>
                <a:cs typeface="Times New Roman"/>
              </a:rPr>
              <a:t>导致微信支付系统暂时瘫痪。</a:t>
            </a:r>
            <a:endParaRPr lang="zh-CN" altLang="zh-CN" sz="2400" kern="100" dirty="0">
              <a:solidFill>
                <a:prstClr val="black"/>
              </a:solidFill>
              <a:latin typeface="宋体"/>
              <a:cs typeface="Courier New"/>
            </a:endParaRPr>
          </a:p>
          <a:p>
            <a:pPr lvl="0" algn="just">
              <a:lnSpc>
                <a:spcPct val="150000"/>
              </a:lnSpc>
            </a:pPr>
            <a:r>
              <a:rPr lang="en-US" altLang="zh-CN" sz="2400" kern="100" dirty="0">
                <a:solidFill>
                  <a:prstClr val="black"/>
                </a:solidFill>
                <a:latin typeface="Times New Roman"/>
                <a:ea typeface="华文细黑"/>
                <a:cs typeface="Courier New"/>
              </a:rPr>
              <a:t>D.</a:t>
            </a:r>
            <a:r>
              <a:rPr lang="zh-CN" altLang="zh-CN" sz="2400" kern="100" dirty="0">
                <a:solidFill>
                  <a:prstClr val="black"/>
                </a:solidFill>
                <a:latin typeface="Times New Roman"/>
                <a:ea typeface="华文细黑"/>
                <a:cs typeface="Times New Roman"/>
              </a:rPr>
              <a:t>刁亦男执导的《白日焰火》获得第</a:t>
            </a:r>
            <a:r>
              <a:rPr lang="en-US" altLang="zh-CN" sz="2400" kern="100" dirty="0">
                <a:solidFill>
                  <a:prstClr val="black"/>
                </a:solidFill>
                <a:latin typeface="Times New Roman"/>
                <a:ea typeface="华文细黑"/>
                <a:cs typeface="Courier New"/>
              </a:rPr>
              <a:t>64</a:t>
            </a:r>
            <a:r>
              <a:rPr lang="zh-CN" altLang="zh-CN" sz="2400" kern="100" dirty="0">
                <a:solidFill>
                  <a:prstClr val="black"/>
                </a:solidFill>
                <a:latin typeface="Times New Roman"/>
                <a:ea typeface="华文细黑"/>
                <a:cs typeface="Times New Roman"/>
              </a:rPr>
              <a:t>届柏林国际电影节</a:t>
            </a:r>
            <a:r>
              <a:rPr lang="zh-CN" altLang="zh-CN" sz="2400" kern="100" dirty="0" smtClean="0">
                <a:solidFill>
                  <a:prstClr val="black"/>
                </a:solidFill>
                <a:latin typeface="Times New Roman"/>
                <a:ea typeface="华文细黑"/>
                <a:cs typeface="Times New Roman"/>
              </a:rPr>
              <a:t>最佳</a:t>
            </a:r>
            <a:endParaRPr lang="en-US" altLang="zh-CN" sz="2400" kern="100" dirty="0" smtClean="0">
              <a:solidFill>
                <a:prstClr val="black"/>
              </a:solidFill>
              <a:latin typeface="Times New Roman"/>
              <a:ea typeface="华文细黑"/>
              <a:cs typeface="Times New Roman"/>
            </a:endParaRPr>
          </a:p>
          <a:p>
            <a:pPr lvl="0" algn="just">
              <a:lnSpc>
                <a:spcPct val="150000"/>
              </a:lnSpc>
            </a:pPr>
            <a:r>
              <a:rPr lang="en-US" altLang="zh-CN" sz="2400" kern="100" dirty="0">
                <a:solidFill>
                  <a:prstClr val="black"/>
                </a:solidFill>
                <a:latin typeface="Times New Roman"/>
                <a:ea typeface="华文细黑"/>
                <a:cs typeface="Times New Roman"/>
              </a:rPr>
              <a:t> </a:t>
            </a:r>
            <a:r>
              <a:rPr lang="en-US" altLang="zh-CN" sz="2400" kern="100" dirty="0" smtClean="0">
                <a:solidFill>
                  <a:prstClr val="black"/>
                </a:solidFill>
                <a:latin typeface="Times New Roman"/>
                <a:ea typeface="华文细黑"/>
                <a:cs typeface="Times New Roman"/>
              </a:rPr>
              <a:t>   </a:t>
            </a:r>
            <a:r>
              <a:rPr lang="zh-CN" altLang="zh-CN" sz="2400" kern="100" dirty="0" smtClean="0">
                <a:solidFill>
                  <a:prstClr val="black"/>
                </a:solidFill>
                <a:latin typeface="Times New Roman"/>
                <a:ea typeface="华文细黑"/>
                <a:cs typeface="Times New Roman"/>
              </a:rPr>
              <a:t>影片</a:t>
            </a:r>
            <a:r>
              <a:rPr lang="zh-CN" altLang="zh-CN" sz="2400" kern="100" dirty="0">
                <a:solidFill>
                  <a:prstClr val="black"/>
                </a:solidFill>
                <a:latin typeface="Times New Roman"/>
                <a:ea typeface="华文细黑"/>
                <a:cs typeface="Times New Roman"/>
              </a:rPr>
              <a:t>金熊奖，而该片主演廖凡也成功摘取最佳男演员的桂冠</a:t>
            </a:r>
            <a:r>
              <a:rPr lang="zh-CN" altLang="zh-CN" sz="2400" kern="100" dirty="0" smtClean="0">
                <a:solidFill>
                  <a:prstClr val="black"/>
                </a:solidFill>
                <a:latin typeface="Times New Roman"/>
                <a:ea typeface="华文细黑"/>
                <a:cs typeface="Times New Roman"/>
              </a:rPr>
              <a:t>，</a:t>
            </a:r>
            <a:endParaRPr lang="en-US" altLang="zh-CN" sz="2400" kern="100" dirty="0" smtClean="0">
              <a:solidFill>
                <a:prstClr val="black"/>
              </a:solidFill>
              <a:latin typeface="Times New Roman"/>
              <a:ea typeface="华文细黑"/>
              <a:cs typeface="Times New Roman"/>
            </a:endParaRPr>
          </a:p>
          <a:p>
            <a:pPr lvl="0" algn="just">
              <a:lnSpc>
                <a:spcPct val="150000"/>
              </a:lnSpc>
            </a:pPr>
            <a:r>
              <a:rPr lang="en-US" altLang="zh-CN" sz="2400" kern="100" dirty="0">
                <a:solidFill>
                  <a:prstClr val="black"/>
                </a:solidFill>
                <a:latin typeface="Times New Roman"/>
                <a:ea typeface="华文细黑"/>
                <a:cs typeface="Times New Roman"/>
              </a:rPr>
              <a:t> </a:t>
            </a:r>
            <a:r>
              <a:rPr lang="en-US" altLang="zh-CN" sz="2400" kern="100" dirty="0" smtClean="0">
                <a:solidFill>
                  <a:prstClr val="black"/>
                </a:solidFill>
                <a:latin typeface="Times New Roman"/>
                <a:ea typeface="华文细黑"/>
                <a:cs typeface="Times New Roman"/>
              </a:rPr>
              <a:t>   </a:t>
            </a:r>
            <a:r>
              <a:rPr lang="zh-CN" altLang="zh-CN" sz="2400" kern="100" dirty="0" smtClean="0">
                <a:solidFill>
                  <a:prstClr val="black"/>
                </a:solidFill>
                <a:latin typeface="Times New Roman"/>
                <a:ea typeface="华文细黑"/>
                <a:cs typeface="Times New Roman"/>
              </a:rPr>
              <a:t>成为</a:t>
            </a:r>
            <a:r>
              <a:rPr lang="zh-CN" altLang="zh-CN" sz="2400" kern="100" dirty="0">
                <a:solidFill>
                  <a:prstClr val="black"/>
                </a:solidFill>
                <a:latin typeface="Times New Roman"/>
                <a:ea typeface="华文细黑"/>
                <a:cs typeface="Times New Roman"/>
              </a:rPr>
              <a:t>历史上第一个柏林电影节华人</a:t>
            </a:r>
            <a:r>
              <a:rPr lang="en-US" altLang="zh-CN" sz="2400" kern="100" dirty="0">
                <a:solidFill>
                  <a:prstClr val="black"/>
                </a:solidFill>
                <a:latin typeface="宋体"/>
                <a:ea typeface="华文细黑"/>
                <a:cs typeface="Times New Roman"/>
              </a:rPr>
              <a:t>“</a:t>
            </a:r>
            <a:r>
              <a:rPr lang="zh-CN" altLang="zh-CN" sz="2400" kern="100" dirty="0">
                <a:solidFill>
                  <a:prstClr val="black"/>
                </a:solidFill>
                <a:latin typeface="Times New Roman"/>
                <a:ea typeface="华文细黑"/>
                <a:cs typeface="Times New Roman"/>
              </a:rPr>
              <a:t>影帝</a:t>
            </a:r>
            <a:r>
              <a:rPr lang="en-US" altLang="zh-CN" sz="2400" kern="100" dirty="0">
                <a:solidFill>
                  <a:prstClr val="black"/>
                </a:solidFill>
                <a:latin typeface="宋体"/>
                <a:ea typeface="华文细黑"/>
                <a:cs typeface="Times New Roman"/>
              </a:rPr>
              <a:t>”</a:t>
            </a:r>
            <a:r>
              <a:rPr lang="zh-CN" altLang="zh-CN" sz="2400" kern="100" dirty="0">
                <a:solidFill>
                  <a:prstClr val="black"/>
                </a:solidFill>
                <a:latin typeface="Times New Roman"/>
                <a:ea typeface="华文细黑"/>
                <a:cs typeface="Times New Roman"/>
              </a:rPr>
              <a:t>。</a:t>
            </a:r>
            <a:endParaRPr lang="zh-CN" altLang="zh-CN" sz="2400" kern="100" dirty="0">
              <a:solidFill>
                <a:prstClr val="black"/>
              </a:solidFill>
              <a:latin typeface="宋体"/>
              <a:cs typeface="Courier New"/>
            </a:endParaRPr>
          </a:p>
        </p:txBody>
      </p:sp>
      <p:sp>
        <p:nvSpPr>
          <p:cNvPr id="51"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2"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3" name="表格 52"/>
          <p:cNvGraphicFramePr>
            <a:graphicFrameLocks noGrp="1"/>
          </p:cNvGraphicFramePr>
          <p:nvPr>
            <p:extLst>
              <p:ext uri="{D42A27DB-BD31-4B8C-83A1-F6EECF244321}">
                <p14:modId xmlns:p14="http://schemas.microsoft.com/office/powerpoint/2010/main" val="259223833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4" name="TextBox 53">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5" name="TextBox 54">
            <a:hlinkClick r:id="rId3" action="ppaction://hlinksldjump"/>
          </p:cNvPr>
          <p:cNvSpPr txBox="1"/>
          <p:nvPr/>
        </p:nvSpPr>
        <p:spPr>
          <a:xfrm>
            <a:off x="970498" y="82094"/>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6" name="TextBox 55">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7" name="TextBox 56">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8" name="TextBox 57">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9" name="TextBox 58">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60" name="TextBox 59">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1" name="TextBox 60">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2" name="TextBox 61">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3" name="TextBox 62">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4" name="TextBox 63">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5" name="TextBox 64">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6" name="TextBox 65">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7" name="TextBox 66">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8" name="TextBox 67">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10885443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754" y="807407"/>
            <a:ext cx="8682466" cy="3693319"/>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项介词残缺，应改为</a:t>
            </a:r>
            <a:r>
              <a:rPr lang="en-US" altLang="zh-CN" sz="2600" kern="100" dirty="0">
                <a:latin typeface="+mj-ea"/>
                <a:ea typeface="+mj-ea"/>
                <a:cs typeface="Courier New"/>
              </a:rPr>
              <a:t>“</a:t>
            </a:r>
            <a:r>
              <a:rPr lang="zh-CN" altLang="zh-CN" sz="2600" kern="100" dirty="0">
                <a:latin typeface="Times New Roman"/>
                <a:ea typeface="华文细黑"/>
                <a:cs typeface="Times New Roman"/>
              </a:rPr>
              <a:t>担负着为体育和公益事业筹集资金任务的体育彩票</a:t>
            </a:r>
            <a:r>
              <a:rPr lang="en-US" altLang="zh-CN" sz="2600" kern="100" dirty="0">
                <a:latin typeface="+mj-ea"/>
                <a:ea typeface="+mj-ea"/>
                <a:cs typeface="Courier New"/>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C</a:t>
            </a:r>
            <a:r>
              <a:rPr lang="zh-CN" altLang="zh-CN" sz="2600" kern="100" dirty="0">
                <a:latin typeface="Times New Roman"/>
                <a:ea typeface="华文细黑"/>
                <a:cs typeface="Times New Roman"/>
              </a:rPr>
              <a:t>项句式杂糅，应改为</a:t>
            </a:r>
            <a:r>
              <a:rPr lang="en-US" altLang="zh-CN" sz="2600" kern="100" dirty="0">
                <a:latin typeface="+mj-ea"/>
                <a:ea typeface="+mj-ea"/>
                <a:cs typeface="Courier New"/>
              </a:rPr>
              <a:t>“</a:t>
            </a:r>
            <a:r>
              <a:rPr lang="zh-CN" altLang="zh-CN" sz="2600" kern="100" dirty="0">
                <a:latin typeface="Times New Roman"/>
                <a:ea typeface="华文细黑"/>
                <a:cs typeface="Times New Roman"/>
              </a:rPr>
              <a:t>造成的直接后果是微信支付系统暂时瘫痪</a:t>
            </a:r>
            <a:r>
              <a:rPr lang="en-US" altLang="zh-CN" sz="2600" kern="100" dirty="0">
                <a:latin typeface="+mj-ea"/>
                <a:ea typeface="+mj-ea"/>
                <a:cs typeface="Courier New"/>
              </a:rPr>
              <a:t>”</a:t>
            </a:r>
            <a:r>
              <a:rPr lang="zh-CN" altLang="zh-CN" sz="2600" kern="100" dirty="0">
                <a:latin typeface="Times New Roman"/>
                <a:ea typeface="华文细黑"/>
                <a:cs typeface="Times New Roman"/>
              </a:rPr>
              <a:t>或</a:t>
            </a:r>
            <a:r>
              <a:rPr lang="en-US" altLang="zh-CN" sz="2600" kern="100" dirty="0">
                <a:latin typeface="+mj-ea"/>
                <a:ea typeface="+mj-ea"/>
                <a:cs typeface="Courier New"/>
              </a:rPr>
              <a:t>“</a:t>
            </a:r>
            <a:r>
              <a:rPr lang="zh-CN" altLang="zh-CN" sz="2600" kern="100" dirty="0">
                <a:latin typeface="Times New Roman"/>
                <a:ea typeface="华文细黑"/>
                <a:cs typeface="Times New Roman"/>
              </a:rPr>
              <a:t>导致微信支付系统暂时瘫痪</a:t>
            </a:r>
            <a:r>
              <a:rPr lang="en-US" altLang="zh-CN" sz="2600" kern="100" dirty="0">
                <a:latin typeface="+mj-ea"/>
                <a:ea typeface="+mj-ea"/>
                <a:cs typeface="Courier New"/>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Courier New"/>
              </a:rPr>
              <a:t>D</a:t>
            </a:r>
            <a:r>
              <a:rPr lang="zh-CN" altLang="zh-CN" sz="2600" kern="100" dirty="0">
                <a:latin typeface="Times New Roman"/>
                <a:ea typeface="华文细黑"/>
                <a:cs typeface="Times New Roman"/>
              </a:rPr>
              <a:t>项语序不当，应改为</a:t>
            </a:r>
            <a:r>
              <a:rPr lang="en-US" altLang="zh-CN" sz="2600" kern="100" dirty="0">
                <a:latin typeface="+mj-ea"/>
                <a:ea typeface="+mj-ea"/>
                <a:cs typeface="Courier New"/>
              </a:rPr>
              <a:t>“</a:t>
            </a:r>
            <a:r>
              <a:rPr lang="zh-CN" altLang="zh-CN" sz="2600" kern="100" dirty="0">
                <a:latin typeface="Times New Roman"/>
                <a:ea typeface="华文细黑"/>
                <a:cs typeface="Times New Roman"/>
              </a:rPr>
              <a:t>成为柏林电影节历史上第一个</a:t>
            </a:r>
            <a:r>
              <a:rPr lang="en-US" altLang="zh-CN" sz="2600" kern="100" dirty="0">
                <a:latin typeface="+mj-ea"/>
                <a:ea typeface="+mj-ea"/>
                <a:cs typeface="Courier New"/>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A</a:t>
            </a:r>
            <a:endParaRPr lang="zh-CN" altLang="zh-CN" sz="1050" kern="100" dirty="0">
              <a:effectLst/>
              <a:latin typeface="宋体"/>
              <a:cs typeface="Courier New"/>
            </a:endParaRPr>
          </a:p>
        </p:txBody>
      </p:sp>
      <p:sp>
        <p:nvSpPr>
          <p:cNvPr id="4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1"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52" name="表格 51"/>
          <p:cNvGraphicFramePr>
            <a:graphicFrameLocks noGrp="1"/>
          </p:cNvGraphicFramePr>
          <p:nvPr>
            <p:extLst>
              <p:ext uri="{D42A27DB-BD31-4B8C-83A1-F6EECF244321}">
                <p14:modId xmlns:p14="http://schemas.microsoft.com/office/powerpoint/2010/main" val="259223833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3" name="TextBox 52">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54" name="TextBox 53">
            <a:hlinkClick r:id="rId3" action="ppaction://hlinksldjump"/>
          </p:cNvPr>
          <p:cNvSpPr txBox="1"/>
          <p:nvPr/>
        </p:nvSpPr>
        <p:spPr>
          <a:xfrm>
            <a:off x="970498" y="82094"/>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55" name="TextBox 54">
            <a:hlinkClick r:id="rId4" action="ppaction://hlinksldjump"/>
          </p:cNvPr>
          <p:cNvSpPr txBox="1"/>
          <p:nvPr/>
        </p:nvSpPr>
        <p:spPr>
          <a:xfrm>
            <a:off x="155350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56" name="TextBox 55">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57" name="TextBox 56">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58" name="TextBox 57">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59" name="TextBox 58">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0" name="TextBox 59">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1" name="TextBox 60">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2" name="TextBox 61">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3" name="TextBox 62">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4" name="TextBox 63">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5" name="TextBox 64">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6" name="TextBox 65">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67" name="TextBox 66">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649210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1666" y="605628"/>
            <a:ext cx="8682466" cy="4228850"/>
          </a:xfrm>
          <a:prstGeom prst="rect">
            <a:avLst/>
          </a:prstGeom>
          <a:noFill/>
        </p:spPr>
        <p:txBody>
          <a:bodyPr wrap="square" rtlCol="0">
            <a:spAutoFit/>
          </a:bodyPr>
          <a:lstStyle/>
          <a:p>
            <a:pPr algn="just">
              <a:lnSpc>
                <a:spcPct val="140000"/>
              </a:lnSpc>
              <a:spcAft>
                <a:spcPts val="0"/>
              </a:spcAft>
            </a:pPr>
            <a:r>
              <a:rPr lang="en-US" altLang="zh-CN" sz="2400" kern="100" dirty="0">
                <a:latin typeface="Times New Roman"/>
                <a:ea typeface="华文细黑"/>
                <a:cs typeface="Courier New"/>
              </a:rPr>
              <a:t>3.</a:t>
            </a:r>
            <a:r>
              <a:rPr lang="zh-CN" altLang="zh-CN" sz="2400" kern="100" dirty="0">
                <a:latin typeface="Times New Roman"/>
                <a:ea typeface="华文细黑"/>
                <a:cs typeface="Times New Roman"/>
              </a:rPr>
              <a:t>依次填入下面一段文字横线处的</a:t>
            </a:r>
            <a:r>
              <a:rPr lang="zh-CN" altLang="zh-CN" sz="2400" kern="100" dirty="0" smtClean="0">
                <a:latin typeface="Times New Roman"/>
                <a:ea typeface="华文细黑"/>
                <a:cs typeface="Times New Roman"/>
              </a:rPr>
              <a:t>语句</a:t>
            </a:r>
            <a:r>
              <a:rPr lang="en-US" altLang="zh-CN" sz="2400" kern="100" dirty="0" smtClean="0">
                <a:latin typeface="Times New Roman"/>
                <a:ea typeface="华文细黑"/>
                <a:cs typeface="Times New Roman"/>
              </a:rPr>
              <a:t>,</a:t>
            </a:r>
            <a:r>
              <a:rPr lang="zh-CN" altLang="zh-CN" sz="2400" kern="100" dirty="0" smtClean="0">
                <a:latin typeface="Times New Roman"/>
                <a:ea typeface="华文细黑"/>
                <a:cs typeface="Times New Roman"/>
              </a:rPr>
              <a:t>衔接</a:t>
            </a:r>
            <a:r>
              <a:rPr lang="zh-CN" altLang="zh-CN" sz="2400" kern="100" dirty="0">
                <a:latin typeface="Times New Roman"/>
                <a:ea typeface="华文细黑"/>
                <a:cs typeface="Times New Roman"/>
              </a:rPr>
              <a:t>最恰当的一组是</a:t>
            </a:r>
            <a:r>
              <a:rPr lang="en-US" altLang="zh-CN" sz="2400" kern="100" dirty="0" smtClean="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1000" kern="100" dirty="0">
              <a:latin typeface="宋体"/>
              <a:cs typeface="Courier New"/>
            </a:endParaRPr>
          </a:p>
          <a:p>
            <a:pPr algn="just">
              <a:lnSpc>
                <a:spcPct val="140000"/>
              </a:lnSpc>
              <a:spcAft>
                <a:spcPts val="0"/>
              </a:spcAft>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汉字</a:t>
            </a:r>
            <a:r>
              <a:rPr lang="zh-CN" altLang="zh-CN" sz="2400" kern="100" dirty="0">
                <a:latin typeface="Times New Roman"/>
                <a:ea typeface="华文细黑"/>
                <a:cs typeface="Times New Roman"/>
              </a:rPr>
              <a:t>构成本身，便蕴含了先祖对文化经验和信息的综合与处理</a:t>
            </a:r>
            <a:r>
              <a:rPr lang="zh-CN" altLang="zh-CN" sz="2400" kern="100" dirty="0" smtClean="0">
                <a:latin typeface="Times New Roman"/>
                <a:ea typeface="华文细黑"/>
                <a:cs typeface="Times New Roman"/>
              </a:rPr>
              <a:t>，</a:t>
            </a:r>
            <a:r>
              <a:rPr lang="en-US" altLang="zh-CN" sz="2400" kern="100" dirty="0" smtClean="0">
                <a:latin typeface="Times New Roman"/>
                <a:ea typeface="华文细黑"/>
                <a:cs typeface="Courier New"/>
              </a:rPr>
              <a:t>______</a:t>
            </a:r>
            <a:r>
              <a:rPr lang="zh-CN" altLang="zh-CN" sz="2400" kern="100" dirty="0" smtClean="0">
                <a:latin typeface="Times New Roman"/>
                <a:ea typeface="华文细黑"/>
                <a:cs typeface="Times New Roman"/>
              </a:rPr>
              <a:t>，</a:t>
            </a:r>
            <a:r>
              <a:rPr lang="en-US" altLang="zh-CN" sz="2400" kern="100" dirty="0" smtClean="0">
                <a:latin typeface="Times New Roman"/>
                <a:ea typeface="华文细黑"/>
                <a:cs typeface="Courier New"/>
              </a:rPr>
              <a:t>______</a:t>
            </a:r>
            <a:r>
              <a:rPr lang="zh-CN" altLang="zh-CN" sz="2400" kern="100" dirty="0" smtClean="0">
                <a:latin typeface="Times New Roman"/>
                <a:ea typeface="华文细黑"/>
                <a:cs typeface="Times New Roman"/>
              </a:rPr>
              <a:t>，</a:t>
            </a:r>
            <a:r>
              <a:rPr lang="en-US" altLang="zh-CN" sz="2400" kern="100" dirty="0" smtClean="0">
                <a:latin typeface="Times New Roman"/>
                <a:ea typeface="华文细黑"/>
                <a:cs typeface="Courier New"/>
              </a:rPr>
              <a:t>______</a:t>
            </a:r>
            <a:r>
              <a:rPr lang="zh-CN" altLang="zh-CN" sz="2400" kern="100" dirty="0" smtClean="0">
                <a:latin typeface="Times New Roman"/>
                <a:ea typeface="华文细黑"/>
                <a:cs typeface="Times New Roman"/>
              </a:rPr>
              <a:t>，</a:t>
            </a:r>
            <a:r>
              <a:rPr lang="en-US" altLang="zh-CN" sz="2400" kern="100" dirty="0" smtClean="0">
                <a:latin typeface="Times New Roman"/>
                <a:ea typeface="华文细黑"/>
                <a:cs typeface="Courier New"/>
              </a:rPr>
              <a:t>______</a:t>
            </a:r>
            <a:r>
              <a:rPr lang="zh-CN" altLang="zh-CN" sz="2400" kern="100" dirty="0" smtClean="0">
                <a:latin typeface="Times New Roman"/>
                <a:ea typeface="华文细黑"/>
                <a:cs typeface="Times New Roman"/>
              </a:rPr>
              <a:t>。</a:t>
            </a:r>
            <a:r>
              <a:rPr lang="en-US" altLang="zh-CN" sz="2400" kern="100" dirty="0" smtClean="0">
                <a:latin typeface="Times New Roman"/>
                <a:ea typeface="华文细黑"/>
                <a:cs typeface="Courier New"/>
              </a:rPr>
              <a:t>______</a:t>
            </a:r>
            <a:r>
              <a:rPr lang="zh-CN" altLang="zh-CN" sz="2400" kern="100" dirty="0" smtClean="0">
                <a:latin typeface="Times New Roman"/>
                <a:ea typeface="华文细黑"/>
                <a:cs typeface="Times New Roman"/>
              </a:rPr>
              <a:t>。</a:t>
            </a:r>
            <a:r>
              <a:rPr lang="en-US" altLang="zh-CN" sz="2400" kern="100" dirty="0" smtClean="0">
                <a:latin typeface="Times New Roman"/>
                <a:ea typeface="华文细黑"/>
                <a:cs typeface="Courier New"/>
              </a:rPr>
              <a:t>______</a:t>
            </a:r>
            <a:r>
              <a:rPr lang="zh-CN" altLang="zh-CN" sz="2400" kern="100" dirty="0" smtClean="0">
                <a:latin typeface="Times New Roman"/>
                <a:ea typeface="华文细黑"/>
                <a:cs typeface="Times New Roman"/>
              </a:rPr>
              <a:t>。</a:t>
            </a:r>
            <a:endParaRPr lang="en-US" altLang="zh-CN" sz="1000" kern="100" dirty="0" smtClean="0">
              <a:latin typeface="宋体"/>
              <a:cs typeface="Courier New"/>
            </a:endParaRPr>
          </a:p>
          <a:p>
            <a:pPr algn="just">
              <a:lnSpc>
                <a:spcPct val="140000"/>
              </a:lnSpc>
              <a:spcAft>
                <a:spcPts val="0"/>
              </a:spcAft>
            </a:pPr>
            <a:r>
              <a:rPr lang="en-US" altLang="zh-CN" sz="2400" kern="100" dirty="0" smtClean="0">
                <a:latin typeface="宋体"/>
                <a:ea typeface="华文细黑"/>
                <a:cs typeface="Times New Roman"/>
              </a:rPr>
              <a:t>①</a:t>
            </a:r>
            <a:r>
              <a:rPr lang="zh-CN" altLang="zh-CN" sz="2400" kern="100" dirty="0" smtClean="0">
                <a:latin typeface="Times New Roman"/>
                <a:ea typeface="华文细黑"/>
                <a:cs typeface="Times New Roman"/>
              </a:rPr>
              <a:t>对事物进行观察与思考　</a:t>
            </a:r>
            <a:r>
              <a:rPr lang="en-US" altLang="zh-CN" sz="2400" kern="100" dirty="0" smtClean="0">
                <a:latin typeface="宋体"/>
                <a:ea typeface="华文细黑"/>
                <a:cs typeface="Times New Roman"/>
              </a:rPr>
              <a:t>②</a:t>
            </a:r>
            <a:r>
              <a:rPr lang="zh-CN" altLang="zh-CN" sz="2400" kern="100" dirty="0" smtClean="0">
                <a:latin typeface="Times New Roman"/>
                <a:ea typeface="华文细黑"/>
                <a:cs typeface="Times New Roman"/>
              </a:rPr>
              <a:t>有对事物直观的描摹</a:t>
            </a:r>
            <a:endParaRPr lang="zh-CN" altLang="zh-CN" sz="1000" kern="100" dirty="0" smtClean="0">
              <a:latin typeface="宋体"/>
              <a:cs typeface="Courier New"/>
            </a:endParaRPr>
          </a:p>
          <a:p>
            <a:pPr algn="just">
              <a:lnSpc>
                <a:spcPct val="140000"/>
              </a:lnSpc>
              <a:spcAft>
                <a:spcPts val="0"/>
              </a:spcAft>
            </a:pPr>
            <a:r>
              <a:rPr lang="en-US" altLang="zh-CN" sz="2400" kern="100" dirty="0" smtClean="0">
                <a:latin typeface="宋体"/>
                <a:ea typeface="华文细黑"/>
                <a:cs typeface="Times New Roman"/>
              </a:rPr>
              <a:t>③</a:t>
            </a:r>
            <a:r>
              <a:rPr lang="zh-CN" altLang="zh-CN" sz="2400" kern="100" dirty="0">
                <a:latin typeface="Times New Roman"/>
                <a:ea typeface="华文细黑"/>
                <a:cs typeface="Times New Roman"/>
              </a:rPr>
              <a:t>也有对很多抽象概念的感知　</a:t>
            </a:r>
            <a:r>
              <a:rPr lang="en-US" altLang="zh-CN" sz="2400" kern="100" dirty="0">
                <a:latin typeface="宋体"/>
                <a:ea typeface="华文细黑"/>
                <a:cs typeface="Times New Roman"/>
              </a:rPr>
              <a:t>④</a:t>
            </a:r>
            <a:r>
              <a:rPr lang="zh-CN" altLang="zh-CN" sz="2400" kern="100" dirty="0">
                <a:latin typeface="Times New Roman"/>
                <a:ea typeface="华文细黑"/>
                <a:cs typeface="Times New Roman"/>
              </a:rPr>
              <a:t>所以中国会有</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小学</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传统，把文字、音韵和训诂之学作为学问的根基　</a:t>
            </a:r>
            <a:r>
              <a:rPr lang="en-US" altLang="zh-CN" sz="2400" kern="100" dirty="0">
                <a:latin typeface="宋体"/>
                <a:ea typeface="华文细黑"/>
                <a:cs typeface="Times New Roman"/>
              </a:rPr>
              <a:t>⑤</a:t>
            </a:r>
            <a:r>
              <a:rPr lang="zh-CN" altLang="zh-CN" sz="2400" kern="100" dirty="0">
                <a:latin typeface="Times New Roman"/>
                <a:ea typeface="华文细黑"/>
                <a:cs typeface="Times New Roman"/>
              </a:rPr>
              <a:t>曾国藩说</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读书以训诂为本</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，就是指要认知汉字中的文化信息　</a:t>
            </a:r>
            <a:r>
              <a:rPr lang="en-US" altLang="zh-CN" sz="2400" kern="100" dirty="0">
                <a:latin typeface="宋体"/>
                <a:ea typeface="华文细黑"/>
                <a:cs typeface="Times New Roman"/>
              </a:rPr>
              <a:t>⑥</a:t>
            </a:r>
            <a:r>
              <a:rPr lang="zh-CN" altLang="zh-CN" sz="2400" kern="100" dirty="0">
                <a:latin typeface="Times New Roman"/>
                <a:ea typeface="华文细黑"/>
                <a:cs typeface="Times New Roman"/>
              </a:rPr>
              <a:t>用联想、象征、比喻等多种</a:t>
            </a:r>
            <a:r>
              <a:rPr lang="zh-CN" altLang="zh-CN" sz="2400" kern="100" dirty="0" smtClean="0">
                <a:latin typeface="Times New Roman"/>
                <a:ea typeface="华文细黑"/>
                <a:cs typeface="Times New Roman"/>
              </a:rPr>
              <a:t>方式</a:t>
            </a:r>
            <a:r>
              <a:rPr lang="en-US" altLang="zh-CN" sz="2400" kern="100" dirty="0" smtClean="0">
                <a:latin typeface="Times New Roman"/>
                <a:ea typeface="华文细黑"/>
                <a:cs typeface="Times New Roman"/>
              </a:rPr>
              <a:t>    </a:t>
            </a:r>
            <a:endParaRPr lang="en-US" altLang="zh-CN" sz="1000" kern="100" dirty="0" smtClean="0">
              <a:latin typeface="宋体"/>
              <a:cs typeface="Courier New"/>
            </a:endParaRPr>
          </a:p>
        </p:txBody>
      </p:sp>
      <p:sp>
        <p:nvSpPr>
          <p:cNvPr id="3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5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60" name="表格 59"/>
          <p:cNvGraphicFramePr>
            <a:graphicFrameLocks noGrp="1"/>
          </p:cNvGraphicFramePr>
          <p:nvPr>
            <p:extLst>
              <p:ext uri="{D42A27DB-BD31-4B8C-83A1-F6EECF244321}">
                <p14:modId xmlns:p14="http://schemas.microsoft.com/office/powerpoint/2010/main" val="2592238334"/>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1" name="TextBox 60">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2" name="TextBox 61">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63" name="TextBox 62">
            <a:hlinkClick r:id="rId4" action="ppaction://hlinksldjump"/>
          </p:cNvPr>
          <p:cNvSpPr txBox="1"/>
          <p:nvPr/>
        </p:nvSpPr>
        <p:spPr>
          <a:xfrm>
            <a:off x="1553506"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64" name="TextBox 63">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65" name="TextBox 64">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66" name="TextBox 65">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67" name="TextBox 66">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8" name="TextBox 67">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9" name="TextBox 68">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70" name="TextBox 69">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71" name="TextBox 70">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72" name="TextBox 71">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73" name="TextBox 72">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74" name="TextBox 73">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75" name="TextBox 74">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243376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7132" y="597054"/>
            <a:ext cx="8769291" cy="4293483"/>
          </a:xfrm>
          <a:prstGeom prst="rect">
            <a:avLst/>
          </a:prstGeom>
          <a:noFill/>
        </p:spPr>
        <p:txBody>
          <a:bodyPr wrap="square" rtlCol="0">
            <a:spAutoFit/>
          </a:bodyPr>
          <a:lstStyle/>
          <a:p>
            <a:pPr lvl="0" algn="just">
              <a:lnSpc>
                <a:spcPct val="150000"/>
              </a:lnSpc>
            </a:pPr>
            <a:r>
              <a:rPr lang="en-US" altLang="zh-CN" sz="2600" kern="100" dirty="0" smtClean="0">
                <a:solidFill>
                  <a:prstClr val="black"/>
                </a:solidFill>
                <a:latin typeface="Times New Roman"/>
                <a:ea typeface="华文细黑"/>
                <a:cs typeface="Courier New"/>
              </a:rPr>
              <a:t>A.</a:t>
            </a:r>
            <a:r>
              <a:rPr lang="en-US" altLang="zh-CN" sz="2600" kern="100" dirty="0" smtClean="0">
                <a:solidFill>
                  <a:prstClr val="black"/>
                </a:solidFill>
                <a:latin typeface="宋体"/>
                <a:ea typeface="华文细黑"/>
                <a:cs typeface="Times New Roman"/>
              </a:rPr>
              <a:t>③②①⑤⑥④</a:t>
            </a:r>
            <a:r>
              <a:rPr lang="en-US" altLang="zh-CN" sz="2600" kern="100" dirty="0" smtClean="0">
                <a:solidFill>
                  <a:prstClr val="black"/>
                </a:solidFill>
                <a:latin typeface="Times New Roman"/>
                <a:ea typeface="华文细黑"/>
                <a:cs typeface="Courier New"/>
              </a:rPr>
              <a:t>  		B.</a:t>
            </a:r>
            <a:r>
              <a:rPr lang="en-US" altLang="zh-CN" sz="2600" kern="100" dirty="0" smtClean="0">
                <a:solidFill>
                  <a:prstClr val="black"/>
                </a:solidFill>
                <a:latin typeface="宋体"/>
                <a:ea typeface="华文细黑"/>
                <a:cs typeface="Times New Roman"/>
              </a:rPr>
              <a:t>②③⑥①④⑤</a:t>
            </a:r>
            <a:endParaRPr lang="zh-CN" altLang="zh-CN" sz="2600" kern="100" dirty="0" smtClean="0">
              <a:solidFill>
                <a:prstClr val="black"/>
              </a:solidFill>
              <a:latin typeface="宋体"/>
              <a:cs typeface="Courier New"/>
            </a:endParaRPr>
          </a:p>
          <a:p>
            <a:pPr lvl="0" algn="just">
              <a:lnSpc>
                <a:spcPct val="150000"/>
              </a:lnSpc>
            </a:pPr>
            <a:r>
              <a:rPr lang="en-US" altLang="zh-CN" sz="2600" kern="100" dirty="0" smtClean="0">
                <a:solidFill>
                  <a:prstClr val="black"/>
                </a:solidFill>
                <a:latin typeface="Times New Roman"/>
                <a:ea typeface="华文细黑"/>
                <a:cs typeface="Courier New"/>
              </a:rPr>
              <a:t>C.</a:t>
            </a:r>
            <a:r>
              <a:rPr lang="en-US" altLang="zh-CN" sz="2600" kern="100" dirty="0" smtClean="0">
                <a:solidFill>
                  <a:prstClr val="black"/>
                </a:solidFill>
                <a:latin typeface="宋体"/>
                <a:ea typeface="华文细黑"/>
                <a:cs typeface="Times New Roman"/>
              </a:rPr>
              <a:t>③⑥②④①⑤</a:t>
            </a:r>
            <a:r>
              <a:rPr lang="en-US" altLang="zh-CN" sz="2600" kern="100" dirty="0" smtClean="0">
                <a:solidFill>
                  <a:prstClr val="black"/>
                </a:solidFill>
                <a:latin typeface="Times New Roman"/>
                <a:ea typeface="华文细黑"/>
                <a:cs typeface="Courier New"/>
              </a:rPr>
              <a:t>  		D.</a:t>
            </a:r>
            <a:r>
              <a:rPr lang="en-US" altLang="zh-CN" sz="2600" kern="100" dirty="0" smtClean="0">
                <a:solidFill>
                  <a:prstClr val="black"/>
                </a:solidFill>
                <a:latin typeface="宋体"/>
                <a:ea typeface="华文细黑"/>
                <a:cs typeface="Times New Roman"/>
              </a:rPr>
              <a:t>②③⑥④①⑤</a:t>
            </a: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根据第</a:t>
            </a:r>
            <a:r>
              <a:rPr lang="zh-CN" altLang="zh-CN" sz="2600" kern="100" dirty="0">
                <a:latin typeface="宋体"/>
                <a:cs typeface="宋体"/>
              </a:rPr>
              <a:t>③</a:t>
            </a:r>
            <a:r>
              <a:rPr lang="zh-CN" altLang="zh-CN" sz="2600" kern="100" dirty="0">
                <a:latin typeface="Times New Roman"/>
                <a:ea typeface="华文细黑"/>
                <a:cs typeface="Times New Roman"/>
              </a:rPr>
              <a:t>句中的</a:t>
            </a:r>
            <a:r>
              <a:rPr lang="en-US" altLang="zh-CN" sz="2600" kern="100" dirty="0">
                <a:latin typeface="+mj-ea"/>
                <a:ea typeface="+mj-ea"/>
                <a:cs typeface="Courier New"/>
              </a:rPr>
              <a:t>“</a:t>
            </a:r>
            <a:r>
              <a:rPr lang="zh-CN" altLang="zh-CN" sz="2600" kern="100" dirty="0">
                <a:latin typeface="Times New Roman"/>
                <a:ea typeface="华文细黑"/>
                <a:cs typeface="Times New Roman"/>
              </a:rPr>
              <a:t>也有</a:t>
            </a:r>
            <a:r>
              <a:rPr lang="en-US" altLang="zh-CN" sz="2600" kern="100" dirty="0">
                <a:latin typeface="+mj-ea"/>
                <a:ea typeface="+mj-ea"/>
                <a:cs typeface="Courier New"/>
              </a:rPr>
              <a:t>”</a:t>
            </a:r>
            <a:r>
              <a:rPr lang="zh-CN" altLang="zh-CN" sz="2600" kern="100" dirty="0">
                <a:latin typeface="Times New Roman"/>
                <a:ea typeface="华文细黑"/>
                <a:cs typeface="Times New Roman"/>
              </a:rPr>
              <a:t>可以判断，</a:t>
            </a:r>
            <a:r>
              <a:rPr lang="zh-CN" altLang="zh-CN" sz="2600" kern="100" dirty="0">
                <a:latin typeface="宋体"/>
                <a:cs typeface="宋体"/>
              </a:rPr>
              <a:t>③</a:t>
            </a:r>
            <a:r>
              <a:rPr lang="zh-CN" altLang="zh-CN" sz="2600" kern="100" dirty="0">
                <a:latin typeface="Times New Roman"/>
                <a:ea typeface="华文细黑"/>
                <a:cs typeface="Times New Roman"/>
              </a:rPr>
              <a:t>句不能放在第一个横线处，所以排除</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两项</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kern="100" dirty="0" smtClean="0">
                <a:latin typeface="Times New Roman"/>
                <a:ea typeface="华文细黑"/>
                <a:cs typeface="Times New Roman"/>
              </a:rPr>
              <a:t>而</a:t>
            </a:r>
            <a:r>
              <a:rPr lang="zh-CN" altLang="zh-CN" sz="2600" kern="100" dirty="0">
                <a:latin typeface="宋体"/>
                <a:cs typeface="宋体"/>
              </a:rPr>
              <a:t>⑤</a:t>
            </a:r>
            <a:r>
              <a:rPr lang="zh-CN" altLang="zh-CN" sz="2600" kern="100" dirty="0">
                <a:latin typeface="Times New Roman"/>
                <a:ea typeface="华文细黑"/>
                <a:cs typeface="Times New Roman"/>
              </a:rPr>
              <a:t>句中的</a:t>
            </a:r>
            <a:r>
              <a:rPr lang="en-US" altLang="zh-CN" sz="2600" kern="100" dirty="0">
                <a:latin typeface="+mj-ea"/>
                <a:ea typeface="+mj-ea"/>
                <a:cs typeface="Courier New"/>
              </a:rPr>
              <a:t>“</a:t>
            </a:r>
            <a:r>
              <a:rPr lang="zh-CN" altLang="zh-CN" sz="2600" kern="100" dirty="0">
                <a:latin typeface="Times New Roman"/>
                <a:ea typeface="华文细黑"/>
                <a:cs typeface="Times New Roman"/>
              </a:rPr>
              <a:t>训诂</a:t>
            </a:r>
            <a:r>
              <a:rPr lang="en-US" altLang="zh-CN" sz="2600" kern="100" dirty="0">
                <a:latin typeface="+mj-ea"/>
                <a:ea typeface="+mj-ea"/>
                <a:cs typeface="Courier New"/>
              </a:rPr>
              <a:t>”</a:t>
            </a:r>
            <a:r>
              <a:rPr lang="zh-CN" altLang="zh-CN" sz="2600" kern="100" dirty="0">
                <a:latin typeface="Times New Roman"/>
                <a:ea typeface="华文细黑"/>
                <a:cs typeface="Times New Roman"/>
              </a:rPr>
              <a:t>紧承</a:t>
            </a:r>
            <a:r>
              <a:rPr lang="zh-CN" altLang="zh-CN" sz="2600" kern="100" dirty="0">
                <a:latin typeface="宋体"/>
                <a:cs typeface="宋体"/>
              </a:rPr>
              <a:t>④</a:t>
            </a:r>
            <a:r>
              <a:rPr lang="zh-CN" altLang="zh-CN" sz="2600" kern="100" dirty="0">
                <a:latin typeface="Times New Roman"/>
                <a:ea typeface="华文细黑"/>
                <a:cs typeface="Times New Roman"/>
              </a:rPr>
              <a:t>句中的</a:t>
            </a:r>
            <a:r>
              <a:rPr lang="en-US" altLang="zh-CN" sz="2600" kern="100" dirty="0">
                <a:latin typeface="+mj-ea"/>
                <a:ea typeface="+mj-ea"/>
                <a:cs typeface="Courier New"/>
              </a:rPr>
              <a:t>“</a:t>
            </a:r>
            <a:r>
              <a:rPr lang="zh-CN" altLang="zh-CN" sz="2600" kern="100" dirty="0">
                <a:latin typeface="Times New Roman"/>
                <a:ea typeface="华文细黑"/>
                <a:cs typeface="Times New Roman"/>
              </a:rPr>
              <a:t>训诂</a:t>
            </a:r>
            <a:r>
              <a:rPr lang="en-US" altLang="zh-CN" sz="2600" kern="100" dirty="0">
                <a:latin typeface="+mj-ea"/>
                <a:ea typeface="+mj-ea"/>
                <a:cs typeface="Courier New"/>
              </a:rPr>
              <a:t>”</a:t>
            </a:r>
            <a:r>
              <a:rPr lang="zh-CN" altLang="zh-CN" sz="2600" kern="100" dirty="0">
                <a:latin typeface="Times New Roman"/>
                <a:ea typeface="华文细黑"/>
                <a:cs typeface="Times New Roman"/>
              </a:rPr>
              <a:t>，故</a:t>
            </a:r>
            <a:r>
              <a:rPr lang="zh-CN" altLang="zh-CN" sz="2600" kern="100" dirty="0">
                <a:latin typeface="宋体"/>
                <a:cs typeface="宋体"/>
              </a:rPr>
              <a:t>④⑤</a:t>
            </a:r>
            <a:r>
              <a:rPr lang="zh-CN" altLang="zh-CN" sz="2600" kern="100" dirty="0">
                <a:latin typeface="Times New Roman"/>
                <a:ea typeface="华文细黑"/>
                <a:cs typeface="Times New Roman"/>
              </a:rPr>
              <a:t>两句紧密相连，所以应该选择</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项。</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46C0A"/>
                </a:solidFill>
                <a:latin typeface="Times New Roman"/>
                <a:ea typeface="华文细黑"/>
                <a:cs typeface="Courier New"/>
              </a:rPr>
              <a:t>B</a:t>
            </a:r>
            <a:endParaRPr lang="zh-CN" altLang="zh-CN" sz="1050" kern="100" dirty="0">
              <a:latin typeface="宋体"/>
              <a:cs typeface="Courier New"/>
            </a:endParaRPr>
          </a:p>
        </p:txBody>
      </p:sp>
      <p:sp>
        <p:nvSpPr>
          <p:cNvPr id="2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1" name="表格 30"/>
          <p:cNvGraphicFramePr>
            <a:graphicFrameLocks noGrp="1"/>
          </p:cNvGraphicFramePr>
          <p:nvPr>
            <p:extLst>
              <p:ext uri="{D42A27DB-BD31-4B8C-83A1-F6EECF244321}">
                <p14:modId xmlns:p14="http://schemas.microsoft.com/office/powerpoint/2010/main" val="1116268240"/>
              </p:ext>
            </p:extLst>
          </p:nvPr>
        </p:nvGraphicFramePr>
        <p:xfrm>
          <a:off x="381908" y="85780"/>
          <a:ext cx="8746845" cy="335280"/>
        </p:xfrm>
        <a:graphic>
          <a:graphicData uri="http://schemas.openxmlformats.org/drawingml/2006/table">
            <a:tbl>
              <a:tblPr firstRow="1" bandRow="1">
                <a:tableStyleId>{5C22544A-7EE6-4342-B048-85BDC9FD1C3A}</a:tableStyleId>
              </a:tblPr>
              <a:tblGrid>
                <a:gridCol w="583123"/>
                <a:gridCol w="583123"/>
                <a:gridCol w="583123"/>
                <a:gridCol w="583123"/>
                <a:gridCol w="583123"/>
                <a:gridCol w="583123"/>
                <a:gridCol w="583123"/>
                <a:gridCol w="583123"/>
                <a:gridCol w="583123"/>
                <a:gridCol w="583123"/>
                <a:gridCol w="583123"/>
                <a:gridCol w="583123"/>
                <a:gridCol w="583123"/>
                <a:gridCol w="583123"/>
                <a:gridCol w="5831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2" name="TextBox 31">
            <a:hlinkClick r:id="rId2" action="ppaction://hlinksldjump"/>
          </p:cNvPr>
          <p:cNvSpPr txBox="1"/>
          <p:nvPr/>
        </p:nvSpPr>
        <p:spPr>
          <a:xfrm>
            <a:off x="391144" y="80576"/>
            <a:ext cx="5686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3" name="TextBox 32">
            <a:hlinkClick r:id="rId3" action="ppaction://hlinksldjump"/>
          </p:cNvPr>
          <p:cNvSpPr txBox="1"/>
          <p:nvPr/>
        </p:nvSpPr>
        <p:spPr>
          <a:xfrm>
            <a:off x="970498" y="82094"/>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4" name="TextBox 33">
            <a:hlinkClick r:id="rId4" action="ppaction://hlinksldjump"/>
          </p:cNvPr>
          <p:cNvSpPr txBox="1"/>
          <p:nvPr/>
        </p:nvSpPr>
        <p:spPr>
          <a:xfrm>
            <a:off x="1553506" y="81950"/>
            <a:ext cx="56818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5" name="TextBox 34">
            <a:hlinkClick r:id="rId5" action="ppaction://hlinksldjump"/>
          </p:cNvPr>
          <p:cNvSpPr txBox="1"/>
          <p:nvPr/>
        </p:nvSpPr>
        <p:spPr>
          <a:xfrm>
            <a:off x="2134776"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60" name="TextBox 59">
            <a:hlinkClick r:id="rId6" action="ppaction://hlinksldjump"/>
          </p:cNvPr>
          <p:cNvSpPr txBox="1"/>
          <p:nvPr/>
        </p:nvSpPr>
        <p:spPr>
          <a:xfrm>
            <a:off x="272265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61" name="TextBox 60">
            <a:hlinkClick r:id="rId7" action="ppaction://hlinksldjump"/>
          </p:cNvPr>
          <p:cNvSpPr txBox="1"/>
          <p:nvPr/>
        </p:nvSpPr>
        <p:spPr>
          <a:xfrm>
            <a:off x="3304558"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62" name="TextBox 61">
            <a:hlinkClick r:id="rId8" action="ppaction://hlinksldjump"/>
          </p:cNvPr>
          <p:cNvSpPr txBox="1"/>
          <p:nvPr/>
        </p:nvSpPr>
        <p:spPr>
          <a:xfrm>
            <a:off x="3888242" y="87054"/>
            <a:ext cx="56818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63" name="TextBox 62">
            <a:hlinkClick r:id="rId9" action="ppaction://hlinksldjump"/>
          </p:cNvPr>
          <p:cNvSpPr txBox="1"/>
          <p:nvPr/>
        </p:nvSpPr>
        <p:spPr>
          <a:xfrm>
            <a:off x="4467734"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4" name="TextBox 63">
            <a:hlinkClick r:id="rId10" action="ppaction://hlinksldjump"/>
          </p:cNvPr>
          <p:cNvSpPr txBox="1"/>
          <p:nvPr/>
        </p:nvSpPr>
        <p:spPr>
          <a:xfrm>
            <a:off x="5059038" y="76846"/>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65" name="TextBox 64">
            <a:hlinkClick r:id="rId11" action="ppaction://hlinksldjump"/>
          </p:cNvPr>
          <p:cNvSpPr txBox="1"/>
          <p:nvPr/>
        </p:nvSpPr>
        <p:spPr>
          <a:xfrm>
            <a:off x="5639294" y="79362"/>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66" name="TextBox 65">
            <a:hlinkClick r:id="rId12" action="ppaction://hlinksldjump"/>
          </p:cNvPr>
          <p:cNvSpPr txBox="1"/>
          <p:nvPr/>
        </p:nvSpPr>
        <p:spPr>
          <a:xfrm>
            <a:off x="6223992" y="81950"/>
            <a:ext cx="56818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67" name="TextBox 66">
            <a:hlinkClick r:id="rId13" action="ppaction://hlinksldjump"/>
          </p:cNvPr>
          <p:cNvSpPr txBox="1"/>
          <p:nvPr/>
        </p:nvSpPr>
        <p:spPr>
          <a:xfrm>
            <a:off x="6796628" y="84538"/>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68" name="TextBox 67">
            <a:hlinkClick r:id="rId14" action="ppaction://hlinksldjump"/>
          </p:cNvPr>
          <p:cNvSpPr txBox="1"/>
          <p:nvPr/>
        </p:nvSpPr>
        <p:spPr>
          <a:xfrm>
            <a:off x="7393774" y="87126"/>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13</a:t>
            </a:r>
            <a:endParaRPr lang="zh-CN" altLang="en-US" dirty="0"/>
          </a:p>
        </p:txBody>
      </p:sp>
      <p:sp>
        <p:nvSpPr>
          <p:cNvPr id="69" name="TextBox 68">
            <a:hlinkClick r:id="rId15" action="ppaction://hlinksldjump"/>
          </p:cNvPr>
          <p:cNvSpPr txBox="1"/>
          <p:nvPr/>
        </p:nvSpPr>
        <p:spPr>
          <a:xfrm>
            <a:off x="7977458" y="89714"/>
            <a:ext cx="568189"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14</a:t>
            </a:r>
            <a:endParaRPr lang="zh-CN" altLang="en-US" dirty="0"/>
          </a:p>
        </p:txBody>
      </p:sp>
      <p:sp>
        <p:nvSpPr>
          <p:cNvPr id="70" name="TextBox 69">
            <a:hlinkClick r:id="rId16" action="ppaction://hlinksldjump"/>
          </p:cNvPr>
          <p:cNvSpPr txBox="1"/>
          <p:nvPr/>
        </p:nvSpPr>
        <p:spPr>
          <a:xfrm>
            <a:off x="8561902" y="84682"/>
            <a:ext cx="550794"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smtClean="0"/>
              <a:t>15</a:t>
            </a:r>
            <a:endParaRPr lang="zh-CN" altLang="en-US" dirty="0"/>
          </a:p>
        </p:txBody>
      </p:sp>
    </p:spTree>
    <p:extLst>
      <p:ext uri="{BB962C8B-B14F-4D97-AF65-F5344CB8AC3E}">
        <p14:creationId xmlns:p14="http://schemas.microsoft.com/office/powerpoint/2010/main" val="239670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2790</TotalTime>
  <Words>1580</Words>
  <Application>Microsoft Office PowerPoint</Application>
  <PresentationFormat>全屏显示(16:9)</PresentationFormat>
  <Paragraphs>835</Paragraphs>
  <Slides>44</Slides>
  <Notes>0</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261</cp:revision>
  <dcterms:created xsi:type="dcterms:W3CDTF">2014-12-15T01:46:29Z</dcterms:created>
  <dcterms:modified xsi:type="dcterms:W3CDTF">2015-04-15T07:40:58Z</dcterms:modified>
</cp:coreProperties>
</file>