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716" r:id="rId3"/>
    <p:sldId id="587" r:id="rId4"/>
    <p:sldId id="591" r:id="rId5"/>
    <p:sldId id="592" r:id="rId6"/>
    <p:sldId id="721" r:id="rId7"/>
    <p:sldId id="593" r:id="rId8"/>
    <p:sldId id="722" r:id="rId9"/>
    <p:sldId id="595" r:id="rId10"/>
    <p:sldId id="723" r:id="rId11"/>
    <p:sldId id="597" r:id="rId12"/>
    <p:sldId id="724" r:id="rId13"/>
    <p:sldId id="599" r:id="rId14"/>
    <p:sldId id="600" r:id="rId15"/>
    <p:sldId id="602" r:id="rId16"/>
    <p:sldId id="603" r:id="rId17"/>
    <p:sldId id="604" r:id="rId18"/>
    <p:sldId id="605" r:id="rId19"/>
    <p:sldId id="720" r:id="rId20"/>
    <p:sldId id="606" r:id="rId21"/>
    <p:sldId id="607" r:id="rId22"/>
    <p:sldId id="725" r:id="rId23"/>
    <p:sldId id="608" r:id="rId24"/>
    <p:sldId id="726" r:id="rId25"/>
    <p:sldId id="610" r:id="rId26"/>
    <p:sldId id="611" r:id="rId27"/>
    <p:sldId id="612" r:id="rId28"/>
    <p:sldId id="727" r:id="rId29"/>
    <p:sldId id="728" r:id="rId30"/>
    <p:sldId id="615" r:id="rId31"/>
    <p:sldId id="729" r:id="rId32"/>
    <p:sldId id="688" r:id="rId33"/>
    <p:sldId id="730" r:id="rId34"/>
    <p:sldId id="691" r:id="rId35"/>
    <p:sldId id="692" r:id="rId36"/>
    <p:sldId id="381"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11.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1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13.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14.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15.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16.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17.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19.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20.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21.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2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23.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24.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25.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26.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27.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28.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29.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3.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30.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31.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3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33.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34.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35.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5.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6.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7.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8.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_rels/slide9.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0976" y="2421260"/>
            <a:ext cx="4801314" cy="707886"/>
          </a:xfrm>
          <a:prstGeom prst="rect">
            <a:avLst/>
          </a:prstGeom>
          <a:noFill/>
        </p:spPr>
        <p:txBody>
          <a:bodyPr wrap="none" rtlCol="0">
            <a:spAutoFit/>
          </a:bodyPr>
          <a:lstStyle/>
          <a:p>
            <a:pPr algn="ctr"/>
            <a:r>
              <a:rPr lang="zh-CN" altLang="en-US" sz="4000" b="1" dirty="0">
                <a:solidFill>
                  <a:srgbClr val="FF1111"/>
                </a:solidFill>
                <a:latin typeface="Times New Roman" pitchFamily="18" charset="0"/>
                <a:ea typeface="微软雅黑" pitchFamily="34" charset="-122"/>
                <a:cs typeface="Times New Roman" pitchFamily="18" charset="0"/>
              </a:rPr>
              <a:t>语句补写题题组训练</a:t>
            </a:r>
          </a:p>
        </p:txBody>
      </p:sp>
      <p:sp>
        <p:nvSpPr>
          <p:cNvPr id="3" name="TextBox 2"/>
          <p:cNvSpPr txBox="1"/>
          <p:nvPr/>
        </p:nvSpPr>
        <p:spPr>
          <a:xfrm>
            <a:off x="2627784" y="1830159"/>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446" y="645964"/>
            <a:ext cx="8946973" cy="3093154"/>
          </a:xfrm>
          <a:prstGeom prst="rect">
            <a:avLst/>
          </a:prstGeom>
        </p:spPr>
        <p:txBody>
          <a:bodyPr>
            <a:spAutoFit/>
          </a:bodyPr>
          <a:lstStyle/>
          <a:p>
            <a:pPr lvl="0" algn="just">
              <a:lnSpc>
                <a:spcPct val="150000"/>
              </a:lnSpc>
            </a:pPr>
            <a:r>
              <a:rPr lang="zh-CN" altLang="zh-CN" sz="2600" kern="100" dirty="0" smtClean="0">
                <a:solidFill>
                  <a:prstClr val="black"/>
                </a:solidFill>
                <a:latin typeface="Times New Roman"/>
                <a:ea typeface="华文细黑"/>
                <a:cs typeface="Times New Roman"/>
              </a:rPr>
              <a:t>人工影响天气</a:t>
            </a:r>
            <a:r>
              <a:rPr lang="zh-CN" altLang="zh-CN" sz="2600" kern="100" dirty="0">
                <a:solidFill>
                  <a:prstClr val="black"/>
                </a:solidFill>
                <a:latin typeface="Times New Roman"/>
                <a:ea typeface="华文细黑"/>
                <a:cs typeface="Times New Roman"/>
              </a:rPr>
              <a:t>效果有限，气候稳定几乎完全依赖地球环境在可调节范围内的自我修复，</a:t>
            </a:r>
            <a:r>
              <a:rPr lang="en-US" altLang="zh-CN" sz="2600" kern="100" dirty="0">
                <a:solidFill>
                  <a:prstClr val="black"/>
                </a:solidFill>
                <a:latin typeface="宋体"/>
                <a:ea typeface="华文细黑"/>
                <a:cs typeface="Times New Roman"/>
              </a:rPr>
              <a:t>③</a:t>
            </a:r>
            <a:r>
              <a:rPr lang="en-US" altLang="zh-CN" sz="2600" kern="100" dirty="0" smtClean="0">
                <a:solidFill>
                  <a:prstClr val="black"/>
                </a:solidFill>
                <a:latin typeface="Times New Roman"/>
                <a:ea typeface="华文细黑"/>
                <a:cs typeface="Courier New"/>
              </a:rPr>
              <a:t>____________________</a:t>
            </a:r>
            <a:r>
              <a:rPr lang="zh-CN" altLang="zh-CN" sz="2600" kern="100" dirty="0" smtClean="0">
                <a:solidFill>
                  <a:prstClr val="black"/>
                </a:solidFill>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或将造成雪崩式的环境突变，后果不堪设想</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干旱因成灾缓慢常常被忽视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但人类活动</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人为因素</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的影响也不可小视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一旦这种自我修复能力遭到</a:t>
            </a:r>
            <a:r>
              <a:rPr lang="zh-CN" altLang="zh-CN" sz="2600" kern="100" dirty="0" smtClean="0">
                <a:solidFill>
                  <a:srgbClr val="E46C0A"/>
                </a:solidFill>
                <a:latin typeface="Times New Roman"/>
                <a:ea typeface="华文细黑"/>
                <a:cs typeface="Times New Roman"/>
              </a:rPr>
              <a:t>破坏</a:t>
            </a:r>
            <a:endParaRPr lang="en-US" altLang="zh-CN" sz="2600" kern="100" dirty="0" smtClean="0">
              <a:solidFill>
                <a:srgbClr val="E46C0A"/>
              </a:solidFill>
              <a:latin typeface="Times New Roman"/>
              <a:ea typeface="华文细黑"/>
              <a:cs typeface="Times New Roman"/>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00285894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93492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6579" y="540286"/>
            <a:ext cx="882132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在下面一段文字横线处补写恰当的语句，使整段文字语意完整连贯，内容贴切，逻辑严密。每处不超过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endParaRPr lang="zh-CN" altLang="zh-CN" sz="1050" kern="100" dirty="0">
              <a:latin typeface="宋体"/>
              <a:cs typeface="Courier New"/>
            </a:endParaRPr>
          </a:p>
          <a:p>
            <a:pPr>
              <a:lnSpc>
                <a:spcPct val="150000"/>
              </a:lnSpc>
            </a:pPr>
            <a:r>
              <a:rPr lang="en-US" altLang="zh-CN" sz="2600" kern="100" dirty="0">
                <a:latin typeface="宋体"/>
                <a:ea typeface="华文细黑"/>
                <a:cs typeface="Times New Roman"/>
              </a:rPr>
              <a:t> </a:t>
            </a:r>
            <a:r>
              <a:rPr lang="en-US" altLang="zh-CN" sz="2600" kern="100" dirty="0" smtClean="0">
                <a:latin typeface="宋体"/>
                <a:ea typeface="华文细黑"/>
                <a:cs typeface="Times New Roman"/>
              </a:rPr>
              <a:t>   ①</a:t>
            </a:r>
            <a:r>
              <a:rPr lang="en-US" altLang="zh-CN" sz="2600" kern="100" dirty="0" smtClean="0">
                <a:latin typeface="Times New Roman"/>
                <a:ea typeface="华文细黑"/>
                <a:cs typeface="Courier New"/>
              </a:rPr>
              <a:t>____________________</a:t>
            </a:r>
            <a:r>
              <a:rPr lang="zh-CN" altLang="zh-CN" sz="2600" kern="100" dirty="0">
                <a:latin typeface="Times New Roman"/>
                <a:ea typeface="华文细黑"/>
                <a:cs typeface="Times New Roman"/>
              </a:rPr>
              <a:t>，它一般指社会要求子女对父母应尽一定的义务，包括尊敬、关爱、养老送终等等</a:t>
            </a:r>
            <a:r>
              <a:rPr lang="zh-CN"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②</a:t>
            </a:r>
            <a:r>
              <a:rPr lang="en-US" altLang="zh-CN" sz="2600" kern="100" dirty="0" smtClean="0">
                <a:latin typeface="Times New Roman"/>
                <a:ea typeface="华文细黑"/>
                <a:cs typeface="Courier New"/>
              </a:rPr>
              <a:t>____________</a:t>
            </a:r>
            <a:r>
              <a:rPr lang="zh-CN" altLang="zh-CN" sz="2600" kern="100" dirty="0">
                <a:latin typeface="Times New Roman"/>
                <a:ea typeface="华文细黑"/>
                <a:cs typeface="Times New Roman"/>
              </a:rPr>
              <a:t>。早在甲骨文中，就出现了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字。在古代社会长期历史发展中，在历代思想家，特别是儒家的不断发展补充下，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逐渐形成了一个完整的系统文化</a:t>
            </a:r>
            <a:r>
              <a:rPr lang="zh-CN" altLang="zh-CN" sz="2600" kern="100" dirty="0" smtClean="0">
                <a:latin typeface="Times New Roman"/>
                <a:ea typeface="华文细黑"/>
                <a:cs typeface="Times New Roman"/>
              </a:rPr>
              <a:t>，</a:t>
            </a:r>
            <a:r>
              <a:rPr lang="zh-CN" altLang="en-US" sz="2600" kern="100" dirty="0" smtClean="0">
                <a:latin typeface="Times New Roman"/>
                <a:ea typeface="华文细黑"/>
                <a:cs typeface="Times New Roman"/>
              </a:rPr>
              <a:t>成为古</a:t>
            </a:r>
            <a:endParaRPr lang="zh-CN" altLang="zh-CN" sz="105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270649125"/>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1" name="TextBox 4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2" name="TextBox 4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3" name="TextBox 4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4" name="TextBox 4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5" name="TextBox 4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405922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4199" y="606623"/>
            <a:ext cx="8821322" cy="3693319"/>
          </a:xfrm>
          <a:prstGeom prst="rect">
            <a:avLst/>
          </a:prstGeom>
        </p:spPr>
        <p:txBody>
          <a:bodyPr>
            <a:spAutoFit/>
          </a:bodyPr>
          <a:lstStyle/>
          <a:p>
            <a:pPr lvl="0" algn="just">
              <a:lnSpc>
                <a:spcPct val="150000"/>
              </a:lnSpc>
            </a:pPr>
            <a:r>
              <a:rPr lang="zh-CN" altLang="zh-CN" sz="2600" kern="100" dirty="0" smtClean="0">
                <a:solidFill>
                  <a:prstClr val="black"/>
                </a:solidFill>
                <a:latin typeface="Times New Roman"/>
                <a:ea typeface="华文细黑"/>
                <a:cs typeface="Times New Roman"/>
              </a:rPr>
              <a:t>代</a:t>
            </a:r>
            <a:r>
              <a:rPr lang="zh-CN" altLang="zh-CN" sz="2600" kern="100" dirty="0">
                <a:solidFill>
                  <a:prstClr val="black"/>
                </a:solidFill>
                <a:latin typeface="Times New Roman"/>
                <a:ea typeface="华文细黑"/>
                <a:cs typeface="Times New Roman"/>
              </a:rPr>
              <a:t>社会的基本道德规范。历史上讨论到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孝</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的著作很多，</a:t>
            </a:r>
            <a:r>
              <a:rPr lang="en-US" altLang="zh-CN" sz="2600" kern="100" dirty="0">
                <a:solidFill>
                  <a:prstClr val="black"/>
                </a:solidFill>
                <a:latin typeface="宋体"/>
                <a:ea typeface="华文细黑"/>
                <a:cs typeface="Times New Roman"/>
              </a:rPr>
              <a:t>③</a:t>
            </a:r>
            <a:r>
              <a:rPr lang="en-US" altLang="zh-CN" sz="2600" kern="100" dirty="0">
                <a:solidFill>
                  <a:prstClr val="black"/>
                </a:solidFill>
                <a:latin typeface="Times New Roman"/>
                <a:ea typeface="华文细黑"/>
                <a:cs typeface="Courier New"/>
              </a:rPr>
              <a:t>______________________</a:t>
            </a:r>
            <a:r>
              <a:rPr lang="zh-CN" altLang="zh-CN" sz="2600" kern="100" dirty="0">
                <a:solidFill>
                  <a:prstClr val="black"/>
                </a:solidFill>
                <a:latin typeface="Times New Roman"/>
                <a:ea typeface="华文细黑"/>
                <a:cs typeface="Times New Roman"/>
              </a:rPr>
              <a:t>。《论语》中多次讨论到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孝</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的真谛，通过孔子和学生们的对话，体现了儒家</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孝</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文化的精髓</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孝</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是中国古代社会的基本道德规范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在中国，</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孝</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的观念源远流长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而其中最为出名的便是</a:t>
            </a:r>
            <a:r>
              <a:rPr lang="zh-CN" altLang="zh-CN" sz="2600" kern="100" dirty="0" smtClean="0">
                <a:solidFill>
                  <a:srgbClr val="E46C0A"/>
                </a:solidFill>
                <a:latin typeface="Times New Roman"/>
                <a:ea typeface="华文细黑"/>
                <a:cs typeface="Times New Roman"/>
              </a:rPr>
              <a:t>《论语》</a:t>
            </a:r>
            <a:endParaRPr lang="zh-CN" altLang="zh-CN" sz="1050" kern="100" dirty="0">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167359290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1" name="TextBox 4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2" name="TextBox 4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3" name="TextBox 4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4" name="TextBox 4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5" name="TextBox 4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78327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4279" y="529238"/>
            <a:ext cx="8770682"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在下面一段文字横线处补写恰当的语句，使整段文字语意完整连贯，内容贴切，逻辑严密。每处不超过</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个字。</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人类文明进程里，城市的产生和发展是关键的一步。一般而言，城的发展往往早于市。</a:t>
            </a: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，城墙、堡垒、护城河构成防御设施，封闭是其主要特征。市的功能主要是流通，交易场所、街道是主要设施，</a:t>
            </a:r>
            <a:r>
              <a:rPr lang="en-US" altLang="zh-CN" sz="2600" kern="100" dirty="0">
                <a:latin typeface="宋体"/>
                <a:ea typeface="华文细黑"/>
                <a:cs typeface="Times New Roman"/>
              </a:rPr>
              <a:t>②</a:t>
            </a:r>
            <a:r>
              <a:rPr lang="en-US" altLang="zh-CN" sz="2600" kern="100" dirty="0">
                <a:latin typeface="Times New Roman"/>
                <a:ea typeface="华文细黑"/>
                <a:cs typeface="Courier New"/>
              </a:rPr>
              <a:t>______________</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，反映了由军事和政治意义的城镇向现代的以经济、文化为主的城市的发展走向</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51007567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1" name="TextBox 30">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280508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0612" y="1146603"/>
            <a:ext cx="8807536" cy="121674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城的主要功能是防御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开放是其主要特征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从城到市的变化</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从封闭走向开放</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从防御趋向流通</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a:t>
            </a:r>
            <a:endParaRPr lang="zh-CN" altLang="zh-CN" sz="260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51007567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1" name="TextBox 30">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865222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536" y="596448"/>
            <a:ext cx="8819960" cy="4293483"/>
          </a:xfrm>
          <a:prstGeom prst="rect">
            <a:avLst/>
          </a:prstGeom>
        </p:spPr>
        <p:txBody>
          <a:bodyPr wrap="square">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在下面一段文字横线处补写恰当的语句，使整段文字语意完整连贯，内容贴切，逻辑严密。每处不超过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endParaRPr lang="zh-CN" altLang="zh-CN" sz="260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对</a:t>
            </a:r>
            <a:r>
              <a:rPr lang="zh-CN" altLang="zh-CN" sz="2600" dirty="0">
                <a:latin typeface="Times New Roman"/>
                <a:ea typeface="华文细黑"/>
                <a:cs typeface="Times New Roman"/>
              </a:rPr>
              <a:t>失去联系的马来西亚航空公司</a:t>
            </a:r>
            <a:r>
              <a:rPr lang="en-US" altLang="zh-CN" sz="2600" dirty="0">
                <a:latin typeface="Times New Roman"/>
                <a:ea typeface="华文细黑"/>
              </a:rPr>
              <a:t>370</a:t>
            </a:r>
            <a:r>
              <a:rPr lang="zh-CN" altLang="zh-CN" sz="2600" dirty="0">
                <a:latin typeface="Times New Roman"/>
                <a:ea typeface="华文细黑"/>
                <a:cs typeface="Times New Roman"/>
              </a:rPr>
              <a:t>航班的搜索，引起了公众对有关如何追踪飞机的诸多疑问，追踪飞机方位的一个重要手段就是借助雷达。</a:t>
            </a:r>
            <a:r>
              <a:rPr lang="en-US" altLang="zh-CN" sz="2600" dirty="0">
                <a:latin typeface="宋体"/>
                <a:ea typeface="华文细黑"/>
                <a:cs typeface="Times New Roman"/>
              </a:rPr>
              <a:t>①</a:t>
            </a:r>
            <a:r>
              <a:rPr lang="en-US" altLang="zh-CN" sz="2600" dirty="0">
                <a:latin typeface="Times New Roman"/>
                <a:ea typeface="华文细黑"/>
              </a:rPr>
              <a:t>__________________</a:t>
            </a:r>
            <a:r>
              <a:rPr lang="zh-CN" altLang="zh-CN" sz="2600" dirty="0">
                <a:latin typeface="Times New Roman"/>
                <a:ea typeface="华文细黑"/>
                <a:cs typeface="Times New Roman"/>
              </a:rPr>
              <a:t>？雷达天线把接收到的波立刻反射送往特殊的接收设备迅速进行处理，通过处理结果，就能知道有关目标物体的部分信息</a:t>
            </a:r>
            <a:r>
              <a:rPr lang="zh-CN" altLang="zh-CN" sz="2600" dirty="0" smtClean="0">
                <a:latin typeface="Times New Roman"/>
                <a:ea typeface="华文细黑"/>
                <a:cs typeface="Times New Roman"/>
              </a:rPr>
              <a:t>。</a:t>
            </a:r>
            <a:r>
              <a:rPr lang="zh-CN" altLang="en-US" sz="2600" dirty="0" smtClean="0">
                <a:latin typeface="Times New Roman"/>
                <a:ea typeface="华文细黑"/>
                <a:cs typeface="Times New Roman"/>
              </a:rPr>
              <a:t>但是，</a:t>
            </a:r>
            <a:endParaRPr lang="zh-CN" altLang="en-US" sz="2600" dirty="0"/>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049857447"/>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1" name="TextBox 30">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2" name="TextBox 31">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00858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467" y="529238"/>
            <a:ext cx="8647507" cy="4573560"/>
          </a:xfrm>
          <a:prstGeom prst="rect">
            <a:avLst/>
          </a:prstGeom>
        </p:spPr>
        <p:txBody>
          <a:bodyPr>
            <a:spAutoFit/>
          </a:bodyPr>
          <a:lstStyle/>
          <a:p>
            <a:pPr algn="just">
              <a:lnSpc>
                <a:spcPct val="140000"/>
              </a:lnSpc>
              <a:spcAft>
                <a:spcPts val="0"/>
              </a:spcAft>
            </a:pPr>
            <a:r>
              <a:rPr lang="zh-CN" altLang="zh-CN" sz="2600" kern="100" dirty="0" smtClean="0">
                <a:latin typeface="Times New Roman"/>
                <a:ea typeface="华文细黑"/>
                <a:cs typeface="Times New Roman"/>
              </a:rPr>
              <a:t>专家</a:t>
            </a:r>
            <a:r>
              <a:rPr lang="zh-CN" altLang="zh-CN" sz="2600" kern="100" dirty="0">
                <a:latin typeface="Times New Roman"/>
                <a:ea typeface="华文细黑"/>
                <a:cs typeface="Times New Roman"/>
              </a:rPr>
              <a:t>认为：</a:t>
            </a:r>
            <a:r>
              <a:rPr lang="en-US" altLang="zh-CN" sz="2600" kern="100" dirty="0">
                <a:latin typeface="宋体"/>
                <a:ea typeface="华文细黑"/>
                <a:cs typeface="Times New Roman"/>
              </a:rPr>
              <a:t>②</a:t>
            </a:r>
            <a:r>
              <a:rPr lang="en-US" altLang="zh-CN" sz="2600" kern="100" dirty="0">
                <a:latin typeface="Times New Roman"/>
                <a:ea typeface="华文细黑"/>
                <a:cs typeface="Courier New"/>
              </a:rPr>
              <a:t>______________________</a:t>
            </a:r>
            <a:r>
              <a:rPr lang="zh-CN" altLang="zh-CN" sz="2600" kern="100" dirty="0">
                <a:latin typeface="Times New Roman"/>
                <a:ea typeface="华文细黑"/>
                <a:cs typeface="Times New Roman"/>
              </a:rPr>
              <a:t>。如果飞机飞行的高度足够低的话，雷达发射的天线射束很难照射到飞机，就会处于雷达的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盲区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内。此外，专家还监测到：</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__________________</a:t>
            </a:r>
            <a:r>
              <a:rPr lang="zh-CN" altLang="zh-CN" sz="2600" kern="100" dirty="0">
                <a:latin typeface="Times New Roman"/>
                <a:ea typeface="华文细黑"/>
                <a:cs typeface="Times New Roman"/>
              </a:rPr>
              <a:t>。比如雷达进行远距离探测时发射和接收信号耗费的电量较大；雷达发射的信号在大气中穿行时会不断减弱，遇到雨天时更严重</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雷达是怎么做到这些的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雷达有低空盲区的特点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雷达探测还受距离和天气的</a:t>
            </a:r>
            <a:r>
              <a:rPr lang="zh-CN" altLang="zh-CN" sz="2600" kern="100" dirty="0" smtClean="0">
                <a:solidFill>
                  <a:srgbClr val="E46C0A"/>
                </a:solidFill>
                <a:latin typeface="Times New Roman"/>
                <a:ea typeface="华文细黑"/>
                <a:cs typeface="Times New Roman"/>
              </a:rPr>
              <a:t>影响</a:t>
            </a:r>
            <a:endParaRPr lang="zh-CN" altLang="zh-CN" sz="2600" kern="100" dirty="0">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215308905"/>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1" name="TextBox 30">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2" name="TextBox 31">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69877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4279" y="739591"/>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在下面一段文字横线处补写恰当的语句，使整段文字语意完整连贯，内容贴切，逻辑严密。每处不超过</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个字。</a:t>
            </a:r>
            <a:endParaRPr lang="zh-CN" altLang="zh-CN" sz="1050" kern="100" dirty="0">
              <a:latin typeface="宋体"/>
              <a:cs typeface="Courier New"/>
            </a:endParaRPr>
          </a:p>
          <a:p>
            <a:pPr algn="dist">
              <a:lnSpc>
                <a:spcPct val="150000"/>
              </a:lnSpc>
            </a:pPr>
            <a:r>
              <a:rPr lang="en-US" altLang="zh-CN" sz="2600" dirty="0">
                <a:latin typeface="宋体"/>
                <a:ea typeface="华文细黑"/>
                <a:cs typeface="Times New Roman"/>
              </a:rPr>
              <a:t> </a:t>
            </a:r>
            <a:r>
              <a:rPr lang="en-US" altLang="zh-CN" sz="2600" dirty="0" smtClean="0">
                <a:latin typeface="宋体"/>
                <a:ea typeface="华文细黑"/>
                <a:cs typeface="Times New Roman"/>
              </a:rPr>
              <a:t>   “</a:t>
            </a:r>
            <a:r>
              <a:rPr lang="zh-CN" altLang="zh-CN" sz="2600" dirty="0">
                <a:latin typeface="Times New Roman"/>
                <a:ea typeface="华文细黑"/>
                <a:cs typeface="Times New Roman"/>
              </a:rPr>
              <a:t>千门万户</a:t>
            </a:r>
            <a:r>
              <a:rPr lang="zh-CN" altLang="zh-CN" sz="2600" dirty="0">
                <a:ea typeface="华文细黑"/>
                <a:cs typeface="宋体"/>
              </a:rPr>
              <a:t>曈曈</a:t>
            </a:r>
            <a:r>
              <a:rPr lang="zh-CN" altLang="zh-CN" sz="2600" dirty="0">
                <a:latin typeface="楷体_GB2312"/>
                <a:ea typeface="华文细黑"/>
                <a:cs typeface="楷体_GB2312"/>
              </a:rPr>
              <a:t>日</a:t>
            </a:r>
            <a:r>
              <a:rPr lang="zh-CN" altLang="zh-CN" sz="2600" dirty="0">
                <a:latin typeface="Times New Roman"/>
                <a:ea typeface="华文细黑"/>
                <a:cs typeface="Times New Roman"/>
              </a:rPr>
              <a:t>，总把新桃换旧符。</a:t>
            </a:r>
            <a:r>
              <a:rPr lang="en-US" altLang="zh-CN" sz="2600" dirty="0">
                <a:latin typeface="宋体"/>
                <a:ea typeface="华文细黑"/>
                <a:cs typeface="Times New Roman"/>
              </a:rPr>
              <a:t>”</a:t>
            </a:r>
            <a:r>
              <a:rPr lang="zh-CN" altLang="zh-CN" sz="2600" dirty="0">
                <a:latin typeface="Times New Roman"/>
                <a:ea typeface="华文细黑"/>
                <a:cs typeface="Times New Roman"/>
              </a:rPr>
              <a:t>春联的来源是桃符。最初人们以桃木刻人形挂在门旁以避邪，后来画门神像于桃木上，再简化为在桃木板上题写门神名字。贴春联是中国人过年时的一项传统民俗活动。人们通常在除夕这天</a:t>
            </a:r>
            <a:r>
              <a:rPr lang="zh-CN" altLang="zh-CN" sz="2600" dirty="0" smtClean="0">
                <a:latin typeface="Times New Roman"/>
                <a:ea typeface="华文细黑"/>
                <a:cs typeface="Times New Roman"/>
              </a:rPr>
              <a:t>，</a:t>
            </a:r>
            <a:endParaRPr lang="zh-CN" altLang="en-US" sz="2600" dirty="0"/>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215308905"/>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1" name="TextBox 30">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2" name="TextBox 31">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3" name="TextBox 32">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705359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7869" y="661442"/>
            <a:ext cx="8733982" cy="4216732"/>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将写好的春联贴于门上。</a:t>
            </a:r>
            <a:r>
              <a:rPr lang="en-US" altLang="zh-CN" sz="2600" dirty="0" smtClean="0">
                <a:solidFill>
                  <a:prstClr val="black"/>
                </a:solidFill>
                <a:latin typeface="宋体"/>
                <a:ea typeface="华文细黑"/>
                <a:cs typeface="Times New Roman"/>
              </a:rPr>
              <a:t>①</a:t>
            </a:r>
            <a:r>
              <a:rPr lang="en-US" altLang="zh-CN" sz="2600" dirty="0" smtClean="0">
                <a:solidFill>
                  <a:prstClr val="black"/>
                </a:solidFill>
                <a:latin typeface="Times New Roman"/>
                <a:ea typeface="华文细黑"/>
              </a:rPr>
              <a:t>____________________</a:t>
            </a:r>
            <a:r>
              <a:rPr lang="zh-CN" altLang="zh-CN" sz="2600" dirty="0" smtClean="0">
                <a:solidFill>
                  <a:prstClr val="black"/>
                </a:solidFill>
                <a:latin typeface="Times New Roman"/>
                <a:ea typeface="华文细黑"/>
                <a:cs typeface="Times New Roman"/>
              </a:rPr>
              <a:t>，如四言联</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春安夏泰，秋稔冬祥</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，六言联</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冬尽梅花点点，春回爆竹声声</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a:t>
            </a:r>
            <a:r>
              <a:rPr lang="en-US" altLang="zh-CN" sz="2600" kern="100" dirty="0">
                <a:latin typeface="宋体"/>
                <a:ea typeface="华文细黑"/>
                <a:cs typeface="Times New Roman"/>
              </a:rPr>
              <a:t>②</a:t>
            </a:r>
            <a:r>
              <a:rPr lang="en-US" altLang="zh-CN" sz="2600" kern="100" dirty="0">
                <a:latin typeface="Times New Roman"/>
                <a:ea typeface="华文细黑"/>
                <a:cs typeface="Courier New"/>
              </a:rPr>
              <a:t>____________________</a:t>
            </a:r>
            <a:r>
              <a:rPr lang="zh-CN" altLang="zh-CN" sz="2600" kern="100" dirty="0">
                <a:latin typeface="Times New Roman"/>
                <a:ea typeface="华文细黑"/>
                <a:cs typeface="Times New Roman"/>
              </a:rPr>
              <a:t>。所谓横批，是指挂贴于一副对联上头的横幅。</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__________________</a:t>
            </a:r>
            <a:r>
              <a:rPr lang="zh-CN" altLang="zh-CN" sz="2600" kern="100" dirty="0">
                <a:latin typeface="Times New Roman"/>
                <a:ea typeface="华文细黑"/>
                <a:cs typeface="Times New Roman"/>
              </a:rPr>
              <a:t>，例如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一帆风顺年年好，万事如意步步高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喜居宝地千年旺，福照家门万事兴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。春联大都用红纸书写，红色有吉祥、避邪的意思</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6612980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1" name="TextBox 30">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2" name="TextBox 31">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3" name="TextBox 32">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644975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2314" y="987574"/>
            <a:ext cx="8720333"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春联的字数可多可少，上下联须构成对仗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春联还要有横批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春联寓意吉祥</a:t>
            </a:r>
            <a:endParaRPr lang="zh-CN" altLang="zh-CN" sz="260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6612980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1" name="TextBox 30">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2" name="TextBox 31">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3" name="TextBox 32">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57364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78052" y="494342"/>
            <a:ext cx="8769291" cy="4524315"/>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a:t>
            </a:r>
            <a:r>
              <a:rPr lang="en-US" altLang="zh-CN" sz="2400" kern="100" dirty="0">
                <a:latin typeface="宋体"/>
                <a:ea typeface="华文细黑"/>
                <a:cs typeface="Courier New"/>
              </a:rPr>
              <a:t>.</a:t>
            </a:r>
            <a:r>
              <a:rPr lang="zh-CN" altLang="zh-CN" sz="2400" kern="100" dirty="0">
                <a:latin typeface="Times New Roman"/>
                <a:ea typeface="华文细黑"/>
                <a:cs typeface="Times New Roman"/>
              </a:rPr>
              <a:t>在下面一段文字横线处补写恰当的语句，使整段文字语意完整连贯，内容贴切，逻辑严密。每处不超过</a:t>
            </a:r>
            <a:r>
              <a:rPr lang="en-US" altLang="zh-CN" sz="2400" kern="100" dirty="0">
                <a:latin typeface="Times New Roman"/>
                <a:ea typeface="华文细黑"/>
                <a:cs typeface="Courier New"/>
              </a:rPr>
              <a:t>20</a:t>
            </a:r>
            <a:r>
              <a:rPr lang="zh-CN" altLang="zh-CN" sz="2400" kern="100" dirty="0">
                <a:latin typeface="Times New Roman"/>
                <a:ea typeface="华文细黑"/>
                <a:cs typeface="Times New Roman"/>
              </a:rPr>
              <a:t>个字。</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我国</a:t>
            </a:r>
            <a:r>
              <a:rPr lang="zh-CN" altLang="zh-CN" sz="2400" kern="100" dirty="0">
                <a:latin typeface="Times New Roman"/>
                <a:ea typeface="华文细黑"/>
                <a:cs typeface="Times New Roman"/>
              </a:rPr>
              <a:t>要发展动漫产业，就要搞原画，而原画完全可以从皮影等民间艺术中去寻找，因为</a:t>
            </a:r>
            <a:r>
              <a:rPr lang="en-US" altLang="zh-CN" sz="2400" kern="100" dirty="0">
                <a:latin typeface="宋体"/>
                <a:ea typeface="华文细黑"/>
                <a:cs typeface="Times New Roman"/>
              </a:rPr>
              <a:t>①</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。当然，从皮影中寻找灵感和创意，</a:t>
            </a:r>
            <a:r>
              <a:rPr lang="en-US" altLang="zh-CN" sz="2400" kern="100" dirty="0">
                <a:latin typeface="宋体"/>
                <a:ea typeface="华文细黑"/>
                <a:cs typeface="Times New Roman"/>
              </a:rPr>
              <a:t>②</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。以日本动漫为例，擎天柱可以变成高达，孙悟空竟成了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超级赛亚人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，它硬是将别的国家、别的民族的原创因素转变为自己的文化资源，成就了自己动漫的特色。</a:t>
            </a:r>
            <a:r>
              <a:rPr lang="en-US" altLang="zh-CN" sz="2400" kern="100" dirty="0">
                <a:latin typeface="宋体"/>
                <a:ea typeface="华文细黑"/>
                <a:cs typeface="Times New Roman"/>
              </a:rPr>
              <a:t>③</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？这一点值得我们深思。</a:t>
            </a:r>
            <a:endParaRPr lang="zh-CN" altLang="zh-CN" sz="100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86434976"/>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7" name="TextBox 36">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8" name="TextBox 37">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9" name="TextBox 38">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0" name="TextBox 39">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1" name="TextBox 40">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2629" y="756310"/>
            <a:ext cx="87339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在下面一段文字横线处补写恰当的语句，使整段文字语意完整连贯，内容贴切，逻辑严密。每处不超过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牛奶</a:t>
            </a:r>
            <a:r>
              <a:rPr lang="zh-CN" altLang="zh-CN" sz="2600" dirty="0">
                <a:latin typeface="Times New Roman"/>
                <a:ea typeface="华文细黑"/>
                <a:cs typeface="Times New Roman"/>
              </a:rPr>
              <a:t>，最古老的天然饮料之一，被誉为</a:t>
            </a:r>
            <a:r>
              <a:rPr lang="en-US" altLang="zh-CN" sz="2600" dirty="0">
                <a:latin typeface="宋体"/>
                <a:ea typeface="华文细黑"/>
                <a:cs typeface="Times New Roman"/>
              </a:rPr>
              <a:t>“</a:t>
            </a:r>
            <a:r>
              <a:rPr lang="zh-CN" altLang="zh-CN" sz="2600" dirty="0">
                <a:latin typeface="Times New Roman"/>
                <a:ea typeface="华文细黑"/>
                <a:cs typeface="Times New Roman"/>
              </a:rPr>
              <a:t>白色血液</a:t>
            </a:r>
            <a:r>
              <a:rPr lang="en-US" altLang="zh-CN" sz="2600" dirty="0">
                <a:latin typeface="宋体"/>
                <a:ea typeface="华文细黑"/>
                <a:cs typeface="Times New Roman"/>
              </a:rPr>
              <a:t>”</a:t>
            </a:r>
            <a:r>
              <a:rPr lang="zh-CN" altLang="zh-CN" sz="2600" dirty="0">
                <a:latin typeface="Times New Roman"/>
                <a:ea typeface="华文细黑"/>
                <a:cs typeface="Times New Roman"/>
              </a:rPr>
              <a:t>，对人体的重要性可想而知，牛奶也就成了人们喜欢的食用营养品。</a:t>
            </a:r>
            <a:r>
              <a:rPr lang="en-US" altLang="zh-CN" sz="2600" dirty="0">
                <a:latin typeface="宋体"/>
                <a:ea typeface="华文细黑"/>
                <a:cs typeface="Times New Roman"/>
              </a:rPr>
              <a:t>①</a:t>
            </a:r>
            <a:r>
              <a:rPr lang="en-US" altLang="zh-CN" sz="2600" dirty="0">
                <a:latin typeface="Times New Roman"/>
                <a:ea typeface="华文细黑"/>
              </a:rPr>
              <a:t>______________</a:t>
            </a:r>
            <a:r>
              <a:rPr lang="zh-CN" altLang="zh-CN" sz="2600" dirty="0">
                <a:latin typeface="Times New Roman"/>
                <a:ea typeface="华文细黑"/>
                <a:cs typeface="Times New Roman"/>
              </a:rPr>
              <a:t>，每一百克牛奶中含脂肪就在</a:t>
            </a:r>
            <a:r>
              <a:rPr lang="en-US" altLang="zh-CN" sz="2600" dirty="0">
                <a:latin typeface="Times New Roman"/>
                <a:ea typeface="华文细黑"/>
              </a:rPr>
              <a:t>4</a:t>
            </a:r>
            <a:r>
              <a:rPr lang="zh-CN" altLang="zh-CN" sz="2600" dirty="0">
                <a:latin typeface="Times New Roman"/>
                <a:ea typeface="华文细黑"/>
                <a:cs typeface="Times New Roman"/>
              </a:rPr>
              <a:t>克以上，这个脂肪含量对那些身体肥胖和血脂较高的人</a:t>
            </a:r>
            <a:r>
              <a:rPr lang="zh-CN" altLang="zh-CN" sz="2600" dirty="0" smtClean="0">
                <a:latin typeface="Times New Roman"/>
                <a:ea typeface="华文细黑"/>
                <a:cs typeface="Times New Roman"/>
              </a:rPr>
              <a:t>来</a:t>
            </a:r>
            <a:endParaRPr lang="zh-CN" altLang="zh-CN" sz="2600" kern="100" dirty="0">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6612980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1" name="TextBox 30">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2" name="TextBox 31">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3" name="TextBox 32">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4" name="TextBox 33">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2" name="TextBox 4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3" name="TextBox 4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4" name="TextBox 4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5" name="TextBox 4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051422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8466" y="620686"/>
            <a:ext cx="8770682" cy="4221412"/>
          </a:xfrm>
          <a:prstGeom prst="rect">
            <a:avLst/>
          </a:prstGeom>
        </p:spPr>
        <p:txBody>
          <a:bodyPr>
            <a:spAutoFit/>
          </a:bodyPr>
          <a:lstStyle/>
          <a:p>
            <a:pPr algn="just">
              <a:lnSpc>
                <a:spcPct val="150000"/>
              </a:lnSpc>
            </a:pPr>
            <a:r>
              <a:rPr lang="zh-CN" altLang="zh-CN" sz="2600" dirty="0">
                <a:latin typeface="Times New Roman"/>
                <a:ea typeface="华文细黑"/>
                <a:cs typeface="Times New Roman"/>
              </a:rPr>
              <a:t>说</a:t>
            </a:r>
            <a:r>
              <a:rPr lang="zh-CN" altLang="zh-CN" sz="2600" dirty="0" smtClean="0">
                <a:latin typeface="Times New Roman"/>
                <a:ea typeface="华文细黑"/>
                <a:cs typeface="Times New Roman"/>
              </a:rPr>
              <a:t>，</a:t>
            </a:r>
            <a:r>
              <a:rPr lang="zh-CN" altLang="zh-CN" sz="2600" dirty="0" smtClean="0">
                <a:solidFill>
                  <a:prstClr val="black"/>
                </a:solidFill>
                <a:latin typeface="Times New Roman"/>
                <a:ea typeface="华文细黑"/>
                <a:cs typeface="Times New Roman"/>
              </a:rPr>
              <a:t>是个不利因素。目前市面上牛奶的添加物也相当多，如高钙牛奶，</a:t>
            </a:r>
            <a:r>
              <a:rPr lang="en-US" altLang="zh-CN" sz="2600" dirty="0" smtClean="0">
                <a:solidFill>
                  <a:prstClr val="black"/>
                </a:solidFill>
                <a:latin typeface="宋体"/>
                <a:ea typeface="华文细黑"/>
                <a:cs typeface="Times New Roman"/>
              </a:rPr>
              <a:t>②</a:t>
            </a:r>
            <a:r>
              <a:rPr lang="en-US" altLang="zh-CN" sz="2600" dirty="0" smtClean="0">
                <a:solidFill>
                  <a:prstClr val="black"/>
                </a:solidFill>
                <a:latin typeface="Times New Roman"/>
                <a:ea typeface="华文细黑"/>
              </a:rPr>
              <a:t>______________</a:t>
            </a:r>
            <a:r>
              <a:rPr lang="zh-CN" altLang="zh-CN" sz="2600" dirty="0" smtClean="0">
                <a:solidFill>
                  <a:prstClr val="black"/>
                </a:solidFill>
                <a:latin typeface="Times New Roman"/>
                <a:ea typeface="华文细黑"/>
                <a:cs typeface="Times New Roman"/>
              </a:rPr>
              <a:t>。</a:t>
            </a:r>
            <a:r>
              <a:rPr lang="en-US" altLang="zh-CN" sz="2600" dirty="0" smtClean="0">
                <a:solidFill>
                  <a:prstClr val="black"/>
                </a:solidFill>
                <a:latin typeface="宋体"/>
                <a:ea typeface="华文细黑"/>
                <a:cs typeface="Times New Roman"/>
              </a:rPr>
              <a:t>③</a:t>
            </a:r>
            <a:r>
              <a:rPr lang="en-US" altLang="zh-CN" sz="2600" dirty="0" smtClean="0">
                <a:solidFill>
                  <a:prstClr val="black"/>
                </a:solidFill>
                <a:latin typeface="Times New Roman"/>
                <a:ea typeface="华文细黑"/>
              </a:rPr>
              <a:t>______________</a:t>
            </a:r>
            <a:r>
              <a:rPr lang="zh-CN" altLang="zh-CN" sz="2600" dirty="0" smtClean="0">
                <a:solidFill>
                  <a:prstClr val="black"/>
                </a:solidFill>
                <a:latin typeface="Times New Roman"/>
                <a:ea typeface="华文细黑"/>
                <a:cs typeface="Times New Roman"/>
              </a:rPr>
              <a:t>，但对于老年人来说，过多饮用牛奶补钙得不偿失，因为牛奶也能促使老年白内障的发生。</a:t>
            </a:r>
            <a:r>
              <a:rPr lang="zh-CN" altLang="zh-CN" sz="2600" kern="100" dirty="0">
                <a:latin typeface="Times New Roman"/>
                <a:ea typeface="华文细黑"/>
                <a:cs typeface="Times New Roman"/>
              </a:rPr>
              <a:t>其原因是牛奶含有</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的乳糖，极易沉积在老年人的眼睛晶状体，并影响其正常代谢，而且蛋白质易发生变性，导致晶状体透明度降低，而诱发老年性白内障，或者加重其病情</a:t>
            </a:r>
            <a:r>
              <a:rPr lang="zh-CN" altLang="zh-CN" sz="2600" kern="100" dirty="0" smtClean="0">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165167699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2" name="TextBox 31">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3" name="TextBox 32">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4" name="TextBox 33">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5" name="TextBox 34">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2" name="TextBox 4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3" name="TextBox 4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4" name="TextBox 4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5" name="TextBox 4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6" name="TextBox 4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281468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8466" y="923792"/>
            <a:ext cx="8770682"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但牛奶中含有较多的脂肪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其中就增添了钙质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虽然说牛奶是补钙的良好来源</a:t>
            </a:r>
            <a:endParaRPr lang="zh-CN" altLang="zh-CN" sz="260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5069079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2" name="TextBox 31">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3" name="TextBox 32">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4" name="TextBox 33">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5" name="TextBox 34">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2" name="TextBox 4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3" name="TextBox 4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4" name="TextBox 4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5" name="TextBox 4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6" name="TextBox 4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919881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7293" y="525046"/>
            <a:ext cx="8428454" cy="4524315"/>
          </a:xfrm>
          <a:prstGeom prst="rect">
            <a:avLst/>
          </a:prstGeom>
        </p:spPr>
        <p:txBody>
          <a:bodyPr>
            <a:spAutoFit/>
          </a:bodyPr>
          <a:lstStyle/>
          <a:p>
            <a:pPr algn="just">
              <a:lnSpc>
                <a:spcPct val="150000"/>
              </a:lnSpc>
              <a:spcAft>
                <a:spcPts val="0"/>
              </a:spcAft>
            </a:pPr>
            <a:r>
              <a:rPr lang="en-US" altLang="zh-CN" sz="2400" kern="100" dirty="0">
                <a:latin typeface="Times New Roman"/>
                <a:ea typeface="华文细黑"/>
                <a:cs typeface="Courier New"/>
              </a:rPr>
              <a:t>10.</a:t>
            </a:r>
            <a:r>
              <a:rPr lang="zh-CN" altLang="zh-CN" sz="2400" kern="100" dirty="0">
                <a:latin typeface="Times New Roman"/>
                <a:ea typeface="华文细黑"/>
                <a:cs typeface="Times New Roman"/>
              </a:rPr>
              <a:t>在下面一段文字横线处补写恰当的语句，使整段文字语意完整连贯，内容贴切，逻辑严密。每处不超过</a:t>
            </a:r>
            <a:r>
              <a:rPr lang="en-US" altLang="zh-CN" sz="2400" kern="100" dirty="0">
                <a:latin typeface="Times New Roman"/>
                <a:ea typeface="华文细黑"/>
                <a:cs typeface="Courier New"/>
              </a:rPr>
              <a:t>20</a:t>
            </a:r>
            <a:r>
              <a:rPr lang="zh-CN" altLang="zh-CN" sz="2400" kern="100" dirty="0">
                <a:latin typeface="Times New Roman"/>
                <a:ea typeface="华文细黑"/>
                <a:cs typeface="Times New Roman"/>
              </a:rPr>
              <a:t>个字。</a:t>
            </a:r>
            <a:endParaRPr lang="zh-CN" altLang="zh-CN" sz="2400" kern="100" dirty="0">
              <a:latin typeface="宋体"/>
              <a:cs typeface="Courier New"/>
            </a:endParaRPr>
          </a:p>
          <a:p>
            <a:pPr algn="di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各种</a:t>
            </a:r>
            <a:r>
              <a:rPr lang="zh-CN" altLang="zh-CN" sz="2400" kern="100" dirty="0">
                <a:latin typeface="Times New Roman"/>
                <a:ea typeface="华文细黑"/>
                <a:cs typeface="Times New Roman"/>
              </a:rPr>
              <a:t>通感现象里，最早引起注意的也许是</a:t>
            </a:r>
            <a:r>
              <a:rPr lang="en-US" altLang="zh-CN" sz="2400" kern="100" dirty="0">
                <a:latin typeface="宋体"/>
                <a:ea typeface="华文细黑"/>
                <a:cs typeface="Times New Roman"/>
              </a:rPr>
              <a:t>①</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。亚里士多德的心理学著作里已说：声音有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尖利</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钝重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之分，那是比拟着触觉而来的，因为听触两觉有类似处。我们的《礼记</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乐记》有类似的文字，</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故歌者，</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累累乎端如贯珠。</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孔颖达《礼记正义》对此作了扼要的说明：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声音感动于人，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令人心想其形状如此。</a:t>
            </a:r>
            <a:r>
              <a:rPr lang="en-US" altLang="zh-CN" sz="2400" kern="100" dirty="0" smtClean="0">
                <a:latin typeface="宋体"/>
                <a:ea typeface="华文细黑"/>
                <a:cs typeface="Times New Roman"/>
              </a:rPr>
              <a:t>”</a:t>
            </a:r>
            <a:endParaRPr lang="zh-CN" altLang="zh-CN" sz="240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165167699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2" name="TextBox 31">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3" name="TextBox 32">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4" name="TextBox 33">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5" name="TextBox 34">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6" name="TextBox 35">
            <a:hlinkClick r:id="rId11" action="ppaction://hlinksldjump"/>
          </p:cNvPr>
          <p:cNvSpPr txBox="1"/>
          <p:nvPr/>
        </p:nvSpPr>
        <p:spPr>
          <a:xfrm>
            <a:off x="5639294" y="79362"/>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9" name="TextBox 3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0" name="TextBox 3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1" name="TextBox 4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2" name="TextBox 4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3" name="TextBox 4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404346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5447" y="577573"/>
            <a:ext cx="8597866" cy="4293483"/>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这是</a:t>
            </a:r>
            <a:r>
              <a:rPr lang="en-US" altLang="zh-CN" sz="2600" kern="100" dirty="0">
                <a:solidFill>
                  <a:prstClr val="black"/>
                </a:solidFill>
                <a:latin typeface="宋体"/>
                <a:ea typeface="华文细黑"/>
                <a:cs typeface="Times New Roman"/>
              </a:rPr>
              <a:t>②</a:t>
            </a:r>
            <a:r>
              <a:rPr lang="en-US" altLang="zh-CN" sz="2600" kern="100" dirty="0">
                <a:solidFill>
                  <a:prstClr val="black"/>
                </a:solidFill>
                <a:latin typeface="Times New Roman"/>
                <a:ea typeface="华文细黑"/>
                <a:cs typeface="Courier New"/>
              </a:rPr>
              <a:t>____________________</a:t>
            </a:r>
            <a:r>
              <a:rPr lang="zh-CN" altLang="zh-CN" sz="2600" kern="100" dirty="0">
                <a:solidFill>
                  <a:prstClr val="black"/>
                </a:solidFill>
                <a:latin typeface="Times New Roman"/>
                <a:ea typeface="华文细黑"/>
                <a:cs typeface="Times New Roman"/>
              </a:rPr>
              <a:t>。白居易</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大珠小珠落玉盘</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是说珠玉相撞击的那种清而软的声音与琵琶女的歌声相似，并非</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令人心想其形状</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，一句话，</a:t>
            </a:r>
            <a:r>
              <a:rPr lang="en-US" altLang="zh-CN" sz="2600" kern="100" dirty="0">
                <a:solidFill>
                  <a:prstClr val="black"/>
                </a:solidFill>
                <a:latin typeface="宋体"/>
                <a:ea typeface="华文细黑"/>
                <a:cs typeface="Times New Roman"/>
              </a:rPr>
              <a:t>③</a:t>
            </a:r>
            <a:r>
              <a:rPr lang="en-US" altLang="zh-CN" sz="2600" kern="100" dirty="0">
                <a:solidFill>
                  <a:prstClr val="black"/>
                </a:solidFill>
                <a:latin typeface="Times New Roman"/>
                <a:ea typeface="华文细黑"/>
                <a:cs typeface="Courier New"/>
              </a:rPr>
              <a:t>________________</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视觉和触觉向听觉的挪移</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视觉、触觉、听觉之间的相通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等类似的话</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以耳为目</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视觉、听觉的相通</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他只是把听觉联系听觉，并未把听觉沟通视觉</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总结上句</a:t>
            </a:r>
            <a:r>
              <a:rPr lang="en-US" altLang="zh-CN" sz="2600" kern="100" dirty="0" smtClean="0">
                <a:solidFill>
                  <a:srgbClr val="E46C0A"/>
                </a:solidFill>
                <a:latin typeface="Times New Roman"/>
                <a:ea typeface="华文细黑"/>
                <a:cs typeface="Courier New"/>
              </a:rPr>
              <a:t>)</a:t>
            </a: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429053107"/>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2" name="TextBox 31">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3" name="TextBox 32">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4" name="TextBox 33">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5" name="TextBox 34">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6" name="TextBox 35">
            <a:hlinkClick r:id="rId11" action="ppaction://hlinksldjump"/>
          </p:cNvPr>
          <p:cNvSpPr txBox="1"/>
          <p:nvPr/>
        </p:nvSpPr>
        <p:spPr>
          <a:xfrm>
            <a:off x="5639294" y="79362"/>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9" name="TextBox 3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0" name="TextBox 3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1" name="TextBox 4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2" name="TextBox 4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3" name="TextBox 4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429461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4199" y="449610"/>
            <a:ext cx="8821322" cy="4745915"/>
          </a:xfrm>
          <a:prstGeom prst="rect">
            <a:avLst/>
          </a:prstGeom>
        </p:spPr>
        <p:txBody>
          <a:bodyPr>
            <a:spAutoFit/>
          </a:bodyPr>
          <a:lstStyle/>
          <a:p>
            <a:pPr algn="just">
              <a:lnSpc>
                <a:spcPct val="140000"/>
              </a:lnSpc>
              <a:spcAft>
                <a:spcPts val="0"/>
              </a:spcAft>
            </a:pPr>
            <a:r>
              <a:rPr lang="en-US" altLang="zh-CN" sz="2400" kern="100" dirty="0">
                <a:latin typeface="Times New Roman"/>
                <a:ea typeface="华文细黑"/>
                <a:cs typeface="Courier New"/>
              </a:rPr>
              <a:t>11.</a:t>
            </a:r>
            <a:r>
              <a:rPr lang="zh-CN" altLang="zh-CN" sz="2400" kern="100" dirty="0">
                <a:latin typeface="Times New Roman"/>
                <a:ea typeface="华文细黑"/>
                <a:cs typeface="Times New Roman"/>
              </a:rPr>
              <a:t>在下面一段文字横线处补写恰当的语句，使整段文字语意完整连贯，内容贴切，逻辑严密。每处不超过</a:t>
            </a:r>
            <a:r>
              <a:rPr lang="en-US" altLang="zh-CN" sz="2400" kern="100" dirty="0">
                <a:latin typeface="Times New Roman"/>
                <a:ea typeface="华文细黑"/>
                <a:cs typeface="Courier New"/>
              </a:rPr>
              <a:t>12</a:t>
            </a:r>
            <a:r>
              <a:rPr lang="zh-CN" altLang="zh-CN" sz="2400" kern="100" dirty="0">
                <a:latin typeface="Times New Roman"/>
                <a:ea typeface="华文细黑"/>
                <a:cs typeface="Times New Roman"/>
              </a:rPr>
              <a:t>个字。</a:t>
            </a:r>
            <a:endParaRPr lang="zh-CN" altLang="zh-CN" sz="2400" kern="100" dirty="0">
              <a:latin typeface="宋体"/>
              <a:cs typeface="Courier New"/>
            </a:endParaRPr>
          </a:p>
          <a:p>
            <a:pPr algn="just">
              <a:lnSpc>
                <a:spcPct val="140000"/>
              </a:lnSpc>
              <a:spcAft>
                <a:spcPts val="0"/>
              </a:spcAft>
            </a:pP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环境污染历来被看作</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全球问题</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，这不但因为</a:t>
            </a:r>
            <a:r>
              <a:rPr lang="en-US" altLang="zh-CN" sz="2400" dirty="0" smtClean="0">
                <a:latin typeface="宋体"/>
                <a:ea typeface="华文细黑"/>
                <a:cs typeface="Times New Roman"/>
              </a:rPr>
              <a:t>①</a:t>
            </a:r>
            <a:r>
              <a:rPr lang="en-US" altLang="zh-CN" sz="2400" dirty="0" smtClean="0">
                <a:latin typeface="Times New Roman"/>
                <a:ea typeface="华文细黑"/>
              </a:rPr>
              <a:t>________</a:t>
            </a:r>
            <a:r>
              <a:rPr lang="zh-CN" altLang="zh-CN" sz="2400" dirty="0" smtClean="0">
                <a:latin typeface="Times New Roman"/>
                <a:ea typeface="华文细黑"/>
                <a:cs typeface="Times New Roman"/>
              </a:rPr>
              <a:t>，一个国家遭遇的污染非常容易进入另一个国家；而且因为各国的环境缺陷往往形成复合结构，带来综合性环境效应。由此来看当前国内的灰霾天气，</a:t>
            </a:r>
            <a:r>
              <a:rPr lang="zh-CN" altLang="zh-CN" sz="2400" kern="100" dirty="0">
                <a:latin typeface="Times New Roman"/>
                <a:ea typeface="华文细黑"/>
                <a:cs typeface="Times New Roman"/>
              </a:rPr>
              <a:t>就不能将</a:t>
            </a:r>
            <a:r>
              <a:rPr lang="en-US" altLang="zh-CN" sz="2400" kern="100" dirty="0">
                <a:latin typeface="宋体"/>
                <a:ea typeface="华文细黑"/>
                <a:cs typeface="Times New Roman"/>
              </a:rPr>
              <a:t>②</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，要么单纯归于国内的产业或生活方式，要么单纯归于国家层面的缺乏规划和监管不力。面对灰霾持续不退和</a:t>
            </a:r>
            <a:r>
              <a:rPr lang="en-US" altLang="zh-CN" sz="2400" kern="100" dirty="0">
                <a:latin typeface="Times New Roman"/>
                <a:ea typeface="华文细黑"/>
                <a:cs typeface="Courier New"/>
              </a:rPr>
              <a:t>PM</a:t>
            </a:r>
            <a:r>
              <a:rPr lang="en-US" altLang="zh-CN" sz="2400" kern="100" baseline="-25000" dirty="0">
                <a:latin typeface="Times New Roman"/>
                <a:ea typeface="华文细黑"/>
                <a:cs typeface="Courier New"/>
              </a:rPr>
              <a:t>2.5</a:t>
            </a:r>
            <a:r>
              <a:rPr lang="zh-CN" altLang="zh-CN" sz="2400" kern="100" dirty="0">
                <a:latin typeface="Times New Roman"/>
                <a:ea typeface="华文细黑"/>
                <a:cs typeface="Times New Roman"/>
              </a:rPr>
              <a:t>数值居高不下的现状，现在迫切需要从政府到企业，从社会到个人，</a:t>
            </a:r>
            <a:r>
              <a:rPr lang="en-US" altLang="zh-CN" sz="2400" kern="100" dirty="0">
                <a:latin typeface="宋体"/>
                <a:ea typeface="华文细黑"/>
                <a:cs typeface="Times New Roman"/>
              </a:rPr>
              <a:t>③</a:t>
            </a:r>
            <a:r>
              <a:rPr lang="en-US" altLang="zh-CN" sz="2400" kern="100" dirty="0">
                <a:latin typeface="Times New Roman"/>
                <a:ea typeface="华文细黑"/>
                <a:cs typeface="Courier New"/>
              </a:rPr>
              <a:t>______________</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07070240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1" name="TextBox 30">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2" name="TextBox 31">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3" name="TextBox 32">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4" name="TextBox 33">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5" name="TextBox 34">
            <a:hlinkClick r:id="rId11" action="ppaction://hlinksldjump"/>
          </p:cNvPr>
          <p:cNvSpPr txBox="1"/>
          <p:nvPr/>
        </p:nvSpPr>
        <p:spPr>
          <a:xfrm>
            <a:off x="5728463" y="79362"/>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10</a:t>
            </a:r>
            <a:endParaRPr lang="zh-CN" altLang="en-US" dirty="0"/>
          </a:p>
        </p:txBody>
      </p:sp>
      <p:sp>
        <p:nvSpPr>
          <p:cNvPr id="36" name="TextBox 35">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115604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334" y="934234"/>
            <a:ext cx="8683844" cy="3093154"/>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环境污染的影响没有国界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答出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环境污染的扩散性、传播性</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等意思即可</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污染的成因</a:t>
            </a:r>
            <a:r>
              <a:rPr lang="en-US" altLang="zh-CN" sz="2600" kern="100" dirty="0">
                <a:solidFill>
                  <a:srgbClr val="E46C0A"/>
                </a:solidFill>
                <a:latin typeface="Times New Roman"/>
                <a:ea typeface="华文细黑"/>
                <a:cs typeface="Courier New"/>
              </a:rPr>
              <a:t>(</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原因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责任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过错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等也可</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树立全国一盘棋的整体观念</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运用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都</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共同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携手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等词语表达齐心合力治理污染的意思即可</a:t>
            </a:r>
            <a:r>
              <a:rPr lang="en-US" altLang="zh-CN" sz="2600" kern="100" dirty="0">
                <a:solidFill>
                  <a:srgbClr val="E46C0A"/>
                </a:solidFill>
                <a:latin typeface="Times New Roman"/>
                <a:ea typeface="华文细黑"/>
                <a:cs typeface="Courier New"/>
              </a:rPr>
              <a:t>)</a:t>
            </a:r>
            <a:endParaRPr lang="zh-CN" altLang="zh-CN" sz="105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07070240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1" name="TextBox 30">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2" name="TextBox 31">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3" name="TextBox 32">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4" name="TextBox 33">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5" name="TextBox 34">
            <a:hlinkClick r:id="rId11" action="ppaction://hlinksldjump"/>
          </p:cNvPr>
          <p:cNvSpPr txBox="1"/>
          <p:nvPr/>
        </p:nvSpPr>
        <p:spPr>
          <a:xfrm>
            <a:off x="5728463" y="79362"/>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10</a:t>
            </a:r>
            <a:endParaRPr lang="zh-CN" altLang="en-US" dirty="0"/>
          </a:p>
        </p:txBody>
      </p:sp>
      <p:sp>
        <p:nvSpPr>
          <p:cNvPr id="36" name="TextBox 35">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475861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091" y="506378"/>
            <a:ext cx="8262379" cy="4524315"/>
          </a:xfrm>
          <a:prstGeom prst="rect">
            <a:avLst/>
          </a:prstGeom>
        </p:spPr>
        <p:txBody>
          <a:bodyPr>
            <a:spAutoFit/>
          </a:bodyPr>
          <a:lstStyle/>
          <a:p>
            <a:pPr algn="just">
              <a:lnSpc>
                <a:spcPct val="150000"/>
              </a:lnSpc>
              <a:spcAft>
                <a:spcPts val="0"/>
              </a:spcAft>
            </a:pPr>
            <a:r>
              <a:rPr lang="en-US" altLang="zh-CN" sz="2400" kern="100" dirty="0">
                <a:latin typeface="Times New Roman"/>
                <a:ea typeface="华文细黑"/>
                <a:cs typeface="Courier New"/>
              </a:rPr>
              <a:t>12.</a:t>
            </a:r>
            <a:r>
              <a:rPr lang="zh-CN" altLang="zh-CN" sz="2400" kern="100" dirty="0">
                <a:latin typeface="Times New Roman"/>
                <a:ea typeface="华文细黑"/>
                <a:cs typeface="Times New Roman"/>
              </a:rPr>
              <a:t>在下面一段文字横线处补写恰当的语句，使整段文字语意完整连贯，内容贴切，逻辑严密。每处不超过</a:t>
            </a:r>
            <a:r>
              <a:rPr lang="en-US" altLang="zh-CN" sz="2400" kern="100" dirty="0">
                <a:latin typeface="Times New Roman"/>
                <a:ea typeface="华文细黑"/>
                <a:cs typeface="Courier New"/>
              </a:rPr>
              <a:t>14</a:t>
            </a:r>
            <a:r>
              <a:rPr lang="zh-CN" altLang="zh-CN" sz="2400" kern="100" dirty="0">
                <a:latin typeface="Times New Roman"/>
                <a:ea typeface="华文细黑"/>
                <a:cs typeface="Times New Roman"/>
              </a:rPr>
              <a:t>个字。</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今年</a:t>
            </a:r>
            <a:r>
              <a:rPr lang="zh-CN" altLang="zh-CN" sz="2400" kern="100" dirty="0">
                <a:latin typeface="Times New Roman"/>
                <a:ea typeface="华文细黑"/>
                <a:cs typeface="Times New Roman"/>
              </a:rPr>
              <a:t>春节，央视推出的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新春走基层</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家风是什么</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系列报道，引发了公众关注。调查得到的回答千奇百怪、五花八门，让人感慨良多，今天我们还知道</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家风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是什么吗</a:t>
            </a:r>
            <a:r>
              <a:rPr lang="zh-CN" altLang="zh-CN" sz="2400" kern="100" dirty="0" smtClean="0">
                <a:latin typeface="Times New Roman"/>
                <a:ea typeface="华文细黑"/>
                <a:cs typeface="Times New Roman"/>
              </a:rPr>
              <a:t>？</a:t>
            </a:r>
            <a:endParaRPr lang="en-US" altLang="zh-CN" sz="1000" kern="100" dirty="0" smtClean="0">
              <a:latin typeface="宋体"/>
              <a:cs typeface="Courier New"/>
            </a:endParaRPr>
          </a:p>
          <a:p>
            <a:pPr algn="dist">
              <a:lnSpc>
                <a:spcPct val="150000"/>
              </a:lnSpc>
              <a:spcAft>
                <a:spcPts val="0"/>
              </a:spcAft>
            </a:pPr>
            <a:r>
              <a:rPr lang="en-US" altLang="zh-CN" sz="2400" dirty="0" smtClean="0">
                <a:latin typeface="宋体"/>
                <a:ea typeface="华文细黑"/>
                <a:cs typeface="Times New Roman"/>
              </a:rPr>
              <a:t>    ①</a:t>
            </a:r>
            <a:r>
              <a:rPr lang="en-US" altLang="zh-CN" sz="2400" spc="-200" dirty="0">
                <a:latin typeface="Times New Roman"/>
                <a:ea typeface="华文细黑"/>
              </a:rPr>
              <a:t>________________</a:t>
            </a:r>
            <a:r>
              <a:rPr lang="zh-CN" altLang="zh-CN" sz="2400" dirty="0">
                <a:latin typeface="Times New Roman"/>
                <a:ea typeface="华文细黑"/>
                <a:cs typeface="Times New Roman"/>
              </a:rPr>
              <a:t>。儒家文化讲究</a:t>
            </a:r>
            <a:r>
              <a:rPr lang="en-US" altLang="zh-CN" sz="2400" dirty="0">
                <a:latin typeface="宋体"/>
                <a:ea typeface="华文细黑"/>
                <a:cs typeface="Times New Roman"/>
              </a:rPr>
              <a:t>“</a:t>
            </a:r>
            <a:r>
              <a:rPr lang="zh-CN" altLang="zh-CN" sz="2400" dirty="0">
                <a:latin typeface="Times New Roman"/>
                <a:ea typeface="华文细黑"/>
                <a:cs typeface="Times New Roman"/>
              </a:rPr>
              <a:t>诗礼传家</a:t>
            </a:r>
            <a:r>
              <a:rPr lang="en-US" altLang="zh-CN" sz="2400" dirty="0">
                <a:latin typeface="宋体"/>
                <a:ea typeface="华文细黑"/>
                <a:cs typeface="Times New Roman"/>
              </a:rPr>
              <a:t>”</a:t>
            </a:r>
            <a:r>
              <a:rPr lang="zh-CN" altLang="zh-CN" sz="2400" dirty="0">
                <a:latin typeface="Times New Roman"/>
                <a:ea typeface="华文细黑"/>
                <a:cs typeface="Times New Roman"/>
              </a:rPr>
              <a:t>，讲究</a:t>
            </a:r>
            <a:r>
              <a:rPr lang="en-US" altLang="zh-CN" sz="2400" dirty="0">
                <a:latin typeface="宋体"/>
                <a:ea typeface="华文细黑"/>
                <a:cs typeface="Times New Roman"/>
              </a:rPr>
              <a:t>“</a:t>
            </a:r>
            <a:r>
              <a:rPr lang="zh-CN" altLang="zh-CN" sz="2400" dirty="0">
                <a:latin typeface="Times New Roman"/>
                <a:ea typeface="华文细黑"/>
                <a:cs typeface="Times New Roman"/>
              </a:rPr>
              <a:t>忠孝仁义礼智信廉</a:t>
            </a:r>
            <a:r>
              <a:rPr lang="en-US" altLang="zh-CN" sz="2400" dirty="0">
                <a:latin typeface="宋体"/>
                <a:ea typeface="华文细黑"/>
                <a:cs typeface="Times New Roman"/>
              </a:rPr>
              <a:t>”</a:t>
            </a:r>
            <a:r>
              <a:rPr lang="zh-CN" altLang="zh-CN" sz="2400" dirty="0">
                <a:latin typeface="Times New Roman"/>
                <a:ea typeface="华文细黑"/>
                <a:cs typeface="Times New Roman"/>
              </a:rPr>
              <a:t>。对于传统士大夫知识阶层来说，</a:t>
            </a:r>
            <a:r>
              <a:rPr lang="en-US" altLang="zh-CN" sz="2400" dirty="0">
                <a:latin typeface="宋体"/>
                <a:ea typeface="华文细黑"/>
                <a:cs typeface="Times New Roman"/>
              </a:rPr>
              <a:t>“</a:t>
            </a:r>
            <a:r>
              <a:rPr lang="zh-CN" altLang="zh-CN" sz="2400" dirty="0">
                <a:latin typeface="Times New Roman"/>
                <a:ea typeface="华文细黑"/>
                <a:cs typeface="Times New Roman"/>
              </a:rPr>
              <a:t>修身齐家平天下</a:t>
            </a:r>
            <a:r>
              <a:rPr lang="en-US" altLang="zh-CN" sz="2400" dirty="0">
                <a:latin typeface="宋体"/>
                <a:ea typeface="华文细黑"/>
                <a:cs typeface="Times New Roman"/>
              </a:rPr>
              <a:t>”</a:t>
            </a:r>
            <a:r>
              <a:rPr lang="zh-CN" altLang="zh-CN" sz="2400" dirty="0">
                <a:latin typeface="Times New Roman"/>
                <a:ea typeface="华文细黑"/>
                <a:cs typeface="Times New Roman"/>
              </a:rPr>
              <a:t>，也是实现人生价值的最高目标</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07070240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2" name="TextBox 31">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3" name="TextBox 32">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4" name="TextBox 33">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5" name="TextBox 34">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6" name="TextBox 35">
            <a:hlinkClick r:id="rId11" action="ppaction://hlinksldjump"/>
          </p:cNvPr>
          <p:cNvSpPr txBox="1"/>
          <p:nvPr/>
        </p:nvSpPr>
        <p:spPr>
          <a:xfrm>
            <a:off x="5728463" y="79362"/>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10</a:t>
            </a:r>
            <a:endParaRPr lang="zh-CN" altLang="en-US" dirty="0"/>
          </a:p>
        </p:txBody>
      </p:sp>
      <p:sp>
        <p:nvSpPr>
          <p:cNvPr id="39" name="TextBox 3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0" name="TextBox 39">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1" name="TextBox 4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2" name="TextBox 4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3" name="TextBox 4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5204688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4279" y="674424"/>
            <a:ext cx="8770682" cy="3970318"/>
          </a:xfrm>
          <a:prstGeom prst="rect">
            <a:avLst/>
          </a:prstGeom>
        </p:spPr>
        <p:txBody>
          <a:bodyPr>
            <a:spAutoFit/>
          </a:bodyPr>
          <a:lstStyle/>
          <a:p>
            <a:pPr algn="just">
              <a:lnSpc>
                <a:spcPct val="150000"/>
              </a:lnSpc>
              <a:spcAft>
                <a:spcPts val="0"/>
              </a:spcAft>
            </a:pPr>
            <a:r>
              <a:rPr lang="zh-CN" altLang="zh-CN" sz="2400" dirty="0" smtClean="0">
                <a:latin typeface="Times New Roman"/>
                <a:ea typeface="华文细黑"/>
                <a:cs typeface="Times New Roman"/>
              </a:rPr>
              <a:t>不仅统治阶层和士大夫家庭提倡</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邻德里仁</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和</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笔耕砚拓</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的</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诗礼家风</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，纵使寻常百姓也持守这样的治家信条。中国历代不乏家风门第的典范，</a:t>
            </a:r>
            <a:r>
              <a:rPr lang="en-US" altLang="zh-CN" sz="2400" dirty="0" smtClean="0">
                <a:latin typeface="宋体"/>
                <a:ea typeface="华文细黑"/>
                <a:cs typeface="Times New Roman"/>
              </a:rPr>
              <a:t>②</a:t>
            </a:r>
            <a:r>
              <a:rPr lang="en-US" altLang="zh-CN" sz="2400" dirty="0" smtClean="0">
                <a:latin typeface="Times New Roman"/>
                <a:ea typeface="华文细黑"/>
              </a:rPr>
              <a:t>________________</a:t>
            </a:r>
            <a:r>
              <a:rPr lang="zh-CN" altLang="zh-CN" sz="2400" dirty="0" smtClean="0">
                <a:latin typeface="Times New Roman"/>
                <a:ea typeface="华文细黑"/>
                <a:cs typeface="Times New Roman"/>
              </a:rPr>
              <a:t>。从《颜氏家训》到《曾国藩家书》，中国古代公开出版的</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家训</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在百种以上。如诸葛亮的《诫子书》、司马光的《训俭示康》，成为后世学子修身立志、务行节俭的名篇。在家风已然变得陌生的今天，央视此次借助关注度极高的《新闻联播》重提家风，</a:t>
            </a:r>
            <a:r>
              <a:rPr lang="en-US" altLang="zh-CN" sz="2400" dirty="0" smtClean="0">
                <a:latin typeface="宋体"/>
                <a:ea typeface="华文细黑"/>
                <a:cs typeface="Times New Roman"/>
              </a:rPr>
              <a:t>③</a:t>
            </a:r>
            <a:r>
              <a:rPr lang="en-US" altLang="zh-CN" sz="2400" dirty="0" smtClean="0">
                <a:latin typeface="Times New Roman"/>
                <a:ea typeface="华文细黑"/>
              </a:rPr>
              <a:t>_____________</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188244426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2" name="TextBox 31">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3" name="TextBox 32">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4" name="TextBox 33">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5" name="TextBox 34">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6" name="TextBox 35">
            <a:hlinkClick r:id="rId11" action="ppaction://hlinksldjump"/>
          </p:cNvPr>
          <p:cNvSpPr txBox="1"/>
          <p:nvPr/>
        </p:nvSpPr>
        <p:spPr>
          <a:xfrm>
            <a:off x="5728463" y="79362"/>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10</a:t>
            </a:r>
            <a:endParaRPr lang="zh-CN" altLang="en-US" dirty="0"/>
          </a:p>
        </p:txBody>
      </p:sp>
      <p:sp>
        <p:nvSpPr>
          <p:cNvPr id="39" name="TextBox 3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0" name="TextBox 39">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1" name="TextBox 4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2" name="TextBox 4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3" name="TextBox 4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182169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4279" y="674424"/>
            <a:ext cx="8770682" cy="2492990"/>
          </a:xfrm>
          <a:prstGeom prst="rect">
            <a:avLst/>
          </a:prstGeom>
        </p:spPr>
        <p:txBody>
          <a:bodyPr>
            <a:spAutoFit/>
          </a:bodyPr>
          <a:lstStyle/>
          <a:p>
            <a:pPr lvl="0" algn="just">
              <a:lnSpc>
                <a:spcPct val="150000"/>
              </a:lnSpc>
            </a:pPr>
            <a:r>
              <a:rPr lang="zh-CN" altLang="zh-CN" sz="2600" dirty="0">
                <a:solidFill>
                  <a:prstClr val="black"/>
                </a:solidFill>
                <a:latin typeface="Times New Roman"/>
                <a:ea typeface="华文细黑"/>
                <a:cs typeface="Times New Roman"/>
              </a:rPr>
              <a:t>从公众的反馈来看，人们已经开始重新审视这一传统文化，认识到我们离开自己的传统已经太久了</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家风在中国传统文化中源远流长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也留下许多流传后世的经典文章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无疑是一件很有意义的</a:t>
            </a:r>
            <a:r>
              <a:rPr lang="zh-CN" altLang="zh-CN" sz="2600" kern="100" dirty="0" smtClean="0">
                <a:solidFill>
                  <a:srgbClr val="E46C0A"/>
                </a:solidFill>
                <a:latin typeface="Times New Roman"/>
                <a:ea typeface="华文细黑"/>
                <a:cs typeface="Times New Roman"/>
              </a:rPr>
              <a:t>事情</a:t>
            </a:r>
            <a:endParaRPr lang="zh-CN" altLang="zh-CN" sz="2600" kern="100" dirty="0">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844024386"/>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2" name="TextBox 31">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3" name="TextBox 32">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4" name="TextBox 33">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5" name="TextBox 34">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6" name="TextBox 35">
            <a:hlinkClick r:id="rId11" action="ppaction://hlinksldjump"/>
          </p:cNvPr>
          <p:cNvSpPr txBox="1"/>
          <p:nvPr/>
        </p:nvSpPr>
        <p:spPr>
          <a:xfrm>
            <a:off x="5728463" y="79362"/>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10</a:t>
            </a:r>
            <a:endParaRPr lang="zh-CN" altLang="en-US" dirty="0"/>
          </a:p>
        </p:txBody>
      </p:sp>
      <p:sp>
        <p:nvSpPr>
          <p:cNvPr id="39" name="TextBox 3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0" name="TextBox 39">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1" name="TextBox 4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2" name="TextBox 4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3" name="TextBox 4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09513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123" y="676682"/>
            <a:ext cx="8946973" cy="3093154"/>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越具有民族性的形式，越有可能获得关注</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民间艺术是艺术的结晶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民间艺术中蕴含着绘画的灵感和创意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艺术自民间继承传统才可能有发展</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并不意味着照抄照搬</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一成不变</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，也需要结合现实</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时代</a:t>
            </a:r>
            <a:r>
              <a:rPr lang="en-US" altLang="zh-CN" sz="2600" kern="100" dirty="0" smtClean="0">
                <a:solidFill>
                  <a:srgbClr val="E46C0A"/>
                </a:solidFill>
                <a:latin typeface="Times New Roman"/>
                <a:ea typeface="华文细黑"/>
                <a:cs typeface="Courier New"/>
              </a:rPr>
              <a:t>)	    </a:t>
            </a: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为什么日本能转换得如此圆熟</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或：日本为什么能做得这么好</a:t>
            </a:r>
            <a:r>
              <a:rPr lang="en-US" altLang="zh-CN" sz="2600" kern="100" dirty="0">
                <a:solidFill>
                  <a:srgbClr val="E46C0A"/>
                </a:solidFill>
                <a:latin typeface="Times New Roman"/>
                <a:ea typeface="华文细黑"/>
                <a:cs typeface="Courier New"/>
              </a:rPr>
              <a:t>)</a:t>
            </a:r>
            <a:endParaRPr lang="zh-CN" altLang="zh-CN" sz="260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876120147"/>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1" name="TextBox 4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2" name="TextBox 4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3" name="TextBox 4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4" name="TextBox 4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434566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627" y="574194"/>
            <a:ext cx="8647507"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13.</a:t>
            </a:r>
            <a:r>
              <a:rPr lang="zh-CN" altLang="zh-CN" sz="2600" kern="100" dirty="0">
                <a:latin typeface="Times New Roman"/>
                <a:ea typeface="华文细黑"/>
                <a:cs typeface="Times New Roman"/>
              </a:rPr>
              <a:t>在下面一段文字横线处补写恰当的语句，使整段文字语意完整连贯，内容贴切，逻辑严密。每处不超过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endParaRPr lang="zh-CN" altLang="zh-CN" sz="2600" kern="100" dirty="0">
              <a:latin typeface="宋体"/>
              <a:cs typeface="Courier New"/>
            </a:endParaRPr>
          </a:p>
          <a:p>
            <a:pP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塑料</a:t>
            </a:r>
            <a:r>
              <a:rPr lang="zh-CN" altLang="zh-CN" sz="2600" kern="100" dirty="0">
                <a:latin typeface="Times New Roman"/>
                <a:ea typeface="华文细黑"/>
                <a:cs typeface="Times New Roman"/>
              </a:rPr>
              <a:t>制品多属于一次性使用，用后即扔，</a:t>
            </a:r>
            <a:r>
              <a:rPr lang="en-US" altLang="zh-CN" sz="2600" kern="100" dirty="0" smtClean="0">
                <a:latin typeface="宋体"/>
                <a:ea typeface="华文细黑"/>
                <a:cs typeface="Times New Roman"/>
              </a:rPr>
              <a:t>①</a:t>
            </a:r>
            <a:r>
              <a:rPr lang="en-US" altLang="zh-CN" sz="2600" kern="100" dirty="0" smtClean="0">
                <a:latin typeface="Times New Roman"/>
                <a:ea typeface="华文细黑"/>
                <a:cs typeface="Courier New"/>
              </a:rPr>
              <a:t>_________</a:t>
            </a:r>
            <a:r>
              <a:rPr lang="zh-CN" altLang="zh-CN" sz="2600" kern="100" dirty="0">
                <a:latin typeface="Times New Roman"/>
                <a:ea typeface="华文细黑"/>
                <a:cs typeface="Times New Roman"/>
              </a:rPr>
              <a:t>，在公园、车站、影院、风景名胜区和公路铁路沿线随风飘扬着塑料袋、塑料薄膜、饮料瓶、包装填充物等塑料垃圾。自然界几乎没有能够消化降解塑料的细菌和酶，所以</a:t>
            </a:r>
            <a:r>
              <a:rPr lang="en-US" altLang="zh-CN" sz="2600" kern="100" dirty="0" smtClean="0">
                <a:latin typeface="宋体"/>
                <a:ea typeface="华文细黑"/>
                <a:cs typeface="Times New Roman"/>
              </a:rPr>
              <a:t>②</a:t>
            </a:r>
            <a:r>
              <a:rPr lang="en-US" altLang="zh-CN" sz="2600" kern="100" dirty="0" smtClean="0">
                <a:latin typeface="Times New Roman" pitchFamily="18" charset="0"/>
                <a:ea typeface="华文细黑"/>
                <a:cs typeface="Times New Roman" pitchFamily="18" charset="0"/>
              </a:rPr>
              <a:t>___</a:t>
            </a:r>
            <a:endParaRPr lang="en-US" altLang="zh-CN" sz="2600" kern="100" dirty="0" smtClean="0">
              <a:latin typeface="宋体"/>
              <a:ea typeface="华文细黑"/>
              <a:cs typeface="Times New Roman"/>
            </a:endParaRPr>
          </a:p>
          <a:p>
            <a:pPr>
              <a:lnSpc>
                <a:spcPct val="150000"/>
              </a:lnSpc>
            </a:pPr>
            <a:r>
              <a:rPr lang="en-US" altLang="zh-CN" sz="2600" kern="100" dirty="0" smtClean="0">
                <a:latin typeface="Times New Roman"/>
                <a:ea typeface="华文细黑"/>
                <a:cs typeface="Courier New"/>
              </a:rPr>
              <a:t>________________</a:t>
            </a:r>
            <a:r>
              <a:rPr lang="zh-CN" altLang="zh-CN" sz="2600" kern="100" dirty="0">
                <a:latin typeface="Times New Roman"/>
                <a:ea typeface="华文细黑"/>
                <a:cs typeface="Times New Roman"/>
              </a:rPr>
              <a:t>。不仅如此</a:t>
            </a:r>
            <a:r>
              <a:rPr lang="zh-CN" altLang="zh-CN" sz="2600" kern="100" dirty="0" smtClean="0">
                <a:latin typeface="Times New Roman"/>
                <a:ea typeface="华文细黑"/>
                <a:cs typeface="Times New Roman"/>
              </a:rPr>
              <a:t>，</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__________________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312924085"/>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2" name="TextBox 31">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3" name="TextBox 32">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4" name="TextBox 33">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5" name="TextBox 34">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6" name="TextBox 35">
            <a:hlinkClick r:id="rId11" action="ppaction://hlinksldjump"/>
          </p:cNvPr>
          <p:cNvSpPr txBox="1"/>
          <p:nvPr/>
        </p:nvSpPr>
        <p:spPr>
          <a:xfrm>
            <a:off x="5728463" y="79362"/>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10</a:t>
            </a:r>
            <a:endParaRPr lang="zh-CN" altLang="en-US" dirty="0"/>
          </a:p>
        </p:txBody>
      </p:sp>
      <p:sp>
        <p:nvSpPr>
          <p:cNvPr id="41" name="TextBox 4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2" name="TextBox 41">
            <a:hlinkClick r:id="rId13" action="ppaction://hlinksldjump"/>
          </p:cNvPr>
          <p:cNvSpPr txBox="1"/>
          <p:nvPr/>
        </p:nvSpPr>
        <p:spPr>
          <a:xfrm>
            <a:off x="6885797" y="84538"/>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3" name="TextBox 42">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4" name="TextBox 4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5" name="TextBox 4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547864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0627" y="574194"/>
            <a:ext cx="8647507" cy="3093154"/>
          </a:xfrm>
          <a:prstGeom prst="rect">
            <a:avLst/>
          </a:prstGeom>
        </p:spPr>
        <p:txBody>
          <a:bodyPr>
            <a:spAutoFit/>
          </a:bodyPr>
          <a:lstStyle/>
          <a:p>
            <a:pPr algn="just">
              <a:lnSpc>
                <a:spcPct val="150000"/>
              </a:lnSpc>
              <a:spcAft>
                <a:spcPts val="0"/>
              </a:spcAft>
            </a:pPr>
            <a:r>
              <a:rPr lang="zh-CN" altLang="zh-CN" sz="2600" kern="100" dirty="0">
                <a:solidFill>
                  <a:prstClr val="black"/>
                </a:solidFill>
                <a:latin typeface="Times New Roman"/>
                <a:ea typeface="华文细黑"/>
                <a:cs typeface="Times New Roman"/>
              </a:rPr>
              <a:t>当废旧塑料作为生活垃圾进入垃圾场被填埋或散落在田野进入土壤后，混在土壤中会影响土壤内的物质、热量的传递和微生物的生长，改变土壤的特性</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塑料垃圾充斥于各种场所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难以对其进行生物降解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塑料垃圾还改变土壤</a:t>
            </a:r>
            <a:r>
              <a:rPr lang="zh-CN" altLang="zh-CN" sz="2600" kern="100" dirty="0" smtClean="0">
                <a:solidFill>
                  <a:srgbClr val="E46C0A"/>
                </a:solidFill>
                <a:latin typeface="Times New Roman"/>
                <a:ea typeface="华文细黑"/>
                <a:cs typeface="Times New Roman"/>
              </a:rPr>
              <a:t>性质</a:t>
            </a:r>
            <a:endParaRPr lang="zh-CN" altLang="zh-CN" sz="2600" kern="100" dirty="0">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42150708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2" name="TextBox 31">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3" name="TextBox 32">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4" name="TextBox 33">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5" name="TextBox 34">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6" name="TextBox 35">
            <a:hlinkClick r:id="rId11" action="ppaction://hlinksldjump"/>
          </p:cNvPr>
          <p:cNvSpPr txBox="1"/>
          <p:nvPr/>
        </p:nvSpPr>
        <p:spPr>
          <a:xfrm>
            <a:off x="5728463" y="79362"/>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10</a:t>
            </a:r>
            <a:endParaRPr lang="zh-CN" altLang="en-US" dirty="0"/>
          </a:p>
        </p:txBody>
      </p:sp>
      <p:sp>
        <p:nvSpPr>
          <p:cNvPr id="41" name="TextBox 4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2" name="TextBox 41">
            <a:hlinkClick r:id="rId13" action="ppaction://hlinksldjump"/>
          </p:cNvPr>
          <p:cNvSpPr txBox="1"/>
          <p:nvPr/>
        </p:nvSpPr>
        <p:spPr>
          <a:xfrm>
            <a:off x="6885797" y="84538"/>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3" name="TextBox 42">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4" name="TextBox 4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5" name="TextBox 4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62898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8959" y="567283"/>
            <a:ext cx="882132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在下面一段文字横线处补写恰当的语句，使整段文字语意完整连贯，内容贴切，逻辑严密。每处不超过</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个字。</a:t>
            </a:r>
            <a:endParaRPr lang="zh-CN" altLang="zh-CN" sz="2600" kern="100" dirty="0">
              <a:latin typeface="宋体"/>
              <a:cs typeface="Courier New"/>
            </a:endParaRPr>
          </a:p>
          <a:p>
            <a:pPr algn="dist">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中</a:t>
            </a:r>
            <a:r>
              <a:rPr lang="zh-CN" altLang="zh-CN" sz="2600" dirty="0">
                <a:latin typeface="Times New Roman"/>
                <a:ea typeface="华文细黑"/>
                <a:cs typeface="Times New Roman"/>
              </a:rPr>
              <a:t>国是一个农业国，自古以来人们依土地而生，自然的山山水水养育了我们，</a:t>
            </a:r>
            <a:r>
              <a:rPr lang="en-US" altLang="zh-CN" sz="2600" dirty="0">
                <a:latin typeface="宋体"/>
                <a:ea typeface="华文细黑"/>
                <a:cs typeface="Times New Roman"/>
              </a:rPr>
              <a:t>①</a:t>
            </a:r>
            <a:r>
              <a:rPr lang="en-US" altLang="zh-CN" sz="2600" dirty="0">
                <a:latin typeface="Times New Roman"/>
                <a:ea typeface="华文细黑"/>
              </a:rPr>
              <a:t>__________________</a:t>
            </a:r>
            <a:r>
              <a:rPr lang="zh-CN" altLang="zh-CN" sz="2600" dirty="0">
                <a:latin typeface="Times New Roman"/>
                <a:ea typeface="华文细黑"/>
                <a:cs typeface="Times New Roman"/>
              </a:rPr>
              <a:t>，追求人与自然的和谐。山坚毅不拔，沉静、博大、深厚；水至柔至利，屈曲有致，既可润物无声，又能摧枯拉朽。山的阳刚与水的阴柔相生相合，便是宇宙无限的生机。当春风吹来的时候</a:t>
            </a:r>
            <a:r>
              <a:rPr lang="zh-CN" altLang="zh-CN" sz="2600" dirty="0" smtClean="0">
                <a:latin typeface="Times New Roman"/>
                <a:ea typeface="华文细黑"/>
                <a:cs typeface="Times New Roman"/>
              </a:rPr>
              <a:t>，</a:t>
            </a:r>
            <a:endParaRPr lang="zh-CN" altLang="zh-CN" sz="260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4513896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2" name="TextBox 31">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3" name="TextBox 32">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4" name="TextBox 33">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5" name="TextBox 34">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6" name="TextBox 35">
            <a:hlinkClick r:id="rId11" action="ppaction://hlinksldjump"/>
          </p:cNvPr>
          <p:cNvSpPr txBox="1"/>
          <p:nvPr/>
        </p:nvSpPr>
        <p:spPr>
          <a:xfrm>
            <a:off x="5728463" y="79362"/>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10</a:t>
            </a:r>
            <a:endParaRPr lang="zh-CN" altLang="en-US" dirty="0"/>
          </a:p>
        </p:txBody>
      </p:sp>
      <p:sp>
        <p:nvSpPr>
          <p:cNvPr id="37" name="TextBox 36">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8" name="TextBox 37">
            <a:hlinkClick r:id="rId13" action="ppaction://hlinksldjump"/>
          </p:cNvPr>
          <p:cNvSpPr txBox="1"/>
          <p:nvPr/>
        </p:nvSpPr>
        <p:spPr>
          <a:xfrm>
            <a:off x="6885797" y="84538"/>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9" name="TextBox 38">
            <a:hlinkClick r:id="rId14" action="ppaction://hlinksldjump"/>
          </p:cNvPr>
          <p:cNvSpPr txBox="1"/>
          <p:nvPr/>
        </p:nvSpPr>
        <p:spPr>
          <a:xfrm>
            <a:off x="7482943" y="87126"/>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13</a:t>
            </a:r>
            <a:endParaRPr lang="zh-CN" altLang="en-US" dirty="0"/>
          </a:p>
        </p:txBody>
      </p:sp>
      <p:sp>
        <p:nvSpPr>
          <p:cNvPr id="40" name="TextBox 39">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1" name="TextBox 40">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026520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339" y="536803"/>
            <a:ext cx="8821322" cy="4506811"/>
          </a:xfrm>
          <a:prstGeom prst="rect">
            <a:avLst/>
          </a:prstGeom>
        </p:spPr>
        <p:txBody>
          <a:bodyPr>
            <a:spAutoFit/>
          </a:bodyPr>
          <a:lstStyle/>
          <a:p>
            <a:pPr algn="just">
              <a:lnSpc>
                <a:spcPct val="140000"/>
              </a:lnSpc>
              <a:spcAft>
                <a:spcPts val="0"/>
              </a:spcAft>
            </a:pPr>
            <a:r>
              <a:rPr lang="en-US" altLang="zh-CN" sz="2600" kern="100" dirty="0">
                <a:latin typeface="宋体"/>
                <a:ea typeface="华文细黑"/>
                <a:cs typeface="Times New Roman"/>
              </a:rPr>
              <a:t>②</a:t>
            </a:r>
            <a:r>
              <a:rPr lang="en-US" altLang="zh-CN" sz="2600" kern="100" dirty="0">
                <a:latin typeface="Times New Roman"/>
                <a:ea typeface="华文细黑"/>
                <a:cs typeface="Courier New"/>
              </a:rPr>
              <a:t>__________________</a:t>
            </a:r>
            <a:r>
              <a:rPr lang="zh-CN" altLang="zh-CN" sz="2600" kern="100" dirty="0">
                <a:latin typeface="Times New Roman"/>
                <a:ea typeface="华文细黑"/>
                <a:cs typeface="Times New Roman"/>
              </a:rPr>
              <a:t>；当夏天来临的时候，人在自然生命的苍翠中感到生命的蓬勃；秋景的宁静疏落，让人体会收获过后的宁静和天高云淡的旷远；而冬日的萧瑟空寂，让人感受到了生命的艰难和顽强。人在山川的变化中，找到了自己情绪的寄托，获得精神的安顿。因此</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__________________</a:t>
            </a:r>
            <a:r>
              <a:rPr lang="zh-CN" altLang="zh-CN" sz="2600" kern="100" dirty="0">
                <a:latin typeface="Times New Roman"/>
                <a:ea typeface="华文细黑"/>
                <a:cs typeface="Times New Roman"/>
              </a:rPr>
              <a:t>，望水则情溢于水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所以我们尊重自然、热爱自然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人在自然生命的萌动中感到美好的希望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观山则情满于</a:t>
            </a:r>
            <a:r>
              <a:rPr lang="zh-CN" altLang="zh-CN" sz="2600" kern="100" dirty="0" smtClean="0">
                <a:solidFill>
                  <a:srgbClr val="E46C0A"/>
                </a:solidFill>
                <a:latin typeface="Times New Roman"/>
                <a:ea typeface="华文细黑"/>
                <a:cs typeface="Times New Roman"/>
              </a:rPr>
              <a:t>山</a:t>
            </a:r>
            <a:endParaRPr lang="zh-CN" altLang="zh-CN" sz="1050" kern="100" dirty="0">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178572017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2" name="TextBox 31">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3" name="TextBox 32">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4" name="TextBox 33">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5" name="TextBox 34">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6" name="TextBox 35">
            <a:hlinkClick r:id="rId11" action="ppaction://hlinksldjump"/>
          </p:cNvPr>
          <p:cNvSpPr txBox="1"/>
          <p:nvPr/>
        </p:nvSpPr>
        <p:spPr>
          <a:xfrm>
            <a:off x="5728463" y="79362"/>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10</a:t>
            </a:r>
            <a:endParaRPr lang="zh-CN" altLang="en-US" dirty="0"/>
          </a:p>
        </p:txBody>
      </p:sp>
      <p:sp>
        <p:nvSpPr>
          <p:cNvPr id="37" name="TextBox 36">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8" name="TextBox 37">
            <a:hlinkClick r:id="rId13" action="ppaction://hlinksldjump"/>
          </p:cNvPr>
          <p:cNvSpPr txBox="1"/>
          <p:nvPr/>
        </p:nvSpPr>
        <p:spPr>
          <a:xfrm>
            <a:off x="6885797" y="84538"/>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9" name="TextBox 38">
            <a:hlinkClick r:id="rId14" action="ppaction://hlinksldjump"/>
          </p:cNvPr>
          <p:cNvSpPr txBox="1"/>
          <p:nvPr/>
        </p:nvSpPr>
        <p:spPr>
          <a:xfrm>
            <a:off x="7482943" y="87126"/>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13</a:t>
            </a:r>
            <a:endParaRPr lang="zh-CN" altLang="en-US" dirty="0"/>
          </a:p>
        </p:txBody>
      </p:sp>
      <p:sp>
        <p:nvSpPr>
          <p:cNvPr id="40" name="TextBox 39">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1" name="TextBox 40">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08675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411510"/>
            <a:ext cx="8929224" cy="4721549"/>
          </a:xfrm>
          <a:prstGeom prst="rect">
            <a:avLst/>
          </a:prstGeom>
        </p:spPr>
        <p:txBody>
          <a:bodyPr wrap="square">
            <a:spAutoFit/>
          </a:bodyPr>
          <a:lstStyle/>
          <a:p>
            <a:pPr algn="just">
              <a:lnSpc>
                <a:spcPct val="130000"/>
              </a:lnSpc>
              <a:spcAft>
                <a:spcPts val="0"/>
              </a:spcAft>
            </a:pP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在下面一段文字横线处补写恰当的语句，使整段文字语意完整连贯，内容贴切，逻辑严密。每处不超过</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个字。</a:t>
            </a:r>
            <a:endParaRPr lang="zh-CN" altLang="zh-CN" sz="2600" kern="100" dirty="0">
              <a:latin typeface="宋体"/>
              <a:cs typeface="Courier New"/>
            </a:endParaRPr>
          </a:p>
          <a:p>
            <a:pPr algn="just">
              <a:lnSpc>
                <a:spcPct val="13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植物</a:t>
            </a:r>
            <a:r>
              <a:rPr lang="zh-CN" altLang="zh-CN" sz="2600" kern="100" dirty="0">
                <a:latin typeface="Times New Roman"/>
                <a:ea typeface="华文细黑"/>
                <a:cs typeface="Times New Roman"/>
              </a:rPr>
              <a:t>不同于动物的地方就在于每个植物都具有全能性，整个植物体就是个松散的联合体，不像动物那样</a:t>
            </a:r>
            <a:r>
              <a:rPr lang="en-US" altLang="zh-CN" sz="2600" kern="100" dirty="0">
                <a:latin typeface="宋体"/>
                <a:ea typeface="华文细黑"/>
                <a:cs typeface="Times New Roman"/>
              </a:rPr>
              <a:t>①</a:t>
            </a:r>
            <a:r>
              <a:rPr lang="en-US" altLang="zh-CN" sz="2600" kern="100" dirty="0" smtClean="0">
                <a:latin typeface="Times New Roman"/>
                <a:ea typeface="华文细黑"/>
                <a:cs typeface="Courier New"/>
              </a:rPr>
              <a:t>_________</a:t>
            </a:r>
            <a:r>
              <a:rPr lang="zh-CN" altLang="zh-CN" sz="2600" kern="100" dirty="0">
                <a:latin typeface="Times New Roman"/>
                <a:ea typeface="华文细黑"/>
                <a:cs typeface="Times New Roman"/>
              </a:rPr>
              <a:t>。所以，即使植物失去了大多数组织后，</a:t>
            </a:r>
            <a:r>
              <a:rPr lang="en-US" altLang="zh-CN" sz="2600" kern="100" dirty="0">
                <a:latin typeface="宋体"/>
                <a:ea typeface="华文细黑"/>
                <a:cs typeface="Times New Roman"/>
              </a:rPr>
              <a:t>②</a:t>
            </a:r>
            <a:r>
              <a:rPr lang="en-US" altLang="zh-CN" sz="2600" kern="100" dirty="0" smtClean="0">
                <a:latin typeface="Times New Roman"/>
                <a:ea typeface="华文细黑"/>
                <a:cs typeface="Courier New"/>
              </a:rPr>
              <a:t>______________</a:t>
            </a:r>
            <a:r>
              <a:rPr lang="zh-CN" altLang="zh-CN" sz="2600" kern="100" dirty="0">
                <a:latin typeface="Times New Roman"/>
                <a:ea typeface="华文细黑"/>
                <a:cs typeface="Times New Roman"/>
              </a:rPr>
              <a:t>，所谓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枯木逢春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就是这个道理。理论上，只要有一个植物细胞存活，</a:t>
            </a:r>
            <a:r>
              <a:rPr lang="en-US" altLang="zh-CN" sz="2600" kern="100" dirty="0">
                <a:latin typeface="宋体"/>
                <a:ea typeface="华文细黑"/>
                <a:cs typeface="Times New Roman"/>
              </a:rPr>
              <a:t>③</a:t>
            </a:r>
            <a:r>
              <a:rPr lang="en-US" altLang="zh-CN" sz="2600" kern="100" dirty="0" smtClean="0">
                <a:latin typeface="Times New Roman"/>
                <a:ea typeface="华文细黑"/>
                <a:cs typeface="Courier New"/>
              </a:rPr>
              <a:t>______________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但这对环境条件要求非常高，必须让这个细胞在试管里慢慢分裂，</a:t>
            </a:r>
            <a:r>
              <a:rPr lang="zh-CN" altLang="zh-CN" sz="2600" kern="100" dirty="0" smtClean="0">
                <a:latin typeface="Times New Roman"/>
                <a:ea typeface="华文细黑"/>
                <a:cs typeface="Times New Roman"/>
              </a:rPr>
              <a:t>直到可以分化出根茎叶。</a:t>
            </a:r>
            <a:endParaRPr lang="en-US" altLang="zh-CN" sz="2600" kern="100" dirty="0" smtClean="0">
              <a:latin typeface="Times New Roman"/>
              <a:ea typeface="华文细黑"/>
              <a:cs typeface="Times New Roman"/>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val="3632660505"/>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8" name="TextBox 27">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9" name="TextBox 2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0" name="TextBox 29">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1" name="TextBox 3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2" name="TextBox 31">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3" name="TextBox 32">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4" name="TextBox 33">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5" name="TextBox 34">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6" name="TextBox 35">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7" name="TextBox 36">
            <a:hlinkClick r:id="rId11" action="ppaction://hlinksldjump"/>
          </p:cNvPr>
          <p:cNvSpPr txBox="1"/>
          <p:nvPr/>
        </p:nvSpPr>
        <p:spPr>
          <a:xfrm>
            <a:off x="5728463" y="79362"/>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10</a:t>
            </a:r>
            <a:endParaRPr lang="zh-CN" altLang="en-US" dirty="0"/>
          </a:p>
        </p:txBody>
      </p:sp>
      <p:sp>
        <p:nvSpPr>
          <p:cNvPr id="38" name="TextBox 3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885797" y="84538"/>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482943" y="87126"/>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13</a:t>
            </a:r>
            <a:endParaRPr lang="zh-CN" altLang="en-US" dirty="0"/>
          </a:p>
        </p:txBody>
      </p:sp>
      <p:sp>
        <p:nvSpPr>
          <p:cNvPr id="41" name="TextBox 40">
            <a:hlinkClick r:id="rId15" action="ppaction://hlinksldjump"/>
          </p:cNvPr>
          <p:cNvSpPr txBox="1"/>
          <p:nvPr/>
        </p:nvSpPr>
        <p:spPr>
          <a:xfrm>
            <a:off x="8066627" y="89714"/>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5875582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0358" y="923792"/>
            <a:ext cx="8496939" cy="1215910"/>
          </a:xfrm>
          <a:prstGeom prst="rect">
            <a:avLst/>
          </a:prstGeom>
        </p:spPr>
        <p:txBody>
          <a:bodyPr wrap="square">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每个器官都有严格的分工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遇到合适的条件仍可再生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这个细胞就能变成一个植株</a:t>
            </a:r>
            <a:endParaRPr lang="zh-CN" altLang="zh-CN" sz="105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169004231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863117"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5</a:t>
            </a:r>
            <a:endParaRPr lang="zh-CN" altLang="en-US" dirty="0"/>
          </a:p>
        </p:txBody>
      </p:sp>
      <p:sp>
        <p:nvSpPr>
          <p:cNvPr id="32" name="TextBox 31">
            <a:hlinkClick r:id="rId7" action="ppaction://hlinksldjump"/>
          </p:cNvPr>
          <p:cNvSpPr txBox="1"/>
          <p:nvPr/>
        </p:nvSpPr>
        <p:spPr>
          <a:xfrm>
            <a:off x="3445023"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6</a:t>
            </a:r>
            <a:endParaRPr lang="zh-CN" altLang="en-US" dirty="0"/>
          </a:p>
        </p:txBody>
      </p:sp>
      <p:sp>
        <p:nvSpPr>
          <p:cNvPr id="33" name="TextBox 32">
            <a:hlinkClick r:id="rId8" action="ppaction://hlinksldjump"/>
          </p:cNvPr>
          <p:cNvSpPr txBox="1"/>
          <p:nvPr/>
        </p:nvSpPr>
        <p:spPr>
          <a:xfrm>
            <a:off x="4028707" y="87054"/>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7</a:t>
            </a:r>
            <a:endParaRPr lang="zh-CN" altLang="en-US" dirty="0"/>
          </a:p>
        </p:txBody>
      </p:sp>
      <p:sp>
        <p:nvSpPr>
          <p:cNvPr id="34" name="TextBox 33">
            <a:hlinkClick r:id="rId9" action="ppaction://hlinksldjump"/>
          </p:cNvPr>
          <p:cNvSpPr txBox="1"/>
          <p:nvPr/>
        </p:nvSpPr>
        <p:spPr>
          <a:xfrm>
            <a:off x="4608199"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8</a:t>
            </a:r>
            <a:endParaRPr lang="zh-CN" altLang="en-US" dirty="0"/>
          </a:p>
        </p:txBody>
      </p:sp>
      <p:sp>
        <p:nvSpPr>
          <p:cNvPr id="35" name="TextBox 34">
            <a:hlinkClick r:id="rId10" action="ppaction://hlinksldjump"/>
          </p:cNvPr>
          <p:cNvSpPr txBox="1"/>
          <p:nvPr/>
        </p:nvSpPr>
        <p:spPr>
          <a:xfrm>
            <a:off x="5199503" y="7684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9</a:t>
            </a:r>
            <a:endParaRPr lang="zh-CN" altLang="en-US" dirty="0"/>
          </a:p>
        </p:txBody>
      </p:sp>
      <p:sp>
        <p:nvSpPr>
          <p:cNvPr id="36" name="TextBox 35">
            <a:hlinkClick r:id="rId11" action="ppaction://hlinksldjump"/>
          </p:cNvPr>
          <p:cNvSpPr txBox="1"/>
          <p:nvPr/>
        </p:nvSpPr>
        <p:spPr>
          <a:xfrm>
            <a:off x="5728463" y="79362"/>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10</a:t>
            </a:r>
            <a:endParaRPr lang="zh-CN" altLang="en-US" dirty="0"/>
          </a:p>
        </p:txBody>
      </p:sp>
      <p:sp>
        <p:nvSpPr>
          <p:cNvPr id="37" name="TextBox 36">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8" name="TextBox 37">
            <a:hlinkClick r:id="rId13" action="ppaction://hlinksldjump"/>
          </p:cNvPr>
          <p:cNvSpPr txBox="1"/>
          <p:nvPr/>
        </p:nvSpPr>
        <p:spPr>
          <a:xfrm>
            <a:off x="6885797" y="84538"/>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9" name="TextBox 38">
            <a:hlinkClick r:id="rId14" action="ppaction://hlinksldjump"/>
          </p:cNvPr>
          <p:cNvSpPr txBox="1"/>
          <p:nvPr/>
        </p:nvSpPr>
        <p:spPr>
          <a:xfrm>
            <a:off x="7482943" y="87126"/>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13</a:t>
            </a:r>
            <a:endParaRPr lang="zh-CN" altLang="en-US" dirty="0"/>
          </a:p>
        </p:txBody>
      </p:sp>
      <p:sp>
        <p:nvSpPr>
          <p:cNvPr id="40" name="TextBox 39">
            <a:hlinkClick r:id="rId15" action="ppaction://hlinksldjump"/>
          </p:cNvPr>
          <p:cNvSpPr txBox="1"/>
          <p:nvPr/>
        </p:nvSpPr>
        <p:spPr>
          <a:xfrm>
            <a:off x="8066627" y="89714"/>
            <a:ext cx="389850"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14</a:t>
            </a:r>
            <a:endParaRPr lang="zh-CN" altLang="en-US" dirty="0"/>
          </a:p>
        </p:txBody>
      </p:sp>
      <p:sp>
        <p:nvSpPr>
          <p:cNvPr id="41" name="TextBox 40">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431142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89" y="555526"/>
            <a:ext cx="8950707"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在下面一段文字横线处补写恰当的语句，使整段文字语意完整连贯，内容贴切，逻辑严密。每处不超过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当今</a:t>
            </a:r>
            <a:r>
              <a:rPr lang="zh-CN" altLang="zh-CN" sz="2600" kern="100" dirty="0">
                <a:latin typeface="Times New Roman"/>
                <a:ea typeface="华文细黑"/>
                <a:cs typeface="Times New Roman"/>
              </a:rPr>
              <a:t>的艺术仿佛在兴致勃勃地享受一场技术的盛宴。然而，有多少人思考过这个问题</a:t>
            </a:r>
            <a:r>
              <a:rPr lang="zh-CN"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①</a:t>
            </a:r>
            <a:r>
              <a:rPr lang="en-US" altLang="zh-CN" sz="2600" kern="100" dirty="0" smtClean="0">
                <a:latin typeface="Times New Roman"/>
                <a:ea typeface="华文细黑"/>
                <a:cs typeface="Courier New"/>
              </a:rPr>
              <a:t>_______________________</a:t>
            </a:r>
            <a:r>
              <a:rPr lang="zh-CN" altLang="zh-CN" sz="2600" kern="100" dirty="0">
                <a:latin typeface="Times New Roman"/>
                <a:ea typeface="华文细黑"/>
                <a:cs typeface="Times New Roman"/>
              </a:rPr>
              <a:t>？事实是，技术并不能真正赋予艺术新生命。技术是艺术生产的组成部分，艺术的创作与传播从来没有离开过技术的支持</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876120147"/>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7" name="TextBox 26">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6" name="TextBox 45">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7" name="TextBox 46">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8" name="TextBox 47">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9" name="TextBox 48">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232993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47" y="859111"/>
            <a:ext cx="8769291" cy="3016403"/>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但即便如此，</a:t>
            </a:r>
            <a:r>
              <a:rPr lang="en-US" altLang="zh-CN" sz="2600" kern="100" dirty="0">
                <a:solidFill>
                  <a:prstClr val="black"/>
                </a:solidFill>
                <a:latin typeface="宋体"/>
                <a:ea typeface="华文细黑"/>
                <a:cs typeface="Times New Roman"/>
              </a:rPr>
              <a:t>②</a:t>
            </a:r>
            <a:r>
              <a:rPr lang="en-US" altLang="zh-CN" sz="2600" kern="100" dirty="0">
                <a:solidFill>
                  <a:prstClr val="black"/>
                </a:solidFill>
                <a:latin typeface="Times New Roman"/>
                <a:ea typeface="华文细黑"/>
                <a:cs typeface="Courier New"/>
              </a:rPr>
              <a:t>________________________</a:t>
            </a:r>
            <a:r>
              <a:rPr lang="zh-CN" altLang="zh-CN" sz="2600" kern="100" dirty="0">
                <a:solidFill>
                  <a:prstClr val="black"/>
                </a:solidFill>
                <a:latin typeface="Times New Roman"/>
                <a:ea typeface="华文细黑"/>
                <a:cs typeface="Times New Roman"/>
              </a:rPr>
              <a:t>。《史记》《窦娥冤》《红楼梦》</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这些之所以成为经典，是因为它们的思想光芒与艺术魅力，而不是因为书写于竹简，上演于舞台，或者印刷在书本里。</a:t>
            </a:r>
            <a:r>
              <a:rPr lang="en-US" altLang="zh-CN" sz="2600" kern="100" dirty="0">
                <a:solidFill>
                  <a:prstClr val="black"/>
                </a:solidFill>
                <a:latin typeface="宋体"/>
                <a:ea typeface="华文细黑"/>
                <a:cs typeface="Times New Roman"/>
              </a:rPr>
              <a:t>③</a:t>
            </a:r>
            <a:r>
              <a:rPr lang="en-US" altLang="zh-CN" sz="2600" kern="100" dirty="0">
                <a:solidFill>
                  <a:prstClr val="black"/>
                </a:solidFill>
                <a:latin typeface="Times New Roman"/>
                <a:ea typeface="华文细黑"/>
                <a:cs typeface="Courier New"/>
              </a:rPr>
              <a:t>________________________</a:t>
            </a:r>
            <a:r>
              <a:rPr lang="zh-CN" altLang="zh-CN" sz="2600" kern="100" dirty="0">
                <a:solidFill>
                  <a:prstClr val="black"/>
                </a:solidFill>
                <a:latin typeface="Times New Roman"/>
                <a:ea typeface="华文细黑"/>
                <a:cs typeface="Times New Roman"/>
              </a:rPr>
              <a:t>，繁杂的技术只能沦为虚有其表的形式。</a:t>
            </a:r>
            <a:endParaRPr lang="zh-CN" altLang="zh-CN" sz="2600" kern="100" dirty="0">
              <a:solidFill>
                <a:prstClr val="black"/>
              </a:solidFill>
              <a:latin typeface="宋体"/>
              <a:cs typeface="Courier New"/>
            </a:endParaRPr>
          </a:p>
        </p:txBody>
      </p:sp>
      <p:sp>
        <p:nvSpPr>
          <p:cNvPr id="2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9" name="表格 28"/>
          <p:cNvGraphicFramePr>
            <a:graphicFrameLocks noGrp="1"/>
          </p:cNvGraphicFramePr>
          <p:nvPr>
            <p:extLst>
              <p:ext uri="{D42A27DB-BD31-4B8C-83A1-F6EECF244321}">
                <p14:modId xmlns:p14="http://schemas.microsoft.com/office/powerpoint/2010/main" val="231786398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0" name="TextBox 29">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31" name="TextBox 30">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2" name="TextBox 3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3" name="TextBox 3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4" name="TextBox 3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5" name="TextBox 3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6" name="TextBox 3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1" name="TextBox 4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2" name="TextBox 4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3" name="TextBox 4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4" name="TextBox 4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5" name="TextBox 4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6" name="TextBox 4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7" name="TextBox 4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8" name="TextBox 4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088544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47" y="792167"/>
            <a:ext cx="8769291" cy="121591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技术到底赋予了艺术什么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技术也从未扮演过艺术的主人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如果不存在震撼人心的主题</a:t>
            </a:r>
            <a:endParaRPr lang="zh-CN" altLang="zh-CN" sz="2600" kern="100" dirty="0">
              <a:effectLst/>
              <a:latin typeface="宋体"/>
              <a:cs typeface="Courier New"/>
            </a:endParaRPr>
          </a:p>
        </p:txBody>
      </p:sp>
      <p:sp>
        <p:nvSpPr>
          <p:cNvPr id="2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9" name="表格 28"/>
          <p:cNvGraphicFramePr>
            <a:graphicFrameLocks noGrp="1"/>
          </p:cNvGraphicFramePr>
          <p:nvPr>
            <p:extLst>
              <p:ext uri="{D42A27DB-BD31-4B8C-83A1-F6EECF244321}">
                <p14:modId xmlns:p14="http://schemas.microsoft.com/office/powerpoint/2010/main" val="98838370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0" name="TextBox 29">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31" name="TextBox 30">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2" name="TextBox 3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3" name="TextBox 3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4" name="TextBox 3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5" name="TextBox 3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6" name="TextBox 3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1" name="TextBox 4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2" name="TextBox 4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3" name="TextBox 4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4" name="TextBox 4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5" name="TextBox 4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6" name="TextBox 4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7" name="TextBox 4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8" name="TextBox 4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234639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526" y="525046"/>
            <a:ext cx="8682466" cy="4524315"/>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在下面一段文字横线处补写恰当的语句，使整段文字语意完整连贯，内容贴切，逻辑严密。每处不超过</a:t>
            </a:r>
            <a:r>
              <a:rPr lang="en-US" altLang="zh-CN" sz="2400" kern="100" dirty="0">
                <a:latin typeface="Times New Roman"/>
                <a:ea typeface="华文细黑"/>
                <a:cs typeface="Courier New"/>
              </a:rPr>
              <a:t>15</a:t>
            </a:r>
            <a:r>
              <a:rPr lang="zh-CN" altLang="zh-CN" sz="2400" kern="100" dirty="0">
                <a:latin typeface="Times New Roman"/>
                <a:ea typeface="华文细黑"/>
                <a:cs typeface="Times New Roman"/>
              </a:rPr>
              <a:t>个字。</a:t>
            </a:r>
            <a:endParaRPr lang="zh-CN" altLang="zh-CN" sz="1000" kern="100" dirty="0">
              <a:latin typeface="宋体"/>
              <a:cs typeface="Courier New"/>
            </a:endParaRPr>
          </a:p>
          <a:p>
            <a:pPr>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保护</a:t>
            </a:r>
            <a:r>
              <a:rPr lang="zh-CN" altLang="zh-CN" sz="2400" kern="100" dirty="0">
                <a:latin typeface="Times New Roman"/>
                <a:ea typeface="华文细黑"/>
                <a:cs typeface="Times New Roman"/>
              </a:rPr>
              <a:t>儿童，在对象上不断扩大覆盖范围面固然重要，但建立有效的救助机制，</a:t>
            </a:r>
            <a:r>
              <a:rPr lang="en-US" altLang="zh-CN" sz="2400" kern="100" dirty="0">
                <a:latin typeface="宋体"/>
                <a:ea typeface="华文细黑"/>
                <a:cs typeface="Times New Roman"/>
              </a:rPr>
              <a:t>①</a:t>
            </a:r>
            <a:r>
              <a:rPr lang="en-US" altLang="zh-CN" sz="2400" kern="100" dirty="0" smtClean="0">
                <a:latin typeface="Times New Roman"/>
                <a:ea typeface="华文细黑"/>
                <a:cs typeface="Courier New"/>
              </a:rPr>
              <a:t>_____________</a:t>
            </a:r>
            <a:r>
              <a:rPr lang="zh-CN" altLang="zh-CN" sz="2400" kern="100" dirty="0">
                <a:latin typeface="Times New Roman"/>
                <a:ea typeface="华文细黑"/>
                <a:cs typeface="Times New Roman"/>
              </a:rPr>
              <a:t>，才是治本之策。十多年前，电影《刮痧》讲述了一位中国老人到美国用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刮痧</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疗法给孙子治病，却被当地儿童福利机构误认为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虐待儿童</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而遭起诉的故事。今天看来，那种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误会</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所彰显的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孩子至上</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理念和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强制报告</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等刚性制度，</a:t>
            </a:r>
            <a:r>
              <a:rPr lang="en-US" altLang="zh-CN" sz="2400" kern="100" dirty="0">
                <a:latin typeface="宋体"/>
                <a:ea typeface="华文细黑"/>
                <a:cs typeface="Times New Roman"/>
              </a:rPr>
              <a:t>②</a:t>
            </a:r>
            <a:r>
              <a:rPr lang="en-US" altLang="zh-CN" sz="2400" kern="100" dirty="0" smtClean="0">
                <a:latin typeface="Times New Roman"/>
                <a:ea typeface="华文细黑"/>
                <a:cs typeface="Courier New"/>
              </a:rPr>
              <a:t>___________</a:t>
            </a:r>
            <a:r>
              <a:rPr lang="zh-CN" altLang="zh-CN" sz="2400" kern="100" dirty="0" smtClean="0">
                <a:latin typeface="Times New Roman"/>
                <a:ea typeface="华文细黑"/>
                <a:cs typeface="Times New Roman"/>
              </a:rPr>
              <a:t>。</a:t>
            </a:r>
            <a:r>
              <a:rPr lang="zh-CN" altLang="zh-CN" sz="2400" kern="100" dirty="0">
                <a:latin typeface="Times New Roman"/>
                <a:ea typeface="华文细黑"/>
                <a:cs typeface="Times New Roman"/>
              </a:rPr>
              <a:t>让</a:t>
            </a:r>
            <a:r>
              <a:rPr lang="zh-CN" altLang="zh-CN" sz="2400" kern="100" dirty="0" smtClean="0">
                <a:latin typeface="Times New Roman"/>
                <a:ea typeface="华文细黑"/>
                <a:cs typeface="Times New Roman"/>
              </a:rPr>
              <a:t>困境</a:t>
            </a:r>
            <a:r>
              <a:rPr lang="zh-CN" altLang="en-US" sz="2400" kern="100" dirty="0" smtClean="0">
                <a:latin typeface="Times New Roman"/>
                <a:ea typeface="华文细黑"/>
                <a:cs typeface="Times New Roman"/>
              </a:rPr>
              <a:t>儿童</a:t>
            </a:r>
            <a:endParaRPr lang="zh-CN" altLang="zh-CN" sz="2400" kern="100" dirty="0">
              <a:latin typeface="Times New Roman"/>
              <a:ea typeface="华文细黑"/>
              <a:cs typeface="Times New Roman"/>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31786398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8" name="TextBox 4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9" name="TextBox 4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0" name="TextBox 4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1" name="TextBox 5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2" name="TextBox 5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43376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1114" y="726832"/>
            <a:ext cx="8769291" cy="2492990"/>
          </a:xfrm>
          <a:prstGeom prst="rect">
            <a:avLst/>
          </a:prstGeom>
          <a:noFill/>
        </p:spPr>
        <p:txBody>
          <a:bodyPr wrap="square" rtlCol="0">
            <a:spAutoFit/>
          </a:bodyPr>
          <a:lstStyle/>
          <a:p>
            <a:pPr lvl="0">
              <a:lnSpc>
                <a:spcPct val="150000"/>
              </a:lnSpc>
            </a:pPr>
            <a:r>
              <a:rPr lang="zh-CN" altLang="zh-CN" sz="2600" kern="100" dirty="0" smtClean="0">
                <a:solidFill>
                  <a:prstClr val="black"/>
                </a:solidFill>
                <a:latin typeface="Times New Roman"/>
                <a:ea typeface="华文细黑"/>
                <a:cs typeface="Times New Roman"/>
              </a:rPr>
              <a:t>享有</a:t>
            </a:r>
            <a:r>
              <a:rPr lang="zh-CN" altLang="zh-CN" sz="2600" kern="100" dirty="0">
                <a:solidFill>
                  <a:prstClr val="black"/>
                </a:solidFill>
                <a:latin typeface="Times New Roman"/>
                <a:ea typeface="华文细黑"/>
                <a:cs typeface="Times New Roman"/>
              </a:rPr>
              <a:t>一个阳光灿烂的童年，从观念更新到制度创新，从福利保障到社会参与，</a:t>
            </a:r>
            <a:r>
              <a:rPr lang="en-US" altLang="zh-CN" sz="2600" kern="100" dirty="0" smtClean="0">
                <a:solidFill>
                  <a:prstClr val="black"/>
                </a:solidFill>
                <a:latin typeface="宋体"/>
                <a:ea typeface="华文细黑"/>
                <a:cs typeface="Times New Roman"/>
              </a:rPr>
              <a:t>③</a:t>
            </a:r>
            <a:r>
              <a:rPr lang="en-US" altLang="zh-CN" sz="2600" kern="100" dirty="0" smtClean="0">
                <a:solidFill>
                  <a:prstClr val="black"/>
                </a:solidFill>
                <a:latin typeface="Times New Roman"/>
                <a:ea typeface="华文细黑"/>
                <a:cs typeface="Courier New"/>
              </a:rPr>
              <a:t>__________________</a:t>
            </a:r>
            <a:r>
              <a:rPr lang="zh-CN" altLang="zh-CN" sz="2600" kern="100" dirty="0" smtClean="0">
                <a:solidFill>
                  <a:prstClr val="black"/>
                </a:solidFill>
                <a:latin typeface="Times New Roman"/>
                <a:ea typeface="华文细黑"/>
                <a:cs typeface="Times New Roman"/>
              </a:rPr>
              <a:t>。</a:t>
            </a:r>
            <a:endParaRPr lang="en-US" altLang="zh-CN" sz="2600" kern="100" dirty="0">
              <a:solidFill>
                <a:prstClr val="black"/>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使之惠及广大儿童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其实很值得学习借鉴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所有的大人们要做的还有</a:t>
            </a:r>
            <a:r>
              <a:rPr lang="zh-CN" altLang="zh-CN" sz="2600" kern="100" dirty="0" smtClean="0">
                <a:solidFill>
                  <a:srgbClr val="E46C0A"/>
                </a:solidFill>
                <a:latin typeface="Times New Roman"/>
                <a:ea typeface="华文细黑"/>
                <a:cs typeface="Times New Roman"/>
              </a:rPr>
              <a:t>很多</a:t>
            </a:r>
            <a:endParaRPr lang="zh-CN" altLang="zh-CN" sz="2600" kern="100" dirty="0">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85833693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8" name="TextBox 4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9" name="TextBox 4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0" name="TextBox 4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1" name="TextBox 5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2" name="TextBox 5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66447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731" y="483518"/>
            <a:ext cx="8770682"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在下面一段文字横线处补写恰当的语句，使整段文字</a:t>
            </a:r>
            <a:r>
              <a:rPr lang="zh-CN" altLang="zh-CN" sz="2600" kern="100" dirty="0" smtClean="0">
                <a:latin typeface="Times New Roman"/>
                <a:ea typeface="华文细黑"/>
                <a:cs typeface="Times New Roman"/>
              </a:rPr>
              <a:t>语意</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完整</a:t>
            </a:r>
            <a:r>
              <a:rPr lang="zh-CN" altLang="zh-CN" sz="2600" kern="100" dirty="0">
                <a:latin typeface="Times New Roman"/>
                <a:ea typeface="华文细黑"/>
                <a:cs typeface="Times New Roman"/>
              </a:rPr>
              <a:t>连贯，内容贴切，逻辑严密。每处不超过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各种气象灾害中，台风、洪水等因瞬间破坏力巨大而更受关注，相比之下，</a:t>
            </a: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________________________</a:t>
            </a:r>
            <a:r>
              <a:rPr lang="zh-CN" altLang="zh-CN" sz="2600" kern="100" dirty="0">
                <a:latin typeface="Times New Roman"/>
                <a:ea typeface="华文细黑"/>
                <a:cs typeface="Times New Roman"/>
              </a:rPr>
              <a:t>。其实，由于持续时间长，影响范围广，干旱在我国的气象灾害中是造成损失最重的。旱灾主要由气象因素造成，</a:t>
            </a:r>
            <a:r>
              <a:rPr lang="en-US" altLang="zh-CN" sz="2600" kern="100" dirty="0">
                <a:latin typeface="宋体"/>
                <a:ea typeface="华文细黑"/>
                <a:cs typeface="Times New Roman"/>
              </a:rPr>
              <a:t>②</a:t>
            </a:r>
            <a:r>
              <a:rPr lang="en-US" altLang="zh-CN" sz="2600" kern="100" dirty="0">
                <a:latin typeface="Times New Roman"/>
                <a:ea typeface="华文细黑"/>
                <a:cs typeface="Courier New"/>
              </a:rPr>
              <a:t>______________________</a:t>
            </a:r>
            <a:r>
              <a:rPr lang="zh-CN" altLang="zh-CN" sz="2600" kern="100" dirty="0">
                <a:latin typeface="Times New Roman"/>
                <a:ea typeface="华文细黑"/>
                <a:cs typeface="Times New Roman"/>
              </a:rPr>
              <a:t>：比如温室气体排放、植被破坏、水源过度开发等都会增加旱灾发生的频度和灾害程度</a:t>
            </a:r>
            <a:r>
              <a:rPr lang="zh-CN" altLang="zh-CN" sz="2600" kern="100" dirty="0" smtClean="0">
                <a:latin typeface="Times New Roman"/>
                <a:ea typeface="华文细黑"/>
                <a:cs typeface="Times New Roman"/>
              </a:rPr>
              <a:t>。</a:t>
            </a:r>
            <a:r>
              <a:rPr lang="zh-CN" altLang="en-US" sz="2600" kern="100" dirty="0" smtClean="0">
                <a:latin typeface="Times New Roman"/>
                <a:ea typeface="华文细黑"/>
                <a:cs typeface="Times New Roman"/>
              </a:rPr>
              <a:t>目前，</a:t>
            </a:r>
            <a:endParaRPr lang="zh-CN" altLang="zh-CN" sz="260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270649125"/>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531837" y="80576"/>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28" name="TextBox 2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693971" y="81950"/>
            <a:ext cx="2872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0" name="TextBox 29">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140865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2903</TotalTime>
  <Words>3098</Words>
  <Application>Microsoft Office PowerPoint</Application>
  <PresentationFormat>全屏显示(16:9)</PresentationFormat>
  <Paragraphs>573</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282</cp:revision>
  <dcterms:created xsi:type="dcterms:W3CDTF">2014-12-15T01:46:29Z</dcterms:created>
  <dcterms:modified xsi:type="dcterms:W3CDTF">2015-04-15T07:13:35Z</dcterms:modified>
</cp:coreProperties>
</file>