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5" r:id="rId3"/>
    <p:sldId id="262" r:id="rId4"/>
    <p:sldId id="297" r:id="rId5"/>
    <p:sldId id="299" r:id="rId6"/>
    <p:sldId id="301" r:id="rId7"/>
    <p:sldId id="402" r:id="rId8"/>
    <p:sldId id="401" r:id="rId9"/>
    <p:sldId id="382" r:id="rId10"/>
    <p:sldId id="327" r:id="rId11"/>
    <p:sldId id="376" r:id="rId12"/>
    <p:sldId id="303" r:id="rId13"/>
    <p:sldId id="347" r:id="rId14"/>
    <p:sldId id="403" r:id="rId15"/>
    <p:sldId id="395" r:id="rId16"/>
    <p:sldId id="400" r:id="rId17"/>
    <p:sldId id="404" r:id="rId18"/>
    <p:sldId id="319" r:id="rId19"/>
    <p:sldId id="357" r:id="rId20"/>
    <p:sldId id="359" r:id="rId21"/>
    <p:sldId id="360" r:id="rId22"/>
    <p:sldId id="396" r:id="rId23"/>
    <p:sldId id="405" r:id="rId24"/>
    <p:sldId id="406" r:id="rId25"/>
    <p:sldId id="407" r:id="rId26"/>
    <p:sldId id="367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56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12~13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阁夜　李凭箜篌引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12~13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阁夜　李凭箜篌引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12~13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阁夜　李凭箜篌引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12~13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阁夜　李凭箜篌引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12~13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阁夜　李凭箜篌引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13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第三单元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因声求气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吟咏诗韵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13012" y="221585"/>
            <a:ext cx="9205788" cy="599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．词语解释</a:t>
            </a:r>
            <a:endParaRPr lang="zh-CN" altLang="zh-CN" sz="28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岁暮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阴阳催短景：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天涯霜雪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霁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寒宵：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人事音书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漫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寂寥：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人事音书漫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寂寥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吴丝蜀桐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张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高秋：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李凭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中国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弹箜篌：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昆山玉碎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凤凰叫：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石破天惊</a:t>
            </a:r>
            <a:r>
              <a:rPr lang="zh-CN" altLang="zh-CN" sz="2800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逗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秋雨：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500" y="816438"/>
            <a:ext cx="449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冬季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雪止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徒然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白白地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寂寞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演奏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即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国中，国都长安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之中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形容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乐音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清脆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引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982912" y="170785"/>
            <a:ext cx="79357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．名句默写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岁暮阴阳催短景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，三峡星河影动摇。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，夷歌数处起渔樵。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卧龙跃马终黄土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吴丝蜀桐张高秋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江娥啼竹素女愁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女娲炼石补天处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⑧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，芙蓉泣露香兰笑。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27300" y="77901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天涯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霜雪霁寒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宵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五更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鼓角声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悲壮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哭千家闻战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伐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音书漫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寂寥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空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山凝云颓不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流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凭中国弹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箜篌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石破天惊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逗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秋雨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昆山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玉碎凤凰叫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261" y="545644"/>
            <a:ext cx="11764839" cy="579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7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《阁夜》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全诗通过诗人寒冬雪夜的所见所闻，真实地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反映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了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安史之乱后军阀混战、人民涂炭这样一种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社会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现实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，表现了诗人对国家对人民命运的深切关怀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当然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，由于诗人衰老多病，飘零无依，所以诗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中</a:t>
            </a:r>
            <a:endParaRPr lang="en-US" altLang="zh-CN" sz="28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也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流露了凄凉孤寂甚至消极的情绪。这固然和诗人的阶级局限有关，也因为当时统治者腐败无能，国势衰败江河日下的趋势已经不可避免，是深深地打上时代印记的。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9" name="Picture 3" descr="C:\Users\Administrator\Desktop\语文图\12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051050"/>
            <a:ext cx="3835400" cy="215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68" y="501886"/>
            <a:ext cx="114601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《李凭箜篌引》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首诗的最大特点是想象奇特，形象鲜明，充满浪漫主义色彩。诗人致力于把自己对于箜篌声的抽象感觉、感情与思想借助联想转化成具体的物象，使之可见可感。诗歌没有对李凭的技艺作直接的评判，也没有直接描述诗人的自我感受，有的只是对于乐声及其效果的摹绘。然而纵观全篇，又无处不寄托着诗人的情思，曲折而又明朗地表达了他对乐曲的感受和评价。这就使外在的物象和内在的情思融为一体，构成可以悦目赏心的艺术境界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33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8" y="6586"/>
            <a:ext cx="11764932" cy="622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一、《阁夜》颔联</a:t>
            </a: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五更鼓角声悲壮，三峡星河影动摇</a:t>
            </a: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，上句写悲惨之战争现实，下句写壮美之三峡夜景。诗人将它们放在一起，创造了一种什么样的意境？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　上句透露出悲惨的战争现实，下句写壮美的三峡夜景，诗人将二者巧妙地放在一起，创造了一种悲壮雄浑的意境。鼓角之声在星河包容天地的动荡之中显得越发萧瑟悲凉，星河波澜壮阔的动荡也仿佛是应和鼓角之声，二者所传达的动荡感是一致的，鼓角之声传播的空间更加广阔了，星河的摇动也具有了一种深邃的情致。这两句诗所描绘的意境浑然融合在一起，表达了诗人深沉悲壮的情怀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968" y="118274"/>
            <a:ext cx="116506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二、杜甫《阁夜》中感慨万千，说说此诗一共写了诗人几种悲慨？诗人对什么事最为忧伤？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此诗写了诗人多种悲慨。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岁暮阴阳催短景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表达了诗人对时光飞逝、人生短促的感慨，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天涯霜雪霁寒宵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表达了诗人客居天涯的凄寒，颔联和颈联表达了诗人对百姓因战争而劳顿的痛惜之情，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卧龙跃马终黄土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表达了诗人对宇宙永恒、人生无常的悲哀，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人事音书漫寂寥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表达了诗人老病孤独、亲朋音信断绝的寂寥和无奈。可以说万般感慨集于笔端，有对国家和人民的忧虑，有人生、宇宙、历史、古今之悲，还有对个人命运的悲叹。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诗人对百姓在战争中遭受的苦难最为忧伤，当我们读到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野哭千家闻战伐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的时候，仿佛可以看到诗人也流下了揪心的泪水。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8168" y="-21426"/>
            <a:ext cx="11510932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三、填写下表，从乐声和音效角度赏析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《</a:t>
            </a:r>
            <a:r>
              <a:rPr lang="zh-CN" altLang="en-US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李凭箜篌引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》</a:t>
            </a:r>
            <a:r>
              <a:rPr lang="zh-CN" altLang="en-US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5239"/>
              </p:ext>
            </p:extLst>
          </p:nvPr>
        </p:nvGraphicFramePr>
        <p:xfrm>
          <a:off x="414368" y="546100"/>
          <a:ext cx="11027520" cy="526109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31520"/>
                <a:gridCol w="5089120"/>
                <a:gridCol w="1431520"/>
                <a:gridCol w="821920"/>
                <a:gridCol w="821920"/>
                <a:gridCol w="1431520"/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角度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文章句子</a:t>
                      </a:r>
                    </a:p>
                  </a:txBody>
                  <a:tcPr marL="68060" marR="6806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修辞及效果</a:t>
                      </a: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描写手法</a:t>
                      </a: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417">
                <a:tc rowSpan="4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描写乐声</a:t>
                      </a:r>
                    </a:p>
                  </a:txBody>
                  <a:tcPr marL="68060" marR="68060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昆山玉碎凤凰叫，芙蓉泣露香兰笑。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昆山玉碎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①</a:t>
                      </a: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68060" marR="6806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比喻</a:t>
                      </a:r>
                    </a:p>
                  </a:txBody>
                  <a:tcPr marL="68060" marR="68060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⑥</a:t>
                      </a:r>
                      <a:endParaRPr lang="zh-CN" sz="24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060" marR="68060" marT="0" marB="0" anchor="ctr"/>
                </a:tc>
              </a:tr>
              <a:tr h="476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凤凰叫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舒缓</a:t>
                      </a:r>
                    </a:p>
                  </a:txBody>
                  <a:tcPr marL="68060" marR="6806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芙蓉泣露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②</a:t>
                      </a: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68060" marR="6806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香兰笑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欢快</a:t>
                      </a:r>
                    </a:p>
                  </a:txBody>
                  <a:tcPr marL="68060" marR="6806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209">
                <a:tc rowSpan="7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描写音效</a:t>
                      </a:r>
                    </a:p>
                  </a:txBody>
                  <a:tcPr marL="68060" marR="68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空山凝云颓不流</a:t>
                      </a:r>
                    </a:p>
                  </a:txBody>
                  <a:tcPr marL="68060" marR="6806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凝滞</a:t>
                      </a: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⑤</a:t>
                      </a:r>
                      <a:endParaRPr lang="zh-CN" sz="24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060" marR="68060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侧面描写</a:t>
                      </a:r>
                    </a:p>
                  </a:txBody>
                  <a:tcPr marL="68060" marR="68060" marT="0" marB="0" anchor="ctr"/>
                </a:tc>
              </a:tr>
              <a:tr h="238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江娥啼竹素女愁</a:t>
                      </a:r>
                    </a:p>
                  </a:txBody>
                  <a:tcPr marL="68060" marR="6806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③</a:t>
                      </a:r>
                      <a:endParaRPr lang="zh-CN" sz="2400" kern="10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十二门前融冷光</a:t>
                      </a:r>
                    </a:p>
                  </a:txBody>
                  <a:tcPr marL="68060" marR="6806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清空</a:t>
                      </a: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8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二十三丝动紫皇</a:t>
                      </a:r>
                    </a:p>
                  </a:txBody>
                  <a:tcPr marL="68060" marR="6806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无限广袤</a:t>
                      </a: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女娲炼石补天处，石破天惊逗秋雨。</a:t>
                      </a:r>
                    </a:p>
                  </a:txBody>
                  <a:tcPr marL="68060" marR="6806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④</a:t>
                      </a:r>
                      <a:endParaRPr lang="zh-CN" sz="2400" kern="100" dirty="0">
                        <a:effectLst/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060" marR="6806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梦入神山教神妪，老鱼跳波瘦蛟舞。</a:t>
                      </a:r>
                    </a:p>
                  </a:txBody>
                  <a:tcPr marL="68060" marR="68060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梦幻</a:t>
                      </a:r>
                    </a:p>
                  </a:txBody>
                  <a:tcPr marL="68060" marR="6806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4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  <a:tabLst>
                          <a:tab pos="207073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吴质不眠倚桂树，露脚斜飞湿寒兔。</a:t>
                      </a:r>
                    </a:p>
                  </a:txBody>
                  <a:tcPr marL="68060" marR="68060" marT="0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55600" y="5642436"/>
            <a:ext cx="11087100" cy="67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清脆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清丽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幽怨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凄冷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想象、夸张　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正面描写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868" y="753274"/>
            <a:ext cx="11739532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四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、老鱼跳波瘦蛟舞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一句中诗人用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老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瘦</a:t>
            </a: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两个干枯的字眼修饰鱼龙，有何妙处？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诗人运用反衬的手法。用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瘦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这两个似乎干枯的字眼修饰鱼龙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却有着截然相反的艺术效果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使音乐形象更加丰满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老鱼和瘦蛟本来羸弱乏力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行动艰难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现在竟然伴随着音乐的旋律腾跃起舞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这种出其不意的形象描写</a:t>
            </a:r>
            <a:r>
              <a:rPr lang="zh-CN" altLang="zh-CN" sz="28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使那无形美妙的箜篌声浮雕般地呈现在读者的眼前了。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262" y="781447"/>
            <a:ext cx="9110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把短暂的生命铸成永恒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韩　颖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李贺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，一个短命天才，在本是人生最灿烂的年华撒手人寰；李贺，一个中唐诗鬼，把诗歌看成生命之所系，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呕心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经营，自成一家。李贺的诗有着自己鲜明的特点：奇险之中而杂以艳丽，崎岖而进为幽冷哀艳，阴气森森，风格奇特，被世人称为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鬼才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C:\Users\Administrator\Desktop\语文图\12 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/>
          <a:stretch/>
        </p:blipFill>
        <p:spPr bwMode="auto">
          <a:xfrm>
            <a:off x="9671050" y="1689100"/>
            <a:ext cx="2291086" cy="43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2" y="458386"/>
            <a:ext cx="11815638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男儿何不带吴钩，收取关山五十州</a:t>
            </a:r>
            <a:endParaRPr lang="zh-CN" altLang="zh-CN" sz="2800" b="1" kern="100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李贺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，显然也受到了儒家思想的深刻影响，这主要表现在两方面：第一，作为唐朝皇室的后裔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他的家世可一直追溯到唐高祖李渊的叔父大郑王李亮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他会自觉地将自己的主观感情与唐王朝的命运联系在一起，也自有一番安史之乱后振兴李唐王朝的雄心壮志；第二，父亲早逝，家道中衰，作为丧失贵族特权的王孙，作为李姓的长子，他需要出来支撑门户，而要重振门户，他就得应举求仕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12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13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阁夜　李凭箜篌引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120" y="487953"/>
            <a:ext cx="11686480" cy="518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所以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18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岁初入东都的李贺，是带着虔诚的儒家思想，企图积极进取考取功名的；因而他考取功名，为的是获得官爵、奉亲养家、报效祖国。可以看出，这时的李贺早已深深地打上了儒家哲学的烙印。有诗为证：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黑云压城城欲摧，甲光向日金鳞开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《雁门太守行》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男儿屈穷志不穷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《野歌》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男儿何不带吴钩，收取关山五十州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《南园》其五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，甚至想到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一朝沟垄出，看取拂云飞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《马诗》十五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世上英雄本无主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《浩歌》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。其积极入世的态度，斗志昂扬的精神风貌，正是传统的儒家哲学所主张和倡导的。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179983"/>
            <a:ext cx="116473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生命通过艺术而获得自救</a:t>
            </a:r>
            <a:endParaRPr lang="zh-CN" altLang="zh-CN" sz="2800" b="1" kern="100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当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他固执地认为他这个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唐诸王孙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理所当然通身显贵时，现实的反差却把他推入一个深渊。嫉妒他才能的人以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父讳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为由使他失去了科举考试的资格，朱自清《李贺年谱》记载：或毁贺曰，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父名晋肃，子不得举进士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韩愈为作《讳辩》，然贺卒不就试，归。为了施展抱负，李贺必须走上传统的儒家道路，可是传统的儒家势力却在排斥他，这样，李贺在其求取功名的第一步上就摔了一个大跟头。李贺顿时感到周围空气里的沉重像铅块一样向他侵袭来。与此同时，疾病与贫穷也一刻不停地侵扰着李贺脆弱的神经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542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40283"/>
            <a:ext cx="11647364" cy="625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尼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采说：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生命通过艺术而获得自救。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《悲剧的诞生》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李贺生命的欲求在遇到现实的阻碍时，正是通过诗歌这种艺术而获得自救的。在仕途之路宣告失败后，他的许多幽峭孤深的作品正是他的生命情绪的表现，是内在性格的外化。因此李贺诗歌的艺术性表现在以下几个方面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     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强烈的色彩感。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写绿，有寒绿、颓绿、凝绿、丝绿、静绿；写红，有笑红、冷红、愁红、老红；写雨，有红雨、香雨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写泪，有红泪；写春有古春。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只留下红红绿绿的色彩和璀璨夺目的散珠。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但我们可以从中看出诗人思想的炙烈，这种感觉和观摩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梵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·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高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的画的感觉近乎相同，强烈的视觉冲击让人难以抵挡。尽管是炙烈的色彩，但给人敬畏的感觉，所以称为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冷艳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66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141883"/>
            <a:ext cx="11647364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     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音乐描写的淋漓尽致。李贺最为著名的诗歌中不能没有《李凭箜篌引》。全诗不从正面着力描写李凭的弹奏功力，却从侧面进行大胆的想象，来夸饰李凭音乐艺术的高超。试想，李贺本人如果不是对音乐有很高的理解，又怎么能写出如此著名的篇章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        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对现实之外的大胆想象。仕途的失败使李贺把生命的理想寄托在梦中：天仙、玉女、苏小小、何麻姑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体弱多病使得李贺对死亡异常地敏感，在他的许多诗中描写了幽冥界的种种，他甚至猜测自己死后会不会去一个相当公正的世界。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20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36" y="65683"/>
            <a:ext cx="117743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  <a:cs typeface="Times New Roman"/>
              </a:rPr>
              <a:t>皈依哲学：让短暂的人生成为永恒</a:t>
            </a:r>
            <a:endParaRPr lang="zh-CN" altLang="zh-CN" sz="2400" b="1" kern="100" dirty="0">
              <a:solidFill>
                <a:srgbClr val="00B050"/>
              </a:solidFill>
              <a:latin typeface="黑体" pitchFamily="49" charset="-122"/>
              <a:ea typeface="黑体" pitchFamily="49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当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一个人生活安定的时候，他自然无暇去考虑有关生命的意义，但当痛苦降临时，人便愈加接近自己生命的存在。李贺便是如此。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仅仅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把人生不幸、痛苦遭遇诉诸诗歌艺术是不够的，在岁月的流变中逐渐沉淀在人心中的是哲学的思考。诗人已经开始对人生厌恶了，于是他寄情仙界，梦遇仙妹。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仙界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那种生命的无限性深深地吸引了他，因而他的诗中有很大一部分表现了逍遥自在的神仙生活。《天上谣》里，作者描写了天国乐园的优雅、天庭的美好景象。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天庭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不是无限的时间的持续流逝，而是一种无时间性，一种超时间、超感知的存在。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因此，末两句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东指羲和能走马，海尘新生石山下。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天界之怡然自乐、天时之凝定不迁与人生流光之促形成鲜明的对比，生命有限性在自然与天时之间显得是那么的苍白无力。李贺荒诞奇诡的想象之外，隐藏着的竟是人类恒久的时间意识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20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36" y="205383"/>
            <a:ext cx="114060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在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经历过人生之大不幸后，在这场考仕风波平息后，李贺开始探讨有关生与死的问题，并在生命本能的呼唤下，最终找到了自我的精神家园的归宿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在哲学的世界寻求生的永恒。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时光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的流逝使李贺感到恐惧，诗人很清楚地知道人生命的有限性，但他仍要寻找一种永恒来寄托自己的生命。于是，在李商隐所写的《李贺小传》里，李贺临死前，曾有一个穿着红衣服的仙人驾着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赤虬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，持一板书若太古篆或霹雳石文，云：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当召长吉。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并笑曰：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帝成白玉楼，立召君为记。天上差乐不苦也！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长吉独泣，边人尽见之。少之，长吉气绝。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12" y="74731"/>
            <a:ext cx="11783888" cy="613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．写作迁移</a:t>
            </a:r>
            <a:endParaRPr lang="zh-CN" altLang="zh-CN" sz="26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【角度】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昆山玉碎凤凰叫，芙蓉泣露香兰笑。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那箜篌，时而众弦齐鸣，嘈嘈杂杂，仿佛玉碎山崩，令人不遑分辨；时而又一弦独响，宛如凤凰鸣叫，声振林木，响遏行云。琴声凄清飘逸，像芙蓉在哭；琴声的欢快，又像香兰在笑。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模仿这两句诗句，运用正面描写的手法写一段表现音乐之美的文字。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【写作示例】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莫扎特的音乐如同清澈的流水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在起伏的大地上流淌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时而平缓时而湍急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然而他们永远不会失去控制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始终保持着节奏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它们在风景如画的旅途上奔流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绿荫在它们的脚下延伸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花朵在它们的身边开放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百鸟在它们的涛声中和鸣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有时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也有凄凉的风在水面吹拂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枯叶像金黄的蝴蝶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spc="-70" dirty="0">
                <a:latin typeface="Times New Roman"/>
                <a:ea typeface="微软雅黑"/>
                <a:cs typeface="Times New Roman"/>
              </a:rPr>
              <a:t>在风中飘舞</a:t>
            </a:r>
            <a:r>
              <a:rPr lang="en-US" altLang="zh-CN" sz="2600" kern="100" spc="-70" dirty="0">
                <a:latin typeface="宋体"/>
                <a:ea typeface="微软雅黑"/>
                <a:cs typeface="Times New Roman"/>
              </a:rPr>
              <a:t>……</a:t>
            </a:r>
            <a:endParaRPr lang="zh-CN" altLang="zh-CN" sz="2600" kern="100" spc="-7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223" y="6021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1909" y="982671"/>
            <a:ext cx="11860389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诗鬼李贺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诗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是内心世界的外化。穷困潦倒的生活，深入肌体的病痛，对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理想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诗歌的追求，对残酷现实的体验，以及执着冷淡的性格，使他的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内心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-50" dirty="0" smtClean="0">
                <a:latin typeface="Times New Roman"/>
                <a:ea typeface="微软雅黑"/>
                <a:cs typeface="Times New Roman"/>
              </a:rPr>
              <a:t>充满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孤凄和落寞。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雨冷香魂吊书客</a:t>
            </a:r>
            <a:r>
              <a:rPr lang="en-US" altLang="zh-CN" sz="2400" kern="100" spc="-5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，李贺在自己凭吊自己，其</a:t>
            </a:r>
            <a:r>
              <a:rPr lang="zh-CN" altLang="zh-CN" sz="2400" kern="100" spc="-50" dirty="0">
                <a:latin typeface="Times New Roman"/>
                <a:ea typeface="微软雅黑"/>
                <a:cs typeface="Times New Roman"/>
              </a:rPr>
              <a:t>哀痛，</a:t>
            </a:r>
            <a:endParaRPr lang="en-US" altLang="zh-CN" sz="2400" kern="100" spc="-5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何以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复加？！固定的格式与韵律，对一个负荷巨大悲哀的底层生命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，是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无法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满足也不屑遵循的。我想对于李贺来说，是无所谓律诗和乐府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之分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，诗的形式，对他来说，简直是可有可无。他所关注的，是冷与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暖、</a:t>
            </a: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轻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与重、素与艳、硬与软这些可感触的诗意，可选择的词句。他要孤独地经营自己的世界，虽然并不阔大，但自成一格，独辟高险。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C:\Users\Administrator\Desktop\语文图\1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4" y="1992615"/>
            <a:ext cx="2054225" cy="309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209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520708"/>
            <a:ext cx="11669628" cy="577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固　本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．公道达而私门塞矣，公义明而私事息矣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《荀子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君道》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公道通畅，那种只顾小个体或私人利益的事就杜塞了。公义倡明，那种只顾小个体或私人利益的事就熄灭了。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．强本而节用，则天不能贫；养备而动时，则天不能病；循道而不贰，则天不能祸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《荀子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· 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天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论》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加强农业，厉行节约，天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大自然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就不会使人贫穷；给养充备，动作得时，天就不会使人困顿；遵循道治国，不出偏差，天就不会使人受祸。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．求木之长者，必固其根本</a:t>
            </a:r>
            <a:r>
              <a:rPr lang="zh-CN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		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4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魏徵</a:t>
            </a:r>
            <a:endParaRPr lang="zh-CN" altLang="zh-CN" sz="24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赏读：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想要树木长得茂盛，必须使它的根须稳固。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1677" y="576879"/>
            <a:ext cx="9114723" cy="571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</a:t>
            </a:r>
            <a:r>
              <a:rPr lang="zh-CN" altLang="zh-CN" sz="25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作品</a:t>
            </a:r>
            <a:endParaRPr lang="en-US" altLang="zh-CN" sz="2500" b="1" kern="100" dirty="0" smtClean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dirty="0" smtClean="0">
                <a:latin typeface="Times New Roman"/>
                <a:ea typeface="微软雅黑"/>
                <a:cs typeface="Times New Roman"/>
              </a:rPr>
              <a:t>李贺</a:t>
            </a:r>
            <a:r>
              <a:rPr lang="en-US" altLang="zh-CN" sz="2500" dirty="0">
                <a:latin typeface="Times New Roman"/>
                <a:ea typeface="微软雅黑"/>
              </a:rPr>
              <a:t>(791—817)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，唐代诗人。字长吉，福昌</a:t>
            </a:r>
            <a:r>
              <a:rPr lang="en-US" altLang="zh-CN" sz="2500" dirty="0">
                <a:latin typeface="Times New Roman"/>
                <a:ea typeface="微软雅黑"/>
              </a:rPr>
              <a:t>(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今河南洛阳宜阳县</a:t>
            </a:r>
            <a:r>
              <a:rPr lang="en-US" altLang="zh-CN" sz="2500" dirty="0">
                <a:latin typeface="Times New Roman"/>
                <a:ea typeface="微软雅黑"/>
              </a:rPr>
              <a:t>)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人。祖籍陇西，自称</a:t>
            </a:r>
            <a:r>
              <a:rPr lang="en-US" altLang="zh-CN" sz="25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陇西长吉</a:t>
            </a:r>
            <a:r>
              <a:rPr lang="en-US" altLang="zh-CN" sz="25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。李贺为唐宗室郑王李亮的后裔，但家已没落。他</a:t>
            </a:r>
            <a:r>
              <a:rPr lang="en-US" altLang="zh-CN" sz="25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细瘦通眉，长指爪</a:t>
            </a:r>
            <a:r>
              <a:rPr lang="en-US" altLang="zh-CN" sz="25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，童年即能词章，十五六岁时，已以工乐府诗与先辈李益齐名。元和三、四年间</a:t>
            </a:r>
            <a:r>
              <a:rPr lang="en-US" altLang="zh-CN" sz="2500" dirty="0">
                <a:latin typeface="Times New Roman"/>
                <a:ea typeface="微软雅黑"/>
              </a:rPr>
              <a:t>(808—809)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，韩愈在洛阳，李贺往谒。李贺父名晋肃，</a:t>
            </a:r>
            <a:r>
              <a:rPr lang="en-US" altLang="zh-CN" sz="25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晋</a:t>
            </a:r>
            <a:r>
              <a:rPr lang="en-US" altLang="zh-CN" sz="2500" dirty="0" smtClean="0">
                <a:latin typeface="宋体"/>
                <a:ea typeface="微软雅黑"/>
                <a:cs typeface="Times New Roman"/>
              </a:rPr>
              <a:t>” “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进</a:t>
            </a:r>
            <a:r>
              <a:rPr lang="en-US" altLang="zh-CN" sz="2500" dirty="0" smtClean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dirty="0" smtClean="0">
                <a:latin typeface="Times New Roman"/>
                <a:ea typeface="微软雅黑"/>
                <a:cs typeface="Times New Roman"/>
              </a:rPr>
              <a:t>同音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，与李贺争名的人，就说他应避父讳不举进士，韩愈作《讳辨》鼓励李贺应试，无奈礼部官员昏庸草率，李贺虽应举赴京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却未能应试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遭谗落第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后来做了三年奉礼郎</a:t>
            </a:r>
            <a:r>
              <a:rPr lang="zh-CN" altLang="zh-CN" sz="25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500" dirty="0">
                <a:latin typeface="Times New Roman"/>
                <a:ea typeface="微软雅黑"/>
                <a:cs typeface="Times New Roman"/>
              </a:rPr>
              <a:t>郁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郁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不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平。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语文\创新 中国古代诗歌散文欣赏\word\Y13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67" y="1904047"/>
            <a:ext cx="2609533" cy="2944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24829" y="159058"/>
            <a:ext cx="11725871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仕途失意，就把全部精力用在写诗上。在京时，居崇义里，与王参元、杨敬之、权璩、崔植等为密友，常偕同出游，一小奴骑驴相随，背一破锦囊。李贺得有诗句，即写投囊中，归家后足成完篇。后辞官归昌谷，又至潞州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今山西长治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依张彻一个时期。一生体弱多病，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27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岁逝世。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他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喜欢在神话故事、鬼魅世界里驰骋，以其大胆、诡异的想象力，构造出波谲云诡、迷离惝恍的艺术境界，抒发好景不长、时光易逝的感伤情绪，他因此被后人称为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诗鬼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李贺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曾自编《李贺诗歌集注》。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24829" y="19358"/>
            <a:ext cx="11725871" cy="620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5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《阁夜》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这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首诗是公元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766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年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大历元年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冬杜甫寓居夔州西阁时所作。当时四川军阀混战，连年不息；吐蕃也不断侵袭蜀地。而杜甫的好友李白、严武、高适等都先后死去。感时忆旧，他写了这首诗，表现出异常沉重的心情。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《李凭箜篌引》</a:t>
            </a:r>
            <a:endParaRPr lang="zh-CN" altLang="zh-CN" sz="2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此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诗大约作于元和六年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(811)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至元和八年，当时李贺在长安任奉礼郎。诗人描写音乐运用了大量丰富奇特的想象和比喻，充满浪漫主义色彩，令人惊叹。此诗是李贺诗歌的代表作之一，是唐诗中描写音乐的名篇。李贺此诗不表现时空顺序，而着重强调音乐惊天地、泣鬼神的效果，但又不是抽象地写，而是借助于具体的艺术形象，采用的是浪漫主义的艺术方法。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14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66129" y="781358"/>
            <a:ext cx="115734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崔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 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寂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寥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渔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樵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箜篌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    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女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娲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神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妪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7351" y="2692485"/>
            <a:ext cx="99339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ɡ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à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qi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o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kōnɡ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hóu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     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w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ā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yù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6649"/>
              </p:ext>
            </p:extLst>
          </p:nvPr>
        </p:nvGraphicFramePr>
        <p:xfrm>
          <a:off x="889000" y="927100"/>
          <a:ext cx="104140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" name="文档" r:id="rId3" imgW="10421639" imgH="4343041" progId="Word.Document.12">
                  <p:embed/>
                </p:oleObj>
              </mc:Choice>
              <mc:Fallback>
                <p:oleObj name="文档" r:id="rId3" imgW="10421639" imgH="43430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927100"/>
                        <a:ext cx="104140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778585" y="18354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日暮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招募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95586" y="1835477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宵夜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云霄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19674" y="18354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渔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樵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憔悴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71094" y="3549978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桐</a:t>
            </a: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木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恫吓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82885" y="3545563"/>
            <a:ext cx="902811" cy="1316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老妪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呕吐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26579" y="3561014"/>
            <a:ext cx="902811" cy="1304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女娲</a:t>
            </a:r>
            <a:endParaRPr lang="en-US" altLang="zh-CN" sz="2800" kern="100" dirty="0" smtClean="0">
              <a:solidFill>
                <a:srgbClr val="F79646">
                  <a:lumMod val="75000"/>
                </a:srgb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微软雅黑"/>
                <a:cs typeface="Times New Roman"/>
              </a:rPr>
              <a:t>漩涡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2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2663</Words>
  <Application>Microsoft Office PowerPoint</Application>
  <PresentationFormat>自定义</PresentationFormat>
  <Paragraphs>166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1055</cp:revision>
  <dcterms:created xsi:type="dcterms:W3CDTF">2013-09-20T02:31:37Z</dcterms:created>
  <dcterms:modified xsi:type="dcterms:W3CDTF">2015-03-23T06:05:32Z</dcterms:modified>
</cp:coreProperties>
</file>