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365" r:id="rId3"/>
    <p:sldId id="262" r:id="rId4"/>
    <p:sldId id="297" r:id="rId5"/>
    <p:sldId id="408" r:id="rId6"/>
    <p:sldId id="299" r:id="rId7"/>
    <p:sldId id="301" r:id="rId8"/>
    <p:sldId id="401" r:id="rId9"/>
    <p:sldId id="382" r:id="rId10"/>
    <p:sldId id="327" r:id="rId11"/>
    <p:sldId id="409" r:id="rId12"/>
    <p:sldId id="376" r:id="rId13"/>
    <p:sldId id="303" r:id="rId14"/>
    <p:sldId id="403" r:id="rId15"/>
    <p:sldId id="410" r:id="rId16"/>
    <p:sldId id="395" r:id="rId17"/>
    <p:sldId id="400" r:id="rId18"/>
    <p:sldId id="319" r:id="rId19"/>
    <p:sldId id="357" r:id="rId20"/>
    <p:sldId id="359" r:id="rId21"/>
    <p:sldId id="360" r:id="rId22"/>
    <p:sldId id="396" r:id="rId23"/>
    <p:sldId id="405" r:id="rId24"/>
    <p:sldId id="407" r:id="rId25"/>
    <p:sldId id="367" r:id="rId26"/>
    <p:sldId id="258"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FC6204"/>
    <a:srgbClr val="0066FF"/>
    <a:srgbClr val="FFFFFF"/>
    <a:srgbClr val="FF9600"/>
    <a:srgbClr val="9B9B9B"/>
    <a:srgbClr val="8585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75" d="100"/>
          <a:sy n="75" d="100"/>
        </p:scale>
        <p:origin x="-1914" y="-942"/>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28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46C9AA-A432-45C0-8822-E346F6B48C67}" type="datetimeFigureOut">
              <a:rPr lang="zh-CN" altLang="en-US" smtClean="0"/>
              <a:t>2015/3/23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C287DC-4620-473C-B045-C49B9298BEDF}" type="slidenum">
              <a:rPr lang="zh-CN" altLang="en-US" smtClean="0"/>
              <a:t>‹#›</a:t>
            </a:fld>
            <a:endParaRPr lang="zh-CN" altLang="en-US"/>
          </a:p>
        </p:txBody>
      </p:sp>
    </p:spTree>
    <p:extLst>
      <p:ext uri="{BB962C8B-B14F-4D97-AF65-F5344CB8AC3E}">
        <p14:creationId xmlns:p14="http://schemas.microsoft.com/office/powerpoint/2010/main" val="41955707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8D2FC-B7E4-4F22-829A-1951A70536BA}" type="datetimeFigureOut">
              <a:rPr lang="zh-CN" altLang="en-US" smtClean="0"/>
              <a:t>2015/3/23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06D26-EB15-4881-94CD-B86EEBA9904A}" type="slidenum">
              <a:rPr lang="zh-CN" altLang="en-US" smtClean="0"/>
              <a:t>‹#›</a:t>
            </a:fld>
            <a:endParaRPr lang="zh-CN" altLang="en-US"/>
          </a:p>
        </p:txBody>
      </p:sp>
    </p:spTree>
    <p:extLst>
      <p:ext uri="{BB962C8B-B14F-4D97-AF65-F5344CB8AC3E}">
        <p14:creationId xmlns:p14="http://schemas.microsoft.com/office/powerpoint/2010/main" val="2110545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pic>
        <p:nvPicPr>
          <p:cNvPr id="1027"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52030" y="0"/>
            <a:ext cx="883997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218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sp>
        <p:nvSpPr>
          <p:cNvPr id="5" name="矩形 4"/>
          <p:cNvSpPr/>
          <p:nvPr userDrawn="1"/>
        </p:nvSpPr>
        <p:spPr>
          <a:xfrm>
            <a:off x="0" y="694928"/>
            <a:ext cx="12192000" cy="11957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14802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10" name="TextBox 8"/>
          <p:cNvSpPr txBox="1"/>
          <p:nvPr userDrawn="1"/>
        </p:nvSpPr>
        <p:spPr>
          <a:xfrm>
            <a:off x="1003300" y="6394815"/>
            <a:ext cx="48641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16</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过小孤山大孤山</a:t>
            </a:r>
            <a:endParaRPr lang="zh-CN" altLang="en-US" sz="2200" dirty="0">
              <a:solidFill>
                <a:schemeClr val="bg1"/>
              </a:solidFill>
              <a:latin typeface="Times New Roman" pitchFamily="18" charset="0"/>
              <a:ea typeface="微软雅黑" pitchFamily="34" charset="-122"/>
              <a:cs typeface="Times New Roman" pitchFamily="18" charset="0"/>
            </a:endParaRPr>
          </a:p>
        </p:txBody>
      </p:sp>
      <p:sp>
        <p:nvSpPr>
          <p:cNvPr id="3" name="矩形 2"/>
          <p:cNvSpPr/>
          <p:nvPr userDrawn="1"/>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7"/>
          <p:cNvSpPr txBox="1"/>
          <p:nvPr userDrawn="1"/>
        </p:nvSpPr>
        <p:spPr>
          <a:xfrm>
            <a:off x="56443" y="63445"/>
            <a:ext cx="12046657"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温馨晨读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鸡声茅店月，人迹板桥霜</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2918681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比较">
    <p:spTree>
      <p:nvGrpSpPr>
        <p:cNvPr id="1" name=""/>
        <p:cNvGrpSpPr/>
        <p:nvPr/>
      </p:nvGrpSpPr>
      <p:grpSpPr>
        <a:xfrm>
          <a:off x="0" y="0"/>
          <a:ext cx="0" cy="0"/>
          <a:chOff x="0" y="0"/>
          <a:chExt cx="0" cy="0"/>
        </a:xfrm>
      </p:grpSpPr>
      <p:sp>
        <p:nvSpPr>
          <p:cNvPr id="3" name="矩形 2"/>
          <p:cNvSpPr/>
          <p:nvPr userDrawn="1"/>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7"/>
          <p:cNvSpPr txBox="1"/>
          <p:nvPr userDrawn="1"/>
        </p:nvSpPr>
        <p:spPr>
          <a:xfrm>
            <a:off x="56444" y="63445"/>
            <a:ext cx="11995856"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自主积累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博观而约取，厚积而薄发</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
        <p:nvSpPr>
          <p:cNvPr id="6" name="TextBox 8"/>
          <p:cNvSpPr txBox="1"/>
          <p:nvPr userDrawn="1"/>
        </p:nvSpPr>
        <p:spPr>
          <a:xfrm>
            <a:off x="1003300" y="6394815"/>
            <a:ext cx="48641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16</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过小孤山大孤山</a:t>
            </a:r>
            <a:endParaRPr lang="zh-CN" altLang="en-US" sz="2200"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1243851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比较">
    <p:spTree>
      <p:nvGrpSpPr>
        <p:cNvPr id="1" name=""/>
        <p:cNvGrpSpPr/>
        <p:nvPr/>
      </p:nvGrpSpPr>
      <p:grpSpPr>
        <a:xfrm>
          <a:off x="0" y="0"/>
          <a:ext cx="0" cy="0"/>
          <a:chOff x="0" y="0"/>
          <a:chExt cx="0" cy="0"/>
        </a:xfrm>
      </p:grpSpPr>
      <p:sp>
        <p:nvSpPr>
          <p:cNvPr id="3" name="矩形 2"/>
          <p:cNvSpPr/>
          <p:nvPr userDrawn="1"/>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7"/>
          <p:cNvSpPr txBox="1"/>
          <p:nvPr userDrawn="1"/>
        </p:nvSpPr>
        <p:spPr>
          <a:xfrm>
            <a:off x="56444" y="63445"/>
            <a:ext cx="12008556"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合作探究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奇文共欣赏，疑义相与析</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
        <p:nvSpPr>
          <p:cNvPr id="5" name="TextBox 8"/>
          <p:cNvSpPr txBox="1"/>
          <p:nvPr userDrawn="1"/>
        </p:nvSpPr>
        <p:spPr>
          <a:xfrm>
            <a:off x="1003300" y="6394815"/>
            <a:ext cx="48641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16</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过小孤山大孤山</a:t>
            </a:r>
            <a:endParaRPr lang="zh-CN" altLang="en-US" sz="2200"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12438518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比较">
    <p:spTree>
      <p:nvGrpSpPr>
        <p:cNvPr id="1" name=""/>
        <p:cNvGrpSpPr/>
        <p:nvPr/>
      </p:nvGrpSpPr>
      <p:grpSpPr>
        <a:xfrm>
          <a:off x="0" y="0"/>
          <a:ext cx="0" cy="0"/>
          <a:chOff x="0" y="0"/>
          <a:chExt cx="0" cy="0"/>
        </a:xfrm>
      </p:grpSpPr>
      <p:sp>
        <p:nvSpPr>
          <p:cNvPr id="3" name="矩形 2"/>
          <p:cNvSpPr/>
          <p:nvPr userDrawn="1"/>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7"/>
          <p:cNvSpPr txBox="1"/>
          <p:nvPr userDrawn="1"/>
        </p:nvSpPr>
        <p:spPr>
          <a:xfrm>
            <a:off x="56444" y="63445"/>
            <a:ext cx="11995856"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文本拓展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掬水月在手，弄花香满衣 </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
        <p:nvSpPr>
          <p:cNvPr id="6" name="TextBox 8"/>
          <p:cNvSpPr txBox="1"/>
          <p:nvPr userDrawn="1"/>
        </p:nvSpPr>
        <p:spPr>
          <a:xfrm>
            <a:off x="1003300" y="6394815"/>
            <a:ext cx="48641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16</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过小孤山大孤山</a:t>
            </a:r>
            <a:endParaRPr lang="zh-CN" altLang="en-US" sz="2200"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13841024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6" name="椭圆 5"/>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7"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圆角矩形 7"/>
          <p:cNvSpPr/>
          <p:nvPr userDrawn="1"/>
        </p:nvSpPr>
        <p:spPr>
          <a:xfrm>
            <a:off x="889000" y="6405466"/>
            <a:ext cx="505460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0" name="TextBox 8"/>
          <p:cNvSpPr txBox="1"/>
          <p:nvPr userDrawn="1"/>
        </p:nvSpPr>
        <p:spPr>
          <a:xfrm>
            <a:off x="1003300" y="6394815"/>
            <a:ext cx="48641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16</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过小孤山大孤山</a:t>
            </a:r>
            <a:endParaRPr lang="zh-CN" altLang="en-US" sz="2200"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477863246"/>
      </p:ext>
    </p:extLst>
  </p:cSld>
  <p:clrMapOvr>
    <a:masterClrMapping/>
  </p:clrMapOvr>
  <p:transition>
    <p:newsflash/>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8"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39582"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3"/>
          <p:cNvSpPr txBox="1"/>
          <p:nvPr userDrawn="1"/>
        </p:nvSpPr>
        <p:spPr>
          <a:xfrm>
            <a:off x="1644232" y="1886146"/>
            <a:ext cx="5337134" cy="1446550"/>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8800" b="1" dirty="0" smtClean="0">
                <a:solidFill>
                  <a:srgbClr val="CD1F06"/>
                </a:solidFill>
                <a:latin typeface="微软雅黑" pitchFamily="34" charset="-122"/>
                <a:ea typeface="微软雅黑" pitchFamily="34" charset="-122"/>
              </a:rPr>
              <a:t>谢谢</a:t>
            </a:r>
            <a:r>
              <a:rPr lang="zh-CN" altLang="en-US" sz="8800" b="1" dirty="0" smtClean="0">
                <a:solidFill>
                  <a:srgbClr val="00B050"/>
                </a:solidFill>
                <a:latin typeface="微软雅黑" pitchFamily="34" charset="-122"/>
                <a:ea typeface="微软雅黑" pitchFamily="34" charset="-122"/>
              </a:rPr>
              <a:t>观看</a:t>
            </a:r>
            <a:endParaRPr lang="zh-CN" altLang="en-US" sz="8800" b="1" dirty="0">
              <a:solidFill>
                <a:srgbClr val="00B050"/>
              </a:solidFill>
              <a:latin typeface="微软雅黑" pitchFamily="34" charset="-122"/>
              <a:ea typeface="微软雅黑" pitchFamily="34" charset="-122"/>
            </a:endParaRPr>
          </a:p>
        </p:txBody>
      </p:sp>
      <p:sp>
        <p:nvSpPr>
          <p:cNvPr id="10" name="矩形 9"/>
          <p:cNvSpPr/>
          <p:nvPr userDrawn="1"/>
        </p:nvSpPr>
        <p:spPr>
          <a:xfrm>
            <a:off x="1782886" y="3657925"/>
            <a:ext cx="5619384" cy="954107"/>
          </a:xfrm>
          <a:prstGeom prst="rect">
            <a:avLst/>
          </a:prstGeom>
        </p:spPr>
        <p:txBody>
          <a:bodyPr wrap="square" anchor="ctr">
            <a:spAutoFit/>
          </a:bodyPr>
          <a:lstStyle/>
          <a:p>
            <a:pPr algn="l"/>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更多精彩内容请登录 </a:t>
            </a:r>
            <a:endPar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endParaRPr>
          </a:p>
          <a:p>
            <a:pPr algn="l"/>
            <a:r>
              <a:rPr lang="en-US" altLang="zh-CN" sz="2800" b="0" baseline="0" dirty="0" smtClean="0">
                <a:solidFill>
                  <a:schemeClr val="bg1">
                    <a:lumMod val="50000"/>
                  </a:schemeClr>
                </a:solidFill>
                <a:effectLst/>
                <a:latin typeface="微软雅黑" pitchFamily="34" charset="-122"/>
                <a:ea typeface="微软雅黑" pitchFamily="34" charset="-122"/>
                <a:cs typeface="经典繁仿黑" pitchFamily="49" charset="-122"/>
              </a:rPr>
              <a:t>        </a:t>
            </a:r>
            <a:r>
              <a:rPr lang="en-US" altLang="zh-CN" sz="2800" b="0" dirty="0" smtClean="0">
                <a:solidFill>
                  <a:srgbClr val="FF0000"/>
                </a:solidFill>
                <a:effectLst/>
                <a:latin typeface="微软雅黑" pitchFamily="34" charset="-122"/>
                <a:ea typeface="微软雅黑" pitchFamily="34" charset="-122"/>
                <a:cs typeface="经典繁仿黑" pitchFamily="49" charset="-122"/>
              </a:rPr>
              <a:t>www.91taoke.com</a:t>
            </a:r>
            <a:endParaRPr lang="zh-CN" altLang="en-US" sz="2800" b="0" dirty="0">
              <a:solidFill>
                <a:srgbClr val="FF0000"/>
              </a:solidFill>
              <a:effectLst/>
              <a:latin typeface="微软雅黑" pitchFamily="34" charset="-122"/>
              <a:ea typeface="微软雅黑" pitchFamily="34" charset="-122"/>
              <a:cs typeface="经典繁仿黑" pitchFamily="49" charset="-122"/>
            </a:endParaRPr>
          </a:p>
        </p:txBody>
      </p:sp>
    </p:spTree>
    <p:extLst>
      <p:ext uri="{BB962C8B-B14F-4D97-AF65-F5344CB8AC3E}">
        <p14:creationId xmlns:p14="http://schemas.microsoft.com/office/powerpoint/2010/main" val="244359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iterate type="lt">
                                    <p:tmPct val="18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6*min(max(#ppt_w*#ppt_h,.3),1)-7.4)/-.7*#ppt_w"/>
                                          </p:val>
                                        </p:tav>
                                        <p:tav tm="100000">
                                          <p:val>
                                            <p:strVal val="#ppt_w"/>
                                          </p:val>
                                        </p:tav>
                                      </p:tavLst>
                                    </p:anim>
                                    <p:anim calcmode="lin" valueType="num">
                                      <p:cBhvr>
                                        <p:cTn id="8" dur="500" fill="hold"/>
                                        <p:tgtEl>
                                          <p:spTgt spid="9"/>
                                        </p:tgtEl>
                                        <p:attrNameLst>
                                          <p:attrName>ppt_h</p:attrName>
                                        </p:attrNameLst>
                                      </p:cBhvr>
                                      <p:tavLst>
                                        <p:tav tm="0">
                                          <p:val>
                                            <p:strVal val="(6*min(max(#ppt_w*#ppt_h,.3),1)-7.4)/-.7*#ppt_h"/>
                                          </p:val>
                                        </p:tav>
                                        <p:tav tm="100000">
                                          <p:val>
                                            <p:strVal val="#ppt_h"/>
                                          </p:val>
                                        </p:tav>
                                      </p:tavLst>
                                    </p:anim>
                                    <p:anim calcmode="lin" valueType="num">
                                      <p:cBhvr>
                                        <p:cTn id="9" dur="500" fill="hold"/>
                                        <p:tgtEl>
                                          <p:spTgt spid="9"/>
                                        </p:tgtEl>
                                        <p:attrNameLst>
                                          <p:attrName>ppt_x</p:attrName>
                                        </p:attrNameLst>
                                      </p:cBhvr>
                                      <p:tavLst>
                                        <p:tav tm="0">
                                          <p:val>
                                            <p:fltVal val="0.5"/>
                                          </p:val>
                                        </p:tav>
                                        <p:tav tm="100000">
                                          <p:val>
                                            <p:strVal val="#ppt_x"/>
                                          </p:val>
                                        </p:tav>
                                      </p:tavLst>
                                    </p:anim>
                                    <p:anim calcmode="lin" valueType="num">
                                      <p:cBhvr>
                                        <p:cTn id="10" dur="500" fill="hold"/>
                                        <p:tgtEl>
                                          <p:spTgt spid="9"/>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770"/>
                            </p:stCondLst>
                            <p:childTnLst>
                              <p:par>
                                <p:cTn id="12" presetID="2" presetClass="entr" presetSubtype="2" decel="100000" fill="hold" grpId="0" nodeType="afterEffect">
                                  <p:stCondLst>
                                    <p:cond delay="0"/>
                                  </p:stCondLst>
                                  <p:iterate type="lt">
                                    <p:tmPct val="10000"/>
                                  </p:iterate>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1+#ppt_w/2"/>
                                          </p:val>
                                        </p:tav>
                                        <p:tav tm="100000">
                                          <p:val>
                                            <p:strVal val="#ppt_x"/>
                                          </p:val>
                                        </p:tav>
                                      </p:tavLst>
                                    </p:anim>
                                    <p:anim calcmode="lin" valueType="num">
                                      <p:cBhvr additive="base">
                                        <p:cTn id="1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10">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2" name="椭圆 11"/>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3"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4" name="圆角矩形 13"/>
          <p:cNvSpPr/>
          <p:nvPr userDrawn="1"/>
        </p:nvSpPr>
        <p:spPr>
          <a:xfrm>
            <a:off x="889000" y="6405466"/>
            <a:ext cx="505460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579047866"/>
      </p:ext>
    </p:extLst>
  </p:cSld>
  <p:clrMap bg1="lt1" tx1="dk1" bg2="lt2" tx2="dk2" accent1="accent1" accent2="accent2" accent3="accent3" accent4="accent4" accent5="accent5" accent6="accent6" hlink="hlink" folHlink="folHlink"/>
  <p:sldLayoutIdLst>
    <p:sldLayoutId id="2147483661" r:id="rId1"/>
    <p:sldLayoutId id="2147483652" r:id="rId2"/>
    <p:sldLayoutId id="2147483663" r:id="rId3"/>
    <p:sldLayoutId id="2147483664" r:id="rId4"/>
    <p:sldLayoutId id="2147483665" r:id="rId5"/>
    <p:sldLayoutId id="2147483666" r:id="rId6"/>
    <p:sldLayoutId id="2147483649" r:id="rId7"/>
    <p:sldLayoutId id="2147483651" r:id="rId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Word___1.doc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xml"/><Relationship Id="rId4" Type="http://schemas.openxmlformats.org/officeDocument/2006/relationships/slide" Target="slide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2645" y="2583472"/>
            <a:ext cx="4102319" cy="523220"/>
          </a:xfrm>
          <a:prstGeom prst="rect">
            <a:avLst/>
          </a:prstGeom>
        </p:spPr>
        <p:txBody>
          <a:bodyPr wrap="square" anchor="ctr">
            <a:spAutoFit/>
          </a:bodyPr>
          <a:lstStyle/>
          <a:p>
            <a:pPr algn="l"/>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第四单元</a:t>
            </a:r>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endParaRPr lang="zh-CN" altLang="en-US" sz="2800" b="0" dirty="0">
              <a:solidFill>
                <a:schemeClr val="bg1">
                  <a:lumMod val="50000"/>
                </a:schemeClr>
              </a:solidFill>
              <a:effectLst/>
              <a:latin typeface="微软雅黑" pitchFamily="34" charset="-122"/>
              <a:ea typeface="微软雅黑" pitchFamily="34" charset="-122"/>
              <a:cs typeface="经典繁仿黑" pitchFamily="49" charset="-122"/>
            </a:endParaRPr>
          </a:p>
        </p:txBody>
      </p:sp>
      <p:sp>
        <p:nvSpPr>
          <p:cNvPr id="3" name="TextBox 3"/>
          <p:cNvSpPr txBox="1"/>
          <p:nvPr/>
        </p:nvSpPr>
        <p:spPr>
          <a:xfrm>
            <a:off x="595593" y="3257769"/>
            <a:ext cx="7494307" cy="1061829"/>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6300" b="1" dirty="0" smtClean="0">
                <a:solidFill>
                  <a:srgbClr val="CD1F06"/>
                </a:solidFill>
                <a:latin typeface="微软雅黑" pitchFamily="34" charset="-122"/>
                <a:ea typeface="微软雅黑" pitchFamily="34" charset="-122"/>
              </a:rPr>
              <a:t>创造形象  </a:t>
            </a:r>
            <a:r>
              <a:rPr lang="zh-CN" altLang="en-US" sz="6300" b="1" dirty="0" smtClean="0">
                <a:solidFill>
                  <a:srgbClr val="00B050"/>
                </a:solidFill>
                <a:latin typeface="微软雅黑" pitchFamily="34" charset="-122"/>
                <a:ea typeface="微软雅黑" pitchFamily="34" charset="-122"/>
              </a:rPr>
              <a:t>诗文有别</a:t>
            </a:r>
            <a:endParaRPr lang="zh-CN" altLang="en-US" sz="6300" b="1" dirty="0">
              <a:solidFill>
                <a:srgbClr val="00B050"/>
              </a:solidFill>
              <a:latin typeface="微软雅黑" pitchFamily="34" charset="-122"/>
              <a:ea typeface="微软雅黑" pitchFamily="34" charset="-122"/>
            </a:endParaRPr>
          </a:p>
        </p:txBody>
      </p:sp>
    </p:spTree>
    <p:extLst>
      <p:ext uri="{BB962C8B-B14F-4D97-AF65-F5344CB8AC3E}">
        <p14:creationId xmlns:p14="http://schemas.microsoft.com/office/powerpoint/2010/main" val="2276381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3" presetClass="entr" presetSubtype="36" fill="hold" grpId="0" nodeType="afterEffect">
                                  <p:stCondLst>
                                    <p:cond delay="0"/>
                                  </p:stCondLst>
                                  <p:iterate type="lt">
                                    <p:tmPct val="18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strVal val="(6*min(max(#ppt_w*#ppt_h,.3),1)-7.4)/-.7*#ppt_w"/>
                                          </p:val>
                                        </p:tav>
                                        <p:tav tm="100000">
                                          <p:val>
                                            <p:strVal val="#ppt_w"/>
                                          </p:val>
                                        </p:tav>
                                      </p:tavLst>
                                    </p:anim>
                                    <p:anim calcmode="lin" valueType="num">
                                      <p:cBhvr>
                                        <p:cTn id="13" dur="500" fill="hold"/>
                                        <p:tgtEl>
                                          <p:spTgt spid="3"/>
                                        </p:tgtEl>
                                        <p:attrNameLst>
                                          <p:attrName>ppt_h</p:attrName>
                                        </p:attrNameLst>
                                      </p:cBhvr>
                                      <p:tavLst>
                                        <p:tav tm="0">
                                          <p:val>
                                            <p:strVal val="(6*min(max(#ppt_w*#ppt_h,.3),1)-7.4)/-.7*#ppt_h"/>
                                          </p:val>
                                        </p:tav>
                                        <p:tav tm="100000">
                                          <p:val>
                                            <p:strVal val="#ppt_h"/>
                                          </p:val>
                                        </p:tav>
                                      </p:tavLst>
                                    </p:anim>
                                    <p:anim calcmode="lin" valueType="num">
                                      <p:cBhvr>
                                        <p:cTn id="14" dur="500" fill="hold"/>
                                        <p:tgtEl>
                                          <p:spTgt spid="3"/>
                                        </p:tgtEl>
                                        <p:attrNameLst>
                                          <p:attrName>ppt_x</p:attrName>
                                        </p:attrNameLst>
                                      </p:cBhvr>
                                      <p:tavLst>
                                        <p:tav tm="0">
                                          <p:val>
                                            <p:fltVal val="0.5"/>
                                          </p:val>
                                        </p:tav>
                                        <p:tav tm="100000">
                                          <p:val>
                                            <p:strVal val="#ppt_x"/>
                                          </p:val>
                                        </p:tav>
                                      </p:tavLst>
                                    </p:anim>
                                    <p:anim calcmode="lin" valueType="num">
                                      <p:cBhvr>
                                        <p:cTn id="15" dur="500" fill="hold"/>
                                        <p:tgtEl>
                                          <p:spTgt spid="3"/>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p:cNvSpPr txBox="1"/>
          <p:nvPr/>
        </p:nvSpPr>
        <p:spPr>
          <a:xfrm>
            <a:off x="1386012" y="81885"/>
            <a:ext cx="9421688" cy="6106800"/>
          </a:xfrm>
          <a:prstGeom prst="rect">
            <a:avLst/>
          </a:prstGeom>
          <a:noFill/>
        </p:spPr>
        <p:txBody>
          <a:bodyPr wrap="square" rtlCol="0">
            <a:spAutoFit/>
          </a:bodyPr>
          <a:lstStyle/>
          <a:p>
            <a:pPr algn="just">
              <a:lnSpc>
                <a:spcPct val="137000"/>
              </a:lnSpc>
              <a:spcAft>
                <a:spcPts val="0"/>
              </a:spcAft>
              <a:tabLst>
                <a:tab pos="2070735" algn="l"/>
              </a:tabLst>
            </a:pPr>
            <a:r>
              <a:rPr lang="en-US" altLang="zh-CN" sz="2400" b="1" kern="100" dirty="0">
                <a:solidFill>
                  <a:schemeClr val="bg1">
                    <a:lumMod val="50000"/>
                  </a:schemeClr>
                </a:solidFill>
                <a:latin typeface="Times New Roman"/>
                <a:ea typeface="微软雅黑"/>
                <a:cs typeface="Courier New"/>
              </a:rPr>
              <a:t>3</a:t>
            </a:r>
            <a:r>
              <a:rPr lang="zh-CN" altLang="zh-CN" sz="2400" b="1" kern="100" dirty="0">
                <a:solidFill>
                  <a:schemeClr val="bg1">
                    <a:lumMod val="50000"/>
                  </a:schemeClr>
                </a:solidFill>
                <a:latin typeface="Times New Roman"/>
                <a:ea typeface="微软雅黑"/>
                <a:cs typeface="Times New Roman"/>
              </a:rPr>
              <a:t>．一词多义</a:t>
            </a:r>
            <a:endParaRPr lang="zh-CN" altLang="zh-CN" sz="2400" b="1" kern="100" dirty="0">
              <a:solidFill>
                <a:schemeClr val="bg1">
                  <a:lumMod val="50000"/>
                </a:schemeClr>
              </a:solidFill>
              <a:latin typeface="宋体"/>
              <a:cs typeface="Courier New"/>
            </a:endParaRPr>
          </a:p>
          <a:p>
            <a:pPr algn="just">
              <a:lnSpc>
                <a:spcPct val="137000"/>
              </a:lnSpc>
              <a:spcAft>
                <a:spcPts val="0"/>
              </a:spcAft>
              <a:tabLst>
                <a:tab pos="2070735" algn="l"/>
              </a:tabLst>
            </a:pP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然</a:t>
            </a:r>
            <a:endParaRPr lang="zh-CN" altLang="zh-CN" sz="2400" kern="100" dirty="0">
              <a:latin typeface="宋体"/>
              <a:cs typeface="Courier New"/>
            </a:endParaRPr>
          </a:p>
          <a:p>
            <a:pPr algn="just">
              <a:lnSpc>
                <a:spcPct val="137000"/>
              </a:lnSpc>
              <a:spcAft>
                <a:spcPts val="0"/>
              </a:spcAft>
              <a:tabLst>
                <a:tab pos="2070735" algn="l"/>
              </a:tabLst>
            </a:pPr>
            <a:r>
              <a:rPr lang="en-US" altLang="zh-CN" sz="2400" kern="100" dirty="0">
                <a:latin typeface="宋体"/>
                <a:ea typeface="微软雅黑"/>
                <a:cs typeface="Times New Roman"/>
              </a:rPr>
              <a:t>①</a:t>
            </a:r>
            <a:r>
              <a:rPr lang="zh-CN" altLang="zh-CN" sz="2400" kern="100" dirty="0">
                <a:latin typeface="Times New Roman"/>
                <a:ea typeface="微软雅黑"/>
                <a:cs typeface="Times New Roman"/>
              </a:rPr>
              <a:t>杰然特起</a:t>
            </a:r>
            <a:r>
              <a:rPr lang="en-US" altLang="zh-CN" sz="2400" kern="100" dirty="0">
                <a:latin typeface="Times New Roman"/>
                <a:ea typeface="微软雅黑"/>
                <a:cs typeface="Courier New"/>
              </a:rPr>
              <a:t>	</a:t>
            </a:r>
            <a:r>
              <a:rPr lang="en-US" altLang="zh-CN" sz="2400" kern="100" dirty="0" smtClean="0">
                <a:latin typeface="Times New Roman"/>
                <a:ea typeface="微软雅黑"/>
                <a:cs typeface="Courier New"/>
              </a:rPr>
              <a:t>				(           </a:t>
            </a:r>
            <a:r>
              <a:rPr lang="zh-CN" altLang="zh-CN" sz="2400" kern="100" dirty="0">
                <a:latin typeface="Times New Roman"/>
                <a:ea typeface="微软雅黑"/>
                <a:cs typeface="Times New Roman"/>
              </a:rPr>
              <a:t>　　　　</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37000"/>
              </a:lnSpc>
              <a:spcAft>
                <a:spcPts val="0"/>
              </a:spcAft>
              <a:tabLst>
                <a:tab pos="2070735" algn="l"/>
              </a:tabLst>
            </a:pPr>
            <a:r>
              <a:rPr lang="en-US" altLang="zh-CN" sz="2400" kern="100" dirty="0">
                <a:latin typeface="宋体"/>
                <a:ea typeface="微软雅黑"/>
                <a:cs typeface="Times New Roman"/>
              </a:rPr>
              <a:t>②</a:t>
            </a:r>
            <a:r>
              <a:rPr lang="zh-CN" altLang="zh-CN" sz="2400" kern="100" dirty="0">
                <a:latin typeface="Times New Roman"/>
                <a:ea typeface="微软雅黑"/>
                <a:cs typeface="Times New Roman"/>
              </a:rPr>
              <a:t>然峭拔秀丽皆不可与小孤比</a:t>
            </a:r>
            <a:r>
              <a:rPr lang="en-US" altLang="zh-CN" sz="2400" kern="100" dirty="0">
                <a:latin typeface="Times New Roman"/>
                <a:ea typeface="微软雅黑"/>
                <a:cs typeface="Courier New"/>
              </a:rPr>
              <a:t>	</a:t>
            </a:r>
            <a:r>
              <a:rPr lang="en-US" altLang="zh-CN" sz="2400" kern="100" dirty="0" smtClean="0">
                <a:latin typeface="Times New Roman"/>
                <a:ea typeface="微软雅黑"/>
                <a:cs typeface="Courier New"/>
              </a:rPr>
              <a:t>	(</a:t>
            </a:r>
            <a:r>
              <a:rPr lang="zh-CN" altLang="zh-CN" sz="2400" kern="100" dirty="0">
                <a:latin typeface="Times New Roman"/>
                <a:ea typeface="微软雅黑"/>
                <a:cs typeface="Times New Roman"/>
              </a:rPr>
              <a:t>　　　　</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37000"/>
              </a:lnSpc>
              <a:spcAft>
                <a:spcPts val="0"/>
              </a:spcAft>
              <a:tabLst>
                <a:tab pos="2070735" algn="l"/>
              </a:tabLst>
            </a:pPr>
            <a:r>
              <a:rPr lang="en-US" altLang="zh-CN" sz="2400" kern="100" dirty="0">
                <a:latin typeface="宋体"/>
                <a:ea typeface="微软雅黑"/>
                <a:cs typeface="Times New Roman"/>
              </a:rPr>
              <a:t>③</a:t>
            </a:r>
            <a:r>
              <a:rPr lang="zh-CN" altLang="zh-CN" sz="2400" kern="100" dirty="0">
                <a:latin typeface="Times New Roman"/>
                <a:ea typeface="微软雅黑"/>
                <a:cs typeface="Times New Roman"/>
              </a:rPr>
              <a:t>实不然也</a:t>
            </a:r>
            <a:r>
              <a:rPr lang="en-US" altLang="zh-CN" sz="2400" kern="100" dirty="0">
                <a:latin typeface="Times New Roman"/>
                <a:ea typeface="微软雅黑"/>
                <a:cs typeface="Courier New"/>
              </a:rPr>
              <a:t>	</a:t>
            </a:r>
            <a:r>
              <a:rPr lang="en-US" altLang="zh-CN" sz="2400" kern="100" dirty="0" smtClean="0">
                <a:latin typeface="Times New Roman"/>
                <a:ea typeface="微软雅黑"/>
                <a:cs typeface="Courier New"/>
              </a:rPr>
              <a:t>				(</a:t>
            </a:r>
            <a:r>
              <a:rPr lang="zh-CN" altLang="zh-CN" sz="2400" kern="100" dirty="0">
                <a:latin typeface="Times New Roman"/>
                <a:ea typeface="微软雅黑"/>
                <a:cs typeface="Times New Roman"/>
              </a:rPr>
              <a:t>　　　　</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37000"/>
              </a:lnSpc>
              <a:spcAft>
                <a:spcPts val="0"/>
              </a:spcAft>
              <a:tabLst>
                <a:tab pos="2070735" algn="l"/>
              </a:tabLst>
            </a:pPr>
            <a:r>
              <a:rPr lang="en-US" altLang="zh-CN" sz="2400" kern="100" dirty="0">
                <a:latin typeface="宋体"/>
                <a:ea typeface="微软雅黑"/>
                <a:cs typeface="Times New Roman"/>
              </a:rPr>
              <a:t>④</a:t>
            </a:r>
            <a:r>
              <a:rPr lang="zh-CN" altLang="zh-CN" sz="2400" kern="100" dirty="0">
                <a:latin typeface="Times New Roman"/>
                <a:ea typeface="微软雅黑"/>
                <a:cs typeface="Times New Roman"/>
              </a:rPr>
              <a:t>碧峰巉然孤起</a:t>
            </a:r>
            <a:r>
              <a:rPr lang="en-US" altLang="zh-CN" sz="2400" kern="100" dirty="0">
                <a:latin typeface="Times New Roman"/>
                <a:ea typeface="微软雅黑"/>
                <a:cs typeface="Courier New"/>
              </a:rPr>
              <a:t>	</a:t>
            </a:r>
            <a:r>
              <a:rPr lang="en-US" altLang="zh-CN" sz="2400" kern="100" dirty="0" smtClean="0">
                <a:latin typeface="Times New Roman"/>
                <a:ea typeface="微软雅黑"/>
                <a:cs typeface="Courier New"/>
              </a:rPr>
              <a:t>			(</a:t>
            </a:r>
            <a:r>
              <a:rPr lang="zh-CN" altLang="zh-CN" sz="2400" kern="100" dirty="0">
                <a:latin typeface="Times New Roman"/>
                <a:ea typeface="微软雅黑"/>
                <a:cs typeface="Times New Roman"/>
              </a:rPr>
              <a:t>　　　</a:t>
            </a:r>
            <a:r>
              <a:rPr lang="en-US" altLang="zh-CN" sz="2400" kern="100" dirty="0" smtClean="0">
                <a:latin typeface="Times New Roman"/>
                <a:ea typeface="微软雅黑"/>
                <a:cs typeface="Times New Roman"/>
              </a:rPr>
              <a:t>           </a:t>
            </a:r>
            <a:r>
              <a:rPr lang="zh-CN" altLang="zh-CN" sz="2400" kern="100" dirty="0">
                <a:latin typeface="Times New Roman"/>
                <a:ea typeface="微软雅黑"/>
                <a:cs typeface="Times New Roman"/>
              </a:rPr>
              <a:t>　</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37000"/>
              </a:lnSpc>
              <a:spcAft>
                <a:spcPts val="0"/>
              </a:spcAft>
              <a:tabLst>
                <a:tab pos="2070735" algn="l"/>
              </a:tabLst>
            </a:pPr>
            <a:r>
              <a:rPr lang="en-US" altLang="zh-CN" sz="2400" kern="100" dirty="0" smtClean="0">
                <a:latin typeface="Times New Roman"/>
                <a:ea typeface="微软雅黑"/>
                <a:cs typeface="Courier New"/>
              </a:rPr>
              <a:t>(</a:t>
            </a:r>
            <a:r>
              <a:rPr lang="en-US" altLang="zh-CN" sz="2400" kern="100" dirty="0">
                <a:latin typeface="Times New Roman"/>
                <a:ea typeface="微软雅黑"/>
                <a:cs typeface="Courier New"/>
              </a:rPr>
              <a:t>2)</a:t>
            </a:r>
            <a:r>
              <a:rPr lang="zh-CN" altLang="zh-CN" sz="2400" kern="100" dirty="0" smtClean="0">
                <a:latin typeface="Times New Roman"/>
                <a:ea typeface="微软雅黑"/>
                <a:cs typeface="Times New Roman"/>
              </a:rPr>
              <a:t>以</a:t>
            </a:r>
            <a:endParaRPr lang="zh-CN" altLang="zh-CN" sz="2400" kern="100" dirty="0">
              <a:latin typeface="宋体"/>
              <a:cs typeface="Courier New"/>
            </a:endParaRPr>
          </a:p>
          <a:p>
            <a:pPr algn="just">
              <a:lnSpc>
                <a:spcPct val="137000"/>
              </a:lnSpc>
              <a:spcAft>
                <a:spcPts val="0"/>
              </a:spcAft>
              <a:tabLst>
                <a:tab pos="2070735" algn="l"/>
              </a:tabLst>
            </a:pPr>
            <a:r>
              <a:rPr lang="en-US" altLang="zh-CN" sz="2400" kern="100" dirty="0">
                <a:latin typeface="宋体"/>
                <a:ea typeface="微软雅黑"/>
                <a:cs typeface="Times New Roman"/>
              </a:rPr>
              <a:t>①</a:t>
            </a:r>
            <a:r>
              <a:rPr lang="zh-CN" altLang="zh-CN" sz="2400" kern="100" dirty="0">
                <a:latin typeface="Times New Roman"/>
                <a:ea typeface="微软雅黑"/>
                <a:cs typeface="Times New Roman"/>
              </a:rPr>
              <a:t>今以钟磬置水中</a:t>
            </a:r>
            <a:r>
              <a:rPr lang="en-US" altLang="zh-CN" sz="2400" kern="100" dirty="0">
                <a:latin typeface="Times New Roman"/>
                <a:ea typeface="微软雅黑"/>
                <a:cs typeface="Courier New"/>
              </a:rPr>
              <a:t>	</a:t>
            </a:r>
            <a:r>
              <a:rPr lang="en-US" altLang="zh-CN" sz="2400" kern="100" dirty="0" smtClean="0">
                <a:latin typeface="Times New Roman"/>
                <a:ea typeface="微软雅黑"/>
                <a:cs typeface="Courier New"/>
              </a:rPr>
              <a:t>			(</a:t>
            </a:r>
            <a:r>
              <a:rPr lang="zh-CN" altLang="zh-CN" sz="2400" kern="100" dirty="0">
                <a:latin typeface="Times New Roman"/>
                <a:ea typeface="微软雅黑"/>
                <a:cs typeface="Times New Roman"/>
              </a:rPr>
              <a:t>　　　</a:t>
            </a:r>
            <a:r>
              <a:rPr lang="en-US" altLang="zh-CN" sz="2400" kern="100" dirty="0" smtClean="0">
                <a:latin typeface="Times New Roman"/>
                <a:ea typeface="微软雅黑"/>
                <a:cs typeface="Courier New"/>
              </a:rPr>
              <a:t>)</a:t>
            </a:r>
            <a:endParaRPr lang="zh-CN" altLang="zh-CN" sz="2400" kern="100" dirty="0">
              <a:latin typeface="宋体"/>
              <a:cs typeface="Courier New"/>
            </a:endParaRPr>
          </a:p>
          <a:p>
            <a:pPr algn="just">
              <a:lnSpc>
                <a:spcPct val="137000"/>
              </a:lnSpc>
              <a:spcAft>
                <a:spcPts val="0"/>
              </a:spcAft>
              <a:tabLst>
                <a:tab pos="2070735" algn="l"/>
              </a:tabLst>
            </a:pPr>
            <a:r>
              <a:rPr lang="en-US" altLang="zh-CN" sz="2400" kern="100" dirty="0">
                <a:latin typeface="宋体"/>
                <a:ea typeface="微软雅黑"/>
                <a:cs typeface="Times New Roman"/>
              </a:rPr>
              <a:t>②</a:t>
            </a:r>
            <a:r>
              <a:rPr lang="zh-CN" altLang="zh-CN" sz="2400" kern="100" dirty="0">
                <a:latin typeface="Times New Roman"/>
                <a:ea typeface="微软雅黑"/>
                <a:cs typeface="Times New Roman"/>
              </a:rPr>
              <a:t>复以小艇游庙中</a:t>
            </a:r>
            <a:r>
              <a:rPr lang="en-US" altLang="zh-CN" sz="2400" kern="100" dirty="0">
                <a:latin typeface="Times New Roman"/>
                <a:ea typeface="微软雅黑"/>
                <a:cs typeface="Courier New"/>
              </a:rPr>
              <a:t>	</a:t>
            </a:r>
            <a:r>
              <a:rPr lang="en-US" altLang="zh-CN" sz="2400" kern="100" dirty="0" smtClean="0">
                <a:latin typeface="Times New Roman"/>
                <a:ea typeface="微软雅黑"/>
                <a:cs typeface="Courier New"/>
              </a:rPr>
              <a:t>			(</a:t>
            </a:r>
            <a:r>
              <a:rPr lang="zh-CN" altLang="zh-CN" sz="2400" kern="100" dirty="0">
                <a:latin typeface="Times New Roman"/>
                <a:ea typeface="微软雅黑"/>
                <a:cs typeface="Times New Roman"/>
              </a:rPr>
              <a:t>　　　</a:t>
            </a:r>
            <a:r>
              <a:rPr lang="en-US" altLang="zh-CN" sz="2400" kern="100" dirty="0" smtClean="0">
                <a:latin typeface="Times New Roman"/>
                <a:ea typeface="微软雅黑"/>
                <a:cs typeface="Courier New"/>
              </a:rPr>
              <a:t>)</a:t>
            </a:r>
            <a:endParaRPr lang="zh-CN" altLang="zh-CN" sz="2400" kern="100" dirty="0">
              <a:latin typeface="宋体"/>
              <a:cs typeface="Courier New"/>
            </a:endParaRPr>
          </a:p>
          <a:p>
            <a:pPr algn="just">
              <a:lnSpc>
                <a:spcPct val="137000"/>
              </a:lnSpc>
              <a:spcAft>
                <a:spcPts val="0"/>
              </a:spcAft>
              <a:tabLst>
                <a:tab pos="2070735" algn="l"/>
              </a:tabLst>
            </a:pPr>
            <a:r>
              <a:rPr lang="en-US" altLang="zh-CN" sz="2400" kern="100" dirty="0">
                <a:latin typeface="宋体"/>
                <a:ea typeface="微软雅黑"/>
                <a:cs typeface="Times New Roman"/>
              </a:rPr>
              <a:t>③</a:t>
            </a:r>
            <a:r>
              <a:rPr lang="zh-CN" altLang="zh-CN" sz="2400" kern="100" dirty="0">
                <a:latin typeface="Times New Roman"/>
                <a:ea typeface="微软雅黑"/>
                <a:cs typeface="Times New Roman"/>
              </a:rPr>
              <a:t>若稍饰以楼观亭榭</a:t>
            </a:r>
            <a:r>
              <a:rPr lang="en-US" altLang="zh-CN" sz="2400" kern="100" dirty="0">
                <a:latin typeface="Times New Roman"/>
                <a:ea typeface="微软雅黑"/>
                <a:cs typeface="Courier New"/>
              </a:rPr>
              <a:t>	</a:t>
            </a:r>
            <a:r>
              <a:rPr lang="en-US" altLang="zh-CN" sz="2400" kern="100" dirty="0" smtClean="0">
                <a:latin typeface="Times New Roman"/>
                <a:ea typeface="微软雅黑"/>
                <a:cs typeface="Courier New"/>
              </a:rPr>
              <a:t>		(</a:t>
            </a:r>
            <a:r>
              <a:rPr lang="zh-CN" altLang="zh-CN" sz="2400" kern="100" dirty="0">
                <a:latin typeface="Times New Roman"/>
                <a:ea typeface="微软雅黑"/>
                <a:cs typeface="Times New Roman"/>
              </a:rPr>
              <a:t>　　　</a:t>
            </a:r>
            <a:r>
              <a:rPr lang="en-US" altLang="zh-CN" sz="2400" kern="100" dirty="0" smtClean="0">
                <a:latin typeface="Times New Roman"/>
                <a:ea typeface="微软雅黑"/>
                <a:cs typeface="Courier New"/>
              </a:rPr>
              <a:t>)</a:t>
            </a:r>
            <a:endParaRPr lang="zh-CN" altLang="zh-CN" sz="2400" kern="100" dirty="0">
              <a:latin typeface="宋体"/>
              <a:cs typeface="Courier New"/>
            </a:endParaRPr>
          </a:p>
          <a:p>
            <a:pPr algn="just">
              <a:lnSpc>
                <a:spcPct val="137000"/>
              </a:lnSpc>
              <a:spcAft>
                <a:spcPts val="0"/>
              </a:spcAft>
              <a:tabLst>
                <a:tab pos="2070735" algn="l"/>
              </a:tabLst>
            </a:pPr>
            <a:r>
              <a:rPr lang="en-US" altLang="zh-CN" sz="2400" kern="100" dirty="0">
                <a:latin typeface="宋体"/>
                <a:ea typeface="微软雅黑"/>
                <a:cs typeface="Times New Roman"/>
              </a:rPr>
              <a:t>④</a:t>
            </a:r>
            <a:r>
              <a:rPr lang="zh-CN" altLang="zh-CN" sz="2400" kern="100" dirty="0">
                <a:latin typeface="Times New Roman"/>
                <a:ea typeface="微软雅黑"/>
                <a:cs typeface="Times New Roman"/>
              </a:rPr>
              <a:t>夫夷以近，则游者众</a:t>
            </a:r>
            <a:r>
              <a:rPr lang="en-US" altLang="zh-CN" sz="2400" kern="100" dirty="0">
                <a:latin typeface="Times New Roman"/>
                <a:ea typeface="微软雅黑"/>
                <a:cs typeface="Courier New"/>
              </a:rPr>
              <a:t>	</a:t>
            </a:r>
            <a:r>
              <a:rPr lang="en-US" altLang="zh-CN" sz="2400" kern="100" dirty="0" smtClean="0">
                <a:latin typeface="Times New Roman"/>
                <a:ea typeface="微软雅黑"/>
                <a:cs typeface="Courier New"/>
              </a:rPr>
              <a:t>		(</a:t>
            </a:r>
            <a:r>
              <a:rPr lang="zh-CN" altLang="zh-CN" sz="2400" kern="100" dirty="0">
                <a:latin typeface="Times New Roman"/>
                <a:ea typeface="微软雅黑"/>
                <a:cs typeface="Times New Roman"/>
              </a:rPr>
              <a:t>　　　　</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37000"/>
              </a:lnSpc>
              <a:spcAft>
                <a:spcPts val="0"/>
              </a:spcAft>
              <a:tabLst>
                <a:tab pos="2070735" algn="l"/>
              </a:tabLst>
            </a:pPr>
            <a:r>
              <a:rPr lang="en-US" altLang="zh-CN" sz="2400" kern="100" dirty="0">
                <a:latin typeface="宋体"/>
                <a:ea typeface="微软雅黑"/>
                <a:cs typeface="Times New Roman"/>
              </a:rPr>
              <a:t>⑤</a:t>
            </a:r>
            <a:r>
              <a:rPr lang="zh-CN" altLang="zh-CN" sz="2400" kern="100" dirty="0">
                <a:latin typeface="Times New Roman"/>
                <a:ea typeface="微软雅黑"/>
                <a:cs typeface="Times New Roman"/>
              </a:rPr>
              <a:t>不以物喜，不以己悲</a:t>
            </a:r>
            <a:r>
              <a:rPr lang="en-US" altLang="zh-CN" sz="2400" kern="100" dirty="0">
                <a:latin typeface="Times New Roman"/>
                <a:ea typeface="微软雅黑"/>
                <a:cs typeface="Courier New"/>
              </a:rPr>
              <a:t>	</a:t>
            </a:r>
            <a:r>
              <a:rPr lang="en-US" altLang="zh-CN" sz="2400" kern="100" dirty="0" smtClean="0">
                <a:latin typeface="Times New Roman"/>
                <a:ea typeface="微软雅黑"/>
                <a:cs typeface="Courier New"/>
              </a:rPr>
              <a:t>		(</a:t>
            </a:r>
            <a:r>
              <a:rPr lang="zh-CN" altLang="zh-CN" sz="2400" kern="100" dirty="0">
                <a:latin typeface="Times New Roman"/>
                <a:ea typeface="微软雅黑"/>
                <a:cs typeface="Times New Roman"/>
              </a:rPr>
              <a:t>　　　　</a:t>
            </a:r>
            <a:r>
              <a:rPr lang="en-US" altLang="zh-CN" sz="2400" kern="100" dirty="0">
                <a:latin typeface="Times New Roman"/>
                <a:ea typeface="微软雅黑"/>
                <a:cs typeface="Courier New"/>
              </a:rPr>
              <a:t>)</a:t>
            </a:r>
            <a:endParaRPr lang="zh-CN" altLang="zh-CN" sz="2400" kern="100" dirty="0">
              <a:effectLst/>
              <a:latin typeface="宋体"/>
              <a:cs typeface="Courier New"/>
            </a:endParaRPr>
          </a:p>
        </p:txBody>
      </p:sp>
      <p:sp>
        <p:nvSpPr>
          <p:cNvPr id="4" name="矩形 3"/>
          <p:cNvSpPr/>
          <p:nvPr/>
        </p:nvSpPr>
        <p:spPr>
          <a:xfrm>
            <a:off x="7239000" y="1104900"/>
            <a:ext cx="2717800" cy="5152051"/>
          </a:xfrm>
          <a:prstGeom prst="rect">
            <a:avLst/>
          </a:prstGeom>
        </p:spPr>
        <p:txBody>
          <a:bodyPr wrap="square">
            <a:spAutoFit/>
          </a:bodyPr>
          <a:lstStyle/>
          <a:p>
            <a:pPr algn="just">
              <a:lnSpc>
                <a:spcPct val="137000"/>
              </a:lnSpc>
              <a:spcAft>
                <a:spcPts val="0"/>
              </a:spcAft>
              <a:tabLst>
                <a:tab pos="2070735" algn="l"/>
              </a:tabLst>
            </a:pPr>
            <a:r>
              <a:rPr lang="en-US" altLang="zh-CN" sz="2400" kern="100" dirty="0" smtClean="0">
                <a:solidFill>
                  <a:schemeClr val="accent6">
                    <a:lumMod val="75000"/>
                  </a:schemeClr>
                </a:solidFill>
                <a:latin typeface="宋体"/>
                <a:ea typeface="微软雅黑"/>
                <a:cs typeface="Times New Roman"/>
              </a:rPr>
              <a:t>……</a:t>
            </a:r>
            <a:r>
              <a:rPr lang="zh-CN" altLang="zh-CN" sz="2400" kern="100" dirty="0">
                <a:solidFill>
                  <a:schemeClr val="accent6">
                    <a:lumMod val="75000"/>
                  </a:schemeClr>
                </a:solidFill>
                <a:latin typeface="Times New Roman"/>
                <a:ea typeface="微软雅黑"/>
                <a:cs typeface="Times New Roman"/>
              </a:rPr>
              <a:t>的</a:t>
            </a:r>
            <a:r>
              <a:rPr lang="zh-CN" altLang="zh-CN" sz="2400" kern="100" dirty="0" smtClean="0">
                <a:solidFill>
                  <a:schemeClr val="accent6">
                    <a:lumMod val="75000"/>
                  </a:schemeClr>
                </a:solidFill>
                <a:latin typeface="Times New Roman"/>
                <a:ea typeface="微软雅黑"/>
                <a:cs typeface="Times New Roman"/>
              </a:rPr>
              <a:t>样子</a:t>
            </a:r>
            <a:endParaRPr lang="en-US" altLang="zh-CN" sz="2400" kern="100" dirty="0" smtClean="0">
              <a:solidFill>
                <a:schemeClr val="accent6">
                  <a:lumMod val="75000"/>
                </a:schemeClr>
              </a:solidFill>
              <a:latin typeface="Times New Roman"/>
              <a:ea typeface="微软雅黑"/>
              <a:cs typeface="Times New Roman"/>
            </a:endParaRPr>
          </a:p>
          <a:p>
            <a:pPr algn="just">
              <a:lnSpc>
                <a:spcPct val="137000"/>
              </a:lnSpc>
              <a:spcAft>
                <a:spcPts val="0"/>
              </a:spcAft>
              <a:tabLst>
                <a:tab pos="2070735" algn="l"/>
              </a:tabLst>
            </a:pPr>
            <a:r>
              <a:rPr lang="zh-CN" altLang="zh-CN" sz="2400" kern="100" dirty="0" smtClean="0">
                <a:solidFill>
                  <a:schemeClr val="accent6">
                    <a:lumMod val="75000"/>
                  </a:schemeClr>
                </a:solidFill>
                <a:latin typeface="Times New Roman"/>
                <a:ea typeface="微软雅黑"/>
                <a:cs typeface="Times New Roman"/>
              </a:rPr>
              <a:t>但是</a:t>
            </a:r>
            <a:endParaRPr lang="en-US" altLang="zh-CN" sz="2400" kern="100" dirty="0" smtClean="0">
              <a:solidFill>
                <a:schemeClr val="accent6">
                  <a:lumMod val="75000"/>
                </a:schemeClr>
              </a:solidFill>
              <a:latin typeface="Times New Roman"/>
              <a:ea typeface="微软雅黑"/>
              <a:cs typeface="Times New Roman"/>
            </a:endParaRPr>
          </a:p>
          <a:p>
            <a:pPr algn="just">
              <a:lnSpc>
                <a:spcPct val="137000"/>
              </a:lnSpc>
              <a:spcAft>
                <a:spcPts val="0"/>
              </a:spcAft>
              <a:tabLst>
                <a:tab pos="2070735" algn="l"/>
              </a:tabLst>
            </a:pPr>
            <a:r>
              <a:rPr lang="zh-CN" altLang="zh-CN" sz="2400" kern="100" dirty="0" smtClean="0">
                <a:solidFill>
                  <a:schemeClr val="accent6">
                    <a:lumMod val="75000"/>
                  </a:schemeClr>
                </a:solidFill>
                <a:latin typeface="Times New Roman"/>
                <a:ea typeface="微软雅黑"/>
                <a:cs typeface="Times New Roman"/>
              </a:rPr>
              <a:t>这样</a:t>
            </a:r>
            <a:endParaRPr lang="en-US" altLang="zh-CN" sz="2400" kern="100" dirty="0" smtClean="0">
              <a:solidFill>
                <a:schemeClr val="accent6">
                  <a:lumMod val="75000"/>
                </a:schemeClr>
              </a:solidFill>
              <a:latin typeface="Times New Roman"/>
              <a:ea typeface="微软雅黑"/>
              <a:cs typeface="Times New Roman"/>
            </a:endParaRPr>
          </a:p>
          <a:p>
            <a:pPr algn="just">
              <a:lnSpc>
                <a:spcPct val="137000"/>
              </a:lnSpc>
              <a:spcAft>
                <a:spcPts val="0"/>
              </a:spcAft>
              <a:tabLst>
                <a:tab pos="2070735" algn="l"/>
              </a:tabLst>
            </a:pPr>
            <a:r>
              <a:rPr lang="en-US" altLang="zh-CN" sz="2400" kern="100" dirty="0" smtClean="0">
                <a:solidFill>
                  <a:schemeClr val="accent6">
                    <a:lumMod val="75000"/>
                  </a:schemeClr>
                </a:solidFill>
                <a:latin typeface="宋体"/>
                <a:ea typeface="微软雅黑"/>
                <a:cs typeface="Times New Roman"/>
              </a:rPr>
              <a:t>……</a:t>
            </a:r>
            <a:r>
              <a:rPr lang="zh-CN" altLang="zh-CN" sz="2400" kern="100" dirty="0">
                <a:solidFill>
                  <a:schemeClr val="accent6">
                    <a:lumMod val="75000"/>
                  </a:schemeClr>
                </a:solidFill>
                <a:latin typeface="Times New Roman"/>
                <a:ea typeface="微软雅黑"/>
                <a:cs typeface="Times New Roman"/>
              </a:rPr>
              <a:t>的样子</a:t>
            </a:r>
            <a:endParaRPr lang="zh-CN" altLang="zh-CN" sz="2400" kern="100" dirty="0">
              <a:solidFill>
                <a:schemeClr val="accent6">
                  <a:lumMod val="75000"/>
                </a:schemeClr>
              </a:solidFill>
              <a:latin typeface="宋体"/>
              <a:cs typeface="Courier New"/>
            </a:endParaRPr>
          </a:p>
          <a:p>
            <a:pPr algn="just">
              <a:lnSpc>
                <a:spcPct val="137000"/>
              </a:lnSpc>
              <a:spcAft>
                <a:spcPts val="0"/>
              </a:spcAft>
              <a:tabLst>
                <a:tab pos="2070735" algn="l"/>
              </a:tabLst>
            </a:pPr>
            <a:endParaRPr lang="en-US" altLang="zh-CN" sz="2400" kern="100" dirty="0">
              <a:solidFill>
                <a:schemeClr val="accent6">
                  <a:lumMod val="75000"/>
                </a:schemeClr>
              </a:solidFill>
              <a:latin typeface="宋体"/>
              <a:ea typeface="微软雅黑"/>
              <a:cs typeface="Times New Roman"/>
            </a:endParaRPr>
          </a:p>
          <a:p>
            <a:pPr algn="just">
              <a:lnSpc>
                <a:spcPct val="137000"/>
              </a:lnSpc>
              <a:spcAft>
                <a:spcPts val="0"/>
              </a:spcAft>
              <a:tabLst>
                <a:tab pos="2070735" algn="l"/>
              </a:tabLst>
            </a:pPr>
            <a:r>
              <a:rPr lang="zh-CN" altLang="zh-CN" sz="2400" kern="100" dirty="0" smtClean="0">
                <a:solidFill>
                  <a:schemeClr val="accent6">
                    <a:lumMod val="75000"/>
                  </a:schemeClr>
                </a:solidFill>
                <a:latin typeface="Times New Roman"/>
                <a:ea typeface="微软雅黑"/>
                <a:cs typeface="Times New Roman"/>
              </a:rPr>
              <a:t>把</a:t>
            </a:r>
            <a:endParaRPr lang="en-US" altLang="zh-CN" sz="2400" kern="100" dirty="0" smtClean="0">
              <a:solidFill>
                <a:schemeClr val="accent6">
                  <a:lumMod val="75000"/>
                </a:schemeClr>
              </a:solidFill>
              <a:latin typeface="Times New Roman"/>
              <a:ea typeface="微软雅黑"/>
              <a:cs typeface="Times New Roman"/>
            </a:endParaRPr>
          </a:p>
          <a:p>
            <a:pPr algn="just">
              <a:lnSpc>
                <a:spcPct val="137000"/>
              </a:lnSpc>
              <a:spcAft>
                <a:spcPts val="0"/>
              </a:spcAft>
              <a:tabLst>
                <a:tab pos="2070735" algn="l"/>
              </a:tabLst>
            </a:pPr>
            <a:r>
              <a:rPr lang="zh-CN" altLang="zh-CN" sz="2400" kern="100" dirty="0" smtClean="0">
                <a:solidFill>
                  <a:schemeClr val="accent6">
                    <a:lumMod val="75000"/>
                  </a:schemeClr>
                </a:solidFill>
                <a:latin typeface="Times New Roman"/>
                <a:ea typeface="微软雅黑"/>
                <a:cs typeface="Times New Roman"/>
              </a:rPr>
              <a:t>用</a:t>
            </a:r>
            <a:endParaRPr lang="en-US" altLang="zh-CN" sz="2400" kern="100" dirty="0" smtClean="0">
              <a:solidFill>
                <a:schemeClr val="accent6">
                  <a:lumMod val="75000"/>
                </a:schemeClr>
              </a:solidFill>
              <a:latin typeface="Times New Roman"/>
              <a:ea typeface="微软雅黑"/>
              <a:cs typeface="Times New Roman"/>
            </a:endParaRPr>
          </a:p>
          <a:p>
            <a:pPr algn="just">
              <a:lnSpc>
                <a:spcPct val="137000"/>
              </a:lnSpc>
              <a:spcAft>
                <a:spcPts val="0"/>
              </a:spcAft>
              <a:tabLst>
                <a:tab pos="2070735" algn="l"/>
              </a:tabLst>
            </a:pPr>
            <a:r>
              <a:rPr lang="zh-CN" altLang="zh-CN" sz="2400" kern="100" dirty="0" smtClean="0">
                <a:solidFill>
                  <a:schemeClr val="accent6">
                    <a:lumMod val="75000"/>
                  </a:schemeClr>
                </a:solidFill>
                <a:latin typeface="Times New Roman"/>
                <a:ea typeface="微软雅黑"/>
                <a:cs typeface="Times New Roman"/>
              </a:rPr>
              <a:t>用</a:t>
            </a:r>
            <a:endParaRPr lang="en-US" altLang="zh-CN" sz="2400" kern="100" dirty="0" smtClean="0">
              <a:solidFill>
                <a:schemeClr val="accent6">
                  <a:lumMod val="75000"/>
                </a:schemeClr>
              </a:solidFill>
              <a:latin typeface="Times New Roman"/>
              <a:ea typeface="微软雅黑"/>
              <a:cs typeface="Times New Roman"/>
            </a:endParaRPr>
          </a:p>
          <a:p>
            <a:pPr algn="just">
              <a:lnSpc>
                <a:spcPct val="137000"/>
              </a:lnSpc>
              <a:spcAft>
                <a:spcPts val="0"/>
              </a:spcAft>
              <a:tabLst>
                <a:tab pos="2070735" algn="l"/>
              </a:tabLst>
            </a:pPr>
            <a:r>
              <a:rPr lang="zh-CN" altLang="zh-CN" sz="2400" kern="100" dirty="0" smtClean="0">
                <a:solidFill>
                  <a:schemeClr val="accent6">
                    <a:lumMod val="75000"/>
                  </a:schemeClr>
                </a:solidFill>
                <a:latin typeface="Times New Roman"/>
                <a:ea typeface="微软雅黑"/>
                <a:cs typeface="Times New Roman"/>
              </a:rPr>
              <a:t>而且</a:t>
            </a:r>
            <a:endParaRPr lang="en-US" altLang="zh-CN" sz="2400" kern="100" dirty="0" smtClean="0">
              <a:solidFill>
                <a:schemeClr val="accent6">
                  <a:lumMod val="75000"/>
                </a:schemeClr>
              </a:solidFill>
              <a:latin typeface="Times New Roman"/>
              <a:ea typeface="微软雅黑"/>
              <a:cs typeface="Times New Roman"/>
            </a:endParaRPr>
          </a:p>
          <a:p>
            <a:pPr algn="just">
              <a:lnSpc>
                <a:spcPct val="137000"/>
              </a:lnSpc>
              <a:spcAft>
                <a:spcPts val="0"/>
              </a:spcAft>
              <a:tabLst>
                <a:tab pos="2070735" algn="l"/>
              </a:tabLst>
            </a:pPr>
            <a:r>
              <a:rPr lang="zh-CN" altLang="zh-CN" sz="2400" kern="100" dirty="0" smtClean="0">
                <a:solidFill>
                  <a:schemeClr val="accent6">
                    <a:lumMod val="75000"/>
                  </a:schemeClr>
                </a:solidFill>
                <a:latin typeface="Times New Roman"/>
                <a:ea typeface="微软雅黑"/>
                <a:cs typeface="Times New Roman"/>
              </a:rPr>
              <a:t>因为</a:t>
            </a:r>
            <a:endParaRPr lang="zh-CN" altLang="zh-CN" sz="24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806141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blinds(horizontal)">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blinds(horizontal)">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blinds(horizontal)">
                                      <p:cBhvr>
                                        <p:cTn id="42" dur="5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blinds(horizontal)">
                                      <p:cBhvr>
                                        <p:cTn id="4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p:cNvSpPr txBox="1"/>
          <p:nvPr/>
        </p:nvSpPr>
        <p:spPr>
          <a:xfrm>
            <a:off x="1386012" y="81885"/>
            <a:ext cx="9980488" cy="6106800"/>
          </a:xfrm>
          <a:prstGeom prst="rect">
            <a:avLst/>
          </a:prstGeom>
          <a:noFill/>
        </p:spPr>
        <p:txBody>
          <a:bodyPr wrap="square" rtlCol="0">
            <a:spAutoFit/>
          </a:bodyPr>
          <a:lstStyle/>
          <a:p>
            <a:pPr algn="just">
              <a:lnSpc>
                <a:spcPct val="137000"/>
              </a:lnSpc>
              <a:spcAft>
                <a:spcPts val="0"/>
              </a:spcAft>
              <a:tabLst>
                <a:tab pos="2070735" algn="l"/>
              </a:tabLst>
            </a:pPr>
            <a:r>
              <a:rPr lang="en-US" altLang="zh-CN" sz="2400" kern="100" dirty="0">
                <a:latin typeface="Times New Roman"/>
                <a:ea typeface="微软雅黑"/>
                <a:cs typeface="Courier New"/>
              </a:rPr>
              <a:t>(3)</a:t>
            </a:r>
            <a:r>
              <a:rPr lang="zh-CN" altLang="zh-CN" sz="2400" kern="100" dirty="0">
                <a:latin typeface="Times New Roman"/>
                <a:ea typeface="微软雅黑"/>
                <a:cs typeface="Times New Roman"/>
              </a:rPr>
              <a:t>之</a:t>
            </a:r>
            <a:endParaRPr lang="zh-CN" altLang="zh-CN" sz="2400" kern="100" dirty="0">
              <a:latin typeface="宋体"/>
              <a:cs typeface="Courier New"/>
            </a:endParaRPr>
          </a:p>
          <a:p>
            <a:pPr algn="just">
              <a:lnSpc>
                <a:spcPct val="137000"/>
              </a:lnSpc>
              <a:spcAft>
                <a:spcPts val="0"/>
              </a:spcAft>
              <a:tabLst>
                <a:tab pos="2070735" algn="l"/>
              </a:tabLst>
            </a:pPr>
            <a:r>
              <a:rPr lang="en-US" altLang="zh-CN" sz="2400" kern="100" dirty="0">
                <a:latin typeface="宋体"/>
                <a:ea typeface="微软雅黑"/>
                <a:cs typeface="Times New Roman"/>
              </a:rPr>
              <a:t>①</a:t>
            </a:r>
            <a:r>
              <a:rPr lang="zh-CN" altLang="zh-CN" sz="2400" kern="100" dirty="0">
                <a:latin typeface="Times New Roman"/>
                <a:ea typeface="微软雅黑"/>
                <a:cs typeface="Times New Roman"/>
              </a:rPr>
              <a:t>信造化之尤物也</a:t>
            </a:r>
            <a:r>
              <a:rPr lang="en-US" altLang="zh-CN" sz="2400" kern="100" dirty="0">
                <a:latin typeface="Times New Roman"/>
                <a:ea typeface="微软雅黑"/>
                <a:cs typeface="Courier New"/>
              </a:rPr>
              <a:t>	</a:t>
            </a:r>
            <a:r>
              <a:rPr lang="en-US" altLang="zh-CN" sz="2400" kern="100" dirty="0" smtClean="0">
                <a:latin typeface="Times New Roman"/>
                <a:ea typeface="微软雅黑"/>
                <a:cs typeface="Courier New"/>
              </a:rPr>
              <a:t>			(</a:t>
            </a:r>
            <a:r>
              <a:rPr lang="zh-CN" altLang="zh-CN" sz="2400" kern="100" dirty="0">
                <a:latin typeface="Times New Roman"/>
                <a:ea typeface="微软雅黑"/>
                <a:cs typeface="Times New Roman"/>
              </a:rPr>
              <a:t>　　</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37000"/>
              </a:lnSpc>
              <a:spcAft>
                <a:spcPts val="0"/>
              </a:spcAft>
              <a:tabLst>
                <a:tab pos="2070735" algn="l"/>
              </a:tabLst>
            </a:pPr>
            <a:r>
              <a:rPr lang="en-US" altLang="zh-CN" sz="2400" kern="100" dirty="0">
                <a:latin typeface="宋体"/>
                <a:ea typeface="微软雅黑"/>
                <a:cs typeface="Times New Roman"/>
              </a:rPr>
              <a:t>②</a:t>
            </a:r>
            <a:r>
              <a:rPr lang="zh-CN" altLang="zh-CN" sz="2400" kern="100" dirty="0">
                <a:latin typeface="Times New Roman"/>
                <a:ea typeface="微软雅黑"/>
                <a:cs typeface="Times New Roman"/>
              </a:rPr>
              <a:t>自数十里外望之</a:t>
            </a:r>
            <a:r>
              <a:rPr lang="en-US" altLang="zh-CN" sz="2400" kern="100" dirty="0">
                <a:latin typeface="Times New Roman"/>
                <a:ea typeface="微软雅黑"/>
                <a:cs typeface="Courier New"/>
              </a:rPr>
              <a:t>	</a:t>
            </a:r>
            <a:r>
              <a:rPr lang="en-US" altLang="zh-CN" sz="2400" kern="100" dirty="0" smtClean="0">
                <a:latin typeface="Times New Roman"/>
                <a:ea typeface="微软雅黑"/>
                <a:cs typeface="Courier New"/>
              </a:rPr>
              <a:t>			(</a:t>
            </a:r>
            <a:r>
              <a:rPr lang="zh-CN" altLang="zh-CN" sz="2400" kern="100" dirty="0">
                <a:latin typeface="Times New Roman"/>
                <a:ea typeface="微软雅黑"/>
                <a:cs typeface="Times New Roman"/>
              </a:rPr>
              <a:t>　　</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37000"/>
              </a:lnSpc>
              <a:spcAft>
                <a:spcPts val="0"/>
              </a:spcAft>
              <a:tabLst>
                <a:tab pos="2070735" algn="l"/>
              </a:tabLst>
            </a:pPr>
            <a:r>
              <a:rPr lang="en-US" altLang="zh-CN" sz="2400" kern="100" dirty="0">
                <a:latin typeface="宋体"/>
                <a:ea typeface="微软雅黑"/>
                <a:cs typeface="Times New Roman"/>
              </a:rPr>
              <a:t>③</a:t>
            </a:r>
            <a:r>
              <a:rPr lang="zh-CN" altLang="zh-CN" sz="2400" kern="100" dirty="0">
                <a:latin typeface="Times New Roman"/>
                <a:ea typeface="微软雅黑"/>
                <a:cs typeface="Times New Roman"/>
              </a:rPr>
              <a:t>徙倚久之而归</a:t>
            </a:r>
            <a:r>
              <a:rPr lang="en-US" altLang="zh-CN" sz="2400" kern="100" dirty="0">
                <a:latin typeface="Times New Roman"/>
                <a:ea typeface="微软雅黑"/>
                <a:cs typeface="Courier New"/>
              </a:rPr>
              <a:t>	</a:t>
            </a:r>
            <a:r>
              <a:rPr lang="en-US" altLang="zh-CN" sz="2400" kern="100" dirty="0" smtClean="0">
                <a:latin typeface="Times New Roman"/>
                <a:ea typeface="微软雅黑"/>
                <a:cs typeface="Courier New"/>
              </a:rPr>
              <a:t>			(</a:t>
            </a:r>
            <a:r>
              <a:rPr lang="zh-CN" altLang="zh-CN" sz="2400" kern="100" dirty="0">
                <a:latin typeface="Times New Roman"/>
                <a:ea typeface="微软雅黑"/>
                <a:cs typeface="Times New Roman"/>
              </a:rPr>
              <a:t>　</a:t>
            </a:r>
            <a:r>
              <a:rPr lang="en-US" altLang="zh-CN" sz="2400" kern="100" dirty="0" smtClean="0">
                <a:latin typeface="Times New Roman"/>
                <a:ea typeface="微软雅黑"/>
                <a:cs typeface="Times New Roman"/>
              </a:rPr>
              <a:t>               </a:t>
            </a:r>
            <a:r>
              <a:rPr lang="zh-CN" altLang="zh-CN" sz="2400" kern="100" dirty="0">
                <a:latin typeface="Times New Roman"/>
                <a:ea typeface="微软雅黑"/>
                <a:cs typeface="Times New Roman"/>
              </a:rPr>
              <a:t>　　　</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37000"/>
              </a:lnSpc>
              <a:spcAft>
                <a:spcPts val="0"/>
              </a:spcAft>
              <a:tabLst>
                <a:tab pos="2070735" algn="l"/>
              </a:tabLst>
            </a:pPr>
            <a:r>
              <a:rPr lang="en-US" altLang="zh-CN" sz="2400" kern="100" dirty="0">
                <a:latin typeface="宋体"/>
                <a:ea typeface="微软雅黑"/>
                <a:cs typeface="Times New Roman"/>
              </a:rPr>
              <a:t>④</a:t>
            </a:r>
            <a:r>
              <a:rPr lang="zh-CN" altLang="zh-CN" sz="2400" kern="100" dirty="0">
                <a:latin typeface="Times New Roman"/>
                <a:ea typeface="微软雅黑"/>
                <a:cs typeface="Times New Roman"/>
              </a:rPr>
              <a:t>何功之有哉</a:t>
            </a:r>
            <a:r>
              <a:rPr lang="en-US" altLang="zh-CN" sz="2400" kern="100" dirty="0">
                <a:latin typeface="Times New Roman"/>
                <a:ea typeface="微软雅黑"/>
                <a:cs typeface="Courier New"/>
              </a:rPr>
              <a:t>	</a:t>
            </a:r>
            <a:r>
              <a:rPr lang="en-US" altLang="zh-CN" sz="2400" kern="100" dirty="0" smtClean="0">
                <a:latin typeface="Times New Roman"/>
                <a:ea typeface="微软雅黑"/>
                <a:cs typeface="Courier New"/>
              </a:rPr>
              <a:t>				(</a:t>
            </a:r>
            <a:r>
              <a:rPr lang="zh-CN" altLang="zh-CN" sz="2400" kern="100" dirty="0">
                <a:latin typeface="Times New Roman"/>
                <a:ea typeface="微软雅黑"/>
                <a:cs typeface="Times New Roman"/>
              </a:rPr>
              <a:t>　　　</a:t>
            </a:r>
            <a:r>
              <a:rPr lang="en-US" altLang="zh-CN" sz="2400" kern="100" dirty="0" smtClean="0">
                <a:latin typeface="Times New Roman"/>
                <a:ea typeface="微软雅黑"/>
                <a:cs typeface="Times New Roman"/>
              </a:rPr>
              <a:t>                           </a:t>
            </a:r>
            <a:r>
              <a:rPr lang="zh-CN" altLang="zh-CN" sz="2400" kern="100" dirty="0">
                <a:latin typeface="Times New Roman"/>
                <a:ea typeface="微软雅黑"/>
                <a:cs typeface="Times New Roman"/>
              </a:rPr>
              <a:t>　</a:t>
            </a:r>
            <a:r>
              <a:rPr lang="en-US" altLang="zh-CN" sz="2400" kern="100" dirty="0" smtClean="0">
                <a:latin typeface="Times New Roman"/>
                <a:ea typeface="微软雅黑"/>
                <a:cs typeface="Courier New"/>
              </a:rPr>
              <a:t>)</a:t>
            </a:r>
            <a:endParaRPr lang="zh-CN" altLang="zh-CN" sz="2400" kern="100" dirty="0">
              <a:latin typeface="宋体"/>
              <a:cs typeface="Courier New"/>
            </a:endParaRPr>
          </a:p>
          <a:p>
            <a:pPr algn="just">
              <a:lnSpc>
                <a:spcPct val="137000"/>
              </a:lnSpc>
              <a:spcAft>
                <a:spcPts val="0"/>
              </a:spcAft>
              <a:tabLst>
                <a:tab pos="2070735" algn="l"/>
              </a:tabLst>
            </a:pPr>
            <a:r>
              <a:rPr lang="en-US" altLang="zh-CN" sz="2400" kern="100" dirty="0">
                <a:latin typeface="宋体"/>
                <a:ea typeface="微软雅黑"/>
                <a:cs typeface="Times New Roman"/>
              </a:rPr>
              <a:t>⑤</a:t>
            </a:r>
            <a:r>
              <a:rPr lang="zh-CN" altLang="zh-CN" sz="2400" kern="100" dirty="0">
                <a:latin typeface="Times New Roman"/>
                <a:ea typeface="微软雅黑"/>
                <a:cs typeface="Times New Roman"/>
              </a:rPr>
              <a:t>之二虫又何知</a:t>
            </a:r>
            <a:r>
              <a:rPr lang="en-US" altLang="zh-CN" sz="2400" kern="100" dirty="0">
                <a:latin typeface="Times New Roman"/>
                <a:ea typeface="微软雅黑"/>
                <a:cs typeface="Courier New"/>
              </a:rPr>
              <a:t>	</a:t>
            </a:r>
            <a:r>
              <a:rPr lang="en-US" altLang="zh-CN" sz="2400" kern="100" dirty="0" smtClean="0">
                <a:latin typeface="Times New Roman"/>
                <a:ea typeface="微软雅黑"/>
                <a:cs typeface="Courier New"/>
              </a:rPr>
              <a:t>			(</a:t>
            </a:r>
            <a:r>
              <a:rPr lang="zh-CN" altLang="zh-CN" sz="2400" kern="100" dirty="0">
                <a:latin typeface="Times New Roman"/>
                <a:ea typeface="微软雅黑"/>
                <a:cs typeface="Times New Roman"/>
              </a:rPr>
              <a:t>　　</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37000"/>
              </a:lnSpc>
              <a:spcAft>
                <a:spcPts val="0"/>
              </a:spcAft>
              <a:tabLst>
                <a:tab pos="2070735" algn="l"/>
              </a:tabLst>
            </a:pPr>
            <a:r>
              <a:rPr lang="en-US" altLang="zh-CN" sz="2400" kern="100" dirty="0" smtClean="0">
                <a:latin typeface="Times New Roman"/>
                <a:ea typeface="微软雅黑"/>
                <a:cs typeface="Courier New"/>
              </a:rPr>
              <a:t>(</a:t>
            </a:r>
            <a:r>
              <a:rPr lang="en-US" altLang="zh-CN" sz="2400" kern="100" dirty="0">
                <a:latin typeface="Times New Roman"/>
                <a:ea typeface="微软雅黑"/>
                <a:cs typeface="Courier New"/>
              </a:rPr>
              <a:t>4)</a:t>
            </a:r>
            <a:r>
              <a:rPr lang="zh-CN" altLang="zh-CN" sz="2400" kern="100" dirty="0">
                <a:latin typeface="Times New Roman"/>
                <a:ea typeface="微软雅黑"/>
                <a:cs typeface="Times New Roman"/>
              </a:rPr>
              <a:t>而</a:t>
            </a:r>
            <a:endParaRPr lang="zh-CN" altLang="zh-CN" sz="2400" kern="100" dirty="0">
              <a:latin typeface="宋体"/>
              <a:cs typeface="Courier New"/>
            </a:endParaRPr>
          </a:p>
          <a:p>
            <a:pPr algn="just">
              <a:lnSpc>
                <a:spcPct val="137000"/>
              </a:lnSpc>
              <a:spcAft>
                <a:spcPts val="0"/>
              </a:spcAft>
              <a:tabLst>
                <a:tab pos="2070735" algn="l"/>
              </a:tabLst>
            </a:pPr>
            <a:r>
              <a:rPr lang="en-US" altLang="zh-CN" sz="2400" kern="100" dirty="0">
                <a:latin typeface="宋体"/>
                <a:ea typeface="微软雅黑"/>
                <a:cs typeface="Times New Roman"/>
              </a:rPr>
              <a:t>①</a:t>
            </a:r>
            <a:r>
              <a:rPr lang="zh-CN" altLang="zh-CN" sz="2400" kern="100" dirty="0">
                <a:latin typeface="Times New Roman"/>
                <a:ea typeface="微软雅黑"/>
                <a:cs typeface="Times New Roman"/>
              </a:rPr>
              <a:t>突兀而已</a:t>
            </a:r>
            <a:r>
              <a:rPr lang="en-US" altLang="zh-CN" sz="2400" kern="100" dirty="0">
                <a:latin typeface="Times New Roman"/>
                <a:ea typeface="微软雅黑"/>
                <a:cs typeface="Courier New"/>
              </a:rPr>
              <a:t>	</a:t>
            </a:r>
            <a:r>
              <a:rPr lang="en-US" altLang="zh-CN" sz="2400" kern="100" dirty="0" smtClean="0">
                <a:latin typeface="Times New Roman"/>
                <a:ea typeface="微软雅黑"/>
                <a:cs typeface="Courier New"/>
              </a:rPr>
              <a:t>				(</a:t>
            </a:r>
            <a:r>
              <a:rPr lang="zh-CN" altLang="zh-CN" sz="2400" kern="100" dirty="0">
                <a:latin typeface="Times New Roman"/>
                <a:ea typeface="微软雅黑"/>
                <a:cs typeface="Times New Roman"/>
              </a:rPr>
              <a:t>　</a:t>
            </a:r>
            <a:r>
              <a:rPr lang="en-US" altLang="zh-CN" sz="2400" kern="100" dirty="0" smtClean="0">
                <a:latin typeface="Times New Roman"/>
                <a:ea typeface="微软雅黑"/>
                <a:cs typeface="Times New Roman"/>
              </a:rPr>
              <a:t>       </a:t>
            </a:r>
            <a:r>
              <a:rPr lang="zh-CN" altLang="zh-CN" sz="2400" kern="100" dirty="0">
                <a:latin typeface="Times New Roman"/>
                <a:ea typeface="微软雅黑"/>
                <a:cs typeface="Times New Roman"/>
              </a:rPr>
              <a:t>　　　</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37000"/>
              </a:lnSpc>
              <a:spcAft>
                <a:spcPts val="0"/>
              </a:spcAft>
              <a:tabLst>
                <a:tab pos="2070735" algn="l"/>
              </a:tabLst>
            </a:pPr>
            <a:r>
              <a:rPr lang="en-US" altLang="zh-CN" sz="2400" kern="100" dirty="0">
                <a:latin typeface="宋体"/>
                <a:ea typeface="微软雅黑"/>
                <a:cs typeface="Times New Roman"/>
              </a:rPr>
              <a:t>②</a:t>
            </a:r>
            <a:r>
              <a:rPr lang="zh-CN" altLang="zh-CN" sz="2400" kern="100" dirty="0">
                <a:latin typeface="Times New Roman"/>
                <a:ea typeface="微软雅黑"/>
                <a:cs typeface="Times New Roman"/>
              </a:rPr>
              <a:t>徙倚久之而归</a:t>
            </a:r>
            <a:r>
              <a:rPr lang="en-US" altLang="zh-CN" sz="2400" kern="100" dirty="0">
                <a:latin typeface="Times New Roman"/>
                <a:ea typeface="微软雅黑"/>
                <a:cs typeface="Courier New"/>
              </a:rPr>
              <a:t>	</a:t>
            </a:r>
            <a:r>
              <a:rPr lang="en-US" altLang="zh-CN" sz="2400" kern="100" dirty="0" smtClean="0">
                <a:latin typeface="Times New Roman"/>
                <a:ea typeface="微软雅黑"/>
                <a:cs typeface="Courier New"/>
              </a:rPr>
              <a:t>			(</a:t>
            </a:r>
            <a:r>
              <a:rPr lang="zh-CN" altLang="zh-CN" sz="2400" kern="100" dirty="0">
                <a:latin typeface="Times New Roman"/>
                <a:ea typeface="微软雅黑"/>
                <a:cs typeface="Times New Roman"/>
              </a:rPr>
              <a:t>　　　　</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37000"/>
              </a:lnSpc>
              <a:spcAft>
                <a:spcPts val="0"/>
              </a:spcAft>
              <a:tabLst>
                <a:tab pos="2070735" algn="l"/>
              </a:tabLst>
            </a:pPr>
            <a:r>
              <a:rPr lang="en-US" altLang="zh-CN" sz="2400" kern="100" dirty="0">
                <a:latin typeface="宋体"/>
                <a:ea typeface="微软雅黑"/>
                <a:cs typeface="Times New Roman"/>
              </a:rPr>
              <a:t>③</a:t>
            </a:r>
            <a:r>
              <a:rPr lang="zh-CN" altLang="zh-CN" sz="2400" kern="100" dirty="0">
                <a:latin typeface="Times New Roman"/>
                <a:ea typeface="微软雅黑"/>
                <a:cs typeface="Times New Roman"/>
              </a:rPr>
              <a:t>岸土赤而壁立</a:t>
            </a:r>
            <a:r>
              <a:rPr lang="en-US" altLang="zh-CN" sz="2400" kern="100" dirty="0">
                <a:latin typeface="Times New Roman"/>
                <a:ea typeface="微软雅黑"/>
                <a:cs typeface="Courier New"/>
              </a:rPr>
              <a:t>	</a:t>
            </a:r>
            <a:r>
              <a:rPr lang="en-US" altLang="zh-CN" sz="2400" kern="100" dirty="0" smtClean="0">
                <a:latin typeface="Times New Roman"/>
                <a:ea typeface="微软雅黑"/>
                <a:cs typeface="Courier New"/>
              </a:rPr>
              <a:t>			(</a:t>
            </a:r>
            <a:r>
              <a:rPr lang="zh-CN" altLang="zh-CN" sz="2400" kern="100" dirty="0">
                <a:latin typeface="Times New Roman"/>
                <a:ea typeface="微软雅黑"/>
                <a:cs typeface="Times New Roman"/>
              </a:rPr>
              <a:t>　　　　</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37000"/>
              </a:lnSpc>
              <a:spcAft>
                <a:spcPts val="0"/>
              </a:spcAft>
              <a:tabLst>
                <a:tab pos="2070735" algn="l"/>
              </a:tabLst>
            </a:pPr>
            <a:r>
              <a:rPr lang="en-US" altLang="zh-CN" sz="2400" kern="100" dirty="0">
                <a:latin typeface="宋体"/>
                <a:ea typeface="微软雅黑"/>
                <a:cs typeface="Times New Roman"/>
              </a:rPr>
              <a:t>④</a:t>
            </a:r>
            <a:r>
              <a:rPr lang="zh-CN" altLang="zh-CN" sz="2400" kern="100" dirty="0">
                <a:latin typeface="Times New Roman"/>
                <a:ea typeface="微软雅黑"/>
                <a:cs typeface="Times New Roman"/>
              </a:rPr>
              <a:t>青，取之于蓝，而青于蓝</a:t>
            </a:r>
            <a:r>
              <a:rPr lang="en-US" altLang="zh-CN" sz="2400" kern="100" dirty="0">
                <a:latin typeface="Times New Roman"/>
                <a:ea typeface="微软雅黑"/>
                <a:cs typeface="Courier New"/>
              </a:rPr>
              <a:t>	</a:t>
            </a:r>
            <a:r>
              <a:rPr lang="en-US" altLang="zh-CN" sz="2400" kern="100" dirty="0" smtClean="0">
                <a:latin typeface="Times New Roman"/>
                <a:ea typeface="微软雅黑"/>
                <a:cs typeface="Courier New"/>
              </a:rPr>
              <a:t>	(</a:t>
            </a:r>
            <a:r>
              <a:rPr lang="zh-CN" altLang="zh-CN" sz="2400" kern="100" dirty="0">
                <a:latin typeface="Times New Roman"/>
                <a:ea typeface="微软雅黑"/>
                <a:cs typeface="Times New Roman"/>
              </a:rPr>
              <a:t>　　　　</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37000"/>
              </a:lnSpc>
              <a:spcAft>
                <a:spcPts val="0"/>
              </a:spcAft>
              <a:tabLst>
                <a:tab pos="2070735" algn="l"/>
              </a:tabLst>
            </a:pPr>
            <a:r>
              <a:rPr lang="en-US" altLang="zh-CN" sz="2400" kern="100" dirty="0">
                <a:latin typeface="宋体"/>
                <a:ea typeface="微软雅黑"/>
                <a:cs typeface="Times New Roman"/>
              </a:rPr>
              <a:t>⑤</a:t>
            </a:r>
            <a:r>
              <a:rPr lang="zh-CN" altLang="zh-CN" sz="2400" kern="100" dirty="0">
                <a:latin typeface="Times New Roman"/>
                <a:ea typeface="微软雅黑"/>
                <a:cs typeface="Times New Roman"/>
              </a:rPr>
              <a:t>而母立于兹</a:t>
            </a:r>
            <a:r>
              <a:rPr lang="en-US" altLang="zh-CN" sz="2400" kern="100" dirty="0">
                <a:latin typeface="Times New Roman"/>
                <a:ea typeface="微软雅黑"/>
                <a:cs typeface="Courier New"/>
              </a:rPr>
              <a:t>	</a:t>
            </a:r>
            <a:r>
              <a:rPr lang="en-US" altLang="zh-CN" sz="2400" kern="100" dirty="0" smtClean="0">
                <a:latin typeface="Times New Roman"/>
                <a:ea typeface="微软雅黑"/>
                <a:cs typeface="Courier New"/>
              </a:rPr>
              <a:t>				(</a:t>
            </a:r>
            <a:r>
              <a:rPr lang="zh-CN" altLang="zh-CN" sz="2400" kern="100" dirty="0">
                <a:latin typeface="Times New Roman"/>
                <a:ea typeface="微软雅黑"/>
                <a:cs typeface="Times New Roman"/>
              </a:rPr>
              <a:t>　　　</a:t>
            </a:r>
            <a:r>
              <a:rPr lang="en-US" altLang="zh-CN" sz="2400" kern="100" dirty="0" smtClean="0">
                <a:latin typeface="Times New Roman"/>
                <a:ea typeface="微软雅黑"/>
                <a:cs typeface="Times New Roman"/>
              </a:rPr>
              <a:t>       </a:t>
            </a:r>
            <a:r>
              <a:rPr lang="en-US" altLang="zh-CN" sz="2400" kern="100" dirty="0" smtClean="0">
                <a:latin typeface="Times New Roman"/>
                <a:ea typeface="微软雅黑"/>
                <a:cs typeface="Courier New"/>
              </a:rPr>
              <a:t>)</a:t>
            </a:r>
            <a:endParaRPr lang="zh-CN" altLang="zh-CN" sz="2400" kern="100" dirty="0">
              <a:effectLst/>
              <a:latin typeface="宋体"/>
              <a:cs typeface="Courier New"/>
            </a:endParaRPr>
          </a:p>
        </p:txBody>
      </p:sp>
      <p:sp>
        <p:nvSpPr>
          <p:cNvPr id="3" name="矩形 2"/>
          <p:cNvSpPr/>
          <p:nvPr/>
        </p:nvSpPr>
        <p:spPr>
          <a:xfrm>
            <a:off x="7138256" y="596037"/>
            <a:ext cx="3656744" cy="5658024"/>
          </a:xfrm>
          <a:prstGeom prst="rect">
            <a:avLst/>
          </a:prstGeom>
        </p:spPr>
        <p:txBody>
          <a:bodyPr wrap="square">
            <a:spAutoFit/>
          </a:bodyPr>
          <a:lstStyle/>
          <a:p>
            <a:pPr algn="just">
              <a:lnSpc>
                <a:spcPct val="137000"/>
              </a:lnSpc>
              <a:spcAft>
                <a:spcPts val="0"/>
              </a:spcAft>
              <a:tabLst>
                <a:tab pos="2070735" algn="l"/>
              </a:tabLst>
            </a:pPr>
            <a:r>
              <a:rPr lang="zh-CN" altLang="zh-CN" sz="2400" kern="100" dirty="0" smtClean="0">
                <a:solidFill>
                  <a:schemeClr val="accent6">
                    <a:lumMod val="75000"/>
                  </a:schemeClr>
                </a:solidFill>
                <a:latin typeface="Times New Roman"/>
                <a:ea typeface="微软雅黑"/>
                <a:cs typeface="Times New Roman"/>
              </a:rPr>
              <a:t>的</a:t>
            </a:r>
            <a:endParaRPr lang="en-US" altLang="zh-CN" sz="2400" kern="100" dirty="0" smtClean="0">
              <a:solidFill>
                <a:schemeClr val="accent6">
                  <a:lumMod val="75000"/>
                </a:schemeClr>
              </a:solidFill>
              <a:latin typeface="Times New Roman"/>
              <a:ea typeface="微软雅黑"/>
              <a:cs typeface="Times New Roman"/>
            </a:endParaRPr>
          </a:p>
          <a:p>
            <a:pPr algn="just">
              <a:lnSpc>
                <a:spcPct val="137000"/>
              </a:lnSpc>
              <a:spcAft>
                <a:spcPts val="0"/>
              </a:spcAft>
              <a:tabLst>
                <a:tab pos="2070735" algn="l"/>
              </a:tabLst>
            </a:pPr>
            <a:r>
              <a:rPr lang="zh-CN" altLang="zh-CN" sz="2400" kern="100" dirty="0" smtClean="0">
                <a:solidFill>
                  <a:schemeClr val="accent6">
                    <a:lumMod val="75000"/>
                  </a:schemeClr>
                </a:solidFill>
                <a:latin typeface="Times New Roman"/>
                <a:ea typeface="微软雅黑"/>
                <a:cs typeface="Times New Roman"/>
              </a:rPr>
              <a:t>它</a:t>
            </a:r>
            <a:endParaRPr lang="en-US" altLang="zh-CN" sz="2400" kern="100" dirty="0" smtClean="0">
              <a:solidFill>
                <a:schemeClr val="accent6">
                  <a:lumMod val="75000"/>
                </a:schemeClr>
              </a:solidFill>
              <a:latin typeface="Times New Roman"/>
              <a:ea typeface="微软雅黑"/>
              <a:cs typeface="Times New Roman"/>
            </a:endParaRPr>
          </a:p>
          <a:p>
            <a:pPr algn="just">
              <a:lnSpc>
                <a:spcPct val="137000"/>
              </a:lnSpc>
              <a:spcAft>
                <a:spcPts val="0"/>
              </a:spcAft>
              <a:tabLst>
                <a:tab pos="2070735" algn="l"/>
              </a:tabLst>
            </a:pPr>
            <a:r>
              <a:rPr lang="zh-CN" altLang="zh-CN" sz="2400" kern="100" dirty="0" smtClean="0">
                <a:solidFill>
                  <a:schemeClr val="accent6">
                    <a:lumMod val="75000"/>
                  </a:schemeClr>
                </a:solidFill>
                <a:latin typeface="Times New Roman"/>
                <a:ea typeface="微软雅黑"/>
                <a:cs typeface="Times New Roman"/>
              </a:rPr>
              <a:t>语音</a:t>
            </a:r>
            <a:r>
              <a:rPr lang="zh-CN" altLang="zh-CN" sz="2400" kern="100" dirty="0">
                <a:solidFill>
                  <a:schemeClr val="accent6">
                    <a:lumMod val="75000"/>
                  </a:schemeClr>
                </a:solidFill>
                <a:latin typeface="Times New Roman"/>
                <a:ea typeface="微软雅黑"/>
                <a:cs typeface="Times New Roman"/>
              </a:rPr>
              <a:t>助词，</a:t>
            </a:r>
            <a:r>
              <a:rPr lang="zh-CN" altLang="zh-CN" sz="2400" kern="100" dirty="0" smtClean="0">
                <a:solidFill>
                  <a:schemeClr val="accent6">
                    <a:lumMod val="75000"/>
                  </a:schemeClr>
                </a:solidFill>
                <a:latin typeface="Times New Roman"/>
                <a:ea typeface="微软雅黑"/>
                <a:cs typeface="Times New Roman"/>
              </a:rPr>
              <a:t>无义</a:t>
            </a:r>
            <a:endParaRPr lang="en-US" altLang="zh-CN" sz="2400" kern="100" dirty="0" smtClean="0">
              <a:solidFill>
                <a:schemeClr val="accent6">
                  <a:lumMod val="75000"/>
                </a:schemeClr>
              </a:solidFill>
              <a:latin typeface="Times New Roman"/>
              <a:ea typeface="微软雅黑"/>
              <a:cs typeface="Times New Roman"/>
            </a:endParaRPr>
          </a:p>
          <a:p>
            <a:pPr algn="just">
              <a:lnSpc>
                <a:spcPct val="137000"/>
              </a:lnSpc>
              <a:spcAft>
                <a:spcPts val="0"/>
              </a:spcAft>
              <a:tabLst>
                <a:tab pos="2070735" algn="l"/>
              </a:tabLst>
            </a:pPr>
            <a:r>
              <a:rPr lang="zh-CN" altLang="zh-CN" sz="2400" kern="100" dirty="0" smtClean="0">
                <a:solidFill>
                  <a:schemeClr val="accent6">
                    <a:lumMod val="75000"/>
                  </a:schemeClr>
                </a:solidFill>
                <a:latin typeface="Times New Roman"/>
                <a:ea typeface="微软雅黑"/>
                <a:cs typeface="Times New Roman"/>
              </a:rPr>
              <a:t>宾语</a:t>
            </a:r>
            <a:r>
              <a:rPr lang="zh-CN" altLang="zh-CN" sz="2400" kern="100" dirty="0">
                <a:solidFill>
                  <a:schemeClr val="accent6">
                    <a:lumMod val="75000"/>
                  </a:schemeClr>
                </a:solidFill>
                <a:latin typeface="Times New Roman"/>
                <a:ea typeface="微软雅黑"/>
                <a:cs typeface="Times New Roman"/>
              </a:rPr>
              <a:t>前置的标志，</a:t>
            </a:r>
            <a:r>
              <a:rPr lang="zh-CN" altLang="zh-CN" sz="2400" kern="100" dirty="0" smtClean="0">
                <a:solidFill>
                  <a:schemeClr val="accent6">
                    <a:lumMod val="75000"/>
                  </a:schemeClr>
                </a:solidFill>
                <a:latin typeface="Times New Roman"/>
                <a:ea typeface="微软雅黑"/>
                <a:cs typeface="Times New Roman"/>
              </a:rPr>
              <a:t>无义</a:t>
            </a:r>
            <a:endParaRPr lang="en-US" altLang="zh-CN" sz="2400" kern="100" dirty="0" smtClean="0">
              <a:solidFill>
                <a:schemeClr val="accent6">
                  <a:lumMod val="75000"/>
                </a:schemeClr>
              </a:solidFill>
              <a:latin typeface="Times New Roman"/>
              <a:ea typeface="微软雅黑"/>
              <a:cs typeface="Times New Roman"/>
            </a:endParaRPr>
          </a:p>
          <a:p>
            <a:pPr algn="just">
              <a:lnSpc>
                <a:spcPct val="137000"/>
              </a:lnSpc>
              <a:spcAft>
                <a:spcPts val="0"/>
              </a:spcAft>
              <a:tabLst>
                <a:tab pos="2070735" algn="l"/>
              </a:tabLst>
            </a:pPr>
            <a:r>
              <a:rPr lang="zh-CN" altLang="zh-CN" sz="2400" kern="100" dirty="0" smtClean="0">
                <a:solidFill>
                  <a:schemeClr val="accent6">
                    <a:lumMod val="75000"/>
                  </a:schemeClr>
                </a:solidFill>
                <a:latin typeface="Times New Roman"/>
                <a:ea typeface="微软雅黑"/>
                <a:cs typeface="Times New Roman"/>
              </a:rPr>
              <a:t>这</a:t>
            </a:r>
            <a:endParaRPr lang="zh-CN" altLang="zh-CN" sz="2400" kern="100" dirty="0">
              <a:solidFill>
                <a:schemeClr val="accent6">
                  <a:lumMod val="75000"/>
                </a:schemeClr>
              </a:solidFill>
              <a:latin typeface="宋体"/>
              <a:cs typeface="Courier New"/>
            </a:endParaRPr>
          </a:p>
          <a:p>
            <a:pPr algn="just">
              <a:lnSpc>
                <a:spcPct val="137000"/>
              </a:lnSpc>
              <a:spcAft>
                <a:spcPts val="0"/>
              </a:spcAft>
              <a:tabLst>
                <a:tab pos="2070735" algn="l"/>
              </a:tabLst>
            </a:pPr>
            <a:endParaRPr lang="en-US" altLang="zh-CN" sz="2400" kern="100" dirty="0" smtClean="0">
              <a:solidFill>
                <a:schemeClr val="accent6">
                  <a:lumMod val="75000"/>
                </a:schemeClr>
              </a:solidFill>
              <a:latin typeface="宋体"/>
              <a:ea typeface="微软雅黑"/>
              <a:cs typeface="Times New Roman"/>
            </a:endParaRPr>
          </a:p>
          <a:p>
            <a:pPr algn="just">
              <a:lnSpc>
                <a:spcPct val="137000"/>
              </a:lnSpc>
              <a:spcAft>
                <a:spcPts val="0"/>
              </a:spcAft>
              <a:tabLst>
                <a:tab pos="2070735" algn="l"/>
              </a:tabLst>
            </a:pPr>
            <a:r>
              <a:rPr lang="zh-CN" altLang="zh-CN" sz="2400" kern="100" dirty="0" smtClean="0">
                <a:solidFill>
                  <a:schemeClr val="accent6">
                    <a:lumMod val="75000"/>
                  </a:schemeClr>
                </a:solidFill>
                <a:latin typeface="Times New Roman"/>
                <a:ea typeface="微软雅黑"/>
                <a:cs typeface="Times New Roman"/>
              </a:rPr>
              <a:t>而已</a:t>
            </a:r>
            <a:r>
              <a:rPr lang="zh-CN" altLang="zh-CN" sz="2400" kern="100" dirty="0">
                <a:solidFill>
                  <a:schemeClr val="accent6">
                    <a:lumMod val="75000"/>
                  </a:schemeClr>
                </a:solidFill>
                <a:latin typeface="Times New Roman"/>
                <a:ea typeface="微软雅黑"/>
                <a:cs typeface="Times New Roman"/>
              </a:rPr>
              <a:t>：</a:t>
            </a:r>
            <a:r>
              <a:rPr lang="zh-CN" altLang="zh-CN" sz="2400" kern="100" dirty="0" smtClean="0">
                <a:solidFill>
                  <a:schemeClr val="accent6">
                    <a:lumMod val="75000"/>
                  </a:schemeClr>
                </a:solidFill>
                <a:latin typeface="Times New Roman"/>
                <a:ea typeface="微软雅黑"/>
                <a:cs typeface="Times New Roman"/>
              </a:rPr>
              <a:t>罢了</a:t>
            </a:r>
            <a:endParaRPr lang="en-US" altLang="zh-CN" sz="2400" kern="100" dirty="0" smtClean="0">
              <a:solidFill>
                <a:schemeClr val="accent6">
                  <a:lumMod val="75000"/>
                </a:schemeClr>
              </a:solidFill>
              <a:latin typeface="Times New Roman"/>
              <a:ea typeface="微软雅黑"/>
              <a:cs typeface="Times New Roman"/>
            </a:endParaRPr>
          </a:p>
          <a:p>
            <a:pPr algn="just">
              <a:lnSpc>
                <a:spcPct val="137000"/>
              </a:lnSpc>
              <a:spcAft>
                <a:spcPts val="0"/>
              </a:spcAft>
              <a:tabLst>
                <a:tab pos="2070735" algn="l"/>
              </a:tabLst>
            </a:pPr>
            <a:r>
              <a:rPr lang="zh-CN" altLang="zh-CN" sz="2400" kern="100" dirty="0" smtClean="0">
                <a:solidFill>
                  <a:schemeClr val="accent6">
                    <a:lumMod val="75000"/>
                  </a:schemeClr>
                </a:solidFill>
                <a:latin typeface="Times New Roman"/>
                <a:ea typeface="微软雅黑"/>
                <a:cs typeface="Times New Roman"/>
              </a:rPr>
              <a:t>表</a:t>
            </a:r>
            <a:r>
              <a:rPr lang="zh-CN" altLang="zh-CN" sz="2400" kern="100" dirty="0">
                <a:solidFill>
                  <a:schemeClr val="accent6">
                    <a:lumMod val="75000"/>
                  </a:schemeClr>
                </a:solidFill>
                <a:latin typeface="Times New Roman"/>
                <a:ea typeface="微软雅黑"/>
                <a:cs typeface="Times New Roman"/>
              </a:rPr>
              <a:t>顺</a:t>
            </a:r>
            <a:r>
              <a:rPr lang="zh-CN" altLang="zh-CN" sz="2400" kern="100" dirty="0" smtClean="0">
                <a:solidFill>
                  <a:schemeClr val="accent6">
                    <a:lumMod val="75000"/>
                  </a:schemeClr>
                </a:solidFill>
                <a:latin typeface="Times New Roman"/>
                <a:ea typeface="微软雅黑"/>
                <a:cs typeface="Times New Roman"/>
              </a:rPr>
              <a:t>承</a:t>
            </a:r>
            <a:endParaRPr lang="en-US" altLang="zh-CN" sz="2400" kern="100" dirty="0" smtClean="0">
              <a:solidFill>
                <a:schemeClr val="accent6">
                  <a:lumMod val="75000"/>
                </a:schemeClr>
              </a:solidFill>
              <a:latin typeface="Times New Roman"/>
              <a:ea typeface="微软雅黑"/>
              <a:cs typeface="Times New Roman"/>
            </a:endParaRPr>
          </a:p>
          <a:p>
            <a:pPr algn="just">
              <a:lnSpc>
                <a:spcPct val="137000"/>
              </a:lnSpc>
              <a:spcAft>
                <a:spcPts val="0"/>
              </a:spcAft>
              <a:tabLst>
                <a:tab pos="2070735" algn="l"/>
              </a:tabLst>
            </a:pPr>
            <a:r>
              <a:rPr lang="zh-CN" altLang="zh-CN" sz="2400" kern="100" dirty="0" smtClean="0">
                <a:solidFill>
                  <a:schemeClr val="accent6">
                    <a:lumMod val="75000"/>
                  </a:schemeClr>
                </a:solidFill>
                <a:latin typeface="Times New Roman"/>
                <a:ea typeface="微软雅黑"/>
                <a:cs typeface="Times New Roman"/>
              </a:rPr>
              <a:t>表并列</a:t>
            </a:r>
            <a:endParaRPr lang="en-US" altLang="zh-CN" sz="2400" kern="100" dirty="0" smtClean="0">
              <a:solidFill>
                <a:schemeClr val="accent6">
                  <a:lumMod val="75000"/>
                </a:schemeClr>
              </a:solidFill>
              <a:latin typeface="Times New Roman"/>
              <a:ea typeface="微软雅黑"/>
              <a:cs typeface="Times New Roman"/>
            </a:endParaRPr>
          </a:p>
          <a:p>
            <a:pPr algn="just">
              <a:lnSpc>
                <a:spcPct val="137000"/>
              </a:lnSpc>
              <a:spcAft>
                <a:spcPts val="0"/>
              </a:spcAft>
              <a:tabLst>
                <a:tab pos="2070735" algn="l"/>
              </a:tabLst>
            </a:pPr>
            <a:r>
              <a:rPr lang="zh-CN" altLang="zh-CN" sz="2400" kern="100" dirty="0" smtClean="0">
                <a:solidFill>
                  <a:schemeClr val="accent6">
                    <a:lumMod val="75000"/>
                  </a:schemeClr>
                </a:solidFill>
                <a:latin typeface="Times New Roman"/>
                <a:ea typeface="微软雅黑"/>
                <a:cs typeface="Times New Roman"/>
              </a:rPr>
              <a:t>表</a:t>
            </a:r>
            <a:r>
              <a:rPr lang="zh-CN" altLang="zh-CN" sz="2400" kern="100" dirty="0">
                <a:solidFill>
                  <a:schemeClr val="accent6">
                    <a:lumMod val="75000"/>
                  </a:schemeClr>
                </a:solidFill>
                <a:latin typeface="Times New Roman"/>
                <a:ea typeface="微软雅黑"/>
                <a:cs typeface="Times New Roman"/>
              </a:rPr>
              <a:t>转折</a:t>
            </a:r>
            <a:endParaRPr lang="zh-CN" altLang="zh-CN" sz="2400" kern="100" dirty="0">
              <a:solidFill>
                <a:schemeClr val="accent6">
                  <a:lumMod val="75000"/>
                </a:schemeClr>
              </a:solidFill>
              <a:latin typeface="宋体"/>
              <a:cs typeface="Courier New"/>
            </a:endParaRPr>
          </a:p>
          <a:p>
            <a:pPr algn="just">
              <a:lnSpc>
                <a:spcPct val="137000"/>
              </a:lnSpc>
              <a:spcAft>
                <a:spcPts val="0"/>
              </a:spcAft>
              <a:tabLst>
                <a:tab pos="2070735" algn="l"/>
              </a:tabLst>
            </a:pPr>
            <a:r>
              <a:rPr lang="zh-CN" altLang="zh-CN" sz="2400" kern="100" dirty="0" smtClean="0">
                <a:solidFill>
                  <a:schemeClr val="accent6">
                    <a:lumMod val="75000"/>
                  </a:schemeClr>
                </a:solidFill>
                <a:latin typeface="Times New Roman"/>
                <a:ea typeface="微软雅黑"/>
                <a:cs typeface="Times New Roman"/>
              </a:rPr>
              <a:t>你</a:t>
            </a:r>
            <a:r>
              <a:rPr lang="zh-CN" altLang="zh-CN" sz="2400" kern="100" dirty="0">
                <a:solidFill>
                  <a:schemeClr val="accent6">
                    <a:lumMod val="75000"/>
                  </a:schemeClr>
                </a:solidFill>
                <a:latin typeface="Times New Roman"/>
                <a:ea typeface="微软雅黑"/>
                <a:cs typeface="Times New Roman"/>
              </a:rPr>
              <a:t>、你的</a:t>
            </a:r>
            <a:endParaRPr lang="zh-CN" altLang="zh-CN" sz="24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530938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blinds(horizontal)">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blinds(horizontal)">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p:cNvSpPr txBox="1"/>
          <p:nvPr/>
        </p:nvSpPr>
        <p:spPr>
          <a:xfrm>
            <a:off x="1093912" y="424785"/>
            <a:ext cx="9701088" cy="5262979"/>
          </a:xfrm>
          <a:prstGeom prst="rect">
            <a:avLst/>
          </a:prstGeom>
          <a:noFill/>
        </p:spPr>
        <p:txBody>
          <a:bodyPr wrap="square" rtlCol="0">
            <a:spAutoFit/>
          </a:bodyPr>
          <a:lstStyle/>
          <a:p>
            <a:pPr algn="just">
              <a:lnSpc>
                <a:spcPct val="200000"/>
              </a:lnSpc>
              <a:spcAft>
                <a:spcPts val="0"/>
              </a:spcAft>
              <a:tabLst>
                <a:tab pos="2070735" algn="l"/>
              </a:tabLst>
            </a:pPr>
            <a:r>
              <a:rPr lang="en-US" altLang="zh-CN" sz="2800" b="1" kern="100" dirty="0">
                <a:solidFill>
                  <a:schemeClr val="bg1">
                    <a:lumMod val="50000"/>
                  </a:schemeClr>
                </a:solidFill>
                <a:latin typeface="Times New Roman"/>
                <a:ea typeface="微软雅黑"/>
                <a:cs typeface="Courier New"/>
              </a:rPr>
              <a:t>4</a:t>
            </a:r>
            <a:r>
              <a:rPr lang="zh-CN" altLang="zh-CN" sz="2800" b="1" kern="100" dirty="0">
                <a:solidFill>
                  <a:schemeClr val="bg1">
                    <a:lumMod val="50000"/>
                  </a:schemeClr>
                </a:solidFill>
                <a:latin typeface="Times New Roman"/>
                <a:ea typeface="微软雅黑"/>
                <a:cs typeface="Times New Roman"/>
              </a:rPr>
              <a:t>．词类活用</a:t>
            </a:r>
            <a:endParaRPr lang="zh-CN" altLang="zh-CN" sz="2800" b="1" kern="100" dirty="0">
              <a:solidFill>
                <a:schemeClr val="bg1">
                  <a:lumMod val="50000"/>
                </a:schemeClr>
              </a:solidFill>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①</a:t>
            </a:r>
            <a:r>
              <a:rPr lang="zh-CN" altLang="zh-CN" sz="2800" kern="100" dirty="0">
                <a:solidFill>
                  <a:srgbClr val="00B0F0"/>
                </a:solidFill>
                <a:latin typeface="Times New Roman"/>
                <a:ea typeface="微软雅黑"/>
                <a:cs typeface="Times New Roman"/>
              </a:rPr>
              <a:t>晚</a:t>
            </a:r>
            <a:r>
              <a:rPr lang="zh-CN" altLang="zh-CN" sz="2800" kern="100" dirty="0">
                <a:latin typeface="Times New Roman"/>
                <a:ea typeface="微软雅黑"/>
                <a:cs typeface="Times New Roman"/>
              </a:rPr>
              <a:t>泊沙夹：</a:t>
            </a:r>
            <a:r>
              <a:rPr lang="en-US" altLang="zh-CN" sz="2800" kern="100" dirty="0" smtClean="0">
                <a:latin typeface="Times New Roman"/>
                <a:ea typeface="微软雅黑"/>
                <a:cs typeface="Courier New"/>
              </a:rPr>
              <a:t>_______________________________________</a:t>
            </a:r>
            <a:r>
              <a:rPr lang="en-US" altLang="zh-CN" sz="2800" kern="100" dirty="0">
                <a:latin typeface="Times New Roman"/>
                <a:ea typeface="微软雅黑"/>
                <a:cs typeface="Courier New"/>
              </a:rPr>
              <a:t>__</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②</a:t>
            </a:r>
            <a:r>
              <a:rPr lang="zh-CN" altLang="zh-CN" sz="2800" kern="100" dirty="0">
                <a:latin typeface="Times New Roman"/>
                <a:ea typeface="微软雅黑"/>
                <a:cs typeface="Times New Roman"/>
              </a:rPr>
              <a:t>岸土赤而</a:t>
            </a:r>
            <a:r>
              <a:rPr lang="zh-CN" altLang="zh-CN" sz="2800" kern="100" dirty="0">
                <a:solidFill>
                  <a:srgbClr val="00B0F0"/>
                </a:solidFill>
                <a:latin typeface="Times New Roman"/>
                <a:ea typeface="微软雅黑"/>
                <a:cs typeface="Times New Roman"/>
              </a:rPr>
              <a:t>壁</a:t>
            </a:r>
            <a:r>
              <a:rPr lang="zh-CN" altLang="zh-CN" sz="2800" kern="100" dirty="0">
                <a:latin typeface="Times New Roman"/>
                <a:ea typeface="微软雅黑"/>
                <a:cs typeface="Times New Roman"/>
              </a:rPr>
              <a:t>立：</a:t>
            </a:r>
            <a:r>
              <a:rPr lang="en-US" altLang="zh-CN" sz="2800" kern="100" dirty="0" smtClean="0">
                <a:latin typeface="Times New Roman"/>
                <a:ea typeface="微软雅黑"/>
                <a:cs typeface="Courier New"/>
              </a:rPr>
              <a:t>___________________________________</a:t>
            </a:r>
            <a:r>
              <a:rPr lang="en-US" altLang="zh-CN" sz="2800" kern="100" dirty="0">
                <a:latin typeface="Times New Roman"/>
                <a:ea typeface="微软雅黑"/>
                <a:cs typeface="Courier New"/>
              </a:rPr>
              <a:t>__</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③</a:t>
            </a:r>
            <a:r>
              <a:rPr lang="zh-CN" altLang="zh-CN" sz="2800" kern="100" dirty="0">
                <a:latin typeface="Times New Roman"/>
                <a:ea typeface="微软雅黑"/>
                <a:cs typeface="Times New Roman"/>
              </a:rPr>
              <a:t>掠江</a:t>
            </a:r>
            <a:r>
              <a:rPr lang="zh-CN" altLang="zh-CN" sz="2800" kern="100" dirty="0">
                <a:solidFill>
                  <a:srgbClr val="00B0F0"/>
                </a:solidFill>
                <a:latin typeface="Times New Roman"/>
                <a:ea typeface="微软雅黑"/>
                <a:cs typeface="Times New Roman"/>
              </a:rPr>
              <a:t>东南</a:t>
            </a:r>
            <a:r>
              <a:rPr lang="zh-CN" altLang="zh-CN" sz="2800" kern="100" dirty="0">
                <a:latin typeface="Times New Roman"/>
                <a:ea typeface="微软雅黑"/>
                <a:cs typeface="Times New Roman"/>
              </a:rPr>
              <a:t>去：</a:t>
            </a:r>
            <a:r>
              <a:rPr lang="en-US" altLang="zh-CN" sz="2800" kern="100" dirty="0" smtClean="0">
                <a:latin typeface="Times New Roman"/>
                <a:ea typeface="微软雅黑"/>
                <a:cs typeface="Courier New"/>
              </a:rPr>
              <a:t>_______________________________________</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④</a:t>
            </a:r>
            <a:r>
              <a:rPr lang="zh-CN" altLang="zh-CN" sz="2800" kern="100" dirty="0">
                <a:solidFill>
                  <a:srgbClr val="00B0F0"/>
                </a:solidFill>
                <a:latin typeface="Times New Roman"/>
                <a:ea typeface="微软雅黑"/>
                <a:cs typeface="Times New Roman"/>
              </a:rPr>
              <a:t>上</a:t>
            </a:r>
            <a:r>
              <a:rPr lang="zh-CN" altLang="zh-CN" sz="2800" kern="100" dirty="0">
                <a:latin typeface="Times New Roman"/>
                <a:ea typeface="微软雅黑"/>
                <a:cs typeface="Times New Roman"/>
              </a:rPr>
              <a:t>干云霄：</a:t>
            </a:r>
            <a:r>
              <a:rPr lang="en-US" altLang="zh-CN" sz="2800" kern="100" dirty="0">
                <a:latin typeface="Times New Roman"/>
                <a:ea typeface="微软雅黑"/>
                <a:cs typeface="Courier New"/>
              </a:rPr>
              <a:t>_________________________________________</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⑤</a:t>
            </a:r>
            <a:r>
              <a:rPr lang="zh-CN" altLang="zh-CN" sz="2800" kern="100" dirty="0">
                <a:latin typeface="Times New Roman"/>
                <a:ea typeface="微软雅黑"/>
                <a:cs typeface="Times New Roman"/>
              </a:rPr>
              <a:t>微</a:t>
            </a:r>
            <a:r>
              <a:rPr lang="zh-CN" altLang="zh-CN" sz="2800" kern="100" dirty="0">
                <a:solidFill>
                  <a:srgbClr val="00B0F0"/>
                </a:solidFill>
                <a:latin typeface="Times New Roman"/>
                <a:ea typeface="微软雅黑"/>
                <a:cs typeface="Times New Roman"/>
              </a:rPr>
              <a:t>雨</a:t>
            </a:r>
            <a:r>
              <a:rPr lang="zh-CN" altLang="zh-CN" sz="2800" kern="100" dirty="0">
                <a:latin typeface="Times New Roman"/>
                <a:ea typeface="微软雅黑"/>
                <a:cs typeface="Times New Roman"/>
              </a:rPr>
              <a:t>，复以小艇游庙中：</a:t>
            </a:r>
            <a:r>
              <a:rPr lang="en-US" altLang="zh-CN" sz="2800" kern="100" dirty="0">
                <a:latin typeface="Times New Roman"/>
                <a:ea typeface="微软雅黑"/>
                <a:cs typeface="Courier New"/>
              </a:rPr>
              <a:t>_____________________________</a:t>
            </a:r>
            <a:endParaRPr lang="zh-CN" altLang="zh-CN" sz="2800" kern="100" dirty="0">
              <a:effectLst/>
              <a:latin typeface="宋体"/>
              <a:cs typeface="Courier New"/>
            </a:endParaRPr>
          </a:p>
        </p:txBody>
      </p:sp>
      <p:grpSp>
        <p:nvGrpSpPr>
          <p:cNvPr id="7" name="组合 6"/>
          <p:cNvGrpSpPr/>
          <p:nvPr/>
        </p:nvGrpSpPr>
        <p:grpSpPr>
          <a:xfrm rot="5400000">
            <a:off x="11453134" y="5661566"/>
            <a:ext cx="549128" cy="549414"/>
            <a:chOff x="11226607" y="6533712"/>
            <a:chExt cx="360000" cy="360000"/>
          </a:xfrm>
        </p:grpSpPr>
        <p:sp>
          <p:nvSpPr>
            <p:cNvPr id="8" name="椭圆 7">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燕尾形 8">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
        <p:nvSpPr>
          <p:cNvPr id="4" name="矩形 3"/>
          <p:cNvSpPr/>
          <p:nvPr/>
        </p:nvSpPr>
        <p:spPr>
          <a:xfrm>
            <a:off x="3390900" y="1246644"/>
            <a:ext cx="6096000" cy="4401205"/>
          </a:xfrm>
          <a:prstGeom prst="rect">
            <a:avLst/>
          </a:prstGeom>
        </p:spPr>
        <p:txBody>
          <a:bodyPr>
            <a:spAutoFit/>
          </a:bodyPr>
          <a:lstStyle/>
          <a:p>
            <a:pPr algn="just">
              <a:lnSpc>
                <a:spcPct val="200000"/>
              </a:lnSpc>
              <a:spcAft>
                <a:spcPts val="0"/>
              </a:spcAft>
              <a:tabLst>
                <a:tab pos="2070735" algn="l"/>
              </a:tabLst>
            </a:pPr>
            <a:r>
              <a:rPr lang="zh-CN" altLang="zh-CN" sz="2800" kern="100" dirty="0">
                <a:solidFill>
                  <a:schemeClr val="accent6">
                    <a:lumMod val="75000"/>
                  </a:schemeClr>
                </a:solidFill>
                <a:latin typeface="Times New Roman"/>
                <a:ea typeface="微软雅黑"/>
                <a:cs typeface="Times New Roman"/>
              </a:rPr>
              <a:t>在晚上，名词作</a:t>
            </a:r>
            <a:r>
              <a:rPr lang="zh-CN" altLang="zh-CN" sz="2800" kern="100" dirty="0" smtClean="0">
                <a:solidFill>
                  <a:schemeClr val="accent6">
                    <a:lumMod val="75000"/>
                  </a:schemeClr>
                </a:solidFill>
                <a:latin typeface="Times New Roman"/>
                <a:ea typeface="微软雅黑"/>
                <a:cs typeface="Times New Roman"/>
              </a:rPr>
              <a:t>状语</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smtClean="0">
                <a:solidFill>
                  <a:schemeClr val="accent6">
                    <a:lumMod val="75000"/>
                  </a:schemeClr>
                </a:solidFill>
                <a:latin typeface="Times New Roman"/>
                <a:ea typeface="微软雅黑"/>
                <a:cs typeface="Times New Roman"/>
              </a:rPr>
              <a:t>像</a:t>
            </a:r>
            <a:r>
              <a:rPr lang="zh-CN" altLang="zh-CN" sz="2800" kern="100" dirty="0">
                <a:solidFill>
                  <a:schemeClr val="accent6">
                    <a:lumMod val="75000"/>
                  </a:schemeClr>
                </a:solidFill>
                <a:latin typeface="Times New Roman"/>
                <a:ea typeface="微软雅黑"/>
                <a:cs typeface="Times New Roman"/>
              </a:rPr>
              <a:t>墙壁一样，名词作</a:t>
            </a:r>
            <a:r>
              <a:rPr lang="zh-CN" altLang="zh-CN" sz="2800" kern="100" dirty="0" smtClean="0">
                <a:solidFill>
                  <a:schemeClr val="accent6">
                    <a:lumMod val="75000"/>
                  </a:schemeClr>
                </a:solidFill>
                <a:latin typeface="Times New Roman"/>
                <a:ea typeface="微软雅黑"/>
                <a:cs typeface="Times New Roman"/>
              </a:rPr>
              <a:t>状语</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smtClean="0">
                <a:solidFill>
                  <a:schemeClr val="accent6">
                    <a:lumMod val="75000"/>
                  </a:schemeClr>
                </a:solidFill>
                <a:latin typeface="Times New Roman"/>
                <a:ea typeface="微软雅黑"/>
                <a:cs typeface="Times New Roman"/>
              </a:rPr>
              <a:t>向</a:t>
            </a:r>
            <a:r>
              <a:rPr lang="zh-CN" altLang="zh-CN" sz="2800" kern="100" dirty="0">
                <a:solidFill>
                  <a:schemeClr val="accent6">
                    <a:lumMod val="75000"/>
                  </a:schemeClr>
                </a:solidFill>
                <a:latin typeface="Times New Roman"/>
                <a:ea typeface="微软雅黑"/>
                <a:cs typeface="Times New Roman"/>
              </a:rPr>
              <a:t>东南方，名词作</a:t>
            </a:r>
            <a:r>
              <a:rPr lang="zh-CN" altLang="zh-CN" sz="2800" kern="100" dirty="0" smtClean="0">
                <a:solidFill>
                  <a:schemeClr val="accent6">
                    <a:lumMod val="75000"/>
                  </a:schemeClr>
                </a:solidFill>
                <a:latin typeface="Times New Roman"/>
                <a:ea typeface="微软雅黑"/>
                <a:cs typeface="Times New Roman"/>
              </a:rPr>
              <a:t>状语</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向上</a:t>
            </a:r>
            <a:r>
              <a:rPr lang="zh-CN" altLang="zh-CN" sz="2800" kern="100" dirty="0">
                <a:solidFill>
                  <a:schemeClr val="accent6">
                    <a:lumMod val="75000"/>
                  </a:schemeClr>
                </a:solidFill>
                <a:latin typeface="Times New Roman"/>
                <a:ea typeface="微软雅黑"/>
                <a:cs typeface="Times New Roman"/>
              </a:rPr>
              <a:t>，名词作</a:t>
            </a:r>
            <a:r>
              <a:rPr lang="zh-CN" altLang="zh-CN" sz="2800" kern="100" dirty="0" smtClean="0">
                <a:solidFill>
                  <a:schemeClr val="accent6">
                    <a:lumMod val="75000"/>
                  </a:schemeClr>
                </a:solidFill>
                <a:latin typeface="Times New Roman"/>
                <a:ea typeface="微软雅黑"/>
                <a:cs typeface="Times New Roman"/>
              </a:rPr>
              <a:t>状语</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smtClean="0">
                <a:solidFill>
                  <a:schemeClr val="accent6">
                    <a:lumMod val="75000"/>
                  </a:schemeClr>
                </a:solidFill>
                <a:latin typeface="Times New Roman"/>
                <a:ea typeface="微软雅黑"/>
                <a:cs typeface="Times New Roman"/>
              </a:rPr>
              <a:t>下雨</a:t>
            </a:r>
            <a:r>
              <a:rPr lang="zh-CN" altLang="zh-CN" sz="2800" kern="100" dirty="0">
                <a:solidFill>
                  <a:schemeClr val="accent6">
                    <a:lumMod val="75000"/>
                  </a:schemeClr>
                </a:solidFill>
                <a:latin typeface="Times New Roman"/>
                <a:ea typeface="微软雅黑"/>
                <a:cs typeface="Times New Roman"/>
              </a:rPr>
              <a:t>，名词作动词</a:t>
            </a:r>
            <a:endParaRPr lang="zh-CN" altLang="zh-CN" sz="28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739288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41462" y="1485444"/>
            <a:ext cx="7434138" cy="3539430"/>
          </a:xfrm>
          <a:prstGeom prst="rect">
            <a:avLst/>
          </a:prstGeom>
          <a:noFill/>
        </p:spPr>
        <p:txBody>
          <a:bodyPr wrap="square" rtlCol="0">
            <a:spAutoFit/>
          </a:bodyPr>
          <a:lstStyle/>
          <a:p>
            <a:pPr>
              <a:lnSpc>
                <a:spcPct val="200000"/>
              </a:lnSpc>
              <a:spcBef>
                <a:spcPts val="600"/>
              </a:spcBef>
              <a:spcAft>
                <a:spcPts val="0"/>
              </a:spcAft>
            </a:pPr>
            <a:r>
              <a:rPr lang="zh-CN" altLang="zh-CN" sz="2800" b="1" dirty="0" smtClean="0">
                <a:solidFill>
                  <a:schemeClr val="bg1">
                    <a:lumMod val="50000"/>
                  </a:schemeClr>
                </a:solidFill>
                <a:latin typeface="微软雅黑" pitchFamily="34" charset="-122"/>
                <a:ea typeface="微软雅黑" pitchFamily="34" charset="-122"/>
              </a:rPr>
              <a:t>文本</a:t>
            </a:r>
            <a:r>
              <a:rPr lang="zh-CN" altLang="zh-CN" sz="2800" b="1" dirty="0">
                <a:solidFill>
                  <a:schemeClr val="bg1">
                    <a:lumMod val="50000"/>
                  </a:schemeClr>
                </a:solidFill>
                <a:latin typeface="微软雅黑" pitchFamily="34" charset="-122"/>
                <a:ea typeface="微软雅黑" pitchFamily="34" charset="-122"/>
              </a:rPr>
              <a:t>助</a:t>
            </a:r>
            <a:r>
              <a:rPr lang="zh-CN" altLang="zh-CN" sz="2800" b="1" dirty="0" smtClean="0">
                <a:solidFill>
                  <a:schemeClr val="bg1">
                    <a:lumMod val="50000"/>
                  </a:schemeClr>
                </a:solidFill>
                <a:latin typeface="微软雅黑" pitchFamily="34" charset="-122"/>
                <a:ea typeface="微软雅黑" pitchFamily="34" charset="-122"/>
              </a:rPr>
              <a:t>读</a:t>
            </a:r>
            <a:endParaRPr lang="en-US" altLang="zh-CN" sz="2800" b="1" dirty="0" smtClean="0">
              <a:solidFill>
                <a:schemeClr val="bg1">
                  <a:lumMod val="50000"/>
                </a:schemeClr>
              </a:solidFill>
              <a:latin typeface="微软雅黑" pitchFamily="34" charset="-122"/>
              <a:ea typeface="微软雅黑" pitchFamily="34" charset="-122"/>
            </a:endParaRPr>
          </a:p>
          <a:p>
            <a:pPr algn="just">
              <a:lnSpc>
                <a:spcPct val="200000"/>
              </a:lnSpc>
              <a:spcAft>
                <a:spcPts val="0"/>
              </a:spcAft>
              <a:tabLst>
                <a:tab pos="2070735" algn="l"/>
              </a:tabLst>
            </a:pPr>
            <a:r>
              <a:rPr lang="zh-CN" altLang="zh-CN" sz="2800" kern="100" dirty="0">
                <a:latin typeface="Times New Roman"/>
                <a:ea typeface="微软雅黑"/>
                <a:cs typeface="Times New Roman"/>
              </a:rPr>
              <a:t>通过对小孤山、大孤山一带景色的描写，抒发了作者热爱祖国壮丽河山的思想感情，同时也流露出了志在抗击金人、收复中原的情思。</a:t>
            </a:r>
            <a:endParaRPr lang="zh-CN" altLang="zh-CN" sz="2800" kern="100" dirty="0">
              <a:effectLst/>
              <a:latin typeface="宋体"/>
              <a:cs typeface="Courier New"/>
            </a:endParaRPr>
          </a:p>
        </p:txBody>
      </p:sp>
      <p:pic>
        <p:nvPicPr>
          <p:cNvPr id="10242" name="Picture 2" descr="C:\Users\Administrator\Desktop\语文图\15 (6).jpg"/>
          <p:cNvPicPr>
            <a:picLocks noChangeAspect="1" noChangeArrowheads="1"/>
          </p:cNvPicPr>
          <p:nvPr/>
        </p:nvPicPr>
        <p:blipFill rotWithShape="1">
          <a:blip r:embed="rId2">
            <a:extLst>
              <a:ext uri="{28A0092B-C50C-407E-A947-70E740481C1C}">
                <a14:useLocalDpi xmlns:a14="http://schemas.microsoft.com/office/drawing/2010/main" val="0"/>
              </a:ext>
            </a:extLst>
          </a:blip>
          <a:srcRect b="5510"/>
          <a:stretch/>
        </p:blipFill>
        <p:spPr bwMode="auto">
          <a:xfrm>
            <a:off x="8277225" y="1764844"/>
            <a:ext cx="3333750" cy="3150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0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379877041"/>
              </p:ext>
            </p:extLst>
          </p:nvPr>
        </p:nvGraphicFramePr>
        <p:xfrm>
          <a:off x="368300" y="482600"/>
          <a:ext cx="11049000" cy="5334000"/>
        </p:xfrm>
        <a:graphic>
          <a:graphicData uri="http://schemas.openxmlformats.org/presentationml/2006/ole">
            <mc:AlternateContent xmlns:mc="http://schemas.openxmlformats.org/markup-compatibility/2006">
              <mc:Choice xmlns:v="urn:schemas-microsoft-com:vml" Requires="v">
                <p:oleObj spid="_x0000_s7234" name="文档" r:id="rId3" imgW="11060544" imgH="5332203" progId="Word.Document.12">
                  <p:embed/>
                </p:oleObj>
              </mc:Choice>
              <mc:Fallback>
                <p:oleObj name="文档" r:id="rId3" imgW="11060544" imgH="5332203" progId="Word.Document.12">
                  <p:embed/>
                  <p:pic>
                    <p:nvPicPr>
                      <p:cNvPr id="0" name=""/>
                      <p:cNvPicPr/>
                      <p:nvPr/>
                    </p:nvPicPr>
                    <p:blipFill>
                      <a:blip r:embed="rId4"/>
                      <a:stretch>
                        <a:fillRect/>
                      </a:stretch>
                    </p:blipFill>
                    <p:spPr>
                      <a:xfrm>
                        <a:off x="368300" y="482600"/>
                        <a:ext cx="11049000" cy="5334000"/>
                      </a:xfrm>
                      <a:prstGeom prst="rect">
                        <a:avLst/>
                      </a:prstGeom>
                    </p:spPr>
                  </p:pic>
                </p:oleObj>
              </mc:Fallback>
            </mc:AlternateContent>
          </a:graphicData>
        </a:graphic>
      </p:graphicFrame>
      <p:sp>
        <p:nvSpPr>
          <p:cNvPr id="5" name="矩形 4"/>
          <p:cNvSpPr/>
          <p:nvPr/>
        </p:nvSpPr>
        <p:spPr>
          <a:xfrm>
            <a:off x="9194800" y="2014835"/>
            <a:ext cx="2565400" cy="3093154"/>
          </a:xfrm>
          <a:prstGeom prst="rect">
            <a:avLst/>
          </a:prstGeom>
        </p:spPr>
        <p:txBody>
          <a:bodyPr wrap="square">
            <a:spAutoFit/>
          </a:bodyPr>
          <a:lstStyle/>
          <a:p>
            <a:pPr algn="just">
              <a:lnSpc>
                <a:spcPct val="150000"/>
              </a:lnSpc>
              <a:spcAft>
                <a:spcPts val="0"/>
              </a:spcAft>
              <a:tabLst>
                <a:tab pos="2070735" algn="l"/>
              </a:tabLst>
            </a:pPr>
            <a:r>
              <a:rPr lang="zh-CN" altLang="zh-CN" sz="2600" kern="100" dirty="0">
                <a:latin typeface="Times New Roman"/>
                <a:ea typeface="微软雅黑"/>
                <a:cs typeface="Times New Roman"/>
              </a:rPr>
              <a:t>抒发作者对大自然的热爱之情以及作者不与投降派同流合污的思想感情</a:t>
            </a:r>
            <a:endParaRPr lang="zh-CN" altLang="zh-CN" sz="2600" kern="100" dirty="0">
              <a:effectLst/>
              <a:latin typeface="宋体"/>
              <a:cs typeface="Courier New"/>
            </a:endParaRPr>
          </a:p>
        </p:txBody>
      </p:sp>
    </p:spTree>
    <p:extLst>
      <p:ext uri="{BB962C8B-B14F-4D97-AF65-F5344CB8AC3E}">
        <p14:creationId xmlns:p14="http://schemas.microsoft.com/office/powerpoint/2010/main" val="3074765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2768" y="590786"/>
            <a:ext cx="11536332" cy="4616648"/>
          </a:xfrm>
          <a:prstGeom prst="rect">
            <a:avLst/>
          </a:prstGeom>
          <a:noFill/>
        </p:spPr>
        <p:txBody>
          <a:bodyPr wrap="square" rtlCol="0">
            <a:spAutoFit/>
          </a:bodyPr>
          <a:lstStyle/>
          <a:p>
            <a:pPr algn="ctr">
              <a:lnSpc>
                <a:spcPct val="200000"/>
              </a:lnSpc>
              <a:spcAft>
                <a:spcPts val="0"/>
              </a:spcAft>
              <a:tabLst>
                <a:tab pos="2070735" algn="l"/>
              </a:tabLst>
            </a:pPr>
            <a:r>
              <a:rPr lang="zh-CN" altLang="zh-CN" sz="3500" b="1" kern="100" dirty="0">
                <a:solidFill>
                  <a:srgbClr val="00B050"/>
                </a:solidFill>
                <a:latin typeface="Times New Roman"/>
                <a:ea typeface="微软雅黑"/>
                <a:cs typeface="Times New Roman"/>
              </a:rPr>
              <a:t>重点突破</a:t>
            </a:r>
            <a:endParaRPr lang="zh-CN" altLang="zh-CN" sz="3500" b="1" kern="100" dirty="0">
              <a:solidFill>
                <a:srgbClr val="00B050"/>
              </a:solidFill>
              <a:latin typeface="宋体"/>
              <a:cs typeface="Courier New"/>
            </a:endParaRPr>
          </a:p>
          <a:p>
            <a:pPr algn="just">
              <a:lnSpc>
                <a:spcPct val="200000"/>
              </a:lnSpc>
              <a:spcAft>
                <a:spcPts val="0"/>
              </a:spcAft>
              <a:tabLst>
                <a:tab pos="2070735" algn="l"/>
              </a:tabLst>
            </a:pPr>
            <a:r>
              <a:rPr lang="zh-CN" altLang="zh-CN" sz="2800" b="1" kern="100" dirty="0">
                <a:solidFill>
                  <a:schemeClr val="bg1">
                    <a:lumMod val="50000"/>
                  </a:schemeClr>
                </a:solidFill>
                <a:latin typeface="Times New Roman"/>
                <a:ea typeface="微软雅黑"/>
                <a:cs typeface="Times New Roman"/>
              </a:rPr>
              <a:t>一、文章是怎样表现小孤山峭拔秀丽这一特点的？</a:t>
            </a:r>
            <a:endParaRPr lang="zh-CN" altLang="zh-CN" sz="2800" b="1" kern="100" dirty="0">
              <a:solidFill>
                <a:schemeClr val="bg1">
                  <a:lumMod val="50000"/>
                </a:schemeClr>
              </a:solidFill>
              <a:latin typeface="宋体"/>
              <a:cs typeface="Courier New"/>
            </a:endParaRPr>
          </a:p>
          <a:p>
            <a:pPr algn="just">
              <a:lnSpc>
                <a:spcPct val="200000"/>
              </a:lnSpc>
              <a:spcAft>
                <a:spcPts val="0"/>
              </a:spcAft>
              <a:tabLst>
                <a:tab pos="2070735" algn="l"/>
              </a:tabLst>
            </a:pPr>
            <a:r>
              <a:rPr lang="zh-CN" altLang="zh-CN" sz="2800" b="1" kern="100" dirty="0">
                <a:solidFill>
                  <a:schemeClr val="accent6">
                    <a:lumMod val="75000"/>
                  </a:schemeClr>
                </a:solidFill>
                <a:latin typeface="Times New Roman"/>
                <a:ea typeface="微软雅黑"/>
                <a:cs typeface="Times New Roman"/>
              </a:rPr>
              <a:t>提示</a:t>
            </a:r>
            <a:r>
              <a:rPr lang="zh-CN" altLang="zh-CN" sz="2800" kern="100" dirty="0">
                <a:latin typeface="Times New Roman"/>
                <a:ea typeface="微软雅黑"/>
                <a:cs typeface="Times New Roman"/>
              </a:rPr>
              <a:t>　运用对比手法。将金山、焦山、落星山这些天下名山与小孤山对比，突出小孤山峭拔秀丽这一特点；又用它山与小孤山对比，突出小孤山的</a:t>
            </a:r>
            <a:r>
              <a:rPr lang="zh-CN" altLang="zh-CN" sz="2800" kern="100" dirty="0">
                <a:latin typeface="宋体"/>
                <a:ea typeface="微软雅黑"/>
                <a:cs typeface="宋体"/>
              </a:rPr>
              <a:t>巉</a:t>
            </a:r>
            <a:r>
              <a:rPr lang="zh-CN" altLang="zh-CN" sz="2800" kern="100" dirty="0">
                <a:latin typeface="仿宋_GB2312"/>
                <a:ea typeface="微软雅黑"/>
                <a:cs typeface="仿宋_GB2312"/>
              </a:rPr>
              <a:t>然孤起</a:t>
            </a:r>
            <a:r>
              <a:rPr lang="zh-CN" altLang="zh-CN" sz="2800" kern="100" dirty="0">
                <a:latin typeface="Times New Roman"/>
                <a:ea typeface="微软雅黑"/>
                <a:cs typeface="Times New Roman"/>
              </a:rPr>
              <a:t>这一特点。</a:t>
            </a:r>
            <a:endParaRPr lang="zh-CN" altLang="zh-CN" sz="2800" kern="100" dirty="0">
              <a:effectLst/>
              <a:latin typeface="宋体"/>
              <a:cs typeface="Courier New"/>
            </a:endParaRPr>
          </a:p>
        </p:txBody>
      </p:sp>
    </p:spTree>
    <p:extLst>
      <p:ext uri="{BB962C8B-B14F-4D97-AF65-F5344CB8AC3E}">
        <p14:creationId xmlns:p14="http://schemas.microsoft.com/office/powerpoint/2010/main" val="488054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0500" y="67474"/>
            <a:ext cx="11760200" cy="6117059"/>
          </a:xfrm>
          <a:prstGeom prst="rect">
            <a:avLst/>
          </a:prstGeom>
          <a:noFill/>
        </p:spPr>
        <p:txBody>
          <a:bodyPr wrap="square" rtlCol="0">
            <a:spAutoFit/>
          </a:bodyPr>
          <a:lstStyle/>
          <a:p>
            <a:pPr algn="just">
              <a:lnSpc>
                <a:spcPct val="150000"/>
              </a:lnSpc>
              <a:spcAft>
                <a:spcPts val="0"/>
              </a:spcAft>
              <a:tabLst>
                <a:tab pos="2070735" algn="l"/>
              </a:tabLst>
            </a:pPr>
            <a:r>
              <a:rPr lang="zh-CN" altLang="zh-CN" sz="2400" b="1" kern="100" dirty="0">
                <a:solidFill>
                  <a:schemeClr val="bg1">
                    <a:lumMod val="50000"/>
                  </a:schemeClr>
                </a:solidFill>
                <a:latin typeface="Times New Roman"/>
                <a:ea typeface="微软雅黑"/>
                <a:cs typeface="Times New Roman"/>
              </a:rPr>
              <a:t>二、本文写了很多景点，作者是怎样将各个景点联系在一起的？</a:t>
            </a:r>
            <a:endParaRPr lang="zh-CN" altLang="zh-CN" sz="2400" b="1" kern="100" dirty="0">
              <a:solidFill>
                <a:schemeClr val="bg1">
                  <a:lumMod val="50000"/>
                </a:schemeClr>
              </a:solidFill>
              <a:latin typeface="宋体"/>
              <a:cs typeface="Courier New"/>
            </a:endParaRPr>
          </a:p>
          <a:p>
            <a:pPr algn="just">
              <a:lnSpc>
                <a:spcPct val="150000"/>
              </a:lnSpc>
              <a:spcAft>
                <a:spcPts val="0"/>
              </a:spcAft>
              <a:tabLst>
                <a:tab pos="2070735" algn="l"/>
              </a:tabLst>
            </a:pPr>
            <a:r>
              <a:rPr lang="zh-CN" altLang="zh-CN" sz="2400" b="1" kern="100" dirty="0">
                <a:solidFill>
                  <a:schemeClr val="accent6">
                    <a:lumMod val="75000"/>
                  </a:schemeClr>
                </a:solidFill>
                <a:latin typeface="Times New Roman"/>
                <a:ea typeface="微软雅黑"/>
                <a:cs typeface="Times New Roman"/>
              </a:rPr>
              <a:t>提示</a:t>
            </a:r>
            <a:r>
              <a:rPr lang="zh-CN" altLang="zh-CN" sz="2400" kern="100" dirty="0">
                <a:latin typeface="Times New Roman"/>
                <a:ea typeface="微软雅黑"/>
                <a:cs typeface="Times New Roman"/>
              </a:rPr>
              <a:t>　由于景点太多，仅是孤立地写出特征，也可能会失之分散，给人一种凌乱之感。作者注意了景点间的联系。</a:t>
            </a:r>
            <a:r>
              <a:rPr lang="en-US" altLang="zh-CN" sz="2400" kern="100" dirty="0">
                <a:latin typeface="宋体"/>
                <a:ea typeface="微软雅黑"/>
                <a:cs typeface="Times New Roman"/>
              </a:rPr>
              <a:t>①</a:t>
            </a:r>
            <a:r>
              <a:rPr lang="zh-CN" altLang="zh-CN" sz="2400" kern="100" dirty="0">
                <a:latin typeface="Times New Roman"/>
                <a:ea typeface="微软雅黑"/>
                <a:cs typeface="Times New Roman"/>
              </a:rPr>
              <a:t>各处景物虽千姿百态，但又均有山与江水相互生发辉映的描写，构成整体背景，使景物在多样中见统一。</a:t>
            </a:r>
            <a:r>
              <a:rPr lang="en-US" altLang="zh-CN" sz="2400" kern="100" dirty="0">
                <a:latin typeface="宋体"/>
                <a:ea typeface="微软雅黑"/>
                <a:cs typeface="Times New Roman"/>
              </a:rPr>
              <a:t>②</a:t>
            </a:r>
            <a:r>
              <a:rPr lang="zh-CN" altLang="zh-CN" sz="2400" kern="100" dirty="0">
                <a:latin typeface="Times New Roman"/>
                <a:ea typeface="微软雅黑"/>
                <a:cs typeface="Times New Roman"/>
              </a:rPr>
              <a:t>是注意各景点地理位置上的联系。文章屡次写江流和船行，即在分散的景点中贯以线索。写澎浪矶和小孤山，</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二山东西相望</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，写大孤山时又与小孤山作比，更见出其间联系，从而由各景点共同组成一幅长江山水图。</a:t>
            </a:r>
            <a:r>
              <a:rPr lang="en-US" altLang="zh-CN" sz="2400" kern="100" dirty="0">
                <a:latin typeface="宋体"/>
                <a:ea typeface="微软雅黑"/>
                <a:cs typeface="Times New Roman"/>
              </a:rPr>
              <a:t>③</a:t>
            </a:r>
            <a:r>
              <a:rPr lang="zh-CN" altLang="zh-CN" sz="2400" kern="100" dirty="0">
                <a:latin typeface="Times New Roman"/>
                <a:ea typeface="微软雅黑"/>
                <a:cs typeface="Times New Roman"/>
              </a:rPr>
              <a:t>在写景的过程中，作者善于通过改变观察角度和观察点来进行描绘，将一幅幅立体可感的长江山水图展现在读者面前。如写烽火矶时，有舟中的远望；有抛江过其下的近观，又有一石</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杰然特起</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的特定镜头。写小孤山亦有</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自数十里外望之</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的远望，</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愈近愈秀</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的近观，</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冬夏晴雨</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不同季节的变化，对小孤山的描写，观察角度和观察点的灵活多变，充分地展现了山水景物的千姿百态。</a:t>
            </a:r>
            <a:endParaRPr lang="zh-CN" altLang="zh-CN" sz="2400" kern="100" dirty="0">
              <a:effectLst/>
              <a:latin typeface="宋体"/>
              <a:cs typeface="Courier New"/>
            </a:endParaRPr>
          </a:p>
        </p:txBody>
      </p:sp>
    </p:spTree>
    <p:extLst>
      <p:ext uri="{BB962C8B-B14F-4D97-AF65-F5344CB8AC3E}">
        <p14:creationId xmlns:p14="http://schemas.microsoft.com/office/powerpoint/2010/main" val="15726250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1968" y="232574"/>
            <a:ext cx="11650632" cy="5791009"/>
          </a:xfrm>
          <a:prstGeom prst="rect">
            <a:avLst/>
          </a:prstGeom>
          <a:noFill/>
        </p:spPr>
        <p:txBody>
          <a:bodyPr wrap="square" rtlCol="0">
            <a:spAutoFit/>
          </a:bodyPr>
          <a:lstStyle/>
          <a:p>
            <a:pPr algn="just">
              <a:lnSpc>
                <a:spcPct val="150000"/>
              </a:lnSpc>
              <a:spcAft>
                <a:spcPts val="0"/>
              </a:spcAft>
              <a:tabLst>
                <a:tab pos="2070735" algn="l"/>
              </a:tabLst>
            </a:pPr>
            <a:r>
              <a:rPr lang="zh-CN" altLang="zh-CN" sz="2500" b="1" kern="100" dirty="0">
                <a:solidFill>
                  <a:schemeClr val="bg1">
                    <a:lumMod val="50000"/>
                  </a:schemeClr>
                </a:solidFill>
                <a:latin typeface="Times New Roman"/>
                <a:ea typeface="微软雅黑"/>
                <a:cs typeface="Times New Roman"/>
              </a:rPr>
              <a:t>三、作者是怎样融情入景，显露自己的心境的？</a:t>
            </a:r>
            <a:endParaRPr lang="zh-CN" altLang="zh-CN" sz="2500" b="1" kern="100" dirty="0">
              <a:solidFill>
                <a:schemeClr val="bg1">
                  <a:lumMod val="50000"/>
                </a:schemeClr>
              </a:solidFill>
              <a:latin typeface="宋体"/>
              <a:cs typeface="Courier New"/>
            </a:endParaRPr>
          </a:p>
          <a:p>
            <a:pPr algn="just">
              <a:lnSpc>
                <a:spcPct val="150000"/>
              </a:lnSpc>
              <a:spcAft>
                <a:spcPts val="0"/>
              </a:spcAft>
              <a:tabLst>
                <a:tab pos="2070735" algn="l"/>
              </a:tabLst>
            </a:pPr>
            <a:r>
              <a:rPr lang="zh-CN" altLang="zh-CN" sz="2500" b="1" kern="100" dirty="0">
                <a:solidFill>
                  <a:schemeClr val="accent6">
                    <a:lumMod val="75000"/>
                  </a:schemeClr>
                </a:solidFill>
                <a:latin typeface="Times New Roman"/>
                <a:ea typeface="微软雅黑"/>
                <a:cs typeface="Times New Roman"/>
              </a:rPr>
              <a:t>提示</a:t>
            </a:r>
            <a:r>
              <a:rPr lang="zh-CN" altLang="zh-CN" sz="2500" kern="100" dirty="0">
                <a:latin typeface="Times New Roman"/>
                <a:ea typeface="微软雅黑"/>
                <a:cs typeface="Times New Roman"/>
              </a:rPr>
              <a:t>　</a:t>
            </a:r>
            <a:r>
              <a:rPr lang="en-US" altLang="zh-CN" sz="2500" kern="100" dirty="0">
                <a:latin typeface="宋体"/>
                <a:ea typeface="微软雅黑"/>
                <a:cs typeface="Times New Roman"/>
              </a:rPr>
              <a:t>①</a:t>
            </a:r>
            <a:r>
              <a:rPr lang="zh-CN" altLang="zh-CN" sz="2500" kern="100" dirty="0">
                <a:latin typeface="Times New Roman"/>
                <a:ea typeface="微软雅黑"/>
                <a:cs typeface="Times New Roman"/>
              </a:rPr>
              <a:t>写孤石。</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又有一石，不附山，杰然特起，高百余尺</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山有万状，石有万种，作者为什么偏偏只写</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不附山，杰然特起</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之石呢？我们自然会想到受南宋朝廷主和派排挤、打击，仍不改恢复之志的诗人的孤傲情怀。</a:t>
            </a:r>
            <a:r>
              <a:rPr lang="en-US" altLang="zh-CN" sz="2500" kern="100" dirty="0">
                <a:latin typeface="宋体"/>
                <a:ea typeface="微软雅黑"/>
                <a:cs typeface="Times New Roman"/>
              </a:rPr>
              <a:t>②</a:t>
            </a:r>
            <a:r>
              <a:rPr lang="zh-CN" altLang="zh-CN" sz="2500" kern="100" dirty="0">
                <a:latin typeface="Times New Roman"/>
                <a:ea typeface="微软雅黑"/>
                <a:cs typeface="Times New Roman"/>
              </a:rPr>
              <a:t>泊沙夹，游小孤山中庙宇，</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徙倚久之而归</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徙倚久之</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，绝不仅仅只是想多看几眼风景，更是表达了面对半壁江山百感交集的复杂心绪。</a:t>
            </a:r>
            <a:r>
              <a:rPr lang="en-US" altLang="zh-CN" sz="2500" kern="100" dirty="0">
                <a:latin typeface="宋体"/>
                <a:ea typeface="微软雅黑"/>
                <a:cs typeface="Times New Roman"/>
              </a:rPr>
              <a:t>③</a:t>
            </a:r>
            <a:r>
              <a:rPr lang="zh-CN" altLang="zh-CN" sz="2500" kern="100" dirty="0">
                <a:latin typeface="Times New Roman"/>
                <a:ea typeface="微软雅黑"/>
                <a:cs typeface="Times New Roman"/>
              </a:rPr>
              <a:t>写</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俊鹘抟水禽</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。作者所感叹的不仅仅是</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俊鹘抟水禽</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吧？联系陆游的理想抱负及前半生的经历，我们可以联想到诗人此时多么希望南宋的将士个个像俊鹘，希望南宋抗金的斗争像俊鹘抟水禽一样威武雄壮，动人心魄。</a:t>
            </a:r>
            <a:r>
              <a:rPr lang="en-US" altLang="zh-CN" sz="2500" kern="100" dirty="0">
                <a:latin typeface="宋体"/>
                <a:ea typeface="微软雅黑"/>
                <a:cs typeface="Times New Roman"/>
              </a:rPr>
              <a:t>④</a:t>
            </a:r>
            <a:r>
              <a:rPr lang="zh-CN" altLang="zh-CN" sz="2500" kern="100" dirty="0">
                <a:latin typeface="Times New Roman"/>
                <a:ea typeface="微软雅黑"/>
                <a:cs typeface="Times New Roman"/>
              </a:rPr>
              <a:t>江水清浊分明，</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合处如引绳，不相乱</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。作者在文中写江水清浊，隐喻主战和主和两派的势不两立。</a:t>
            </a:r>
            <a:endParaRPr lang="zh-CN" altLang="zh-CN" sz="2500" kern="100" dirty="0">
              <a:effectLst/>
              <a:latin typeface="宋体"/>
              <a:cs typeface="Courier New"/>
            </a:endParaRPr>
          </a:p>
        </p:txBody>
      </p:sp>
      <p:grpSp>
        <p:nvGrpSpPr>
          <p:cNvPr id="3" name="组合 2"/>
          <p:cNvGrpSpPr/>
          <p:nvPr/>
        </p:nvGrpSpPr>
        <p:grpSpPr>
          <a:xfrm rot="5400000">
            <a:off x="11453134" y="5661566"/>
            <a:ext cx="549128" cy="549414"/>
            <a:chOff x="11226607" y="6533712"/>
            <a:chExt cx="360000" cy="360000"/>
          </a:xfrm>
        </p:grpSpPr>
        <p:sp>
          <p:nvSpPr>
            <p:cNvPr id="4" name="椭圆 3">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燕尾形 4">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965756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2362" y="540147"/>
            <a:ext cx="11934520" cy="5759462"/>
          </a:xfrm>
          <a:prstGeom prst="rect">
            <a:avLst/>
          </a:prstGeom>
          <a:noFill/>
        </p:spPr>
        <p:txBody>
          <a:bodyPr wrap="square" rtlCol="0">
            <a:spAutoFit/>
          </a:bodyPr>
          <a:lstStyle/>
          <a:p>
            <a:pPr algn="just">
              <a:lnSpc>
                <a:spcPct val="129000"/>
              </a:lnSpc>
              <a:spcAft>
                <a:spcPts val="0"/>
              </a:spcAft>
              <a:tabLst>
                <a:tab pos="2070735" algn="l"/>
              </a:tabLst>
            </a:pPr>
            <a:r>
              <a:rPr lang="en-US" altLang="zh-CN" sz="2400" b="1" kern="100" dirty="0">
                <a:solidFill>
                  <a:schemeClr val="bg1">
                    <a:lumMod val="50000"/>
                  </a:schemeClr>
                </a:solidFill>
                <a:latin typeface="Times New Roman"/>
                <a:ea typeface="微软雅黑"/>
                <a:cs typeface="Courier New"/>
              </a:rPr>
              <a:t>1</a:t>
            </a:r>
            <a:r>
              <a:rPr lang="zh-CN" altLang="zh-CN" sz="2400" b="1" kern="100" dirty="0">
                <a:solidFill>
                  <a:schemeClr val="bg1">
                    <a:lumMod val="50000"/>
                  </a:schemeClr>
                </a:solidFill>
                <a:latin typeface="Times New Roman"/>
                <a:ea typeface="微软雅黑"/>
                <a:cs typeface="Times New Roman"/>
              </a:rPr>
              <a:t>．阅读延伸</a:t>
            </a:r>
            <a:endParaRPr lang="zh-CN" altLang="zh-CN" sz="2400" b="1" kern="100" dirty="0">
              <a:solidFill>
                <a:schemeClr val="bg1">
                  <a:lumMod val="50000"/>
                </a:schemeClr>
              </a:solidFill>
              <a:latin typeface="宋体"/>
              <a:cs typeface="Courier New"/>
            </a:endParaRPr>
          </a:p>
          <a:p>
            <a:pPr algn="ctr">
              <a:lnSpc>
                <a:spcPct val="129000"/>
              </a:lnSpc>
              <a:spcAft>
                <a:spcPts val="0"/>
              </a:spcAft>
              <a:tabLst>
                <a:tab pos="2070735" algn="l"/>
              </a:tabLst>
            </a:pPr>
            <a:r>
              <a:rPr lang="zh-CN" altLang="zh-CN" sz="2400" b="1" kern="100" dirty="0">
                <a:solidFill>
                  <a:srgbClr val="00B050"/>
                </a:solidFill>
                <a:latin typeface="Times New Roman"/>
                <a:ea typeface="微软雅黑"/>
                <a:cs typeface="Times New Roman"/>
              </a:rPr>
              <a:t>一生不作牛衣泣</a:t>
            </a:r>
            <a:endParaRPr lang="zh-CN" altLang="zh-CN" sz="2400" b="1" kern="100" dirty="0">
              <a:solidFill>
                <a:srgbClr val="00B050"/>
              </a:solidFill>
              <a:latin typeface="宋体"/>
              <a:cs typeface="Courier New"/>
            </a:endParaRPr>
          </a:p>
          <a:p>
            <a:pPr algn="just">
              <a:lnSpc>
                <a:spcPct val="129000"/>
              </a:lnSpc>
              <a:spcAft>
                <a:spcPts val="0"/>
              </a:spcAft>
              <a:tabLst>
                <a:tab pos="2070735" algn="l"/>
              </a:tabLst>
            </a:pPr>
            <a:r>
              <a:rPr lang="en-US" altLang="zh-CN" sz="2400" kern="100" dirty="0" smtClean="0">
                <a:latin typeface="Times New Roman"/>
                <a:ea typeface="微软雅黑"/>
                <a:cs typeface="Times New Roman"/>
              </a:rPr>
              <a:t>        </a:t>
            </a:r>
            <a:r>
              <a:rPr lang="zh-CN" altLang="zh-CN" sz="2400" kern="100" dirty="0" smtClean="0">
                <a:latin typeface="Times New Roman"/>
                <a:ea typeface="微软雅黑"/>
                <a:cs typeface="Times New Roman"/>
              </a:rPr>
              <a:t>钱钟书</a:t>
            </a:r>
            <a:r>
              <a:rPr lang="zh-CN" altLang="zh-CN" sz="2400" kern="100" dirty="0">
                <a:latin typeface="Times New Roman"/>
                <a:ea typeface="微软雅黑"/>
                <a:cs typeface="Times New Roman"/>
              </a:rPr>
              <a:t>先生在《谈艺录》</a:t>
            </a:r>
            <a:r>
              <a:rPr lang="zh-CN" altLang="zh-CN" sz="2400" kern="100" spc="-70" dirty="0">
                <a:latin typeface="Times New Roman"/>
                <a:ea typeface="微软雅黑"/>
                <a:cs typeface="Times New Roman"/>
              </a:rPr>
              <a:t>一书中说：</a:t>
            </a:r>
            <a:r>
              <a:rPr lang="en-US" altLang="zh-CN" sz="2400" kern="100" spc="-70" dirty="0">
                <a:latin typeface="宋体"/>
                <a:ea typeface="微软雅黑"/>
                <a:cs typeface="Times New Roman"/>
              </a:rPr>
              <a:t>“</a:t>
            </a:r>
            <a:r>
              <a:rPr lang="zh-CN" altLang="zh-CN" sz="2400" kern="100" spc="-70" dirty="0">
                <a:latin typeface="Times New Roman"/>
                <a:ea typeface="微软雅黑"/>
                <a:cs typeface="Times New Roman"/>
              </a:rPr>
              <a:t>放翁诗余所喜诵，而有二痴事</a:t>
            </a:r>
            <a:r>
              <a:rPr lang="zh-CN" altLang="zh-CN" sz="2400" kern="100" spc="-70" dirty="0" smtClean="0">
                <a:latin typeface="Times New Roman"/>
                <a:ea typeface="微软雅黑"/>
                <a:cs typeface="Times New Roman"/>
              </a:rPr>
              <a:t>：</a:t>
            </a:r>
            <a:endParaRPr lang="en-US" altLang="zh-CN" sz="2400" kern="100" spc="-70" dirty="0" smtClean="0">
              <a:latin typeface="Times New Roman"/>
              <a:ea typeface="微软雅黑"/>
              <a:cs typeface="Times New Roman"/>
            </a:endParaRPr>
          </a:p>
          <a:p>
            <a:pPr algn="just">
              <a:lnSpc>
                <a:spcPct val="129000"/>
              </a:lnSpc>
              <a:spcAft>
                <a:spcPts val="0"/>
              </a:spcAft>
              <a:tabLst>
                <a:tab pos="2070735" algn="l"/>
              </a:tabLst>
            </a:pPr>
            <a:r>
              <a:rPr lang="zh-CN" altLang="zh-CN" sz="2400" kern="100" spc="-70" dirty="0" smtClean="0">
                <a:latin typeface="Times New Roman"/>
                <a:ea typeface="微软雅黑"/>
                <a:cs typeface="Times New Roman"/>
              </a:rPr>
              <a:t>好</a:t>
            </a:r>
            <a:r>
              <a:rPr lang="zh-CN" altLang="zh-CN" sz="2400" kern="100" spc="-70" dirty="0">
                <a:latin typeface="Times New Roman"/>
                <a:ea typeface="微软雅黑"/>
                <a:cs typeface="Times New Roman"/>
              </a:rPr>
              <a:t>誉儿，好说梦。</a:t>
            </a:r>
            <a:r>
              <a:rPr lang="en-US" altLang="zh-CN" sz="2400" kern="100" spc="-70" dirty="0">
                <a:latin typeface="宋体"/>
                <a:ea typeface="微软雅黑"/>
                <a:cs typeface="Times New Roman"/>
              </a:rPr>
              <a:t>”</a:t>
            </a:r>
            <a:r>
              <a:rPr lang="zh-CN" altLang="zh-CN" sz="2400" kern="100" spc="-70" dirty="0">
                <a:latin typeface="Times New Roman"/>
                <a:ea typeface="微软雅黑"/>
                <a:cs typeface="Times New Roman"/>
              </a:rPr>
              <a:t>这里，钱先生不乏讥讽，当出于对陆游及其诗歌的</a:t>
            </a:r>
            <a:r>
              <a:rPr lang="zh-CN" altLang="zh-CN" sz="2400" kern="100" spc="-70" dirty="0" smtClean="0">
                <a:latin typeface="Times New Roman"/>
                <a:ea typeface="微软雅黑"/>
                <a:cs typeface="Times New Roman"/>
              </a:rPr>
              <a:t>研究</a:t>
            </a:r>
            <a:endParaRPr lang="en-US" altLang="zh-CN" sz="2400" kern="100" spc="-70" dirty="0" smtClean="0">
              <a:latin typeface="Times New Roman"/>
              <a:ea typeface="微软雅黑"/>
              <a:cs typeface="Times New Roman"/>
            </a:endParaRPr>
          </a:p>
          <a:p>
            <a:pPr algn="just">
              <a:lnSpc>
                <a:spcPct val="129000"/>
              </a:lnSpc>
              <a:spcAft>
                <a:spcPts val="0"/>
              </a:spcAft>
              <a:tabLst>
                <a:tab pos="2070735" algn="l"/>
              </a:tabLst>
            </a:pPr>
            <a:r>
              <a:rPr lang="zh-CN" altLang="zh-CN" sz="2400" kern="100" spc="-70" dirty="0" smtClean="0">
                <a:latin typeface="Times New Roman"/>
                <a:ea typeface="微软雅黑"/>
                <a:cs typeface="Times New Roman"/>
              </a:rPr>
              <a:t>而</a:t>
            </a:r>
            <a:r>
              <a:rPr lang="zh-CN" altLang="zh-CN" sz="2400" kern="100" spc="-70" dirty="0">
                <a:latin typeface="Times New Roman"/>
                <a:ea typeface="微软雅黑"/>
                <a:cs typeface="Times New Roman"/>
              </a:rPr>
              <a:t>从严谨的治学态度出发的，何况从钱先生《谈艺录》和《宋词选注》中</a:t>
            </a:r>
            <a:r>
              <a:rPr lang="zh-CN" altLang="zh-CN" sz="2400" kern="100" spc="-70" dirty="0" smtClean="0">
                <a:latin typeface="Times New Roman"/>
                <a:ea typeface="微软雅黑"/>
                <a:cs typeface="Times New Roman"/>
              </a:rPr>
              <a:t>关</a:t>
            </a:r>
            <a:endParaRPr lang="en-US" altLang="zh-CN" sz="2400" kern="100" spc="-70" dirty="0" smtClean="0">
              <a:latin typeface="Times New Roman"/>
              <a:ea typeface="微软雅黑"/>
              <a:cs typeface="Times New Roman"/>
            </a:endParaRPr>
          </a:p>
          <a:p>
            <a:pPr algn="just">
              <a:lnSpc>
                <a:spcPct val="129000"/>
              </a:lnSpc>
              <a:spcAft>
                <a:spcPts val="0"/>
              </a:spcAft>
              <a:tabLst>
                <a:tab pos="2070735" algn="l"/>
              </a:tabLst>
            </a:pPr>
            <a:r>
              <a:rPr lang="zh-CN" altLang="zh-CN" sz="2400" kern="100" spc="-70" dirty="0" smtClean="0">
                <a:latin typeface="Times New Roman"/>
                <a:ea typeface="微软雅黑"/>
                <a:cs typeface="Times New Roman"/>
              </a:rPr>
              <a:t>于</a:t>
            </a:r>
            <a:r>
              <a:rPr lang="zh-CN" altLang="zh-CN" sz="2400" kern="100" spc="-70" dirty="0">
                <a:latin typeface="Times New Roman"/>
                <a:ea typeface="微软雅黑"/>
                <a:cs typeface="Times New Roman"/>
              </a:rPr>
              <a:t>陆游的论述来看，他对陆游及其诗歌的评价亦有前后不一的地方，</a:t>
            </a:r>
            <a:r>
              <a:rPr lang="zh-CN" altLang="zh-CN" sz="2400" kern="100" spc="-70" dirty="0" smtClean="0">
                <a:latin typeface="Times New Roman"/>
                <a:ea typeface="微软雅黑"/>
                <a:cs typeface="Times New Roman"/>
              </a:rPr>
              <a:t>不宜细</a:t>
            </a:r>
            <a:endParaRPr lang="en-US" altLang="zh-CN" sz="2400" kern="100" spc="-70" dirty="0" smtClean="0">
              <a:latin typeface="Times New Roman"/>
              <a:ea typeface="微软雅黑"/>
              <a:cs typeface="Times New Roman"/>
            </a:endParaRPr>
          </a:p>
          <a:p>
            <a:pPr algn="just">
              <a:lnSpc>
                <a:spcPct val="129000"/>
              </a:lnSpc>
              <a:spcAft>
                <a:spcPts val="0"/>
              </a:spcAft>
              <a:tabLst>
                <a:tab pos="2070735" algn="l"/>
              </a:tabLst>
            </a:pPr>
            <a:r>
              <a:rPr lang="zh-CN" altLang="zh-CN" sz="2400" kern="100" spc="-70" dirty="0" smtClean="0">
                <a:latin typeface="Times New Roman"/>
                <a:ea typeface="微软雅黑"/>
                <a:cs typeface="Times New Roman"/>
              </a:rPr>
              <a:t>究</a:t>
            </a:r>
            <a:r>
              <a:rPr lang="zh-CN" altLang="zh-CN" sz="2400" kern="100" spc="-70" dirty="0">
                <a:latin typeface="Times New Roman"/>
                <a:ea typeface="微软雅黑"/>
                <a:cs typeface="Times New Roman"/>
              </a:rPr>
              <a:t>。然而，</a:t>
            </a:r>
            <a:r>
              <a:rPr lang="en-US" altLang="zh-CN" sz="2400" kern="100" spc="-70" dirty="0">
                <a:latin typeface="宋体"/>
                <a:ea typeface="微软雅黑"/>
                <a:cs typeface="Times New Roman"/>
              </a:rPr>
              <a:t>“</a:t>
            </a:r>
            <a:r>
              <a:rPr lang="zh-CN" altLang="zh-CN" sz="2400" kern="100" spc="-70" dirty="0">
                <a:latin typeface="Times New Roman"/>
                <a:ea typeface="微软雅黑"/>
                <a:cs typeface="Times New Roman"/>
              </a:rPr>
              <a:t>誉儿</a:t>
            </a:r>
            <a:r>
              <a:rPr lang="en-US" altLang="zh-CN" sz="2400" kern="100" spc="-70" dirty="0">
                <a:latin typeface="宋体"/>
                <a:ea typeface="微软雅黑"/>
                <a:cs typeface="Times New Roman"/>
              </a:rPr>
              <a:t>”“</a:t>
            </a:r>
            <a:r>
              <a:rPr lang="zh-CN" altLang="zh-CN" sz="2400" kern="100" spc="-70" dirty="0">
                <a:latin typeface="Times New Roman"/>
                <a:ea typeface="微软雅黑"/>
                <a:cs typeface="Times New Roman"/>
              </a:rPr>
              <a:t>说梦</a:t>
            </a:r>
            <a:r>
              <a:rPr lang="en-US" altLang="zh-CN" sz="2400" kern="100" spc="-70" dirty="0">
                <a:latin typeface="宋体"/>
                <a:ea typeface="微软雅黑"/>
                <a:cs typeface="Times New Roman"/>
              </a:rPr>
              <a:t>”</a:t>
            </a:r>
            <a:r>
              <a:rPr lang="zh-CN" altLang="zh-CN" sz="2400" kern="100" spc="-70" dirty="0">
                <a:latin typeface="Times New Roman"/>
                <a:ea typeface="微软雅黑"/>
                <a:cs typeface="Times New Roman"/>
              </a:rPr>
              <a:t>倒确是陆游之</a:t>
            </a:r>
            <a:r>
              <a:rPr lang="en-US" altLang="zh-CN" sz="2400" kern="100" spc="-70" dirty="0">
                <a:latin typeface="宋体"/>
                <a:ea typeface="微软雅黑"/>
                <a:cs typeface="Times New Roman"/>
              </a:rPr>
              <a:t>“</a:t>
            </a:r>
            <a:r>
              <a:rPr lang="zh-CN" altLang="zh-CN" sz="2400" kern="100" spc="-70" dirty="0">
                <a:latin typeface="Times New Roman"/>
                <a:ea typeface="微软雅黑"/>
                <a:cs typeface="Times New Roman"/>
              </a:rPr>
              <a:t>好</a:t>
            </a:r>
            <a:r>
              <a:rPr lang="en-US" altLang="zh-CN" sz="2400" kern="100" spc="-70" dirty="0">
                <a:latin typeface="宋体"/>
                <a:ea typeface="微软雅黑"/>
                <a:cs typeface="Times New Roman"/>
              </a:rPr>
              <a:t>”</a:t>
            </a:r>
            <a:r>
              <a:rPr lang="zh-CN" altLang="zh-CN" sz="2400" kern="100" spc="-70" dirty="0">
                <a:latin typeface="Times New Roman"/>
                <a:ea typeface="微软雅黑"/>
                <a:cs typeface="Times New Roman"/>
              </a:rPr>
              <a:t>。</a:t>
            </a:r>
            <a:r>
              <a:rPr lang="en-US" altLang="zh-CN" sz="2400" kern="100" spc="-70" dirty="0">
                <a:latin typeface="宋体"/>
                <a:ea typeface="微软雅黑"/>
                <a:cs typeface="Times New Roman"/>
              </a:rPr>
              <a:t>“</a:t>
            </a:r>
            <a:r>
              <a:rPr lang="zh-CN" altLang="zh-CN" sz="2400" kern="100" spc="-70" dirty="0">
                <a:latin typeface="Times New Roman"/>
                <a:ea typeface="微软雅黑"/>
                <a:cs typeface="Times New Roman"/>
              </a:rPr>
              <a:t>好说梦</a:t>
            </a:r>
            <a:r>
              <a:rPr lang="en-US" altLang="zh-CN" sz="2400" kern="100" spc="-70" dirty="0">
                <a:latin typeface="宋体"/>
                <a:ea typeface="微软雅黑"/>
                <a:cs typeface="Times New Roman"/>
              </a:rPr>
              <a:t>”</a:t>
            </a:r>
            <a:r>
              <a:rPr lang="zh-CN" altLang="zh-CN" sz="2400" kern="100" spc="-70" dirty="0">
                <a:latin typeface="Times New Roman"/>
                <a:ea typeface="微软雅黑"/>
                <a:cs typeface="Times New Roman"/>
              </a:rPr>
              <a:t>，大抵是</a:t>
            </a:r>
            <a:r>
              <a:rPr lang="zh-CN" altLang="zh-CN" sz="2400" kern="100" spc="-70" dirty="0" smtClean="0">
                <a:latin typeface="Times New Roman"/>
                <a:ea typeface="微软雅黑"/>
                <a:cs typeface="Times New Roman"/>
              </a:rPr>
              <a:t>匡</a:t>
            </a:r>
            <a:endParaRPr lang="en-US" altLang="zh-CN" sz="2400" kern="100" spc="-70" dirty="0" smtClean="0">
              <a:latin typeface="Times New Roman"/>
              <a:ea typeface="微软雅黑"/>
              <a:cs typeface="Times New Roman"/>
            </a:endParaRPr>
          </a:p>
          <a:p>
            <a:pPr algn="just">
              <a:lnSpc>
                <a:spcPct val="129000"/>
              </a:lnSpc>
              <a:spcAft>
                <a:spcPts val="0"/>
              </a:spcAft>
              <a:tabLst>
                <a:tab pos="2070735" algn="l"/>
              </a:tabLst>
            </a:pPr>
            <a:r>
              <a:rPr lang="zh-CN" altLang="zh-CN" sz="2400" kern="100" spc="-70" dirty="0" smtClean="0">
                <a:latin typeface="Times New Roman"/>
                <a:ea typeface="微软雅黑"/>
                <a:cs typeface="Times New Roman"/>
              </a:rPr>
              <a:t>扶</a:t>
            </a:r>
            <a:r>
              <a:rPr lang="zh-CN" altLang="zh-CN" sz="2400" kern="100" spc="-70" dirty="0">
                <a:latin typeface="Times New Roman"/>
                <a:ea typeface="微软雅黑"/>
                <a:cs typeface="Times New Roman"/>
              </a:rPr>
              <a:t>社稷、恢复中原之</a:t>
            </a:r>
            <a:r>
              <a:rPr lang="en-US" altLang="zh-CN" sz="2400" kern="100" spc="-70" dirty="0">
                <a:latin typeface="宋体"/>
                <a:ea typeface="微软雅黑"/>
                <a:cs typeface="Times New Roman"/>
              </a:rPr>
              <a:t>“</a:t>
            </a:r>
            <a:r>
              <a:rPr lang="zh-CN" altLang="zh-CN" sz="2400" kern="100" spc="-70" dirty="0">
                <a:latin typeface="Times New Roman"/>
                <a:ea typeface="微软雅黑"/>
                <a:cs typeface="Times New Roman"/>
              </a:rPr>
              <a:t>梦</a:t>
            </a:r>
            <a:r>
              <a:rPr lang="en-US" altLang="zh-CN" sz="2400" kern="100" spc="-70" dirty="0">
                <a:latin typeface="宋体"/>
                <a:ea typeface="微软雅黑"/>
                <a:cs typeface="Times New Roman"/>
              </a:rPr>
              <a:t>”</a:t>
            </a:r>
            <a:r>
              <a:rPr lang="zh-CN" altLang="zh-CN" sz="2400" kern="100" spc="-70" dirty="0">
                <a:latin typeface="Times New Roman"/>
                <a:ea typeface="微软雅黑"/>
                <a:cs typeface="Times New Roman"/>
              </a:rPr>
              <a:t>，是书生笔端剑气的愤世之</a:t>
            </a:r>
            <a:r>
              <a:rPr lang="en-US" altLang="zh-CN" sz="2400" kern="100" spc="-70" dirty="0">
                <a:latin typeface="宋体"/>
                <a:ea typeface="微软雅黑"/>
                <a:cs typeface="Times New Roman"/>
              </a:rPr>
              <a:t>“</a:t>
            </a:r>
            <a:r>
              <a:rPr lang="zh-CN" altLang="zh-CN" sz="2400" kern="100" spc="-70" dirty="0">
                <a:latin typeface="Times New Roman"/>
                <a:ea typeface="微软雅黑"/>
                <a:cs typeface="Times New Roman"/>
              </a:rPr>
              <a:t>梦</a:t>
            </a:r>
            <a:r>
              <a:rPr lang="en-US" altLang="zh-CN" sz="2400" kern="100" spc="-70" dirty="0">
                <a:latin typeface="宋体"/>
                <a:ea typeface="微软雅黑"/>
                <a:cs typeface="Times New Roman"/>
              </a:rPr>
              <a:t>”</a:t>
            </a:r>
            <a:r>
              <a:rPr lang="zh-CN" altLang="zh-CN" sz="2400" kern="100" spc="-70" dirty="0">
                <a:latin typeface="Times New Roman"/>
                <a:ea typeface="微软雅黑"/>
                <a:cs typeface="Times New Roman"/>
              </a:rPr>
              <a:t>，是屈辱偏安时政和奢糜痿痹世风的先觉之</a:t>
            </a:r>
            <a:r>
              <a:rPr lang="en-US" altLang="zh-CN" sz="2400" kern="100" spc="-70" dirty="0">
                <a:latin typeface="宋体"/>
                <a:ea typeface="微软雅黑"/>
                <a:cs typeface="Times New Roman"/>
              </a:rPr>
              <a:t>“</a:t>
            </a:r>
            <a:r>
              <a:rPr lang="zh-CN" altLang="zh-CN" sz="2400" kern="100" spc="-70" dirty="0">
                <a:latin typeface="Times New Roman"/>
                <a:ea typeface="微软雅黑"/>
                <a:cs typeface="Times New Roman"/>
              </a:rPr>
              <a:t>梦</a:t>
            </a:r>
            <a:r>
              <a:rPr lang="en-US" altLang="zh-CN" sz="2400" kern="100" spc="-70" dirty="0">
                <a:latin typeface="宋体"/>
                <a:ea typeface="微软雅黑"/>
                <a:cs typeface="Times New Roman"/>
              </a:rPr>
              <a:t>”</a:t>
            </a:r>
            <a:r>
              <a:rPr lang="zh-CN" altLang="zh-CN" sz="2400" kern="100" spc="-70" dirty="0">
                <a:latin typeface="Times New Roman"/>
                <a:ea typeface="微软雅黑"/>
                <a:cs typeface="Times New Roman"/>
              </a:rPr>
              <a:t>、醒世之</a:t>
            </a:r>
            <a:r>
              <a:rPr lang="en-US" altLang="zh-CN" sz="2400" kern="100" spc="-70" dirty="0">
                <a:latin typeface="宋体"/>
                <a:ea typeface="微软雅黑"/>
                <a:cs typeface="Times New Roman"/>
              </a:rPr>
              <a:t>“</a:t>
            </a:r>
            <a:r>
              <a:rPr lang="zh-CN" altLang="zh-CN" sz="2400" kern="100" spc="-70" dirty="0">
                <a:latin typeface="Times New Roman"/>
                <a:ea typeface="微软雅黑"/>
                <a:cs typeface="Times New Roman"/>
              </a:rPr>
              <a:t>梦</a:t>
            </a:r>
            <a:r>
              <a:rPr lang="en-US" altLang="zh-CN" sz="2400" kern="100" spc="-70" dirty="0">
                <a:latin typeface="宋体"/>
                <a:ea typeface="微软雅黑"/>
                <a:cs typeface="Times New Roman"/>
              </a:rPr>
              <a:t>”</a:t>
            </a:r>
            <a:r>
              <a:rPr lang="zh-CN" altLang="zh-CN" sz="2400" kern="100" spc="-70" dirty="0">
                <a:latin typeface="Times New Roman"/>
                <a:ea typeface="微软雅黑"/>
                <a:cs typeface="Times New Roman"/>
              </a:rPr>
              <a:t>；至于</a:t>
            </a:r>
            <a:r>
              <a:rPr lang="en-US" altLang="zh-CN" sz="2400" kern="100" spc="-70" dirty="0">
                <a:latin typeface="宋体"/>
                <a:ea typeface="微软雅黑"/>
                <a:cs typeface="Times New Roman"/>
              </a:rPr>
              <a:t>“</a:t>
            </a:r>
            <a:r>
              <a:rPr lang="zh-CN" altLang="zh-CN" sz="2400" kern="100" spc="-70" dirty="0">
                <a:latin typeface="Times New Roman"/>
                <a:ea typeface="微软雅黑"/>
                <a:cs typeface="Times New Roman"/>
              </a:rPr>
              <a:t>好誉儿</a:t>
            </a:r>
            <a:r>
              <a:rPr lang="en-US" altLang="zh-CN" sz="2400" kern="100" spc="-70" dirty="0">
                <a:latin typeface="宋体"/>
                <a:ea typeface="微软雅黑"/>
                <a:cs typeface="Times New Roman"/>
              </a:rPr>
              <a:t>”</a:t>
            </a:r>
            <a:r>
              <a:rPr lang="zh-CN" altLang="zh-CN" sz="2400" kern="100" spc="-70" dirty="0">
                <a:latin typeface="Times New Roman"/>
                <a:ea typeface="微软雅黑"/>
                <a:cs typeface="Times New Roman"/>
              </a:rPr>
              <a:t>，陆游诗集中充斥着大量的寄儿、示儿之作，反映出作为父亲的陆游对子女的教诲、期望、褒扬，爱怜深切。其实，综观陆游生平</a:t>
            </a:r>
            <a:r>
              <a:rPr lang="en-US" altLang="zh-CN" sz="2400" kern="100" spc="-70" dirty="0">
                <a:latin typeface="宋体"/>
                <a:ea typeface="微软雅黑"/>
                <a:cs typeface="Times New Roman"/>
              </a:rPr>
              <a:t>“</a:t>
            </a:r>
            <a:r>
              <a:rPr lang="zh-CN" altLang="zh-CN" sz="2400" kern="100" spc="-70" dirty="0">
                <a:latin typeface="Times New Roman"/>
                <a:ea typeface="微软雅黑"/>
                <a:cs typeface="Times New Roman"/>
              </a:rPr>
              <a:t>喜诵</a:t>
            </a:r>
            <a:r>
              <a:rPr lang="en-US" altLang="zh-CN" sz="2400" kern="100" spc="-70" dirty="0">
                <a:latin typeface="宋体"/>
                <a:ea typeface="微软雅黑"/>
                <a:cs typeface="Times New Roman"/>
              </a:rPr>
              <a:t>”</a:t>
            </a:r>
            <a:r>
              <a:rPr lang="zh-CN" altLang="zh-CN" sz="2400" kern="100" spc="-70" dirty="0">
                <a:latin typeface="Times New Roman"/>
                <a:ea typeface="微软雅黑"/>
                <a:cs typeface="Times New Roman"/>
              </a:rPr>
              <a:t>之</a:t>
            </a:r>
            <a:r>
              <a:rPr lang="en-US" altLang="zh-CN" sz="2400" kern="100" spc="-70" dirty="0">
                <a:latin typeface="宋体"/>
                <a:ea typeface="微软雅黑"/>
                <a:cs typeface="Times New Roman"/>
              </a:rPr>
              <a:t>“</a:t>
            </a:r>
            <a:r>
              <a:rPr lang="zh-CN" altLang="zh-CN" sz="2400" kern="100" spc="-70" dirty="0">
                <a:latin typeface="Times New Roman"/>
                <a:ea typeface="微软雅黑"/>
                <a:cs typeface="Times New Roman"/>
              </a:rPr>
              <a:t>痴事</a:t>
            </a:r>
            <a:r>
              <a:rPr lang="en-US" altLang="zh-CN" sz="2400" kern="100" spc="-70" dirty="0">
                <a:latin typeface="宋体"/>
                <a:ea typeface="微软雅黑"/>
                <a:cs typeface="Times New Roman"/>
              </a:rPr>
              <a:t>”</a:t>
            </a:r>
            <a:r>
              <a:rPr lang="zh-CN" altLang="zh-CN" sz="2400" kern="100" spc="-70" dirty="0">
                <a:latin typeface="Times New Roman"/>
                <a:ea typeface="微软雅黑"/>
                <a:cs typeface="Times New Roman"/>
              </a:rPr>
              <a:t>，远非止此，他性好山水、痴花恋草、结友金兰，且诗若泉涌、语无遮挡，这也是他磊落飒爽、豪放不羁的性格使然</a:t>
            </a:r>
            <a:r>
              <a:rPr lang="zh-CN" altLang="zh-CN" sz="2400" kern="100" dirty="0">
                <a:latin typeface="Times New Roman"/>
                <a:ea typeface="微软雅黑"/>
                <a:cs typeface="Times New Roman"/>
              </a:rPr>
              <a:t>。</a:t>
            </a:r>
            <a:endParaRPr lang="zh-CN" altLang="zh-CN" sz="2400" kern="100" dirty="0">
              <a:effectLst/>
              <a:latin typeface="宋体"/>
              <a:cs typeface="Courier New"/>
            </a:endParaRPr>
          </a:p>
        </p:txBody>
      </p:sp>
      <p:pic>
        <p:nvPicPr>
          <p:cNvPr id="11266" name="Picture 2" descr="C:\Users\Administrator\Desktop\语文图\15 (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9511" y="1606947"/>
            <a:ext cx="1917371" cy="2319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504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862" y="191686"/>
            <a:ext cx="11815638" cy="5909310"/>
          </a:xfrm>
          <a:prstGeom prst="rect">
            <a:avLst/>
          </a:prstGeom>
          <a:noFill/>
        </p:spPr>
        <p:txBody>
          <a:bodyPr wrap="square" rtlCol="0">
            <a:spAutoFit/>
          </a:bodyPr>
          <a:lstStyle/>
          <a:p>
            <a:pPr algn="just">
              <a:lnSpc>
                <a:spcPct val="150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谢灵</a:t>
            </a:r>
            <a:r>
              <a:rPr lang="zh-CN" altLang="zh-CN" sz="2800" kern="100" dirty="0">
                <a:latin typeface="Times New Roman"/>
                <a:ea typeface="微软雅黑"/>
                <a:cs typeface="Times New Roman"/>
              </a:rPr>
              <a:t>运有云：</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山水，性之所适。</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陆游家乡山阴</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今浙江绍兴</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，山川清丽、钟灵毓秀。会稽山、镜湖、兰亭、禹迹寺、若耶溪、山阴道</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著称于世，自小就濡染了山水之</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好</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。加上诗人一生遇合不偶，颠沛流离，得意时纵情山水，失落时寄情山水，与山水结下了不解之缘。陆游一生钟情山水，遇到稍纵即逝的美景良辰，更是坐花醉月，秉烛夜游。由于</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喜论恢复</a:t>
            </a:r>
            <a:r>
              <a:rPr lang="en-US" altLang="zh-CN" sz="2800" kern="100" dirty="0">
                <a:latin typeface="宋体"/>
                <a:ea typeface="微软雅黑"/>
                <a:cs typeface="Times New Roman"/>
              </a:rPr>
              <a:t>”</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为当权者所嫉恨</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屡遭贬谪</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因而足迹遍天下</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江</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浙</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闽</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赣</a:t>
            </a:r>
            <a:r>
              <a:rPr lang="zh-CN" altLang="zh-CN" sz="2800" kern="100" spc="-700" dirty="0">
                <a:latin typeface="Times New Roman"/>
                <a:ea typeface="微软雅黑"/>
                <a:cs typeface="Times New Roman"/>
              </a:rPr>
              <a:t>、</a:t>
            </a:r>
            <a:r>
              <a:rPr lang="zh-CN" altLang="zh-CN" sz="2800" kern="100" spc="-70" dirty="0">
                <a:latin typeface="Times New Roman"/>
                <a:ea typeface="微软雅黑"/>
                <a:cs typeface="Times New Roman"/>
              </a:rPr>
              <a:t>川等当时偏安小朝廷的大部分疆域，都留下了他迁谪的身影。诗人追踪先贤胜迹</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抚今追昔</a:t>
            </a:r>
            <a:r>
              <a:rPr lang="zh-CN" altLang="zh-CN" sz="2800" kern="100" spc="-700" dirty="0">
                <a:latin typeface="Times New Roman"/>
                <a:ea typeface="微软雅黑"/>
                <a:cs typeface="Times New Roman"/>
              </a:rPr>
              <a:t>，</a:t>
            </a:r>
            <a:r>
              <a:rPr lang="zh-CN" altLang="zh-CN" sz="2800" kern="100" spc="-70" dirty="0">
                <a:latin typeface="Times New Roman"/>
                <a:ea typeface="微软雅黑"/>
                <a:cs typeface="Times New Roman"/>
              </a:rPr>
              <a:t>诗词篇章喷薄而出</a:t>
            </a:r>
            <a:r>
              <a:rPr lang="zh-CN" altLang="zh-CN" sz="2800" kern="100" spc="-700" dirty="0">
                <a:latin typeface="Times New Roman"/>
                <a:ea typeface="微软雅黑"/>
                <a:cs typeface="Times New Roman"/>
              </a:rPr>
              <a:t>。</a:t>
            </a:r>
            <a:r>
              <a:rPr lang="en-US" altLang="zh-CN" sz="2800" kern="100" spc="-70" dirty="0">
                <a:latin typeface="宋体"/>
                <a:ea typeface="微软雅黑"/>
                <a:cs typeface="Times New Roman"/>
              </a:rPr>
              <a:t>“</a:t>
            </a:r>
            <a:r>
              <a:rPr lang="zh-CN" altLang="zh-CN" sz="2800" kern="100" spc="-70" dirty="0">
                <a:latin typeface="Times New Roman"/>
                <a:ea typeface="微软雅黑"/>
                <a:cs typeface="Times New Roman"/>
              </a:rPr>
              <a:t>细雨骑驴入剑门</a:t>
            </a:r>
            <a:r>
              <a:rPr lang="en-US" altLang="zh-CN" sz="2800" kern="100" spc="-70" dirty="0">
                <a:latin typeface="宋体"/>
                <a:ea typeface="微软雅黑"/>
                <a:cs typeface="Times New Roman"/>
              </a:rPr>
              <a:t>”</a:t>
            </a:r>
            <a:r>
              <a:rPr lang="zh-CN" altLang="zh-CN" sz="2800" kern="100" spc="-70" dirty="0">
                <a:latin typeface="Times New Roman"/>
                <a:ea typeface="微软雅黑"/>
                <a:cs typeface="Times New Roman"/>
              </a:rPr>
              <a:t>为其</a:t>
            </a:r>
            <a:r>
              <a:rPr lang="en-US" altLang="zh-CN" sz="2800" kern="100" spc="-70" dirty="0">
                <a:latin typeface="宋体"/>
                <a:ea typeface="微软雅黑"/>
                <a:cs typeface="Times New Roman"/>
              </a:rPr>
              <a:t>“</a:t>
            </a:r>
            <a:r>
              <a:rPr lang="zh-CN" altLang="zh-CN" sz="2800" kern="100" spc="-70" dirty="0">
                <a:latin typeface="Times New Roman"/>
                <a:ea typeface="微软雅黑"/>
                <a:cs typeface="Times New Roman"/>
              </a:rPr>
              <a:t>自画像</a:t>
            </a:r>
            <a:r>
              <a:rPr lang="en-US" altLang="zh-CN" sz="2800" kern="100" spc="-70" dirty="0">
                <a:latin typeface="宋体"/>
                <a:ea typeface="微软雅黑"/>
                <a:cs typeface="Times New Roman"/>
              </a:rPr>
              <a:t>”</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虽然带点戏谑</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但更多的是睥睨古今的自信和纵横天下的豪情。</a:t>
            </a:r>
            <a:endParaRPr lang="zh-CN" altLang="zh-CN" sz="2800" kern="100" dirty="0">
              <a:effectLst/>
              <a:latin typeface="宋体"/>
              <a:cs typeface="Courier New"/>
            </a:endParaRPr>
          </a:p>
        </p:txBody>
      </p:sp>
    </p:spTree>
    <p:extLst>
      <p:ext uri="{BB962C8B-B14F-4D97-AF65-F5344CB8AC3E}">
        <p14:creationId xmlns:p14="http://schemas.microsoft.com/office/powerpoint/2010/main" val="509397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51599" y="2451636"/>
            <a:ext cx="7238314" cy="523221"/>
            <a:chOff x="3779912" y="1732305"/>
            <a:chExt cx="7510491" cy="540049"/>
          </a:xfrm>
        </p:grpSpPr>
        <p:sp>
          <p:nvSpPr>
            <p:cNvPr id="4" name="矩形 3"/>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5" name="矩形 4">
              <a:hlinkClick r:id="rId2" action="ppaction://hlinksldjump"/>
            </p:cNvPr>
            <p:cNvSpPr/>
            <p:nvPr/>
          </p:nvSpPr>
          <p:spPr>
            <a:xfrm>
              <a:off x="3779912" y="1777380"/>
              <a:ext cx="432048" cy="43204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1</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6" name="TextBox 37">
              <a:hlinkClick r:id="rId2" action="ppaction://hlinksldjump"/>
            </p:cNvPr>
            <p:cNvSpPr txBox="1"/>
            <p:nvPr/>
          </p:nvSpPr>
          <p:spPr>
            <a:xfrm>
              <a:off x="4231470" y="1732305"/>
              <a:ext cx="7058933" cy="540049"/>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温馨晨读        </a:t>
              </a:r>
              <a:r>
                <a:rPr kumimoji="0" lang="zh-CN" altLang="en-US" sz="2800" b="0" i="0" u="none" strike="noStrike" kern="0" cap="none" spc="0" normalizeH="0" baseline="0" noProof="0" dirty="0" smtClean="0">
                  <a:ln>
                    <a:noFill/>
                  </a:ln>
                  <a:solidFill>
                    <a:schemeClr val="bg1">
                      <a:lumMod val="50000"/>
                    </a:schemeClr>
                  </a:solidFill>
                  <a:effectLst/>
                  <a:uLnTx/>
                  <a:uFillTx/>
                  <a:latin typeface="微软雅黑" pitchFamily="34" charset="-122"/>
                  <a:ea typeface="微软雅黑" pitchFamily="34" charset="-122"/>
                </a:rPr>
                <a:t>鸡声茅店月，人迹板桥霜</a:t>
              </a:r>
              <a:endParaRPr kumimoji="0" lang="zh-CN" altLang="en-US" sz="2800" b="0" i="0" u="none" strike="noStrike" kern="0" cap="none" spc="0" normalizeH="0" baseline="0" noProof="0" dirty="0">
                <a:ln>
                  <a:noFill/>
                </a:ln>
                <a:solidFill>
                  <a:schemeClr val="bg1">
                    <a:lumMod val="50000"/>
                  </a:schemeClr>
                </a:solidFill>
                <a:effectLst/>
                <a:uLnTx/>
                <a:uFillTx/>
                <a:latin typeface="微软雅黑" pitchFamily="34" charset="-122"/>
                <a:ea typeface="微软雅黑" pitchFamily="34" charset="-122"/>
              </a:endParaRPr>
            </a:p>
          </p:txBody>
        </p:sp>
      </p:grpSp>
      <p:grpSp>
        <p:nvGrpSpPr>
          <p:cNvPr id="8" name="组合 7"/>
          <p:cNvGrpSpPr/>
          <p:nvPr/>
        </p:nvGrpSpPr>
        <p:grpSpPr>
          <a:xfrm>
            <a:off x="2559018" y="3417191"/>
            <a:ext cx="7223801" cy="523220"/>
            <a:chOff x="3779912" y="1734172"/>
            <a:chExt cx="7495432" cy="523220"/>
          </a:xfrm>
        </p:grpSpPr>
        <p:sp>
          <p:nvSpPr>
            <p:cNvPr id="9" name="矩形 8"/>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10" name="矩形 9">
              <a:hlinkClick r:id="rId3" action="ppaction://hlinksldjump"/>
            </p:cNvPr>
            <p:cNvSpPr/>
            <p:nvPr/>
          </p:nvSpPr>
          <p:spPr>
            <a:xfrm>
              <a:off x="3779912" y="1777380"/>
              <a:ext cx="432048" cy="43204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2</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11" name="TextBox 37">
              <a:hlinkClick r:id="rId3"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自主积累        </a:t>
              </a:r>
              <a:r>
                <a:rPr kumimoji="0" lang="zh-CN" altLang="en-US" sz="2800" b="0" i="0" u="none" strike="noStrike" kern="0" cap="none" spc="0" normalizeH="0" baseline="0" noProof="0" dirty="0" smtClean="0">
                  <a:ln>
                    <a:noFill/>
                  </a:ln>
                  <a:solidFill>
                    <a:schemeClr val="bg1">
                      <a:lumMod val="50000"/>
                    </a:schemeClr>
                  </a:solidFill>
                  <a:effectLst/>
                  <a:uLnTx/>
                  <a:uFillTx/>
                  <a:latin typeface="微软雅黑" pitchFamily="34" charset="-122"/>
                  <a:ea typeface="微软雅黑" pitchFamily="34" charset="-122"/>
                </a:rPr>
                <a:t>博观而约取，厚积而薄发</a:t>
              </a:r>
              <a:endParaRPr kumimoji="0" lang="zh-CN" altLang="en-US" sz="2800" b="0" i="0" u="none" strike="noStrike" kern="0" cap="none" spc="0" normalizeH="0" baseline="0" noProof="0" dirty="0">
                <a:ln>
                  <a:noFill/>
                </a:ln>
                <a:solidFill>
                  <a:schemeClr val="bg1">
                    <a:lumMod val="50000"/>
                  </a:schemeClr>
                </a:solidFill>
                <a:effectLst/>
                <a:uLnTx/>
                <a:uFillTx/>
                <a:latin typeface="微软雅黑" pitchFamily="34" charset="-122"/>
                <a:ea typeface="微软雅黑" pitchFamily="34" charset="-122"/>
              </a:endParaRPr>
            </a:p>
          </p:txBody>
        </p:sp>
      </p:grpSp>
      <p:grpSp>
        <p:nvGrpSpPr>
          <p:cNvPr id="12" name="组合 11"/>
          <p:cNvGrpSpPr/>
          <p:nvPr/>
        </p:nvGrpSpPr>
        <p:grpSpPr>
          <a:xfrm>
            <a:off x="2566437" y="4375997"/>
            <a:ext cx="7223801" cy="523220"/>
            <a:chOff x="3779912" y="1734172"/>
            <a:chExt cx="7495432" cy="523220"/>
          </a:xfrm>
        </p:grpSpPr>
        <p:sp>
          <p:nvSpPr>
            <p:cNvPr id="13" name="矩形 12"/>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14" name="矩形 13">
              <a:hlinkClick r:id="rId4" action="ppaction://hlinksldjump"/>
            </p:cNvPr>
            <p:cNvSpPr/>
            <p:nvPr/>
          </p:nvSpPr>
          <p:spPr>
            <a:xfrm>
              <a:off x="3779912" y="1777380"/>
              <a:ext cx="432048" cy="43204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3</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15" name="TextBox 37">
              <a:hlinkClick r:id="rId4"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合作探究        </a:t>
              </a:r>
              <a:r>
                <a:rPr kumimoji="0" lang="zh-CN" altLang="en-US" sz="2800" b="0" i="0" u="none" strike="noStrike" kern="0" cap="none" spc="0" normalizeH="0" baseline="0" noProof="0" dirty="0" smtClean="0">
                  <a:ln>
                    <a:noFill/>
                  </a:ln>
                  <a:solidFill>
                    <a:schemeClr val="bg1">
                      <a:lumMod val="50000"/>
                    </a:schemeClr>
                  </a:solidFill>
                  <a:effectLst/>
                  <a:uLnTx/>
                  <a:uFillTx/>
                  <a:latin typeface="微软雅黑" pitchFamily="34" charset="-122"/>
                  <a:ea typeface="微软雅黑" pitchFamily="34" charset="-122"/>
                </a:rPr>
                <a:t>奇文共欣赏，疑义相与析</a:t>
              </a:r>
              <a:endParaRPr kumimoji="0" lang="zh-CN" altLang="en-US" sz="2800" b="0" i="0" u="none" strike="noStrike" kern="0" cap="none" spc="0" normalizeH="0" baseline="0" noProof="0" dirty="0">
                <a:ln>
                  <a:noFill/>
                </a:ln>
                <a:solidFill>
                  <a:schemeClr val="bg1">
                    <a:lumMod val="50000"/>
                  </a:schemeClr>
                </a:solidFill>
                <a:effectLst/>
                <a:uLnTx/>
                <a:uFillTx/>
                <a:latin typeface="微软雅黑" pitchFamily="34" charset="-122"/>
                <a:ea typeface="微软雅黑" pitchFamily="34" charset="-122"/>
              </a:endParaRPr>
            </a:p>
          </p:txBody>
        </p:sp>
      </p:grpSp>
      <p:grpSp>
        <p:nvGrpSpPr>
          <p:cNvPr id="16" name="组合 15"/>
          <p:cNvGrpSpPr/>
          <p:nvPr/>
        </p:nvGrpSpPr>
        <p:grpSpPr>
          <a:xfrm>
            <a:off x="2580608" y="5331175"/>
            <a:ext cx="7238314" cy="523220"/>
            <a:chOff x="3779912" y="1719658"/>
            <a:chExt cx="7510491" cy="523220"/>
          </a:xfrm>
        </p:grpSpPr>
        <p:sp>
          <p:nvSpPr>
            <p:cNvPr id="17" name="矩形 16"/>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18" name="矩形 17">
              <a:hlinkClick r:id="rId5" action="ppaction://hlinksldjump"/>
            </p:cNvPr>
            <p:cNvSpPr/>
            <p:nvPr/>
          </p:nvSpPr>
          <p:spPr>
            <a:xfrm>
              <a:off x="3779912" y="1777380"/>
              <a:ext cx="432048" cy="43204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4</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19" name="TextBox 37">
              <a:hlinkClick r:id="rId5" action="ppaction://hlinksldjump"/>
            </p:cNvPr>
            <p:cNvSpPr txBox="1"/>
            <p:nvPr/>
          </p:nvSpPr>
          <p:spPr>
            <a:xfrm>
              <a:off x="4231470" y="1719658"/>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文本拓展        </a:t>
              </a:r>
              <a:r>
                <a:rPr kumimoji="0" lang="zh-CN" altLang="en-US" sz="2800" b="0" i="0" u="none" strike="noStrike" kern="0" cap="none" spc="0" normalizeH="0" baseline="0" noProof="0" dirty="0" smtClean="0">
                  <a:ln>
                    <a:noFill/>
                  </a:ln>
                  <a:solidFill>
                    <a:schemeClr val="bg1">
                      <a:lumMod val="50000"/>
                    </a:schemeClr>
                  </a:solidFill>
                  <a:effectLst/>
                  <a:uLnTx/>
                  <a:uFillTx/>
                  <a:latin typeface="微软雅黑" pitchFamily="34" charset="-122"/>
                  <a:ea typeface="微软雅黑" pitchFamily="34" charset="-122"/>
                </a:rPr>
                <a:t>掬水月在手，弄花香满衣</a:t>
              </a:r>
              <a:endParaRPr kumimoji="0" lang="zh-CN" altLang="en-US" sz="2800" b="0" i="0" u="none" strike="noStrike" kern="0" cap="none" spc="0" normalizeH="0" baseline="0" noProof="0" dirty="0">
                <a:ln>
                  <a:noFill/>
                </a:ln>
                <a:solidFill>
                  <a:schemeClr val="bg1">
                    <a:lumMod val="50000"/>
                  </a:schemeClr>
                </a:solidFill>
                <a:effectLst/>
                <a:uLnTx/>
                <a:uFillTx/>
                <a:latin typeface="微软雅黑" pitchFamily="34" charset="-122"/>
                <a:ea typeface="微软雅黑" pitchFamily="34" charset="-122"/>
              </a:endParaRPr>
            </a:p>
          </p:txBody>
        </p:sp>
      </p:grpSp>
      <p:sp>
        <p:nvSpPr>
          <p:cNvPr id="20" name="文本占位符 3"/>
          <p:cNvSpPr txBox="1">
            <a:spLocks/>
          </p:cNvSpPr>
          <p:nvPr/>
        </p:nvSpPr>
        <p:spPr>
          <a:xfrm>
            <a:off x="1050682" y="961601"/>
            <a:ext cx="10125318" cy="749273"/>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r>
              <a:rPr lang="zh-CN" altLang="en-US" sz="4500" dirty="0">
                <a:solidFill>
                  <a:srgbClr val="FC6204"/>
                </a:solidFill>
                <a:latin typeface="Times New Roman" pitchFamily="18" charset="0"/>
                <a:ea typeface="微软雅黑" pitchFamily="34" charset="-122"/>
                <a:cs typeface="Times New Roman" pitchFamily="18" charset="0"/>
              </a:rPr>
              <a:t>第</a:t>
            </a:r>
            <a:r>
              <a:rPr lang="en-US" altLang="zh-CN" sz="4500" dirty="0">
                <a:solidFill>
                  <a:srgbClr val="FC6204"/>
                </a:solidFill>
                <a:latin typeface="Times New Roman" pitchFamily="18" charset="0"/>
                <a:ea typeface="微软雅黑" pitchFamily="34" charset="-122"/>
                <a:cs typeface="Times New Roman" pitchFamily="18" charset="0"/>
              </a:rPr>
              <a:t>16</a:t>
            </a:r>
            <a:r>
              <a:rPr lang="zh-CN" altLang="en-US" sz="4500" dirty="0">
                <a:solidFill>
                  <a:srgbClr val="FC6204"/>
                </a:solidFill>
                <a:latin typeface="Times New Roman" pitchFamily="18" charset="0"/>
                <a:ea typeface="微软雅黑" pitchFamily="34" charset="-122"/>
                <a:cs typeface="Times New Roman" pitchFamily="18" charset="0"/>
              </a:rPr>
              <a:t>课　过小孤山大孤山</a:t>
            </a:r>
          </a:p>
        </p:txBody>
      </p:sp>
    </p:spTree>
    <p:extLst>
      <p:ext uri="{BB962C8B-B14F-4D97-AF65-F5344CB8AC3E}">
        <p14:creationId xmlns:p14="http://schemas.microsoft.com/office/powerpoint/2010/main" val="3474571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8820" y="233953"/>
            <a:ext cx="11686480" cy="5863144"/>
          </a:xfrm>
          <a:prstGeom prst="rect">
            <a:avLst/>
          </a:prstGeom>
          <a:noFill/>
        </p:spPr>
        <p:txBody>
          <a:bodyPr wrap="square" rtlCol="0">
            <a:spAutoFit/>
          </a:bodyPr>
          <a:lstStyle/>
          <a:p>
            <a:pPr algn="just">
              <a:lnSpc>
                <a:spcPct val="150000"/>
              </a:lnSpc>
              <a:spcAft>
                <a:spcPts val="0"/>
              </a:spcAft>
              <a:tabLst>
                <a:tab pos="2070735" algn="l"/>
              </a:tabLst>
            </a:pPr>
            <a:r>
              <a:rPr lang="en-US" altLang="zh-CN" sz="2500" kern="100" dirty="0" smtClean="0">
                <a:latin typeface="Times New Roman"/>
                <a:ea typeface="微软雅黑"/>
                <a:cs typeface="Times New Roman"/>
              </a:rPr>
              <a:t>        </a:t>
            </a:r>
            <a:r>
              <a:rPr lang="zh-CN" altLang="zh-CN" sz="2500" kern="100" dirty="0" smtClean="0">
                <a:latin typeface="Times New Roman"/>
                <a:ea typeface="微软雅黑"/>
                <a:cs typeface="Times New Roman"/>
              </a:rPr>
              <a:t>陆游</a:t>
            </a:r>
            <a:r>
              <a:rPr lang="zh-CN" altLang="zh-CN" sz="2500" kern="100" dirty="0">
                <a:latin typeface="Times New Roman"/>
                <a:ea typeface="微软雅黑"/>
                <a:cs typeface="Times New Roman"/>
              </a:rPr>
              <a:t>爱花，日久成痴。开遍成都诸家园林的海棠，海云寺</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一树千苞</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的茶花，临安深巷叫卖的杏花，更有那故乡镜湖边的临水桃花，都是他的羁旅良友，穷途佳人。陆游尤爱梅花，一生写了一百六十多首咏梅诗词，翻翻《剑南诗稿》，所涉梅花诗，就达四百余首，足见爱梅之深。他的咏梅诗词中，尤以《卜算子</a:t>
            </a:r>
            <a:r>
              <a:rPr lang="en-US" altLang="zh-CN" sz="2500" kern="100" dirty="0" smtClean="0">
                <a:latin typeface="方正宋一简体" pitchFamily="65" charset="-122"/>
                <a:ea typeface="方正宋一简体" pitchFamily="65" charset="-122"/>
                <a:cs typeface="Courier New"/>
              </a:rPr>
              <a:t>·</a:t>
            </a:r>
            <a:r>
              <a:rPr lang="zh-CN" altLang="zh-CN" sz="2500" kern="100" dirty="0" smtClean="0">
                <a:latin typeface="Times New Roman"/>
                <a:ea typeface="微软雅黑"/>
                <a:cs typeface="Times New Roman"/>
              </a:rPr>
              <a:t>咏梅</a:t>
            </a:r>
            <a:r>
              <a:rPr lang="zh-CN" altLang="zh-CN" sz="2500" kern="100" dirty="0">
                <a:latin typeface="Times New Roman"/>
                <a:ea typeface="微软雅黑"/>
                <a:cs typeface="Times New Roman"/>
              </a:rPr>
              <a:t>》最为人所熟知。陆游为何如此爱梅？许是</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独标高格</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的梅花最契合诗人性情。陆游一生</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许国虽坚</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，但</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朝天无路</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，受尽当权者的排挤与打击，但他坚持自己的主张，从不动摇，哪怕因此而遭讥讽，丢官帽，断生计，始终不屈不挠，就像他说的</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一生不作牛衣泣，万事从渠马耳风</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。从陆游开始，梅花便成了士大夫节操坚贞的象征。陆游还在《花时遍游诸家园》一诗中说</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为爱名花抵死狂</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，爱花不仅成痴，而且疯狂，纵观古今，能望其项背者鲜也。</a:t>
            </a:r>
            <a:endParaRPr lang="zh-CN" altLang="zh-CN" sz="2500" kern="100" dirty="0">
              <a:effectLst/>
              <a:latin typeface="宋体"/>
              <a:cs typeface="Courier New"/>
            </a:endParaRPr>
          </a:p>
        </p:txBody>
      </p:sp>
    </p:spTree>
    <p:extLst>
      <p:ext uri="{BB962C8B-B14F-4D97-AF65-F5344CB8AC3E}">
        <p14:creationId xmlns:p14="http://schemas.microsoft.com/office/powerpoint/2010/main" val="3161056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2536" y="103783"/>
            <a:ext cx="11647364" cy="6018955"/>
          </a:xfrm>
          <a:prstGeom prst="rect">
            <a:avLst/>
          </a:prstGeom>
          <a:noFill/>
        </p:spPr>
        <p:txBody>
          <a:bodyPr wrap="square" rtlCol="0">
            <a:spAutoFit/>
          </a:bodyPr>
          <a:lstStyle/>
          <a:p>
            <a:pPr algn="just">
              <a:lnSpc>
                <a:spcPct val="150000"/>
              </a:lnSpc>
              <a:spcAft>
                <a:spcPts val="0"/>
              </a:spcAft>
              <a:tabLst>
                <a:tab pos="2070735" algn="l"/>
              </a:tabLst>
            </a:pPr>
            <a:r>
              <a:rPr lang="en-US" altLang="zh-CN" sz="2600" kern="100" dirty="0" smtClean="0">
                <a:latin typeface="Times New Roman"/>
                <a:ea typeface="微软雅黑"/>
                <a:cs typeface="Times New Roman"/>
              </a:rPr>
              <a:t>        </a:t>
            </a:r>
            <a:r>
              <a:rPr lang="zh-CN" altLang="zh-CN" sz="2600" kern="100" dirty="0" smtClean="0">
                <a:latin typeface="Times New Roman"/>
                <a:ea typeface="微软雅黑"/>
                <a:cs typeface="Times New Roman"/>
              </a:rPr>
              <a:t>陆游</a:t>
            </a:r>
            <a:r>
              <a:rPr lang="zh-CN" altLang="zh-CN" sz="2600" kern="100" dirty="0">
                <a:latin typeface="Times New Roman"/>
                <a:ea typeface="微软雅黑"/>
                <a:cs typeface="Times New Roman"/>
              </a:rPr>
              <a:t>好交友，无论仕宦文武还是方外僧道，无论名流雅士还是落魄书生，乃至江湖侠客，深山隐逸，只要性情契合，便不拘一格，倾心交往。他虽说始终反对朝廷的</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和戎</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政策，并对以出卖抗金英雄为晋身之阶的权贵进行了坚决的斗争，显示出壁垒分明的政治主张，但对于品行端良的朋友，并不苛求主张同一，显示出他宽容的胸怀。陆游曾试图劝说范成大积极筹措，蓄力反攻，但范成大权位日高，深知朝廷对金求和政策的牢不可破，故对抗金这一</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雷池</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不敢轻越一步。即使这样，也没有影响他们情谊日笃的交往。海棠盛开的季节，范成大常常与幕僚诗友在制置司西园设宴观花，锦亭美酒，舞衫琵琶，座上必邀陆游。两人虽为上下主宾，但全无官场俗套，吟诗作句，唱酬不绝，每每篇章一出，士大夫争相吟诵，一时洛阳纸贵，传为佳话。</a:t>
            </a:r>
            <a:endParaRPr lang="zh-CN" altLang="zh-CN" sz="2600" kern="100" dirty="0">
              <a:effectLst/>
              <a:latin typeface="宋体"/>
              <a:cs typeface="Courier New"/>
            </a:endParaRPr>
          </a:p>
        </p:txBody>
      </p:sp>
    </p:spTree>
    <p:extLst>
      <p:ext uri="{BB962C8B-B14F-4D97-AF65-F5344CB8AC3E}">
        <p14:creationId xmlns:p14="http://schemas.microsoft.com/office/powerpoint/2010/main" val="3565422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2536" y="103783"/>
            <a:ext cx="11647364" cy="6018955"/>
          </a:xfrm>
          <a:prstGeom prst="rect">
            <a:avLst/>
          </a:prstGeom>
          <a:noFill/>
        </p:spPr>
        <p:txBody>
          <a:bodyPr wrap="square" rtlCol="0">
            <a:spAutoFit/>
          </a:bodyPr>
          <a:lstStyle/>
          <a:p>
            <a:pPr algn="just">
              <a:lnSpc>
                <a:spcPct val="150000"/>
              </a:lnSpc>
              <a:spcAft>
                <a:spcPts val="0"/>
              </a:spcAft>
              <a:tabLst>
                <a:tab pos="2070735" algn="l"/>
              </a:tabLst>
            </a:pPr>
            <a:r>
              <a:rPr lang="en-US" altLang="zh-CN" sz="2600" kern="100" dirty="0" smtClean="0">
                <a:latin typeface="宋体"/>
                <a:ea typeface="微软雅黑"/>
                <a:cs typeface="Times New Roman"/>
              </a:rPr>
              <a:t>    “</a:t>
            </a:r>
            <a:r>
              <a:rPr lang="zh-CN" altLang="zh-CN" sz="2600" kern="100" dirty="0">
                <a:latin typeface="Times New Roman"/>
                <a:ea typeface="微软雅黑"/>
                <a:cs typeface="Times New Roman"/>
              </a:rPr>
              <a:t>淡交如水，久而不坏</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是陆游一生不变的交友原则。他与辛弃疾，两人都是名震当时影响深远的文坛巨擘，都有救国救民恢复中原的志向，都亲历过雕弓宝马的生活，都曾因主张抗金被朝廷长期投闲置散，性格特点和政治主张上的相似，使他俩引为莫逆。陆游晚年赋闲二十年，后来甚至饲禄也不再向朝廷申请了，忍饥裁句，枵腹读书，均能排遣自如。他在镜湖边上的那几间茅草房年久失修，在风雨中摇摇欲坠。辛弃疾豪侠仗义，多次向陆游提出为他建一栋</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精舍</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，皆为陆游坚拒。其实，早在三十年前，陆游任职嘉州时，朋友晁公武欲以别墅相赠，他也婉言谢绝了，性情如此。</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smtClean="0">
                <a:latin typeface="Times New Roman"/>
                <a:ea typeface="微软雅黑"/>
                <a:cs typeface="Times New Roman"/>
              </a:rPr>
              <a:t>        </a:t>
            </a:r>
            <a:r>
              <a:rPr lang="zh-CN" altLang="zh-CN" sz="2600" kern="100" dirty="0" smtClean="0">
                <a:latin typeface="Times New Roman"/>
                <a:ea typeface="微软雅黑"/>
                <a:cs typeface="Times New Roman"/>
              </a:rPr>
              <a:t>与</a:t>
            </a:r>
            <a:r>
              <a:rPr lang="zh-CN" altLang="zh-CN" sz="2600" kern="100" dirty="0">
                <a:latin typeface="Times New Roman"/>
                <a:ea typeface="微软雅黑"/>
                <a:cs typeface="Times New Roman"/>
              </a:rPr>
              <a:t>陆游至交终生的，同僚中除上文涉及的，还有周必大、韩元吉、杨万里、张季长、朱熹，名士中有谭德称，隐士中有师伯浑，释道方外之士也不少。</a:t>
            </a:r>
            <a:endParaRPr lang="zh-CN" altLang="zh-CN" sz="2600" kern="100" dirty="0">
              <a:effectLst/>
              <a:latin typeface="宋体"/>
              <a:cs typeface="Courier New"/>
            </a:endParaRPr>
          </a:p>
        </p:txBody>
      </p:sp>
    </p:spTree>
    <p:extLst>
      <p:ext uri="{BB962C8B-B14F-4D97-AF65-F5344CB8AC3E}">
        <p14:creationId xmlns:p14="http://schemas.microsoft.com/office/powerpoint/2010/main" val="3996620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1736" y="40283"/>
            <a:ext cx="11748964" cy="6338082"/>
          </a:xfrm>
          <a:prstGeom prst="rect">
            <a:avLst/>
          </a:prstGeom>
          <a:noFill/>
        </p:spPr>
        <p:txBody>
          <a:bodyPr wrap="square" rtlCol="0">
            <a:spAutoFit/>
          </a:bodyPr>
          <a:lstStyle/>
          <a:p>
            <a:pPr algn="just">
              <a:lnSpc>
                <a:spcPct val="139000"/>
              </a:lnSpc>
              <a:spcAft>
                <a:spcPts val="0"/>
              </a:spcAft>
              <a:tabLst>
                <a:tab pos="2070735" algn="l"/>
              </a:tabLst>
            </a:pPr>
            <a:r>
              <a:rPr lang="en-US" altLang="zh-CN" sz="2400" kern="100" dirty="0" smtClean="0">
                <a:latin typeface="Times New Roman"/>
                <a:ea typeface="微软雅黑"/>
                <a:cs typeface="Times New Roman"/>
              </a:rPr>
              <a:t>        </a:t>
            </a:r>
            <a:r>
              <a:rPr lang="zh-CN" altLang="zh-CN" sz="2400" kern="100" dirty="0" smtClean="0">
                <a:latin typeface="Times New Roman"/>
                <a:ea typeface="微软雅黑"/>
                <a:cs typeface="Times New Roman"/>
              </a:rPr>
              <a:t>陆</a:t>
            </a:r>
            <a:r>
              <a:rPr lang="zh-CN" altLang="zh-CN" sz="2400" kern="100" spc="-50" dirty="0" smtClean="0">
                <a:latin typeface="Times New Roman"/>
                <a:ea typeface="微软雅黑"/>
                <a:cs typeface="Times New Roman"/>
              </a:rPr>
              <a:t>游</a:t>
            </a:r>
            <a:r>
              <a:rPr lang="zh-CN" altLang="zh-CN" sz="2400" kern="100" spc="-50" dirty="0">
                <a:latin typeface="Times New Roman"/>
                <a:ea typeface="微软雅黑"/>
                <a:cs typeface="Times New Roman"/>
              </a:rPr>
              <a:t>虽然爱国抗敌的政治主张始终如一，对卖国求荣的人和事也进行了坚决的斗争，但他的性格也有其双重性，比如说他既佩服</a:t>
            </a:r>
            <a:r>
              <a:rPr lang="en-US" altLang="zh-CN" sz="2400" kern="100" spc="-50" dirty="0">
                <a:latin typeface="宋体"/>
                <a:ea typeface="微软雅黑"/>
                <a:cs typeface="Times New Roman"/>
              </a:rPr>
              <a:t>“</a:t>
            </a:r>
            <a:r>
              <a:rPr lang="zh-CN" altLang="zh-CN" sz="2400" kern="100" spc="-50" dirty="0">
                <a:latin typeface="Times New Roman"/>
                <a:ea typeface="微软雅黑"/>
                <a:cs typeface="Times New Roman"/>
              </a:rPr>
              <a:t>奉命于危难之间</a:t>
            </a:r>
            <a:r>
              <a:rPr lang="en-US" altLang="zh-CN" sz="2400" kern="100" spc="-50" dirty="0">
                <a:latin typeface="宋体"/>
                <a:ea typeface="微软雅黑"/>
                <a:cs typeface="Times New Roman"/>
              </a:rPr>
              <a:t>”</a:t>
            </a:r>
            <a:r>
              <a:rPr lang="zh-CN" altLang="zh-CN" sz="2400" kern="100" spc="-50" dirty="0">
                <a:latin typeface="Times New Roman"/>
                <a:ea typeface="微软雅黑"/>
                <a:cs typeface="Times New Roman"/>
              </a:rPr>
              <a:t>的诸葛亮，又佩服擅长黄老之术的安期生；既以邦国济世为己任，又相信老庄学说的释道精神；既希望效法吐哺周公，又以</a:t>
            </a:r>
            <a:r>
              <a:rPr lang="en-US" altLang="zh-CN" sz="2400" kern="100" spc="-50" dirty="0">
                <a:latin typeface="宋体"/>
                <a:ea typeface="微软雅黑"/>
                <a:cs typeface="Times New Roman"/>
              </a:rPr>
              <a:t>“</a:t>
            </a:r>
            <a:r>
              <a:rPr lang="zh-CN" altLang="zh-CN" sz="2400" kern="100" spc="-50" dirty="0">
                <a:latin typeface="Times New Roman"/>
                <a:ea typeface="微软雅黑"/>
                <a:cs typeface="Times New Roman"/>
              </a:rPr>
              <a:t>不为五斗米折腰</a:t>
            </a:r>
            <a:r>
              <a:rPr lang="en-US" altLang="zh-CN" sz="2400" kern="100" spc="-50" dirty="0">
                <a:latin typeface="宋体"/>
                <a:ea typeface="微软雅黑"/>
                <a:cs typeface="Times New Roman"/>
              </a:rPr>
              <a:t>”</a:t>
            </a:r>
            <a:r>
              <a:rPr lang="zh-CN" altLang="zh-CN" sz="2400" kern="100" spc="-50" dirty="0">
                <a:latin typeface="Times New Roman"/>
                <a:ea typeface="微软雅黑"/>
                <a:cs typeface="Times New Roman"/>
              </a:rPr>
              <a:t>的陶渊明为精神皈依。这种看似摇摆、反复、矛盾的思想，交织郁结于诗人内心，表现出深沉的愤懑和痛苦。陆游壮年入川，九年间做过幕宾，任过小吏，皆不得志，常常花前纵饮，月下畅言，终于被朝廷以</a:t>
            </a:r>
            <a:r>
              <a:rPr lang="en-US" altLang="zh-CN" sz="2400" kern="100" spc="-50" dirty="0">
                <a:latin typeface="宋体"/>
                <a:ea typeface="微软雅黑"/>
                <a:cs typeface="Times New Roman"/>
              </a:rPr>
              <a:t>“</a:t>
            </a:r>
            <a:r>
              <a:rPr lang="zh-CN" altLang="zh-CN" sz="2400" kern="100" spc="-50" dirty="0">
                <a:latin typeface="Times New Roman"/>
                <a:ea typeface="微软雅黑"/>
                <a:cs typeface="Times New Roman"/>
              </a:rPr>
              <a:t>宴饮颓放</a:t>
            </a:r>
            <a:r>
              <a:rPr lang="en-US" altLang="zh-CN" sz="2400" kern="100" spc="-50" dirty="0">
                <a:latin typeface="宋体"/>
                <a:ea typeface="微软雅黑"/>
                <a:cs typeface="Times New Roman"/>
              </a:rPr>
              <a:t>”</a:t>
            </a:r>
            <a:r>
              <a:rPr lang="zh-CN" altLang="zh-CN" sz="2400" kern="100" spc="-50" dirty="0">
                <a:latin typeface="Times New Roman"/>
                <a:ea typeface="微软雅黑"/>
                <a:cs typeface="Times New Roman"/>
              </a:rPr>
              <a:t>罢归。按常情受到这种打击，表面总该有所收敛才是，但他不仅不思悔改，反而自号</a:t>
            </a:r>
            <a:r>
              <a:rPr lang="en-US" altLang="zh-CN" sz="2400" kern="100" spc="-50" dirty="0">
                <a:latin typeface="宋体"/>
                <a:ea typeface="微软雅黑"/>
                <a:cs typeface="Times New Roman"/>
              </a:rPr>
              <a:t>“</a:t>
            </a:r>
            <a:r>
              <a:rPr lang="zh-CN" altLang="zh-CN" sz="2400" kern="100" spc="-50" dirty="0">
                <a:latin typeface="Times New Roman"/>
                <a:ea typeface="微软雅黑"/>
                <a:cs typeface="Times New Roman"/>
              </a:rPr>
              <a:t>放翁</a:t>
            </a:r>
            <a:r>
              <a:rPr lang="en-US" altLang="zh-CN" sz="2400" kern="100" spc="-50" dirty="0">
                <a:latin typeface="宋体"/>
                <a:ea typeface="微软雅黑"/>
                <a:cs typeface="Times New Roman"/>
              </a:rPr>
              <a:t>”</a:t>
            </a:r>
            <a:r>
              <a:rPr lang="zh-CN" altLang="zh-CN" sz="2400" kern="100" spc="-50" dirty="0">
                <a:latin typeface="Times New Roman"/>
                <a:ea typeface="微软雅黑"/>
                <a:cs typeface="Times New Roman"/>
              </a:rPr>
              <a:t>，公然叫板。这就是陆游之所以成为陆游的关键，放言无忌，酣畅淋漓</a:t>
            </a:r>
            <a:r>
              <a:rPr lang="zh-CN" altLang="zh-CN" sz="2400" kern="100" dirty="0">
                <a:latin typeface="Times New Roman"/>
                <a:ea typeface="微软雅黑"/>
                <a:cs typeface="Times New Roman"/>
              </a:rPr>
              <a:t>。</a:t>
            </a:r>
            <a:endParaRPr lang="zh-CN" altLang="zh-CN" sz="2400" kern="100" dirty="0">
              <a:latin typeface="宋体"/>
              <a:cs typeface="Courier New"/>
            </a:endParaRPr>
          </a:p>
          <a:p>
            <a:pPr algn="just">
              <a:lnSpc>
                <a:spcPct val="139000"/>
              </a:lnSpc>
              <a:spcAft>
                <a:spcPts val="0"/>
              </a:spcAft>
              <a:tabLst>
                <a:tab pos="2070735" algn="l"/>
              </a:tabLst>
            </a:pPr>
            <a:r>
              <a:rPr lang="zh-CN" altLang="zh-CN" sz="2400" b="1" kern="100" dirty="0">
                <a:solidFill>
                  <a:schemeClr val="accent6">
                    <a:lumMod val="75000"/>
                  </a:schemeClr>
                </a:solidFill>
                <a:latin typeface="Times New Roman"/>
                <a:ea typeface="微软雅黑"/>
                <a:cs typeface="Times New Roman"/>
              </a:rPr>
              <a:t>【赏析】</a:t>
            </a:r>
            <a:r>
              <a:rPr lang="zh-CN" altLang="zh-CN" sz="2400" kern="100" dirty="0">
                <a:latin typeface="Times New Roman"/>
                <a:ea typeface="微软雅黑"/>
                <a:cs typeface="Times New Roman"/>
              </a:rPr>
              <a:t>　陆游虽然仕途蹭蹬，命运多舛，但他并不消沉颓唐，个人荣辱从未放在心上，只念念不忘请缨杀敌。但是朝廷上的派系倾轧，使他没有建功立业的机会，报国无门、壮志难酬，他只能赋诗言志，发泄自己的感慨。透过他的诗句，我们看到了陆游内心的隐痛。</a:t>
            </a:r>
            <a:endParaRPr lang="zh-CN" altLang="zh-CN" sz="2400" kern="100" dirty="0">
              <a:effectLst/>
              <a:latin typeface="宋体"/>
              <a:cs typeface="Courier New"/>
            </a:endParaRPr>
          </a:p>
        </p:txBody>
      </p:sp>
    </p:spTree>
    <p:extLst>
      <p:ext uri="{BB962C8B-B14F-4D97-AF65-F5344CB8AC3E}">
        <p14:creationId xmlns:p14="http://schemas.microsoft.com/office/powerpoint/2010/main" val="2812089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3336" y="726083"/>
            <a:ext cx="11558464" cy="4401205"/>
          </a:xfrm>
          <a:prstGeom prst="rect">
            <a:avLst/>
          </a:prstGeom>
          <a:noFill/>
        </p:spPr>
        <p:txBody>
          <a:bodyPr wrap="square" rtlCol="0">
            <a:spAutoFit/>
          </a:bodyPr>
          <a:lstStyle/>
          <a:p>
            <a:pPr algn="just">
              <a:lnSpc>
                <a:spcPct val="200000"/>
              </a:lnSpc>
              <a:tabLst>
                <a:tab pos="2070735" algn="l"/>
              </a:tabLst>
            </a:pPr>
            <a:r>
              <a:rPr lang="en-US" altLang="zh-CN" sz="2800" b="1" kern="100" dirty="0">
                <a:solidFill>
                  <a:schemeClr val="bg1">
                    <a:lumMod val="50000"/>
                  </a:schemeClr>
                </a:solidFill>
                <a:latin typeface="Times New Roman"/>
                <a:ea typeface="微软雅黑"/>
                <a:cs typeface="Courier New"/>
              </a:rPr>
              <a:t>2</a:t>
            </a:r>
            <a:r>
              <a:rPr lang="zh-CN" altLang="zh-CN" sz="2800" b="1" kern="100" dirty="0">
                <a:solidFill>
                  <a:schemeClr val="bg1">
                    <a:lumMod val="50000"/>
                  </a:schemeClr>
                </a:solidFill>
                <a:latin typeface="Times New Roman"/>
                <a:ea typeface="微软雅黑"/>
                <a:cs typeface="Courier New"/>
              </a:rPr>
              <a:t>．写作迁移</a:t>
            </a:r>
          </a:p>
          <a:p>
            <a:pPr algn="just">
              <a:lnSpc>
                <a:spcPct val="200000"/>
              </a:lnSpc>
              <a:spcAft>
                <a:spcPts val="0"/>
              </a:spcAft>
              <a:tabLst>
                <a:tab pos="2070735" algn="l"/>
              </a:tabLst>
            </a:pPr>
            <a:r>
              <a:rPr lang="zh-CN" altLang="zh-CN" sz="2800" b="1" kern="100" dirty="0">
                <a:solidFill>
                  <a:schemeClr val="accent6">
                    <a:lumMod val="75000"/>
                  </a:schemeClr>
                </a:solidFill>
                <a:latin typeface="Times New Roman"/>
                <a:ea typeface="微软雅黑"/>
                <a:cs typeface="Times New Roman"/>
              </a:rPr>
              <a:t>【角度】</a:t>
            </a:r>
            <a:r>
              <a:rPr lang="zh-CN" altLang="zh-CN" sz="2800" kern="100" dirty="0">
                <a:latin typeface="Times New Roman"/>
                <a:ea typeface="微软雅黑"/>
                <a:cs typeface="Times New Roman"/>
              </a:rPr>
              <a:t>　对比是写作中的一种常用的手法。它通常将不同事物或同一事物的不同的两面列举出来，加以对照，突出矛盾双方最本质的特征，使形象更加鲜明，起到相反相成的艺术效果。</a:t>
            </a:r>
            <a:endParaRPr lang="zh-CN" altLang="zh-CN" sz="2800" kern="100" dirty="0">
              <a:latin typeface="宋体"/>
              <a:cs typeface="Courier New"/>
            </a:endParaRPr>
          </a:p>
          <a:p>
            <a:pPr algn="just">
              <a:lnSpc>
                <a:spcPct val="200000"/>
              </a:lnSpc>
              <a:spcAft>
                <a:spcPts val="0"/>
              </a:spcAft>
              <a:tabLst>
                <a:tab pos="2070735" algn="l"/>
              </a:tabLst>
            </a:pPr>
            <a:r>
              <a:rPr lang="zh-CN" altLang="zh-CN" sz="2800" kern="100" dirty="0">
                <a:latin typeface="Times New Roman"/>
                <a:ea typeface="微软雅黑"/>
                <a:cs typeface="Times New Roman"/>
              </a:rPr>
              <a:t>借鉴《过小孤山大孤山》的对比手法，写一段文字。</a:t>
            </a:r>
            <a:endParaRPr lang="zh-CN" altLang="zh-CN" sz="2800" kern="100" dirty="0">
              <a:effectLst/>
              <a:latin typeface="宋体"/>
              <a:cs typeface="Courier New"/>
            </a:endParaRPr>
          </a:p>
        </p:txBody>
      </p:sp>
    </p:spTree>
    <p:extLst>
      <p:ext uri="{BB962C8B-B14F-4D97-AF65-F5344CB8AC3E}">
        <p14:creationId xmlns:p14="http://schemas.microsoft.com/office/powerpoint/2010/main" val="2729296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4912" y="468431"/>
            <a:ext cx="11783888" cy="5262979"/>
          </a:xfrm>
          <a:prstGeom prst="rect">
            <a:avLst/>
          </a:prstGeom>
          <a:noFill/>
        </p:spPr>
        <p:txBody>
          <a:bodyPr wrap="square" rtlCol="0">
            <a:spAutoFit/>
          </a:bodyPr>
          <a:lstStyle/>
          <a:p>
            <a:pPr algn="just">
              <a:lnSpc>
                <a:spcPct val="150000"/>
              </a:lnSpc>
              <a:spcAft>
                <a:spcPts val="0"/>
              </a:spcAft>
              <a:tabLst>
                <a:tab pos="2070735" algn="l"/>
              </a:tabLst>
            </a:pPr>
            <a:r>
              <a:rPr lang="zh-CN" altLang="zh-CN" sz="2800" b="1" kern="100" dirty="0">
                <a:solidFill>
                  <a:schemeClr val="accent6">
                    <a:lumMod val="75000"/>
                  </a:schemeClr>
                </a:solidFill>
                <a:latin typeface="Times New Roman"/>
                <a:ea typeface="微软雅黑"/>
                <a:cs typeface="Times New Roman"/>
              </a:rPr>
              <a:t>【写作示例】</a:t>
            </a:r>
            <a:r>
              <a:rPr lang="zh-CN" altLang="zh-CN" sz="2800" kern="100" dirty="0">
                <a:latin typeface="Times New Roman"/>
                <a:ea typeface="微软雅黑"/>
                <a:cs typeface="Times New Roman"/>
              </a:rPr>
              <a:t>　地上的落叶，有的已经枯萎了；有的是刚落下的，还隐隐透着一丝绿意；还有的是几天前就已经落下的，被虫蛀了好几个洞。</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这时</a:t>
            </a:r>
            <a:r>
              <a:rPr lang="zh-CN" altLang="zh-CN" sz="2800" kern="100" dirty="0">
                <a:latin typeface="Times New Roman"/>
                <a:ea typeface="微软雅黑"/>
                <a:cs typeface="Times New Roman"/>
              </a:rPr>
              <a:t>，我抬起头，映入我眼帘的，是一片火红的枫树林。那枫叶，红得那样光亮，红得那样热烈。我走进枫树林，捡起一片枫叶，细细观察。这片枫叶好像一个美丽的红五星，又像是一只张开的小手掌。叶脉在叶间肆意伸展，仿佛自己是这里最漂亮的，可却又悄悄地为枫叶添上了一丝美丽。我又瞧了瞧枫叶，这片枫叶的颜色可真漂亮，它是大红色的，红得那么鲜艳，那么动人心魄。</a:t>
            </a:r>
            <a:endParaRPr lang="zh-CN" altLang="zh-CN" sz="2800" kern="100" dirty="0">
              <a:effectLst/>
              <a:latin typeface="宋体"/>
              <a:cs typeface="Courier New"/>
            </a:endParaRPr>
          </a:p>
        </p:txBody>
      </p:sp>
      <p:grpSp>
        <p:nvGrpSpPr>
          <p:cNvPr id="9" name="组合 8"/>
          <p:cNvGrpSpPr/>
          <p:nvPr/>
        </p:nvGrpSpPr>
        <p:grpSpPr>
          <a:xfrm rot="5400000">
            <a:off x="11453134" y="5661566"/>
            <a:ext cx="549128" cy="549414"/>
            <a:chOff x="11226607" y="6533712"/>
            <a:chExt cx="360000" cy="360000"/>
          </a:xfrm>
        </p:grpSpPr>
        <p:sp>
          <p:nvSpPr>
            <p:cNvPr id="10" name="椭圆 9">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燕尾形 10">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2999795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6717805"/>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8523" y="627555"/>
            <a:ext cx="1793896" cy="489558"/>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200" b="1" dirty="0" smtClean="0">
                <a:solidFill>
                  <a:schemeClr val="bg1">
                    <a:lumMod val="50000"/>
                  </a:schemeClr>
                </a:solidFill>
                <a:latin typeface="微软雅黑" pitchFamily="34" charset="-122"/>
                <a:ea typeface="微软雅黑" pitchFamily="34" charset="-122"/>
              </a:rPr>
              <a:t>品赏作者</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5" name="矩形 4"/>
          <p:cNvSpPr/>
          <p:nvPr/>
        </p:nvSpPr>
        <p:spPr>
          <a:xfrm>
            <a:off x="191910" y="1033471"/>
            <a:ext cx="9028290" cy="5220340"/>
          </a:xfrm>
          <a:prstGeom prst="rect">
            <a:avLst/>
          </a:prstGeom>
        </p:spPr>
        <p:txBody>
          <a:bodyPr wrap="square">
            <a:spAutoFit/>
          </a:bodyPr>
          <a:lstStyle/>
          <a:p>
            <a:pPr algn="ctr">
              <a:lnSpc>
                <a:spcPct val="143000"/>
              </a:lnSpc>
              <a:spcAft>
                <a:spcPts val="0"/>
              </a:spcAft>
              <a:tabLst>
                <a:tab pos="2070735" algn="l"/>
              </a:tabLst>
            </a:pPr>
            <a:r>
              <a:rPr lang="en-US" altLang="zh-CN" sz="3600" b="1" kern="100" dirty="0">
                <a:solidFill>
                  <a:srgbClr val="00B050"/>
                </a:solidFill>
                <a:latin typeface="宋体"/>
                <a:ea typeface="微软雅黑"/>
                <a:cs typeface="Times New Roman"/>
              </a:rPr>
              <a:t>“</a:t>
            </a:r>
            <a:r>
              <a:rPr lang="zh-CN" altLang="zh-CN" sz="3600" b="1" kern="100" dirty="0">
                <a:solidFill>
                  <a:srgbClr val="00B050"/>
                </a:solidFill>
                <a:latin typeface="Times New Roman"/>
                <a:ea typeface="微软雅黑"/>
                <a:cs typeface="Times New Roman"/>
              </a:rPr>
              <a:t>放翁</a:t>
            </a:r>
            <a:r>
              <a:rPr lang="en-US" altLang="zh-CN" sz="3600" b="1" kern="100" dirty="0">
                <a:solidFill>
                  <a:srgbClr val="00B050"/>
                </a:solidFill>
                <a:latin typeface="宋体"/>
                <a:ea typeface="微软雅黑"/>
                <a:cs typeface="Times New Roman"/>
              </a:rPr>
              <a:t>”</a:t>
            </a:r>
            <a:r>
              <a:rPr lang="zh-CN" altLang="zh-CN" sz="3600" b="1" kern="100" dirty="0">
                <a:solidFill>
                  <a:srgbClr val="00B050"/>
                </a:solidFill>
                <a:latin typeface="Times New Roman"/>
                <a:ea typeface="微软雅黑"/>
                <a:cs typeface="Times New Roman"/>
              </a:rPr>
              <a:t>陆游</a:t>
            </a:r>
            <a:endParaRPr lang="zh-CN" altLang="zh-CN" sz="3600" b="1" kern="100" dirty="0">
              <a:solidFill>
                <a:srgbClr val="00B050"/>
              </a:solidFill>
              <a:latin typeface="宋体"/>
              <a:cs typeface="Courier New"/>
            </a:endParaRPr>
          </a:p>
          <a:p>
            <a:pPr algn="just">
              <a:lnSpc>
                <a:spcPct val="143000"/>
              </a:lnSpc>
              <a:spcAft>
                <a:spcPts val="0"/>
              </a:spcAft>
              <a:tabLst>
                <a:tab pos="2070735" algn="l"/>
              </a:tabLst>
            </a:pPr>
            <a:r>
              <a:rPr lang="en-US" altLang="zh-CN" sz="2500" kern="100" dirty="0" smtClean="0">
                <a:latin typeface="宋体"/>
                <a:ea typeface="微软雅黑"/>
                <a:cs typeface="Times New Roman"/>
              </a:rPr>
              <a:t>    “</a:t>
            </a:r>
            <a:r>
              <a:rPr lang="zh-CN" altLang="zh-CN" sz="2500" kern="100" dirty="0">
                <a:latin typeface="Times New Roman"/>
                <a:ea typeface="微软雅黑"/>
                <a:cs typeface="Times New Roman"/>
              </a:rPr>
              <a:t>天将降大任于是人也，必先苦其心志</a:t>
            </a:r>
            <a:r>
              <a:rPr lang="en-US" altLang="zh-CN" sz="2500" kern="100" dirty="0">
                <a:latin typeface="宋体"/>
                <a:ea typeface="微软雅黑"/>
                <a:cs typeface="Times New Roman"/>
              </a:rPr>
              <a:t>……”</a:t>
            </a:r>
            <a:r>
              <a:rPr lang="zh-CN" altLang="zh-CN" sz="2500" kern="100" spc="-60" dirty="0">
                <a:latin typeface="Times New Roman"/>
                <a:ea typeface="微软雅黑"/>
                <a:cs typeface="Times New Roman"/>
              </a:rPr>
              <a:t>上苍对每个人都是公平的，年少气盛的陆游，心中那一腔悲愤激昂，如山洪般爆发，他要雪国耻，救民生</a:t>
            </a:r>
            <a:r>
              <a:rPr lang="zh-CN" altLang="zh-CN" sz="2500" kern="100" spc="-700" dirty="0">
                <a:latin typeface="Times New Roman"/>
                <a:ea typeface="微软雅黑"/>
                <a:cs typeface="Times New Roman"/>
              </a:rPr>
              <a:t>，</a:t>
            </a:r>
            <a:r>
              <a:rPr lang="zh-CN" altLang="zh-CN" sz="2500" kern="100" spc="-60" dirty="0">
                <a:latin typeface="Times New Roman"/>
                <a:ea typeface="微软雅黑"/>
                <a:cs typeface="Times New Roman"/>
              </a:rPr>
              <a:t>整社稷</a:t>
            </a:r>
            <a:r>
              <a:rPr lang="en-US" altLang="zh-CN" sz="2500" kern="100" spc="-60" dirty="0">
                <a:latin typeface="宋体"/>
                <a:ea typeface="微软雅黑"/>
                <a:cs typeface="Times New Roman"/>
              </a:rPr>
              <a:t>……</a:t>
            </a:r>
            <a:r>
              <a:rPr lang="zh-CN" altLang="zh-CN" sz="2500" kern="100" spc="-60" dirty="0">
                <a:latin typeface="Times New Roman"/>
                <a:ea typeface="微软雅黑"/>
                <a:cs typeface="Times New Roman"/>
              </a:rPr>
              <a:t>然而</a:t>
            </a:r>
            <a:r>
              <a:rPr lang="zh-CN" altLang="zh-CN" sz="2500" kern="100" spc="-700" dirty="0">
                <a:latin typeface="Times New Roman"/>
                <a:ea typeface="微软雅黑"/>
                <a:cs typeface="Times New Roman"/>
              </a:rPr>
              <a:t>，</a:t>
            </a:r>
            <a:r>
              <a:rPr lang="zh-CN" altLang="zh-CN" sz="2500" kern="100" spc="-60" dirty="0">
                <a:latin typeface="Times New Roman"/>
                <a:ea typeface="微软雅黑"/>
                <a:cs typeface="Times New Roman"/>
              </a:rPr>
              <a:t>这一番大志</a:t>
            </a:r>
            <a:r>
              <a:rPr lang="zh-CN" altLang="zh-CN" sz="2500" kern="100" spc="-700" dirty="0">
                <a:latin typeface="Times New Roman"/>
                <a:ea typeface="微软雅黑"/>
                <a:cs typeface="Times New Roman"/>
              </a:rPr>
              <a:t>，</a:t>
            </a:r>
            <a:r>
              <a:rPr lang="zh-CN" altLang="zh-CN" sz="2500" kern="100" spc="-60" dirty="0">
                <a:latin typeface="Times New Roman"/>
                <a:ea typeface="微软雅黑"/>
                <a:cs typeface="Times New Roman"/>
              </a:rPr>
              <a:t>却因奸臣当道</a:t>
            </a:r>
            <a:r>
              <a:rPr lang="zh-CN" altLang="zh-CN" sz="2500" kern="100" spc="-700" dirty="0">
                <a:latin typeface="Times New Roman"/>
                <a:ea typeface="微软雅黑"/>
                <a:cs typeface="Times New Roman"/>
              </a:rPr>
              <a:t>，</a:t>
            </a:r>
            <a:r>
              <a:rPr lang="zh-CN" altLang="zh-CN" sz="2500" kern="100" spc="-60" dirty="0">
                <a:latin typeface="Times New Roman"/>
                <a:ea typeface="微软雅黑"/>
                <a:cs typeface="Times New Roman"/>
              </a:rPr>
              <a:t>终究还是幻影。</a:t>
            </a:r>
            <a:endParaRPr lang="zh-CN" altLang="zh-CN" sz="2500" kern="100" spc="-60" dirty="0">
              <a:latin typeface="宋体"/>
              <a:cs typeface="Courier New"/>
            </a:endParaRPr>
          </a:p>
          <a:p>
            <a:pPr algn="just">
              <a:lnSpc>
                <a:spcPct val="143000"/>
              </a:lnSpc>
              <a:spcAft>
                <a:spcPts val="0"/>
              </a:spcAft>
              <a:tabLst>
                <a:tab pos="2070735" algn="l"/>
              </a:tabLst>
            </a:pPr>
            <a:r>
              <a:rPr lang="en-US" altLang="zh-CN" sz="2500" kern="100" spc="-60" dirty="0" smtClean="0">
                <a:latin typeface="Times New Roman"/>
                <a:ea typeface="微软雅黑"/>
                <a:cs typeface="Times New Roman"/>
              </a:rPr>
              <a:t>        </a:t>
            </a:r>
            <a:r>
              <a:rPr lang="zh-CN" altLang="zh-CN" sz="2500" kern="100" spc="-60" dirty="0" smtClean="0">
                <a:latin typeface="Times New Roman"/>
                <a:ea typeface="微软雅黑"/>
                <a:cs typeface="Times New Roman"/>
              </a:rPr>
              <a:t>同僚</a:t>
            </a:r>
            <a:r>
              <a:rPr lang="zh-CN" altLang="zh-CN" sz="2500" kern="100" spc="-60" dirty="0">
                <a:latin typeface="Times New Roman"/>
                <a:ea typeface="微软雅黑"/>
                <a:cs typeface="Times New Roman"/>
              </a:rPr>
              <a:t>对他不冷不热，称他</a:t>
            </a:r>
            <a:r>
              <a:rPr lang="en-US" altLang="zh-CN" sz="2500" kern="100" spc="-60" dirty="0">
                <a:latin typeface="宋体"/>
                <a:ea typeface="微软雅黑"/>
                <a:cs typeface="Times New Roman"/>
              </a:rPr>
              <a:t>“</a:t>
            </a:r>
            <a:r>
              <a:rPr lang="zh-CN" altLang="zh-CN" sz="2500" kern="100" spc="-60" dirty="0">
                <a:latin typeface="Times New Roman"/>
                <a:ea typeface="微软雅黑"/>
                <a:cs typeface="Times New Roman"/>
              </a:rPr>
              <a:t>不拘礼法，恃酒颓放</a:t>
            </a:r>
            <a:r>
              <a:rPr lang="en-US" altLang="zh-CN" sz="2500" kern="100" spc="-60" dirty="0">
                <a:latin typeface="宋体"/>
                <a:ea typeface="微软雅黑"/>
                <a:cs typeface="Times New Roman"/>
              </a:rPr>
              <a:t>”</a:t>
            </a:r>
            <a:r>
              <a:rPr lang="zh-CN" altLang="zh-CN" sz="2500" kern="100" spc="-60" dirty="0">
                <a:latin typeface="Times New Roman"/>
                <a:ea typeface="微软雅黑"/>
                <a:cs typeface="Times New Roman"/>
              </a:rPr>
              <a:t>。他也不在意，反而自号</a:t>
            </a:r>
            <a:r>
              <a:rPr lang="en-US" altLang="zh-CN" sz="2500" kern="100" spc="-60" dirty="0">
                <a:latin typeface="宋体"/>
                <a:ea typeface="微软雅黑"/>
                <a:cs typeface="Times New Roman"/>
              </a:rPr>
              <a:t>“</a:t>
            </a:r>
            <a:r>
              <a:rPr lang="zh-CN" altLang="zh-CN" sz="2500" kern="100" spc="-60" dirty="0">
                <a:latin typeface="Times New Roman"/>
                <a:ea typeface="微软雅黑"/>
                <a:cs typeface="Times New Roman"/>
              </a:rPr>
              <a:t>放翁</a:t>
            </a:r>
            <a:r>
              <a:rPr lang="en-US" altLang="zh-CN" sz="2500" kern="100" spc="-60" dirty="0">
                <a:latin typeface="宋体"/>
                <a:ea typeface="微软雅黑"/>
                <a:cs typeface="Times New Roman"/>
              </a:rPr>
              <a:t>”</a:t>
            </a:r>
            <a:r>
              <a:rPr lang="zh-CN" altLang="zh-CN" sz="2500" kern="100" spc="-60" dirty="0">
                <a:latin typeface="Times New Roman"/>
                <a:ea typeface="微软雅黑"/>
                <a:cs typeface="Times New Roman"/>
              </a:rPr>
              <a:t>，他就是要放得开，放得起，放得下。放手一搏，重兴高祖之业。为此，他还吟啸一诗</a:t>
            </a:r>
            <a:r>
              <a:rPr lang="zh-CN" altLang="zh-CN" sz="2500" kern="100" spc="-60" dirty="0" smtClean="0">
                <a:latin typeface="Times New Roman"/>
                <a:ea typeface="微软雅黑"/>
                <a:cs typeface="Times New Roman"/>
              </a:rPr>
              <a:t>：</a:t>
            </a:r>
            <a:r>
              <a:rPr lang="en-US" altLang="zh-CN" sz="2500" kern="100" dirty="0" smtClean="0">
                <a:latin typeface="宋体"/>
                <a:ea typeface="微软雅黑"/>
                <a:cs typeface="Times New Roman"/>
              </a:rPr>
              <a:t>“</a:t>
            </a:r>
            <a:r>
              <a:rPr lang="zh-CN" altLang="zh-CN" sz="2500" kern="100" dirty="0">
                <a:latin typeface="Times New Roman"/>
                <a:ea typeface="微软雅黑"/>
                <a:cs typeface="Times New Roman"/>
              </a:rPr>
              <a:t>飞霜掠面寒压指，一寸丹心唯报国。</a:t>
            </a:r>
            <a:r>
              <a:rPr lang="en-US" altLang="zh-CN" sz="2500" kern="100" dirty="0" smtClean="0">
                <a:latin typeface="宋体"/>
                <a:ea typeface="微软雅黑"/>
                <a:cs typeface="Times New Roman"/>
              </a:rPr>
              <a:t>”</a:t>
            </a:r>
          </a:p>
        </p:txBody>
      </p:sp>
      <p:pic>
        <p:nvPicPr>
          <p:cNvPr id="8194" name="Picture 2" descr="C:\Users\Administrator\Desktop\语文图\15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5775" y="2051048"/>
            <a:ext cx="2638425" cy="3975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110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7310" y="461971"/>
            <a:ext cx="11733390" cy="5128327"/>
          </a:xfrm>
          <a:prstGeom prst="rect">
            <a:avLst/>
          </a:prstGeom>
        </p:spPr>
        <p:txBody>
          <a:bodyPr wrap="square">
            <a:spAutoFit/>
          </a:bodyPr>
          <a:lstStyle/>
          <a:p>
            <a:pPr algn="just">
              <a:lnSpc>
                <a:spcPct val="200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历史</a:t>
            </a:r>
            <a:r>
              <a:rPr lang="zh-CN" altLang="zh-CN" sz="2800" kern="100" dirty="0">
                <a:latin typeface="Times New Roman"/>
                <a:ea typeface="微软雅黑"/>
                <a:cs typeface="Times New Roman"/>
              </a:rPr>
              <a:t>是在不断地谱写、不断地重演的。当一个王朝气数将尽，任凭臣子怎样悲愤，都不会有扭转乾坤的可能。不久后，他就被谪贬，而就在这样的形势下，他仍没有放弃自己的丹心。就在一个风雨交加的夜晚，仍拖着病体，挥毫写下</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僵卧孤村不自哀，尚思为国戍轮台</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。一片赤诚，天地可鉴。就连在临终之时，也不忘山河破碎，他的遗作，更是让人不觉潸然。</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王师北定中原日，家祭无忘告乃翁。</a:t>
            </a:r>
            <a:r>
              <a:rPr lang="en-US" altLang="zh-CN" sz="2800" kern="100" dirty="0" smtClean="0">
                <a:latin typeface="宋体"/>
                <a:ea typeface="微软雅黑"/>
                <a:cs typeface="Times New Roman"/>
              </a:rPr>
              <a:t>”</a:t>
            </a:r>
            <a:endParaRPr lang="zh-CN" altLang="zh-CN" sz="2800" kern="100" dirty="0">
              <a:latin typeface="宋体"/>
              <a:cs typeface="Courier New"/>
            </a:endParaRPr>
          </a:p>
        </p:txBody>
      </p:sp>
    </p:spTree>
    <p:extLst>
      <p:ext uri="{BB962C8B-B14F-4D97-AF65-F5344CB8AC3E}">
        <p14:creationId xmlns:p14="http://schemas.microsoft.com/office/powerpoint/2010/main" val="3554105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p:nvPr/>
        </p:nvSpPr>
        <p:spPr>
          <a:xfrm>
            <a:off x="113923" y="133661"/>
            <a:ext cx="1793896" cy="489558"/>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200" b="1" dirty="0" smtClean="0">
                <a:solidFill>
                  <a:schemeClr val="bg1">
                    <a:lumMod val="50000"/>
                  </a:schemeClr>
                </a:solidFill>
                <a:latin typeface="微软雅黑" pitchFamily="34" charset="-122"/>
                <a:ea typeface="微软雅黑" pitchFamily="34" charset="-122"/>
              </a:rPr>
              <a:t>修身名句</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6" name="TextBox 5"/>
          <p:cNvSpPr txBox="1"/>
          <p:nvPr/>
        </p:nvSpPr>
        <p:spPr>
          <a:xfrm>
            <a:off x="242972" y="558808"/>
            <a:ext cx="11669628" cy="5701561"/>
          </a:xfrm>
          <a:prstGeom prst="rect">
            <a:avLst/>
          </a:prstGeom>
          <a:noFill/>
        </p:spPr>
        <p:txBody>
          <a:bodyPr wrap="square" rtlCol="0">
            <a:spAutoFit/>
          </a:bodyPr>
          <a:lstStyle/>
          <a:p>
            <a:pPr algn="ctr">
              <a:lnSpc>
                <a:spcPct val="150000"/>
              </a:lnSpc>
              <a:spcAft>
                <a:spcPts val="0"/>
              </a:spcAft>
              <a:tabLst>
                <a:tab pos="2070735" algn="l"/>
              </a:tabLst>
            </a:pPr>
            <a:r>
              <a:rPr lang="zh-CN" altLang="zh-CN" sz="3500" b="1" kern="100" dirty="0">
                <a:solidFill>
                  <a:srgbClr val="00B050"/>
                </a:solidFill>
                <a:latin typeface="Times New Roman"/>
                <a:ea typeface="微软雅黑"/>
                <a:cs typeface="Times New Roman"/>
              </a:rPr>
              <a:t>厚　德</a:t>
            </a:r>
            <a:endParaRPr lang="zh-CN" altLang="zh-CN" sz="3500" b="1" kern="100" dirty="0">
              <a:solidFill>
                <a:srgbClr val="00B050"/>
              </a:solidFill>
              <a:latin typeface="宋体"/>
              <a:cs typeface="Courier New"/>
            </a:endParaRPr>
          </a:p>
          <a:p>
            <a:pPr algn="just">
              <a:lnSpc>
                <a:spcPct val="150000"/>
              </a:lnSpc>
              <a:spcAft>
                <a:spcPts val="0"/>
              </a:spcAft>
              <a:tabLst>
                <a:tab pos="2070735" algn="l"/>
              </a:tabLst>
            </a:pPr>
            <a:r>
              <a:rPr lang="en-US" altLang="zh-CN" sz="2600" b="1" kern="100" dirty="0">
                <a:solidFill>
                  <a:srgbClr val="00B050"/>
                </a:solidFill>
                <a:latin typeface="Times New Roman"/>
                <a:ea typeface="微软雅黑"/>
                <a:cs typeface="Courier New"/>
              </a:rPr>
              <a:t>1</a:t>
            </a:r>
            <a:r>
              <a:rPr lang="zh-CN" altLang="zh-CN" sz="2600" b="1" kern="100" dirty="0">
                <a:solidFill>
                  <a:srgbClr val="00B050"/>
                </a:solidFill>
                <a:latin typeface="Times New Roman"/>
                <a:ea typeface="微软雅黑"/>
                <a:cs typeface="Times New Roman"/>
              </a:rPr>
              <a:t>．穷则独善其身，达则兼济天下</a:t>
            </a:r>
            <a:r>
              <a:rPr lang="zh-CN" altLang="zh-CN" sz="2600" b="1" kern="100" dirty="0" smtClean="0">
                <a:solidFill>
                  <a:srgbClr val="00B050"/>
                </a:solidFill>
                <a:latin typeface="Times New Roman"/>
                <a:ea typeface="微软雅黑"/>
                <a:cs typeface="Times New Roman"/>
              </a:rPr>
              <a:t>。</a:t>
            </a:r>
            <a:r>
              <a:rPr lang="en-US" altLang="zh-CN" sz="2600" b="1" kern="100" dirty="0" smtClean="0">
                <a:solidFill>
                  <a:srgbClr val="00B050"/>
                </a:solidFill>
                <a:latin typeface="Times New Roman"/>
                <a:ea typeface="微软雅黑"/>
                <a:cs typeface="Times New Roman"/>
              </a:rPr>
              <a:t>					    </a:t>
            </a:r>
            <a:r>
              <a:rPr lang="en-US" altLang="zh-CN" sz="2600" b="1" kern="100" dirty="0" smtClean="0">
                <a:solidFill>
                  <a:srgbClr val="00B050"/>
                </a:solidFill>
                <a:latin typeface="Times New Roman"/>
                <a:ea typeface="微软雅黑"/>
                <a:cs typeface="Courier New"/>
              </a:rPr>
              <a:t>——</a:t>
            </a:r>
            <a:r>
              <a:rPr lang="zh-CN" altLang="zh-CN" sz="2600" b="1" kern="100" dirty="0">
                <a:solidFill>
                  <a:srgbClr val="00B050"/>
                </a:solidFill>
                <a:latin typeface="Times New Roman"/>
                <a:ea typeface="微软雅黑"/>
                <a:cs typeface="Times New Roman"/>
              </a:rPr>
              <a:t>《孟子》</a:t>
            </a:r>
            <a:endParaRPr lang="zh-CN" altLang="zh-CN" sz="2600" b="1" kern="100" dirty="0">
              <a:solidFill>
                <a:srgbClr val="00B050"/>
              </a:solidFill>
              <a:latin typeface="宋体"/>
              <a:cs typeface="Courier New"/>
            </a:endParaRPr>
          </a:p>
          <a:p>
            <a:pPr algn="just">
              <a:lnSpc>
                <a:spcPct val="150000"/>
              </a:lnSpc>
              <a:spcAft>
                <a:spcPts val="0"/>
              </a:spcAft>
              <a:tabLst>
                <a:tab pos="2070735" algn="l"/>
              </a:tabLst>
            </a:pPr>
            <a:r>
              <a:rPr lang="zh-CN" altLang="zh-CN" sz="2600" b="1" kern="100" dirty="0">
                <a:solidFill>
                  <a:schemeClr val="accent6">
                    <a:lumMod val="75000"/>
                  </a:schemeClr>
                </a:solidFill>
                <a:latin typeface="Times New Roman"/>
                <a:ea typeface="微软雅黑"/>
                <a:cs typeface="Times New Roman"/>
              </a:rPr>
              <a:t>赏读：</a:t>
            </a:r>
            <a:r>
              <a:rPr lang="zh-CN" altLang="zh-CN" sz="2600" kern="100" dirty="0">
                <a:latin typeface="Times New Roman"/>
                <a:ea typeface="微软雅黑"/>
                <a:cs typeface="Times New Roman"/>
              </a:rPr>
              <a:t>不得志时就洁身自好修养个人品德，得志时就使天下都能这样。整句反映了儒家的理想主义。</a:t>
            </a:r>
            <a:endParaRPr lang="zh-CN" altLang="zh-CN" sz="2600" kern="100" dirty="0">
              <a:latin typeface="宋体"/>
              <a:cs typeface="Courier New"/>
            </a:endParaRPr>
          </a:p>
          <a:p>
            <a:pPr algn="just">
              <a:lnSpc>
                <a:spcPct val="150000"/>
              </a:lnSpc>
              <a:spcAft>
                <a:spcPts val="0"/>
              </a:spcAft>
              <a:tabLst>
                <a:tab pos="2070735" algn="l"/>
              </a:tabLst>
            </a:pPr>
            <a:r>
              <a:rPr lang="en-US" altLang="zh-CN" sz="2600" b="1" kern="100" dirty="0">
                <a:solidFill>
                  <a:srgbClr val="00B050"/>
                </a:solidFill>
                <a:latin typeface="Times New Roman"/>
                <a:ea typeface="微软雅黑"/>
                <a:cs typeface="Courier New"/>
              </a:rPr>
              <a:t>2</a:t>
            </a:r>
            <a:r>
              <a:rPr lang="zh-CN" altLang="zh-CN" sz="2600" b="1" kern="100" dirty="0">
                <a:solidFill>
                  <a:srgbClr val="00B050"/>
                </a:solidFill>
                <a:latin typeface="Times New Roman"/>
                <a:ea typeface="微软雅黑"/>
                <a:cs typeface="Times New Roman"/>
              </a:rPr>
              <a:t>．傲不可长，欲不可从，志不可满，乐不可极</a:t>
            </a:r>
            <a:r>
              <a:rPr lang="zh-CN" altLang="zh-CN" sz="2600" b="1" kern="100" dirty="0" smtClean="0">
                <a:solidFill>
                  <a:srgbClr val="00B050"/>
                </a:solidFill>
                <a:latin typeface="Times New Roman"/>
                <a:ea typeface="微软雅黑"/>
                <a:cs typeface="Times New Roman"/>
              </a:rPr>
              <a:t>。</a:t>
            </a:r>
            <a:r>
              <a:rPr lang="en-US" altLang="zh-CN" sz="2600" b="1" kern="100" dirty="0" smtClean="0">
                <a:solidFill>
                  <a:srgbClr val="00B050"/>
                </a:solidFill>
                <a:latin typeface="Times New Roman"/>
                <a:ea typeface="微软雅黑"/>
                <a:cs typeface="Times New Roman"/>
              </a:rPr>
              <a:t>		  </a:t>
            </a:r>
            <a:r>
              <a:rPr lang="en-US" altLang="zh-CN" sz="2600" b="1" kern="100" dirty="0" smtClean="0">
                <a:solidFill>
                  <a:srgbClr val="00B050"/>
                </a:solidFill>
                <a:latin typeface="Times New Roman"/>
                <a:ea typeface="微软雅黑"/>
                <a:cs typeface="Courier New"/>
              </a:rPr>
              <a:t>——</a:t>
            </a:r>
            <a:r>
              <a:rPr lang="zh-CN" altLang="zh-CN" sz="2600" b="1" kern="100" dirty="0">
                <a:solidFill>
                  <a:srgbClr val="00B050"/>
                </a:solidFill>
                <a:latin typeface="Times New Roman"/>
                <a:ea typeface="微软雅黑"/>
                <a:cs typeface="Times New Roman"/>
              </a:rPr>
              <a:t>《礼记</a:t>
            </a:r>
            <a:r>
              <a:rPr lang="en-US" altLang="zh-CN" sz="2600" b="1" kern="100" dirty="0" smtClean="0">
                <a:solidFill>
                  <a:srgbClr val="00B050"/>
                </a:solidFill>
                <a:latin typeface="Times New Roman"/>
                <a:ea typeface="微软雅黑"/>
                <a:cs typeface="Courier New"/>
              </a:rPr>
              <a:t>· </a:t>
            </a:r>
            <a:r>
              <a:rPr lang="zh-CN" altLang="zh-CN" sz="2600" b="1" kern="100" dirty="0" smtClean="0">
                <a:solidFill>
                  <a:srgbClr val="00B050"/>
                </a:solidFill>
                <a:latin typeface="Times New Roman"/>
                <a:ea typeface="微软雅黑"/>
                <a:cs typeface="Times New Roman"/>
              </a:rPr>
              <a:t>曲</a:t>
            </a:r>
            <a:r>
              <a:rPr lang="zh-CN" altLang="zh-CN" sz="2600" b="1" kern="100" dirty="0">
                <a:solidFill>
                  <a:srgbClr val="00B050"/>
                </a:solidFill>
                <a:latin typeface="Times New Roman"/>
                <a:ea typeface="微软雅黑"/>
                <a:cs typeface="Times New Roman"/>
              </a:rPr>
              <a:t>礼上》</a:t>
            </a:r>
            <a:endParaRPr lang="zh-CN" altLang="zh-CN" sz="2600" b="1" kern="100" dirty="0">
              <a:solidFill>
                <a:srgbClr val="00B050"/>
              </a:solidFill>
              <a:latin typeface="宋体"/>
              <a:cs typeface="Courier New"/>
            </a:endParaRPr>
          </a:p>
          <a:p>
            <a:pPr algn="just">
              <a:lnSpc>
                <a:spcPct val="150000"/>
              </a:lnSpc>
              <a:spcAft>
                <a:spcPts val="0"/>
              </a:spcAft>
              <a:tabLst>
                <a:tab pos="2070735" algn="l"/>
              </a:tabLst>
            </a:pPr>
            <a:r>
              <a:rPr lang="zh-CN" altLang="zh-CN" sz="2600" b="1" kern="100" dirty="0">
                <a:solidFill>
                  <a:schemeClr val="accent6">
                    <a:lumMod val="75000"/>
                  </a:schemeClr>
                </a:solidFill>
                <a:latin typeface="Times New Roman"/>
                <a:ea typeface="微软雅黑"/>
                <a:cs typeface="Times New Roman"/>
              </a:rPr>
              <a:t>赏读：</a:t>
            </a:r>
            <a:r>
              <a:rPr lang="zh-CN" altLang="zh-CN" sz="2600" kern="100" dirty="0">
                <a:latin typeface="Times New Roman"/>
                <a:ea typeface="微软雅黑"/>
                <a:cs typeface="Times New Roman"/>
              </a:rPr>
              <a:t>骄傲不可滋长，欲望不可放纵，志向不可自满，高兴不可过火。</a:t>
            </a:r>
            <a:endParaRPr lang="zh-CN" altLang="zh-CN" sz="2600" kern="100" dirty="0">
              <a:latin typeface="宋体"/>
              <a:cs typeface="Courier New"/>
            </a:endParaRPr>
          </a:p>
          <a:p>
            <a:pPr algn="just">
              <a:lnSpc>
                <a:spcPct val="150000"/>
              </a:lnSpc>
              <a:spcAft>
                <a:spcPts val="0"/>
              </a:spcAft>
              <a:tabLst>
                <a:tab pos="2070735" algn="l"/>
              </a:tabLst>
            </a:pPr>
            <a:r>
              <a:rPr lang="en-US" altLang="zh-CN" sz="2600" b="1" kern="100" dirty="0">
                <a:solidFill>
                  <a:srgbClr val="00B050"/>
                </a:solidFill>
                <a:latin typeface="Times New Roman"/>
                <a:ea typeface="微软雅黑"/>
                <a:cs typeface="Courier New"/>
              </a:rPr>
              <a:t>3</a:t>
            </a:r>
            <a:r>
              <a:rPr lang="zh-CN" altLang="zh-CN" sz="2600" b="1" kern="100" dirty="0">
                <a:solidFill>
                  <a:srgbClr val="00B050"/>
                </a:solidFill>
                <a:latin typeface="Times New Roman"/>
                <a:ea typeface="微软雅黑"/>
                <a:cs typeface="Times New Roman"/>
              </a:rPr>
              <a:t>．丹青不知老将至，富贵于我如浮云</a:t>
            </a:r>
            <a:r>
              <a:rPr lang="zh-CN" altLang="zh-CN" sz="2600" b="1" kern="100" dirty="0" smtClean="0">
                <a:solidFill>
                  <a:srgbClr val="00B050"/>
                </a:solidFill>
                <a:latin typeface="Times New Roman"/>
                <a:ea typeface="微软雅黑"/>
                <a:cs typeface="Times New Roman"/>
              </a:rPr>
              <a:t>。</a:t>
            </a:r>
            <a:r>
              <a:rPr lang="en-US" altLang="zh-CN" sz="2600" b="1" kern="100" dirty="0" smtClean="0">
                <a:solidFill>
                  <a:srgbClr val="00B050"/>
                </a:solidFill>
                <a:latin typeface="Times New Roman"/>
                <a:ea typeface="微软雅黑"/>
                <a:cs typeface="Times New Roman"/>
              </a:rPr>
              <a:t>	      </a:t>
            </a:r>
            <a:r>
              <a:rPr lang="en-US" altLang="zh-CN" sz="2600" b="1" kern="100" dirty="0" smtClean="0">
                <a:solidFill>
                  <a:srgbClr val="00B050"/>
                </a:solidFill>
                <a:latin typeface="Times New Roman"/>
                <a:ea typeface="微软雅黑"/>
                <a:cs typeface="Courier New"/>
              </a:rPr>
              <a:t>——</a:t>
            </a:r>
            <a:r>
              <a:rPr lang="zh-CN" altLang="zh-CN" sz="2600" b="1" kern="100" dirty="0">
                <a:solidFill>
                  <a:srgbClr val="00B050"/>
                </a:solidFill>
                <a:latin typeface="Times New Roman"/>
                <a:ea typeface="微软雅黑"/>
                <a:cs typeface="Times New Roman"/>
              </a:rPr>
              <a:t>杜甫《丹青引赠曹将军霸》</a:t>
            </a:r>
            <a:endParaRPr lang="zh-CN" altLang="zh-CN" sz="2600" b="1" kern="100" dirty="0">
              <a:solidFill>
                <a:srgbClr val="00B050"/>
              </a:solidFill>
              <a:latin typeface="宋体"/>
              <a:cs typeface="Courier New"/>
            </a:endParaRPr>
          </a:p>
          <a:p>
            <a:pPr algn="just">
              <a:lnSpc>
                <a:spcPct val="150000"/>
              </a:lnSpc>
              <a:spcAft>
                <a:spcPts val="0"/>
              </a:spcAft>
              <a:tabLst>
                <a:tab pos="2070735" algn="l"/>
              </a:tabLst>
            </a:pPr>
            <a:r>
              <a:rPr lang="zh-CN" altLang="zh-CN" sz="2600" b="1" kern="100" dirty="0">
                <a:solidFill>
                  <a:schemeClr val="accent6">
                    <a:lumMod val="75000"/>
                  </a:schemeClr>
                </a:solidFill>
                <a:latin typeface="Times New Roman"/>
                <a:ea typeface="微软雅黑"/>
                <a:cs typeface="Times New Roman"/>
              </a:rPr>
              <a:t>赏读：</a:t>
            </a:r>
            <a:r>
              <a:rPr lang="zh-CN" altLang="zh-CN" sz="2600" kern="100" dirty="0">
                <a:latin typeface="Times New Roman"/>
                <a:ea typeface="微软雅黑"/>
                <a:cs typeface="Times New Roman"/>
              </a:rPr>
              <a:t>一生沉浸在绘画艺术中而不知老之将至，情操高尚，不慕荣利，把功名富贵看得如天上的浮云一般淡薄。</a:t>
            </a:r>
            <a:endParaRPr lang="zh-CN" altLang="zh-CN" sz="2600" kern="100" dirty="0">
              <a:effectLst/>
              <a:latin typeface="宋体"/>
              <a:cs typeface="Courier New"/>
            </a:endParaRPr>
          </a:p>
        </p:txBody>
      </p:sp>
      <p:grpSp>
        <p:nvGrpSpPr>
          <p:cNvPr id="7" name="组合 6"/>
          <p:cNvGrpSpPr/>
          <p:nvPr/>
        </p:nvGrpSpPr>
        <p:grpSpPr>
          <a:xfrm rot="5400000">
            <a:off x="11453134" y="5661566"/>
            <a:ext cx="549128" cy="549414"/>
            <a:chOff x="11226607" y="6533712"/>
            <a:chExt cx="360000" cy="360000"/>
          </a:xfrm>
        </p:grpSpPr>
        <p:sp>
          <p:nvSpPr>
            <p:cNvPr id="8" name="椭圆 7">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燕尾形 8">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438151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blinds(horizontal)">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animEffect transition="in" filter="blinds(horizontal)">
                                      <p:cBhvr>
                                        <p:cTn id="1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81677" y="513379"/>
            <a:ext cx="11802360" cy="5695790"/>
          </a:xfrm>
          <a:prstGeom prst="rect">
            <a:avLst/>
          </a:prstGeom>
          <a:noFill/>
        </p:spPr>
        <p:txBody>
          <a:bodyPr wrap="square" rtlCol="0">
            <a:spAutoFit/>
          </a:bodyPr>
          <a:lstStyle/>
          <a:p>
            <a:pPr algn="ctr">
              <a:lnSpc>
                <a:spcPct val="147000"/>
              </a:lnSpc>
              <a:spcAft>
                <a:spcPts val="0"/>
              </a:spcAft>
              <a:tabLst>
                <a:tab pos="2070735" algn="l"/>
              </a:tabLst>
            </a:pPr>
            <a:r>
              <a:rPr lang="zh-CN" altLang="zh-CN" sz="3500" b="1" kern="100" dirty="0">
                <a:solidFill>
                  <a:srgbClr val="00B050"/>
                </a:solidFill>
                <a:latin typeface="Times New Roman"/>
                <a:ea typeface="微软雅黑"/>
                <a:cs typeface="Times New Roman"/>
              </a:rPr>
              <a:t>知识卡片</a:t>
            </a:r>
            <a:endParaRPr lang="zh-CN" altLang="zh-CN" sz="3500" b="1" kern="100" dirty="0">
              <a:solidFill>
                <a:srgbClr val="00B050"/>
              </a:solidFill>
              <a:latin typeface="宋体"/>
              <a:cs typeface="Courier New"/>
            </a:endParaRPr>
          </a:p>
          <a:p>
            <a:pPr algn="just">
              <a:lnSpc>
                <a:spcPct val="147000"/>
              </a:lnSpc>
              <a:spcAft>
                <a:spcPts val="0"/>
              </a:spcAft>
              <a:tabLst>
                <a:tab pos="2070735" algn="l"/>
              </a:tabLst>
            </a:pPr>
            <a:r>
              <a:rPr lang="zh-CN" altLang="zh-CN" sz="2700" b="1" kern="100" dirty="0" smtClean="0">
                <a:solidFill>
                  <a:schemeClr val="bg1">
                    <a:lumMod val="50000"/>
                  </a:schemeClr>
                </a:solidFill>
                <a:latin typeface="Times New Roman"/>
                <a:ea typeface="微软雅黑"/>
                <a:cs typeface="Times New Roman"/>
              </a:rPr>
              <a:t>背景简介</a:t>
            </a:r>
            <a:endParaRPr lang="zh-CN" altLang="zh-CN" sz="2700" b="1" kern="100" dirty="0" smtClean="0">
              <a:solidFill>
                <a:schemeClr val="bg1">
                  <a:lumMod val="50000"/>
                </a:schemeClr>
              </a:solidFill>
              <a:latin typeface="宋体"/>
              <a:cs typeface="Courier New"/>
            </a:endParaRPr>
          </a:p>
          <a:p>
            <a:pPr algn="just">
              <a:lnSpc>
                <a:spcPct val="147000"/>
              </a:lnSpc>
              <a:spcAft>
                <a:spcPts val="0"/>
              </a:spcAft>
              <a:tabLst>
                <a:tab pos="2070735" algn="l"/>
              </a:tabLst>
            </a:pPr>
            <a:r>
              <a:rPr lang="en-US" altLang="zh-CN" sz="2700" kern="100" dirty="0" smtClean="0">
                <a:latin typeface="Times New Roman"/>
                <a:ea typeface="微软雅黑"/>
                <a:cs typeface="Times New Roman"/>
              </a:rPr>
              <a:t>        </a:t>
            </a:r>
            <a:r>
              <a:rPr lang="zh-CN" altLang="zh-CN" sz="2700" kern="100" dirty="0" smtClean="0">
                <a:latin typeface="Times New Roman"/>
                <a:ea typeface="微软雅黑"/>
                <a:cs typeface="Times New Roman"/>
              </a:rPr>
              <a:t>宋孝宗</a:t>
            </a:r>
            <a:r>
              <a:rPr lang="zh-CN" altLang="zh-CN" sz="2700" kern="100" dirty="0">
                <a:latin typeface="Times New Roman"/>
                <a:ea typeface="微软雅黑"/>
                <a:cs typeface="Times New Roman"/>
              </a:rPr>
              <a:t>乾道中，</a:t>
            </a:r>
            <a:r>
              <a:rPr lang="zh-CN" altLang="zh-CN" sz="2700" kern="100" spc="-50" dirty="0">
                <a:latin typeface="Times New Roman"/>
                <a:ea typeface="微软雅黑"/>
                <a:cs typeface="Times New Roman"/>
              </a:rPr>
              <a:t>朝中抗战势力抬头</a:t>
            </a:r>
            <a:r>
              <a:rPr lang="zh-CN" altLang="zh-CN" sz="2700" kern="100" dirty="0">
                <a:latin typeface="Times New Roman"/>
                <a:ea typeface="微软雅黑"/>
                <a:cs typeface="Times New Roman"/>
              </a:rPr>
              <a:t>，</a:t>
            </a:r>
            <a:r>
              <a:rPr lang="zh-CN" altLang="zh-CN" sz="2700" kern="100" spc="-50" dirty="0">
                <a:latin typeface="Times New Roman"/>
                <a:ea typeface="微软雅黑"/>
                <a:cs typeface="Times New Roman"/>
              </a:rPr>
              <a:t>因</a:t>
            </a:r>
            <a:r>
              <a:rPr lang="en-US" altLang="zh-CN" sz="2700" kern="100" spc="-50" dirty="0">
                <a:latin typeface="宋体"/>
                <a:ea typeface="微软雅黑"/>
                <a:cs typeface="Times New Roman"/>
              </a:rPr>
              <a:t>“</a:t>
            </a:r>
            <a:r>
              <a:rPr lang="zh-CN" altLang="zh-CN" sz="2700" kern="100" spc="-50" dirty="0">
                <a:latin typeface="Times New Roman"/>
                <a:ea typeface="微软雅黑"/>
                <a:cs typeface="Times New Roman"/>
              </a:rPr>
              <a:t>鼓唱是非</a:t>
            </a:r>
            <a:r>
              <a:rPr lang="en-US" altLang="zh-CN" sz="2700" kern="100" spc="-50" dirty="0">
                <a:latin typeface="宋体"/>
                <a:ea typeface="微软雅黑"/>
                <a:cs typeface="Times New Roman"/>
              </a:rPr>
              <a:t>”</a:t>
            </a:r>
            <a:r>
              <a:rPr lang="zh-CN" altLang="zh-CN" sz="2700" kern="100" spc="-50" dirty="0" smtClean="0">
                <a:latin typeface="Times New Roman"/>
                <a:ea typeface="微软雅黑"/>
                <a:cs typeface="Times New Roman"/>
              </a:rPr>
              <a:t>之</a:t>
            </a:r>
            <a:endParaRPr lang="en-US" altLang="zh-CN" sz="2700" kern="100" spc="-50" dirty="0" smtClean="0">
              <a:latin typeface="Times New Roman"/>
              <a:ea typeface="微软雅黑"/>
              <a:cs typeface="Times New Roman"/>
            </a:endParaRPr>
          </a:p>
          <a:p>
            <a:pPr algn="just">
              <a:lnSpc>
                <a:spcPct val="147000"/>
              </a:lnSpc>
              <a:spcAft>
                <a:spcPts val="0"/>
              </a:spcAft>
              <a:tabLst>
                <a:tab pos="2070735" algn="l"/>
              </a:tabLst>
            </a:pPr>
            <a:r>
              <a:rPr lang="zh-CN" altLang="zh-CN" sz="2700" kern="100" spc="-60" dirty="0" smtClean="0">
                <a:latin typeface="Times New Roman"/>
                <a:ea typeface="微软雅黑"/>
                <a:cs typeface="Times New Roman"/>
              </a:rPr>
              <a:t>罪</a:t>
            </a:r>
            <a:r>
              <a:rPr lang="zh-CN" altLang="zh-CN" sz="2700" kern="100" spc="-60" dirty="0">
                <a:latin typeface="Times New Roman"/>
                <a:ea typeface="微软雅黑"/>
                <a:cs typeface="Times New Roman"/>
              </a:rPr>
              <a:t>一度被罢官的陆游复被起用</a:t>
            </a:r>
            <a:r>
              <a:rPr lang="zh-CN" altLang="zh-CN" sz="2700" kern="100" spc="-300" dirty="0">
                <a:latin typeface="Times New Roman"/>
                <a:ea typeface="微软雅黑"/>
                <a:cs typeface="Times New Roman"/>
              </a:rPr>
              <a:t>。</a:t>
            </a:r>
            <a:r>
              <a:rPr lang="zh-CN" altLang="zh-CN" sz="2700" kern="100" spc="-60" dirty="0">
                <a:latin typeface="Times New Roman"/>
                <a:ea typeface="微软雅黑"/>
                <a:cs typeface="Times New Roman"/>
              </a:rPr>
              <a:t>乾道五年</a:t>
            </a:r>
            <a:r>
              <a:rPr lang="en-US" altLang="zh-CN" sz="2700" kern="100" spc="-60" dirty="0">
                <a:latin typeface="Times New Roman"/>
                <a:ea typeface="微软雅黑"/>
                <a:cs typeface="Courier New"/>
              </a:rPr>
              <a:t>(1169)</a:t>
            </a:r>
            <a:r>
              <a:rPr lang="zh-CN" altLang="zh-CN" sz="2700" kern="100" spc="-60" dirty="0">
                <a:latin typeface="Times New Roman"/>
                <a:ea typeface="微软雅黑"/>
                <a:cs typeface="Times New Roman"/>
              </a:rPr>
              <a:t>十二月</a:t>
            </a:r>
            <a:r>
              <a:rPr lang="zh-CN" altLang="zh-CN" sz="2700" kern="100" spc="-300" dirty="0">
                <a:latin typeface="Times New Roman"/>
                <a:ea typeface="微软雅黑"/>
                <a:cs typeface="Times New Roman"/>
              </a:rPr>
              <a:t>，</a:t>
            </a:r>
            <a:r>
              <a:rPr lang="zh-CN" altLang="zh-CN" sz="2700" kern="100" spc="-60" dirty="0" smtClean="0">
                <a:latin typeface="Times New Roman"/>
                <a:ea typeface="微软雅黑"/>
                <a:cs typeface="Times New Roman"/>
              </a:rPr>
              <a:t>陆游</a:t>
            </a:r>
            <a:endParaRPr lang="en-US" altLang="zh-CN" sz="2700" kern="100" spc="-60" dirty="0" smtClean="0">
              <a:latin typeface="Times New Roman"/>
              <a:ea typeface="微软雅黑"/>
              <a:cs typeface="Times New Roman"/>
            </a:endParaRPr>
          </a:p>
          <a:p>
            <a:pPr algn="just">
              <a:lnSpc>
                <a:spcPct val="147000"/>
              </a:lnSpc>
              <a:spcAft>
                <a:spcPts val="0"/>
              </a:spcAft>
              <a:tabLst>
                <a:tab pos="2070735" algn="l"/>
              </a:tabLst>
            </a:pPr>
            <a:r>
              <a:rPr lang="en-US" altLang="zh-CN" sz="2700" kern="100" dirty="0" smtClean="0">
                <a:latin typeface="宋体"/>
                <a:ea typeface="微软雅黑"/>
                <a:cs typeface="Times New Roman"/>
              </a:rPr>
              <a:t>“</a:t>
            </a:r>
            <a:r>
              <a:rPr lang="zh-CN" altLang="zh-CN" sz="2700" kern="100" dirty="0">
                <a:latin typeface="Times New Roman"/>
                <a:ea typeface="微软雅黑"/>
                <a:cs typeface="Times New Roman"/>
              </a:rPr>
              <a:t>得报差通判夔州</a:t>
            </a:r>
            <a:r>
              <a:rPr lang="en-US" altLang="zh-CN" sz="2700" kern="100" dirty="0">
                <a:latin typeface="宋体"/>
                <a:ea typeface="微软雅黑"/>
                <a:cs typeface="Times New Roman"/>
              </a:rPr>
              <a:t>”</a:t>
            </a:r>
            <a:r>
              <a:rPr lang="en-US" altLang="zh-CN" sz="2700" kern="100" dirty="0">
                <a:latin typeface="Times New Roman"/>
                <a:ea typeface="微软雅黑"/>
                <a:cs typeface="Courier New"/>
              </a:rPr>
              <a:t>(</a:t>
            </a:r>
            <a:r>
              <a:rPr lang="zh-CN" altLang="zh-CN" sz="2700" kern="100" dirty="0">
                <a:latin typeface="Times New Roman"/>
                <a:ea typeface="微软雅黑"/>
                <a:cs typeface="Times New Roman"/>
              </a:rPr>
              <a:t>《入蜀记》卷一</a:t>
            </a:r>
            <a:r>
              <a:rPr lang="en-US" altLang="zh-CN" sz="2700" kern="100" dirty="0">
                <a:latin typeface="Times New Roman"/>
                <a:ea typeface="微软雅黑"/>
                <a:cs typeface="Courier New"/>
              </a:rPr>
              <a:t>)</a:t>
            </a:r>
            <a:r>
              <a:rPr lang="zh-CN" altLang="zh-CN" sz="2700" kern="100" dirty="0">
                <a:latin typeface="Times New Roman"/>
                <a:ea typeface="微软雅黑"/>
                <a:cs typeface="Times New Roman"/>
              </a:rPr>
              <a:t>。因染病，迟至</a:t>
            </a:r>
            <a:r>
              <a:rPr lang="zh-CN" altLang="zh-CN" sz="2700" kern="100" dirty="0" smtClean="0">
                <a:latin typeface="Times New Roman"/>
                <a:ea typeface="微软雅黑"/>
                <a:cs typeface="Times New Roman"/>
              </a:rPr>
              <a:t>第二</a:t>
            </a:r>
            <a:endParaRPr lang="en-US" altLang="zh-CN" sz="2700" kern="100" dirty="0" smtClean="0">
              <a:latin typeface="Times New Roman"/>
              <a:ea typeface="微软雅黑"/>
              <a:cs typeface="Times New Roman"/>
            </a:endParaRPr>
          </a:p>
          <a:p>
            <a:pPr algn="just">
              <a:lnSpc>
                <a:spcPct val="147000"/>
              </a:lnSpc>
              <a:spcAft>
                <a:spcPts val="0"/>
              </a:spcAft>
              <a:tabLst>
                <a:tab pos="2070735" algn="l"/>
              </a:tabLst>
            </a:pPr>
            <a:r>
              <a:rPr lang="zh-CN" altLang="zh-CN" sz="2700" kern="100" dirty="0" smtClean="0">
                <a:latin typeface="Times New Roman"/>
                <a:ea typeface="微软雅黑"/>
                <a:cs typeface="Times New Roman"/>
              </a:rPr>
              <a:t>年夏初</a:t>
            </a:r>
            <a:r>
              <a:rPr lang="zh-CN" altLang="zh-CN" sz="2700" kern="100" dirty="0">
                <a:latin typeface="Times New Roman"/>
                <a:ea typeface="微软雅黑"/>
                <a:cs typeface="Times New Roman"/>
              </a:rPr>
              <a:t>始离开故乡山阴</a:t>
            </a:r>
            <a:r>
              <a:rPr lang="en-US" altLang="zh-CN" sz="2700" kern="100" dirty="0">
                <a:latin typeface="Times New Roman"/>
                <a:ea typeface="微软雅黑"/>
                <a:cs typeface="Courier New"/>
              </a:rPr>
              <a:t>(</a:t>
            </a:r>
            <a:r>
              <a:rPr lang="zh-CN" altLang="zh-CN" sz="2700" kern="100" dirty="0">
                <a:latin typeface="Times New Roman"/>
                <a:ea typeface="微软雅黑"/>
                <a:cs typeface="Times New Roman"/>
              </a:rPr>
              <a:t>今浙江绍兴</a:t>
            </a:r>
            <a:r>
              <a:rPr lang="en-US" altLang="zh-CN" sz="2700" kern="100" dirty="0">
                <a:latin typeface="Times New Roman"/>
                <a:ea typeface="微软雅黑"/>
                <a:cs typeface="Courier New"/>
              </a:rPr>
              <a:t>)</a:t>
            </a:r>
            <a:r>
              <a:rPr lang="zh-CN" altLang="zh-CN" sz="2700" kern="100" dirty="0">
                <a:latin typeface="Times New Roman"/>
                <a:ea typeface="微软雅黑"/>
                <a:cs typeface="Times New Roman"/>
              </a:rPr>
              <a:t>赴任夔州</a:t>
            </a:r>
            <a:r>
              <a:rPr lang="en-US" altLang="zh-CN" sz="2700" kern="100" dirty="0">
                <a:latin typeface="Times New Roman"/>
                <a:ea typeface="微软雅黑"/>
                <a:cs typeface="Courier New"/>
              </a:rPr>
              <a:t>(</a:t>
            </a:r>
            <a:r>
              <a:rPr lang="zh-CN" altLang="zh-CN" sz="2700" kern="100" dirty="0">
                <a:latin typeface="Times New Roman"/>
                <a:ea typeface="微软雅黑"/>
                <a:cs typeface="Times New Roman"/>
              </a:rPr>
              <a:t>今四川奉节</a:t>
            </a:r>
            <a:r>
              <a:rPr lang="en-US" altLang="zh-CN" sz="2700" kern="100" dirty="0">
                <a:latin typeface="Times New Roman"/>
                <a:ea typeface="微软雅黑"/>
                <a:cs typeface="Courier New"/>
              </a:rPr>
              <a:t>)</a:t>
            </a:r>
            <a:r>
              <a:rPr lang="zh-CN" altLang="zh-CN" sz="2700" kern="100" spc="-700" dirty="0" smtClean="0">
                <a:latin typeface="Times New Roman"/>
                <a:ea typeface="微软雅黑"/>
                <a:cs typeface="Times New Roman"/>
              </a:rPr>
              <a:t>。</a:t>
            </a:r>
            <a:endParaRPr lang="en-US" altLang="zh-CN" sz="2700" kern="100" spc="-700" dirty="0" smtClean="0">
              <a:latin typeface="Times New Roman"/>
              <a:ea typeface="微软雅黑"/>
              <a:cs typeface="Times New Roman"/>
            </a:endParaRPr>
          </a:p>
          <a:p>
            <a:pPr algn="just">
              <a:lnSpc>
                <a:spcPct val="147000"/>
              </a:lnSpc>
              <a:spcAft>
                <a:spcPts val="0"/>
              </a:spcAft>
              <a:tabLst>
                <a:tab pos="2070735" algn="l"/>
              </a:tabLst>
            </a:pPr>
            <a:r>
              <a:rPr lang="en-US" altLang="zh-CN" sz="2700" kern="100" dirty="0" smtClean="0">
                <a:latin typeface="宋体"/>
                <a:ea typeface="微软雅黑"/>
                <a:cs typeface="Times New Roman"/>
              </a:rPr>
              <a:t>“</a:t>
            </a:r>
            <a:r>
              <a:rPr lang="zh-CN" altLang="zh-CN" sz="2700" kern="100" spc="-60" dirty="0">
                <a:latin typeface="Times New Roman"/>
                <a:ea typeface="微软雅黑"/>
                <a:cs typeface="Times New Roman"/>
              </a:rPr>
              <a:t>道路半年行不到</a:t>
            </a:r>
            <a:r>
              <a:rPr lang="zh-CN" altLang="zh-CN" sz="2700" kern="100" spc="-700" dirty="0">
                <a:latin typeface="Times New Roman"/>
                <a:ea typeface="微软雅黑"/>
                <a:cs typeface="Times New Roman"/>
              </a:rPr>
              <a:t>，</a:t>
            </a:r>
            <a:r>
              <a:rPr lang="zh-CN" altLang="zh-CN" sz="2700" kern="100" spc="-60" dirty="0">
                <a:latin typeface="Times New Roman"/>
                <a:ea typeface="微软雅黑"/>
                <a:cs typeface="Times New Roman"/>
              </a:rPr>
              <a:t>江山万里看无穷</a:t>
            </a:r>
            <a:r>
              <a:rPr lang="en-US" altLang="zh-CN" sz="2700" kern="100" dirty="0">
                <a:latin typeface="宋体"/>
                <a:ea typeface="微软雅黑"/>
                <a:cs typeface="Times New Roman"/>
              </a:rPr>
              <a:t>”</a:t>
            </a:r>
            <a:r>
              <a:rPr lang="en-US" altLang="zh-CN" sz="2700" kern="100" spc="-60" dirty="0">
                <a:latin typeface="Times New Roman"/>
                <a:ea typeface="微软雅黑"/>
                <a:cs typeface="Courier New"/>
              </a:rPr>
              <a:t>(</a:t>
            </a:r>
            <a:r>
              <a:rPr lang="zh-CN" altLang="zh-CN" sz="2700" kern="100" spc="-60" dirty="0">
                <a:latin typeface="Times New Roman"/>
                <a:ea typeface="微软雅黑"/>
                <a:cs typeface="Times New Roman"/>
              </a:rPr>
              <a:t>《水亭有怀》</a:t>
            </a:r>
            <a:r>
              <a:rPr lang="en-US" altLang="zh-CN" sz="2700" kern="100" spc="-60" dirty="0">
                <a:latin typeface="Times New Roman"/>
                <a:ea typeface="微软雅黑"/>
                <a:cs typeface="Courier New"/>
              </a:rPr>
              <a:t>)</a:t>
            </a:r>
            <a:r>
              <a:rPr lang="zh-CN" altLang="zh-CN" sz="2700" kern="100" spc="-700" dirty="0">
                <a:latin typeface="Times New Roman"/>
                <a:ea typeface="微软雅黑"/>
                <a:cs typeface="Times New Roman"/>
              </a:rPr>
              <a:t>，</a:t>
            </a:r>
            <a:r>
              <a:rPr lang="zh-CN" altLang="zh-CN" sz="2700" kern="100" dirty="0">
                <a:latin typeface="Times New Roman"/>
                <a:ea typeface="微软雅黑"/>
                <a:cs typeface="Times New Roman"/>
              </a:rPr>
              <a:t>此次赴任所</a:t>
            </a:r>
            <a:r>
              <a:rPr lang="zh-CN" altLang="zh-CN" sz="2700" kern="100" spc="-700" dirty="0">
                <a:latin typeface="Times New Roman"/>
                <a:ea typeface="微软雅黑"/>
                <a:cs typeface="Times New Roman"/>
              </a:rPr>
              <a:t>，</a:t>
            </a:r>
            <a:r>
              <a:rPr lang="zh-CN" altLang="zh-CN" sz="2700" kern="100" dirty="0">
                <a:latin typeface="Times New Roman"/>
                <a:ea typeface="微软雅黑"/>
                <a:cs typeface="Times New Roman"/>
              </a:rPr>
              <a:t>历时一百三十多天，行程五千余里，写下六万余字日记。陆游以日记形式记录沿途所</a:t>
            </a:r>
            <a:r>
              <a:rPr lang="zh-CN" altLang="zh-CN" sz="2700" kern="100" spc="60" dirty="0">
                <a:latin typeface="Times New Roman"/>
                <a:ea typeface="微软雅黑"/>
                <a:cs typeface="Times New Roman"/>
              </a:rPr>
              <a:t>见所闻</a:t>
            </a:r>
            <a:r>
              <a:rPr lang="zh-CN" altLang="zh-CN" sz="2700" kern="100" dirty="0">
                <a:latin typeface="Times New Roman"/>
                <a:ea typeface="微软雅黑"/>
                <a:cs typeface="Times New Roman"/>
              </a:rPr>
              <a:t>、</a:t>
            </a:r>
            <a:r>
              <a:rPr lang="zh-CN" altLang="zh-CN" sz="2700" kern="100" spc="60" dirty="0">
                <a:latin typeface="Times New Roman"/>
                <a:ea typeface="微软雅黑"/>
                <a:cs typeface="Times New Roman"/>
              </a:rPr>
              <a:t>所思所感</a:t>
            </a:r>
            <a:r>
              <a:rPr lang="zh-CN" altLang="zh-CN" sz="2700" kern="100" dirty="0">
                <a:latin typeface="Times New Roman"/>
                <a:ea typeface="微软雅黑"/>
                <a:cs typeface="Times New Roman"/>
              </a:rPr>
              <a:t>，</a:t>
            </a:r>
            <a:r>
              <a:rPr lang="zh-CN" altLang="zh-CN" sz="2700" kern="100" spc="60" dirty="0">
                <a:latin typeface="Times New Roman"/>
                <a:ea typeface="微软雅黑"/>
                <a:cs typeface="Times New Roman"/>
              </a:rPr>
              <a:t>结集为《入蜀记》</a:t>
            </a:r>
            <a:r>
              <a:rPr lang="zh-CN" altLang="zh-CN" sz="2700" kern="100" dirty="0" smtClean="0">
                <a:latin typeface="Times New Roman"/>
                <a:ea typeface="微软雅黑"/>
                <a:cs typeface="Times New Roman"/>
              </a:rPr>
              <a:t>。</a:t>
            </a:r>
            <a:r>
              <a:rPr lang="zh-CN" altLang="zh-CN" sz="2700" kern="100" spc="60" dirty="0" smtClean="0">
                <a:latin typeface="Times New Roman"/>
                <a:ea typeface="微软雅黑"/>
                <a:cs typeface="Times New Roman"/>
              </a:rPr>
              <a:t>关于</a:t>
            </a:r>
            <a:r>
              <a:rPr lang="zh-CN" altLang="zh-CN" sz="2700" kern="100" spc="60" dirty="0">
                <a:latin typeface="Times New Roman"/>
                <a:ea typeface="微软雅黑"/>
                <a:cs typeface="Times New Roman"/>
              </a:rPr>
              <a:t>此段行程及交游情形</a:t>
            </a:r>
            <a:r>
              <a:rPr lang="zh-CN" altLang="zh-CN" sz="2700" kern="100" dirty="0" smtClean="0">
                <a:latin typeface="Times New Roman"/>
                <a:ea typeface="微软雅黑"/>
                <a:cs typeface="Times New Roman"/>
              </a:rPr>
              <a:t>，</a:t>
            </a:r>
            <a:r>
              <a:rPr lang="zh-CN" altLang="en-US" sz="2700" kern="100" spc="60" dirty="0" smtClean="0">
                <a:latin typeface="Times New Roman"/>
                <a:ea typeface="微软雅黑"/>
                <a:cs typeface="Times New Roman"/>
              </a:rPr>
              <a:t>于北</a:t>
            </a:r>
            <a:r>
              <a:rPr lang="zh-CN" altLang="en-US" sz="2700" kern="100" spc="60" dirty="0">
                <a:latin typeface="Times New Roman"/>
                <a:ea typeface="微软雅黑"/>
                <a:cs typeface="Times New Roman"/>
              </a:rPr>
              <a:t>山</a:t>
            </a:r>
            <a:endParaRPr lang="zh-CN" altLang="zh-CN" sz="2700" kern="100" spc="60" dirty="0">
              <a:effectLst/>
              <a:latin typeface="宋体"/>
              <a:cs typeface="Courier New"/>
            </a:endParaRPr>
          </a:p>
        </p:txBody>
      </p:sp>
      <p:pic>
        <p:nvPicPr>
          <p:cNvPr id="9218" name="Picture 2" descr="C:\Users\Administrator\Desktop\语文图\15 (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8312" y="2095500"/>
            <a:ext cx="2600325" cy="2262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240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428029" y="514658"/>
            <a:ext cx="11294071" cy="5219891"/>
          </a:xfrm>
          <a:prstGeom prst="rect">
            <a:avLst/>
          </a:prstGeom>
          <a:noFill/>
        </p:spPr>
        <p:txBody>
          <a:bodyPr wrap="square" rtlCol="0">
            <a:spAutoFit/>
          </a:bodyPr>
          <a:lstStyle/>
          <a:p>
            <a:pPr algn="just">
              <a:lnSpc>
                <a:spcPct val="170000"/>
              </a:lnSpc>
              <a:spcAft>
                <a:spcPts val="0"/>
              </a:spcAft>
              <a:tabLst>
                <a:tab pos="2070735" algn="l"/>
              </a:tabLst>
            </a:pPr>
            <a:r>
              <a:rPr lang="zh-CN" altLang="zh-CN" sz="2800" kern="100" dirty="0" smtClean="0">
                <a:latin typeface="Times New Roman"/>
                <a:ea typeface="微软雅黑"/>
                <a:cs typeface="Times New Roman"/>
              </a:rPr>
              <a:t>《陆游年谱》</a:t>
            </a:r>
            <a:r>
              <a:rPr lang="zh-CN" altLang="zh-CN" sz="2800" kern="100" dirty="0">
                <a:latin typeface="Times New Roman"/>
                <a:ea typeface="微软雅黑"/>
                <a:cs typeface="Times New Roman"/>
              </a:rPr>
              <a:t>概述如下：</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闰五月十八日离山阴赴夔州通判任。六月二十五日，在镇江神庙中遇义军战士王秀，记其感叹之言</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二十八日与范成大遇于金山，时成大奉使赴金。行至当涂，以诗吊李白，途中曾函候曾逢。舟抵江州，游庐山。至武昌，遇诗人章甫，别后有诗寄之。在荆州，赋诗吊屈原。经巴东，登秋风亭拜寇准像。入瞿唐，登白帝庙。十月二十七日到夔州。知府事为济南王伯庠。凡旅途经见，均排日记录，成《入蜀记》六卷。</a:t>
            </a:r>
            <a:r>
              <a:rPr lang="en-US" altLang="zh-CN" sz="2800" kern="100" dirty="0">
                <a:latin typeface="宋体"/>
                <a:ea typeface="微软雅黑"/>
                <a:cs typeface="Times New Roman"/>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2254297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948729" y="590858"/>
            <a:ext cx="10278071" cy="4616648"/>
          </a:xfrm>
          <a:prstGeom prst="rect">
            <a:avLst/>
          </a:prstGeom>
          <a:noFill/>
        </p:spPr>
        <p:txBody>
          <a:bodyPr wrap="square" rtlCol="0">
            <a:spAutoFit/>
          </a:bodyPr>
          <a:lstStyle/>
          <a:p>
            <a:pPr algn="ctr">
              <a:lnSpc>
                <a:spcPct val="200000"/>
              </a:lnSpc>
              <a:spcAft>
                <a:spcPts val="0"/>
              </a:spcAft>
              <a:tabLst>
                <a:tab pos="2070735" algn="l"/>
              </a:tabLst>
            </a:pPr>
            <a:r>
              <a:rPr lang="zh-CN" altLang="zh-CN" sz="3500" b="1" kern="100" dirty="0">
                <a:solidFill>
                  <a:srgbClr val="00B050"/>
                </a:solidFill>
                <a:latin typeface="Times New Roman"/>
                <a:ea typeface="微软雅黑"/>
                <a:cs typeface="Times New Roman"/>
              </a:rPr>
              <a:t>预习作业</a:t>
            </a:r>
            <a:endParaRPr lang="zh-CN" altLang="zh-CN" sz="3500" b="1" kern="100" dirty="0">
              <a:solidFill>
                <a:srgbClr val="00B050"/>
              </a:solidFill>
              <a:latin typeface="宋体"/>
              <a:cs typeface="Courier New"/>
            </a:endParaRPr>
          </a:p>
          <a:p>
            <a:pPr algn="just">
              <a:lnSpc>
                <a:spcPct val="200000"/>
              </a:lnSpc>
              <a:spcAft>
                <a:spcPts val="0"/>
              </a:spcAft>
              <a:tabLst>
                <a:tab pos="2070735" algn="l"/>
              </a:tabLst>
            </a:pPr>
            <a:r>
              <a:rPr lang="en-US" altLang="zh-CN" sz="2800" b="1" kern="100" dirty="0">
                <a:solidFill>
                  <a:schemeClr val="bg1">
                    <a:lumMod val="50000"/>
                  </a:schemeClr>
                </a:solidFill>
                <a:latin typeface="Times New Roman"/>
                <a:ea typeface="微软雅黑"/>
                <a:cs typeface="Courier New"/>
              </a:rPr>
              <a:t>1</a:t>
            </a:r>
            <a:r>
              <a:rPr lang="zh-CN" altLang="zh-CN" sz="2800" b="1" kern="100" dirty="0">
                <a:solidFill>
                  <a:schemeClr val="bg1">
                    <a:lumMod val="50000"/>
                  </a:schemeClr>
                </a:solidFill>
                <a:latin typeface="Times New Roman"/>
                <a:ea typeface="微软雅黑"/>
                <a:cs typeface="Times New Roman"/>
              </a:rPr>
              <a:t>．字音识记</a:t>
            </a:r>
            <a:endParaRPr lang="zh-CN" altLang="zh-CN" sz="2800" b="1" kern="100" dirty="0">
              <a:solidFill>
                <a:schemeClr val="bg1">
                  <a:lumMod val="50000"/>
                </a:schemeClr>
              </a:solidFill>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①</a:t>
            </a:r>
            <a:r>
              <a:rPr lang="zh-CN" altLang="zh-CN" sz="2800" kern="100" dirty="0">
                <a:latin typeface="Times New Roman"/>
                <a:ea typeface="微软雅黑"/>
                <a:cs typeface="Times New Roman"/>
              </a:rPr>
              <a:t>烽火</a:t>
            </a:r>
            <a:r>
              <a:rPr lang="zh-CN" altLang="zh-CN" sz="2800" kern="100" dirty="0">
                <a:solidFill>
                  <a:srgbClr val="00B0F0"/>
                </a:solidFill>
                <a:latin typeface="Times New Roman"/>
                <a:ea typeface="微软雅黑"/>
                <a:cs typeface="Times New Roman"/>
              </a:rPr>
              <a:t>矶</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宋体"/>
                <a:ea typeface="微软雅黑"/>
                <a:cs typeface="Times New Roman"/>
              </a:rPr>
              <a:t>②</a:t>
            </a:r>
            <a:r>
              <a:rPr lang="zh-CN" altLang="zh-CN" sz="2800" kern="100" dirty="0">
                <a:latin typeface="Times New Roman"/>
                <a:ea typeface="微软雅黑"/>
                <a:cs typeface="Times New Roman"/>
              </a:rPr>
              <a:t>烽</a:t>
            </a:r>
            <a:r>
              <a:rPr lang="zh-CN" altLang="zh-CN" sz="2800" kern="100" dirty="0">
                <a:solidFill>
                  <a:srgbClr val="00B0F0"/>
                </a:solidFill>
                <a:latin typeface="Times New Roman"/>
                <a:ea typeface="微软雅黑"/>
                <a:cs typeface="Times New Roman"/>
              </a:rPr>
              <a:t>燧</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宋体"/>
                <a:ea typeface="微软雅黑"/>
                <a:cs typeface="Times New Roman"/>
              </a:rPr>
              <a:t>③</a:t>
            </a:r>
            <a:r>
              <a:rPr lang="zh-CN" altLang="zh-CN" sz="2800" kern="100" dirty="0">
                <a:solidFill>
                  <a:srgbClr val="00B0F0"/>
                </a:solidFill>
                <a:latin typeface="Times New Roman"/>
                <a:ea typeface="微软雅黑"/>
                <a:cs typeface="Times New Roman"/>
              </a:rPr>
              <a:t>潦</a:t>
            </a:r>
            <a:r>
              <a:rPr lang="zh-CN" altLang="zh-CN" sz="2800" kern="100" dirty="0">
                <a:latin typeface="Times New Roman"/>
                <a:ea typeface="微软雅黑"/>
                <a:cs typeface="Times New Roman"/>
              </a:rPr>
              <a:t>缩</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Times New Roman"/>
                <a:ea typeface="微软雅黑"/>
                <a:cs typeface="Courier New"/>
              </a:rPr>
              <a:t>)</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④</a:t>
            </a:r>
            <a:r>
              <a:rPr lang="zh-CN" altLang="zh-CN" sz="2800" kern="100" dirty="0">
                <a:solidFill>
                  <a:srgbClr val="00B0F0"/>
                </a:solidFill>
                <a:latin typeface="Times New Roman"/>
                <a:ea typeface="微软雅黑"/>
                <a:cs typeface="Times New Roman"/>
              </a:rPr>
              <a:t>巉</a:t>
            </a:r>
            <a:r>
              <a:rPr lang="zh-CN" altLang="zh-CN" sz="2800" kern="100" dirty="0">
                <a:latin typeface="Times New Roman"/>
                <a:ea typeface="微软雅黑"/>
                <a:cs typeface="Times New Roman"/>
              </a:rPr>
              <a:t>然</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en-US" altLang="zh-CN" sz="2800" kern="100" dirty="0" smtClean="0">
                <a:latin typeface="宋体"/>
                <a:ea typeface="微软雅黑"/>
                <a:cs typeface="Times New Roman"/>
              </a:rPr>
              <a:t>⑤</a:t>
            </a:r>
            <a:r>
              <a:rPr lang="zh-CN" altLang="zh-CN" sz="2800" kern="100" dirty="0">
                <a:latin typeface="Times New Roman"/>
                <a:ea typeface="微软雅黑"/>
                <a:cs typeface="Times New Roman"/>
              </a:rPr>
              <a:t>西</a:t>
            </a:r>
            <a:r>
              <a:rPr lang="zh-CN" altLang="zh-CN" sz="2800" kern="100" dirty="0">
                <a:solidFill>
                  <a:srgbClr val="00B0F0"/>
                </a:solidFill>
                <a:latin typeface="Times New Roman"/>
                <a:ea typeface="微软雅黑"/>
                <a:cs typeface="Times New Roman"/>
              </a:rPr>
              <a:t>麓</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en-US" altLang="zh-CN" sz="2800" kern="100" dirty="0" smtClean="0">
                <a:latin typeface="宋体"/>
                <a:ea typeface="微软雅黑"/>
                <a:cs typeface="Times New Roman"/>
              </a:rPr>
              <a:t>⑥</a:t>
            </a:r>
            <a:r>
              <a:rPr lang="zh-CN" altLang="zh-CN" sz="2800" kern="100" dirty="0">
                <a:solidFill>
                  <a:srgbClr val="00B0F0"/>
                </a:solidFill>
                <a:latin typeface="Times New Roman"/>
                <a:ea typeface="微软雅黑"/>
                <a:cs typeface="Times New Roman"/>
              </a:rPr>
              <a:t>抟</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⑦</a:t>
            </a:r>
            <a:r>
              <a:rPr lang="zh-CN" altLang="zh-CN" sz="2800" kern="100" dirty="0">
                <a:solidFill>
                  <a:srgbClr val="00B0F0"/>
                </a:solidFill>
                <a:latin typeface="Times New Roman"/>
                <a:ea typeface="微软雅黑"/>
                <a:cs typeface="Times New Roman"/>
              </a:rPr>
              <a:t>赪</a:t>
            </a:r>
            <a:r>
              <a:rPr lang="en-US" altLang="zh-CN" sz="2800" kern="100" dirty="0" smtClean="0">
                <a:latin typeface="Times New Roman"/>
                <a:ea typeface="微软雅黑"/>
                <a:cs typeface="Courier New"/>
              </a:rPr>
              <a:t>(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en-US" altLang="zh-CN" sz="2800" kern="100" dirty="0" smtClean="0">
                <a:latin typeface="宋体"/>
                <a:ea typeface="微软雅黑"/>
                <a:cs typeface="Times New Roman"/>
              </a:rPr>
              <a:t>⑧</a:t>
            </a:r>
            <a:r>
              <a:rPr lang="zh-CN" altLang="zh-CN" sz="2800" kern="100" dirty="0">
                <a:solidFill>
                  <a:srgbClr val="00B0F0"/>
                </a:solidFill>
                <a:latin typeface="Times New Roman"/>
                <a:ea typeface="微软雅黑"/>
                <a:cs typeface="Times New Roman"/>
              </a:rPr>
              <a:t>葭</a:t>
            </a:r>
            <a:r>
              <a:rPr lang="zh-CN" altLang="zh-CN" sz="2800" kern="100" dirty="0">
                <a:latin typeface="Times New Roman"/>
                <a:ea typeface="微软雅黑"/>
                <a:cs typeface="Times New Roman"/>
              </a:rPr>
              <a:t>苇</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sp>
        <p:nvSpPr>
          <p:cNvPr id="4" name="矩形 3"/>
          <p:cNvSpPr/>
          <p:nvPr/>
        </p:nvSpPr>
        <p:spPr>
          <a:xfrm>
            <a:off x="1769401" y="2505482"/>
            <a:ext cx="9368499" cy="2677656"/>
          </a:xfrm>
          <a:prstGeom prst="rect">
            <a:avLst/>
          </a:prstGeom>
        </p:spPr>
        <p:txBody>
          <a:bodyPr wrap="square">
            <a:spAutoFit/>
          </a:bodyPr>
          <a:lstStyle/>
          <a:p>
            <a:pPr algn="just">
              <a:lnSpc>
                <a:spcPct val="200000"/>
              </a:lnSpc>
              <a:spcAft>
                <a:spcPts val="0"/>
              </a:spcAft>
              <a:tabLst>
                <a:tab pos="2070735" algn="l"/>
              </a:tabLst>
            </a:pPr>
            <a:r>
              <a:rPr lang="en-US" altLang="zh-CN" sz="2800" kern="100" dirty="0" smtClean="0">
                <a:solidFill>
                  <a:schemeClr val="accent6">
                    <a:lumMod val="75000"/>
                  </a:schemeClr>
                </a:solidFill>
                <a:latin typeface="Times New Roman"/>
                <a:ea typeface="微软雅黑"/>
                <a:cs typeface="Courier New"/>
              </a:rPr>
              <a:t>         </a:t>
            </a:r>
            <a:r>
              <a:rPr lang="en-US" altLang="zh-CN" sz="2800" kern="100" dirty="0" err="1" smtClean="0">
                <a:solidFill>
                  <a:schemeClr val="accent6">
                    <a:lumMod val="75000"/>
                  </a:schemeClr>
                </a:solidFill>
                <a:latin typeface="Times New Roman"/>
                <a:ea typeface="微软雅黑"/>
                <a:cs typeface="Courier New"/>
              </a:rPr>
              <a:t>jī</a:t>
            </a:r>
            <a:r>
              <a:rPr lang="zh-CN" altLang="zh-CN" sz="2800" kern="100" dirty="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宋体"/>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suì</a:t>
            </a:r>
            <a:r>
              <a:rPr lang="zh-CN" altLang="zh-CN" sz="2800" kern="100" dirty="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宋体"/>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l</a:t>
            </a:r>
            <a:r>
              <a:rPr lang="en-US" altLang="zh-CN" sz="2800" kern="100" dirty="0" err="1" smtClean="0">
                <a:solidFill>
                  <a:schemeClr val="accent6">
                    <a:lumMod val="75000"/>
                  </a:schemeClr>
                </a:solidFill>
                <a:latin typeface="宋体" pitchFamily="2" charset="-122"/>
                <a:ea typeface="宋体" pitchFamily="2" charset="-122"/>
                <a:cs typeface="Courier New"/>
              </a:rPr>
              <a:t>ǎ</a:t>
            </a:r>
            <a:r>
              <a:rPr lang="en-US" altLang="zh-CN" sz="2800" kern="100" dirty="0" err="1" smtClean="0">
                <a:solidFill>
                  <a:schemeClr val="accent6">
                    <a:lumMod val="75000"/>
                  </a:schemeClr>
                </a:solidFill>
                <a:latin typeface="Times New Roman"/>
                <a:ea typeface="微软雅黑"/>
                <a:cs typeface="Courier New"/>
              </a:rPr>
              <a:t>o</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en-US" altLang="zh-CN" sz="2800" kern="100" dirty="0" smtClean="0">
                <a:solidFill>
                  <a:schemeClr val="accent6">
                    <a:lumMod val="75000"/>
                  </a:schemeClr>
                </a:solidFill>
                <a:latin typeface="Times New Roman"/>
                <a:ea typeface="微软雅黑"/>
                <a:cs typeface="Courier New"/>
              </a:rPr>
              <a:t>    </a:t>
            </a:r>
            <a:r>
              <a:rPr lang="en-US" altLang="zh-CN" sz="2800" kern="100" dirty="0" err="1" smtClean="0">
                <a:solidFill>
                  <a:schemeClr val="accent6">
                    <a:lumMod val="75000"/>
                  </a:schemeClr>
                </a:solidFill>
                <a:latin typeface="Times New Roman"/>
                <a:ea typeface="微软雅黑"/>
                <a:cs typeface="Courier New"/>
              </a:rPr>
              <a:t>ch</a:t>
            </a:r>
            <a:r>
              <a:rPr lang="en-US" altLang="zh-CN" sz="2800" kern="100" dirty="0" err="1" smtClean="0">
                <a:solidFill>
                  <a:schemeClr val="accent6">
                    <a:lumMod val="75000"/>
                  </a:schemeClr>
                </a:solidFill>
                <a:latin typeface="宋体" pitchFamily="2" charset="-122"/>
                <a:ea typeface="宋体" pitchFamily="2" charset="-122"/>
                <a:cs typeface="Courier New"/>
              </a:rPr>
              <a:t>á</a:t>
            </a:r>
            <a:r>
              <a:rPr lang="en-US" altLang="zh-CN" sz="2800" kern="100" dirty="0" err="1" smtClean="0">
                <a:solidFill>
                  <a:schemeClr val="accent6">
                    <a:lumMod val="75000"/>
                  </a:schemeClr>
                </a:solidFill>
                <a:latin typeface="Times New Roman"/>
                <a:ea typeface="微软雅黑"/>
                <a:cs typeface="Courier New"/>
              </a:rPr>
              <a:t>n</a:t>
            </a:r>
            <a:r>
              <a:rPr lang="zh-CN" altLang="zh-CN" sz="2800" kern="100" dirty="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宋体"/>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lù</a:t>
            </a:r>
            <a:r>
              <a:rPr lang="zh-CN" altLang="zh-CN" sz="2800" kern="100" dirty="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宋体"/>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tu</a:t>
            </a:r>
            <a:r>
              <a:rPr lang="en-US" altLang="zh-CN" sz="2800" kern="100" dirty="0" err="1" smtClean="0">
                <a:solidFill>
                  <a:schemeClr val="accent6">
                    <a:lumMod val="75000"/>
                  </a:schemeClr>
                </a:solidFill>
                <a:latin typeface="宋体" pitchFamily="2" charset="-122"/>
                <a:ea typeface="宋体" pitchFamily="2" charset="-122"/>
                <a:cs typeface="Courier New"/>
              </a:rPr>
              <a:t>á</a:t>
            </a:r>
            <a:r>
              <a:rPr lang="en-US" altLang="zh-CN" sz="2800" kern="100" dirty="0" err="1" smtClean="0">
                <a:solidFill>
                  <a:schemeClr val="accent6">
                    <a:lumMod val="75000"/>
                  </a:schemeClr>
                </a:solidFill>
                <a:latin typeface="Times New Roman"/>
                <a:ea typeface="微软雅黑"/>
                <a:cs typeface="Courier New"/>
              </a:rPr>
              <a:t>n</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en-US" altLang="zh-CN" sz="2800" kern="100" dirty="0" err="1" smtClean="0">
                <a:solidFill>
                  <a:schemeClr val="accent6">
                    <a:lumMod val="75000"/>
                  </a:schemeClr>
                </a:solidFill>
                <a:latin typeface="Times New Roman"/>
                <a:ea typeface="微软雅黑"/>
                <a:cs typeface="Courier New"/>
              </a:rPr>
              <a:t>chēnɡ</a:t>
            </a:r>
            <a:r>
              <a:rPr lang="zh-CN" altLang="zh-CN" sz="2800" kern="100" dirty="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宋体"/>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ji</a:t>
            </a:r>
            <a:r>
              <a:rPr lang="en-US" altLang="zh-CN" sz="2800" kern="100" dirty="0" err="1" smtClean="0">
                <a:solidFill>
                  <a:schemeClr val="accent6">
                    <a:lumMod val="75000"/>
                  </a:schemeClr>
                </a:solidFill>
                <a:latin typeface="宋体" pitchFamily="2" charset="-122"/>
                <a:ea typeface="宋体" pitchFamily="2" charset="-122"/>
                <a:cs typeface="Courier New"/>
              </a:rPr>
              <a:t>ā</a:t>
            </a:r>
            <a:endParaRPr lang="zh-CN" altLang="zh-CN" sz="2800" kern="100" dirty="0">
              <a:solidFill>
                <a:schemeClr val="accent6">
                  <a:lumMod val="75000"/>
                </a:schemeClr>
              </a:solidFill>
              <a:effectLst/>
              <a:latin typeface="宋体" pitchFamily="2" charset="-122"/>
              <a:ea typeface="宋体" pitchFamily="2" charset="-122"/>
              <a:cs typeface="Courier New"/>
            </a:endParaRPr>
          </a:p>
        </p:txBody>
      </p:sp>
    </p:spTree>
    <p:extLst>
      <p:ext uri="{BB962C8B-B14F-4D97-AF65-F5344CB8AC3E}">
        <p14:creationId xmlns:p14="http://schemas.microsoft.com/office/powerpoint/2010/main" val="2798276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01029" y="146358"/>
            <a:ext cx="11573471" cy="5952399"/>
          </a:xfrm>
          <a:prstGeom prst="rect">
            <a:avLst/>
          </a:prstGeom>
          <a:noFill/>
        </p:spPr>
        <p:txBody>
          <a:bodyPr wrap="square" rtlCol="0">
            <a:spAutoFit/>
          </a:bodyPr>
          <a:lstStyle/>
          <a:p>
            <a:pPr algn="just">
              <a:lnSpc>
                <a:spcPct val="170000"/>
              </a:lnSpc>
              <a:spcAft>
                <a:spcPts val="0"/>
              </a:spcAft>
              <a:tabLst>
                <a:tab pos="2070735" algn="l"/>
              </a:tabLst>
            </a:pPr>
            <a:r>
              <a:rPr lang="en-US" altLang="zh-CN" sz="2800" b="1" kern="100" dirty="0">
                <a:solidFill>
                  <a:schemeClr val="bg1">
                    <a:lumMod val="50000"/>
                  </a:schemeClr>
                </a:solidFill>
                <a:latin typeface="Times New Roman"/>
                <a:ea typeface="微软雅黑"/>
                <a:cs typeface="Courier New"/>
              </a:rPr>
              <a:t>2</a:t>
            </a:r>
            <a:r>
              <a:rPr lang="zh-CN" altLang="zh-CN" sz="2800" b="1" kern="100" dirty="0">
                <a:solidFill>
                  <a:schemeClr val="bg1">
                    <a:lumMod val="50000"/>
                  </a:schemeClr>
                </a:solidFill>
                <a:latin typeface="Times New Roman"/>
                <a:ea typeface="微软雅黑"/>
                <a:cs typeface="Times New Roman"/>
              </a:rPr>
              <a:t>．古今异义</a:t>
            </a:r>
            <a:endParaRPr lang="zh-CN" altLang="zh-CN" sz="2800" b="1" kern="100" dirty="0">
              <a:solidFill>
                <a:schemeClr val="bg1">
                  <a:lumMod val="50000"/>
                </a:schemeClr>
              </a:solidFill>
              <a:latin typeface="宋体"/>
              <a:cs typeface="Courier New"/>
            </a:endParaRPr>
          </a:p>
          <a:p>
            <a:pPr algn="just">
              <a:lnSpc>
                <a:spcPct val="170000"/>
              </a:lnSpc>
              <a:spcAft>
                <a:spcPts val="0"/>
              </a:spcAft>
              <a:tabLst>
                <a:tab pos="2070735" algn="l"/>
              </a:tabLst>
            </a:pPr>
            <a:r>
              <a:rPr lang="en-US" altLang="zh-CN" sz="2800" kern="100" dirty="0">
                <a:latin typeface="宋体"/>
                <a:ea typeface="微软雅黑"/>
                <a:cs typeface="Times New Roman"/>
              </a:rPr>
              <a:t>①</a:t>
            </a:r>
            <a:r>
              <a:rPr lang="zh-CN" altLang="zh-CN" sz="2800" kern="100" dirty="0">
                <a:latin typeface="Times New Roman"/>
                <a:ea typeface="微软雅黑"/>
                <a:cs typeface="Times New Roman"/>
              </a:rPr>
              <a:t>与江山相</a:t>
            </a:r>
            <a:r>
              <a:rPr lang="zh-CN" altLang="zh-CN" sz="2800" kern="100" dirty="0">
                <a:solidFill>
                  <a:srgbClr val="00B0F0"/>
                </a:solidFill>
                <a:latin typeface="Times New Roman"/>
                <a:ea typeface="微软雅黑"/>
                <a:cs typeface="Times New Roman"/>
              </a:rPr>
              <a:t>发挥</a:t>
            </a:r>
            <a:endParaRPr lang="zh-CN" altLang="zh-CN" sz="2800" kern="100" dirty="0">
              <a:solidFill>
                <a:srgbClr val="00B0F0"/>
              </a:solidFill>
              <a:latin typeface="宋体"/>
              <a:cs typeface="Courier New"/>
            </a:endParaRPr>
          </a:p>
          <a:p>
            <a:pPr algn="just">
              <a:lnSpc>
                <a:spcPct val="170000"/>
              </a:lnSpc>
              <a:spcAft>
                <a:spcPts val="0"/>
              </a:spcAft>
              <a:tabLst>
                <a:tab pos="2070735" algn="l"/>
              </a:tabLst>
            </a:pPr>
            <a:r>
              <a:rPr lang="zh-CN" altLang="zh-CN" sz="2800" kern="100" dirty="0">
                <a:latin typeface="Times New Roman"/>
                <a:ea typeface="微软雅黑"/>
                <a:cs typeface="Times New Roman"/>
              </a:rPr>
              <a:t>古义：</a:t>
            </a:r>
            <a:r>
              <a:rPr lang="en-US" altLang="zh-CN" sz="2800" kern="100" dirty="0" smtClean="0">
                <a:latin typeface="Times New Roman"/>
                <a:ea typeface="微软雅黑"/>
                <a:cs typeface="Courier New"/>
              </a:rPr>
              <a:t>__________________</a:t>
            </a:r>
            <a:r>
              <a:rPr lang="en-US" altLang="zh-CN" sz="2800" kern="100" dirty="0">
                <a:latin typeface="Times New Roman"/>
                <a:ea typeface="微软雅黑"/>
                <a:cs typeface="Courier New"/>
              </a:rPr>
              <a:t>_</a:t>
            </a: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今</a:t>
            </a:r>
            <a:r>
              <a:rPr lang="zh-CN" altLang="zh-CN" sz="2800" kern="100" dirty="0">
                <a:latin typeface="Times New Roman"/>
                <a:ea typeface="微软雅黑"/>
                <a:cs typeface="Times New Roman"/>
              </a:rPr>
              <a:t>义：</a:t>
            </a:r>
            <a:r>
              <a:rPr lang="en-US" altLang="zh-CN" sz="2800" kern="100" dirty="0" smtClean="0">
                <a:latin typeface="Times New Roman"/>
                <a:ea typeface="微软雅黑"/>
                <a:cs typeface="Courier New"/>
              </a:rPr>
              <a:t>_____________________________</a:t>
            </a:r>
            <a:r>
              <a:rPr lang="en-US" altLang="zh-CN" sz="2800" kern="100" dirty="0">
                <a:latin typeface="Times New Roman"/>
                <a:ea typeface="微软雅黑"/>
                <a:cs typeface="Courier New"/>
              </a:rPr>
              <a:t>_</a:t>
            </a:r>
            <a:endParaRPr lang="en-US" altLang="zh-CN" sz="2800" kern="100" dirty="0" smtClean="0">
              <a:latin typeface="Times New Roman"/>
              <a:ea typeface="微软雅黑"/>
              <a:cs typeface="Courier New"/>
            </a:endParaRPr>
          </a:p>
          <a:p>
            <a:pPr algn="just">
              <a:lnSpc>
                <a:spcPct val="170000"/>
              </a:lnSpc>
              <a:spcAft>
                <a:spcPts val="0"/>
              </a:spcAft>
              <a:tabLst>
                <a:tab pos="2070735" algn="l"/>
              </a:tabLst>
            </a:pPr>
            <a:r>
              <a:rPr lang="en-US" altLang="zh-CN" sz="2800" kern="100" dirty="0" smtClean="0">
                <a:latin typeface="Times New Roman"/>
                <a:ea typeface="微软雅黑"/>
                <a:cs typeface="Courier New"/>
              </a:rPr>
              <a:t>  					      ______________________________</a:t>
            </a:r>
            <a:endParaRPr lang="zh-CN" altLang="zh-CN" sz="2800" kern="100" dirty="0">
              <a:latin typeface="宋体"/>
              <a:cs typeface="Courier New"/>
            </a:endParaRPr>
          </a:p>
          <a:p>
            <a:pPr algn="just">
              <a:lnSpc>
                <a:spcPct val="170000"/>
              </a:lnSpc>
              <a:spcAft>
                <a:spcPts val="0"/>
              </a:spcAft>
              <a:tabLst>
                <a:tab pos="2070735" algn="l"/>
              </a:tabLst>
            </a:pPr>
            <a:r>
              <a:rPr lang="en-US" altLang="zh-CN" sz="2800" kern="100" dirty="0">
                <a:latin typeface="宋体"/>
                <a:ea typeface="微软雅黑"/>
                <a:cs typeface="Times New Roman"/>
              </a:rPr>
              <a:t>②</a:t>
            </a:r>
            <a:r>
              <a:rPr lang="zh-CN" altLang="zh-CN" sz="2800" kern="100" dirty="0">
                <a:latin typeface="Times New Roman"/>
                <a:ea typeface="微软雅黑"/>
                <a:cs typeface="Times New Roman"/>
              </a:rPr>
              <a:t>舟人</a:t>
            </a:r>
            <a:r>
              <a:rPr lang="zh-CN" altLang="zh-CN" sz="2800" kern="100" dirty="0">
                <a:solidFill>
                  <a:srgbClr val="00B0F0"/>
                </a:solidFill>
                <a:latin typeface="Times New Roman"/>
                <a:ea typeface="微软雅黑"/>
                <a:cs typeface="Times New Roman"/>
              </a:rPr>
              <a:t>指点</a:t>
            </a:r>
            <a:r>
              <a:rPr lang="zh-CN" altLang="zh-CN" sz="2800" kern="100" dirty="0">
                <a:latin typeface="Times New Roman"/>
                <a:ea typeface="微软雅黑"/>
                <a:cs typeface="Times New Roman"/>
              </a:rPr>
              <a:t>岸如赪</a:t>
            </a:r>
            <a:endParaRPr lang="zh-CN" altLang="zh-CN" sz="2800" kern="100" dirty="0">
              <a:latin typeface="宋体"/>
              <a:cs typeface="Courier New"/>
            </a:endParaRPr>
          </a:p>
          <a:p>
            <a:pPr algn="just">
              <a:lnSpc>
                <a:spcPct val="170000"/>
              </a:lnSpc>
              <a:spcAft>
                <a:spcPts val="0"/>
              </a:spcAft>
              <a:tabLst>
                <a:tab pos="2070735" algn="l"/>
              </a:tabLst>
            </a:pPr>
            <a:r>
              <a:rPr lang="zh-CN" altLang="zh-CN" sz="2800" kern="100" dirty="0">
                <a:latin typeface="Times New Roman"/>
                <a:ea typeface="微软雅黑"/>
                <a:cs typeface="Times New Roman"/>
              </a:rPr>
              <a:t>古义：</a:t>
            </a:r>
            <a:r>
              <a:rPr lang="en-US" altLang="zh-CN" sz="2800" kern="100" dirty="0" smtClean="0">
                <a:latin typeface="Times New Roman"/>
                <a:ea typeface="微软雅黑"/>
                <a:cs typeface="Courier New"/>
              </a:rPr>
              <a:t>___</a:t>
            </a:r>
            <a:r>
              <a:rPr lang="en-US" altLang="zh-CN" sz="2800" kern="100" dirty="0">
                <a:latin typeface="Times New Roman"/>
                <a:ea typeface="微软雅黑"/>
                <a:cs typeface="Courier New"/>
              </a:rPr>
              <a:t>_</a:t>
            </a:r>
            <a:r>
              <a:rPr lang="en-US" altLang="zh-CN" sz="2800" kern="100" dirty="0" smtClean="0">
                <a:latin typeface="Times New Roman"/>
                <a:ea typeface="微软雅黑"/>
                <a:cs typeface="Courier New"/>
              </a:rPr>
              <a:t>_______________</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今</a:t>
            </a:r>
            <a:r>
              <a:rPr lang="zh-CN" altLang="zh-CN" sz="2800" kern="100" dirty="0">
                <a:latin typeface="Times New Roman"/>
                <a:ea typeface="微软雅黑"/>
                <a:cs typeface="Times New Roman"/>
              </a:rPr>
              <a:t>义：</a:t>
            </a:r>
            <a:r>
              <a:rPr lang="en-US" altLang="zh-CN" sz="2800" kern="100" dirty="0" smtClean="0">
                <a:latin typeface="Times New Roman"/>
                <a:ea typeface="微软雅黑"/>
                <a:cs typeface="Courier New"/>
              </a:rPr>
              <a:t>_____________________________</a:t>
            </a:r>
            <a:r>
              <a:rPr lang="en-US" altLang="zh-CN" sz="2800" kern="100" dirty="0">
                <a:latin typeface="Times New Roman"/>
                <a:ea typeface="微软雅黑"/>
                <a:cs typeface="Courier New"/>
              </a:rPr>
              <a:t>_</a:t>
            </a:r>
            <a:endParaRPr lang="zh-CN" altLang="zh-CN" sz="2800" kern="100" dirty="0">
              <a:latin typeface="宋体"/>
              <a:cs typeface="Courier New"/>
            </a:endParaRPr>
          </a:p>
          <a:p>
            <a:pPr algn="just">
              <a:lnSpc>
                <a:spcPct val="170000"/>
              </a:lnSpc>
              <a:spcAft>
                <a:spcPts val="0"/>
              </a:spcAft>
              <a:tabLst>
                <a:tab pos="2070735" algn="l"/>
              </a:tabLst>
            </a:pPr>
            <a:r>
              <a:rPr lang="en-US" altLang="zh-CN" sz="2800" kern="100" dirty="0">
                <a:latin typeface="宋体"/>
                <a:ea typeface="微软雅黑"/>
                <a:cs typeface="Times New Roman"/>
              </a:rPr>
              <a:t>③</a:t>
            </a:r>
            <a:r>
              <a:rPr lang="zh-CN" altLang="zh-CN" sz="2800" kern="100" dirty="0">
                <a:latin typeface="Times New Roman"/>
                <a:ea typeface="微软雅黑"/>
                <a:cs typeface="Times New Roman"/>
              </a:rPr>
              <a:t>其间一日阻风</a:t>
            </a:r>
            <a:r>
              <a:rPr lang="zh-CN" altLang="zh-CN" sz="2800" kern="100" dirty="0">
                <a:solidFill>
                  <a:srgbClr val="00B0F0"/>
                </a:solidFill>
                <a:latin typeface="Times New Roman"/>
                <a:ea typeface="微软雅黑"/>
                <a:cs typeface="Times New Roman"/>
              </a:rPr>
              <a:t>不行</a:t>
            </a:r>
            <a:endParaRPr lang="zh-CN" altLang="zh-CN" sz="2800" kern="100" dirty="0">
              <a:solidFill>
                <a:srgbClr val="00B0F0"/>
              </a:solidFill>
              <a:latin typeface="宋体"/>
              <a:cs typeface="Courier New"/>
            </a:endParaRPr>
          </a:p>
          <a:p>
            <a:pPr algn="just">
              <a:lnSpc>
                <a:spcPct val="170000"/>
              </a:lnSpc>
              <a:spcAft>
                <a:spcPts val="0"/>
              </a:spcAft>
              <a:tabLst>
                <a:tab pos="2070735" algn="l"/>
              </a:tabLst>
            </a:pPr>
            <a:r>
              <a:rPr lang="zh-CN" altLang="zh-CN" sz="2800" kern="100" dirty="0">
                <a:latin typeface="Times New Roman"/>
                <a:ea typeface="微软雅黑"/>
                <a:cs typeface="Times New Roman"/>
              </a:rPr>
              <a:t>古义：</a:t>
            </a:r>
            <a:r>
              <a:rPr lang="en-US" altLang="zh-CN" sz="2800" kern="100" dirty="0" smtClean="0">
                <a:latin typeface="Times New Roman"/>
                <a:ea typeface="微软雅黑"/>
                <a:cs typeface="Courier New"/>
              </a:rPr>
              <a:t>__________________</a:t>
            </a:r>
            <a:r>
              <a:rPr lang="en-US" altLang="zh-CN" sz="2800" kern="100" dirty="0">
                <a:latin typeface="Times New Roman"/>
                <a:ea typeface="微软雅黑"/>
                <a:cs typeface="Courier New"/>
              </a:rPr>
              <a:t>_</a:t>
            </a: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今</a:t>
            </a:r>
            <a:r>
              <a:rPr lang="zh-CN" altLang="zh-CN" sz="2800" kern="100" dirty="0">
                <a:latin typeface="Times New Roman"/>
                <a:ea typeface="微软雅黑"/>
                <a:cs typeface="Times New Roman"/>
              </a:rPr>
              <a:t>义：</a:t>
            </a:r>
            <a:r>
              <a:rPr lang="en-US" altLang="zh-CN" sz="2800" kern="100" dirty="0">
                <a:latin typeface="Times New Roman"/>
                <a:ea typeface="微软雅黑"/>
                <a:cs typeface="Courier New"/>
              </a:rPr>
              <a:t>______________________________</a:t>
            </a:r>
            <a:endParaRPr lang="zh-CN" altLang="zh-CN" sz="2800" kern="100" dirty="0">
              <a:effectLst/>
              <a:latin typeface="宋体"/>
              <a:cs typeface="Courier New"/>
            </a:endParaRPr>
          </a:p>
        </p:txBody>
      </p:sp>
      <p:sp>
        <p:nvSpPr>
          <p:cNvPr id="3" name="矩形 2"/>
          <p:cNvSpPr/>
          <p:nvPr/>
        </p:nvSpPr>
        <p:spPr>
          <a:xfrm>
            <a:off x="1384300" y="3745637"/>
            <a:ext cx="10375900" cy="2289858"/>
          </a:xfrm>
          <a:prstGeom prst="rect">
            <a:avLst/>
          </a:prstGeom>
        </p:spPr>
        <p:txBody>
          <a:bodyPr wrap="square">
            <a:spAutoFit/>
          </a:bodyPr>
          <a:lstStyle/>
          <a:p>
            <a:pPr algn="just">
              <a:lnSpc>
                <a:spcPct val="17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以</a:t>
            </a:r>
            <a:r>
              <a:rPr lang="zh-CN" altLang="zh-CN" sz="2800" kern="100" dirty="0">
                <a:solidFill>
                  <a:schemeClr val="accent6">
                    <a:lumMod val="75000"/>
                  </a:schemeClr>
                </a:solidFill>
                <a:latin typeface="Times New Roman"/>
                <a:ea typeface="微软雅黑"/>
                <a:cs typeface="Times New Roman"/>
              </a:rPr>
              <a:t>手指或其他物点</a:t>
            </a:r>
            <a:r>
              <a:rPr lang="zh-CN" altLang="zh-CN" sz="2800" kern="100" dirty="0" smtClean="0">
                <a:solidFill>
                  <a:schemeClr val="accent6">
                    <a:lumMod val="75000"/>
                  </a:schemeClr>
                </a:solidFill>
                <a:latin typeface="Times New Roman"/>
                <a:ea typeface="微软雅黑"/>
                <a:cs typeface="Times New Roman"/>
              </a:rPr>
              <a:t>示</a:t>
            </a:r>
            <a:r>
              <a:rPr lang="en-US" altLang="zh-CN" sz="2800" kern="100" dirty="0" smtClean="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smtClean="0">
                <a:solidFill>
                  <a:schemeClr val="accent6">
                    <a:lumMod val="75000"/>
                  </a:schemeClr>
                </a:solidFill>
                <a:latin typeface="Times New Roman"/>
                <a:ea typeface="微软雅黑"/>
                <a:cs typeface="Times New Roman"/>
              </a:rPr>
              <a:t>指出</a:t>
            </a:r>
            <a:r>
              <a:rPr lang="zh-CN" altLang="zh-CN" sz="2800" kern="100" dirty="0">
                <a:solidFill>
                  <a:schemeClr val="accent6">
                    <a:lumMod val="75000"/>
                  </a:schemeClr>
                </a:solidFill>
                <a:latin typeface="Times New Roman"/>
                <a:ea typeface="微软雅黑"/>
                <a:cs typeface="Times New Roman"/>
              </a:rPr>
              <a:t>来使人知道；</a:t>
            </a:r>
            <a:r>
              <a:rPr lang="zh-CN" altLang="zh-CN" sz="2800" kern="100" dirty="0" smtClean="0">
                <a:solidFill>
                  <a:schemeClr val="accent6">
                    <a:lumMod val="75000"/>
                  </a:schemeClr>
                </a:solidFill>
                <a:latin typeface="Times New Roman"/>
                <a:ea typeface="微软雅黑"/>
                <a:cs typeface="Times New Roman"/>
              </a:rPr>
              <a:t>点明</a:t>
            </a:r>
            <a:endParaRPr lang="en-US" altLang="zh-CN" sz="2800" kern="100" dirty="0" smtClean="0">
              <a:solidFill>
                <a:schemeClr val="accent6">
                  <a:lumMod val="75000"/>
                </a:schemeClr>
              </a:solidFill>
              <a:latin typeface="Times New Roman"/>
              <a:ea typeface="微软雅黑"/>
              <a:cs typeface="Times New Roman"/>
            </a:endParaRPr>
          </a:p>
          <a:p>
            <a:pPr algn="just">
              <a:lnSpc>
                <a:spcPct val="170000"/>
              </a:lnSpc>
              <a:spcAft>
                <a:spcPts val="0"/>
              </a:spcAft>
              <a:tabLst>
                <a:tab pos="2070735" algn="l"/>
              </a:tabLst>
            </a:pPr>
            <a:endParaRPr lang="en-US" altLang="zh-CN" sz="2800" kern="100" dirty="0" smtClean="0">
              <a:solidFill>
                <a:schemeClr val="accent6">
                  <a:lumMod val="75000"/>
                </a:schemeClr>
              </a:solidFill>
              <a:latin typeface="Times New Roman"/>
              <a:ea typeface="微软雅黑"/>
              <a:cs typeface="Times New Roman"/>
            </a:endParaRPr>
          </a:p>
          <a:p>
            <a:pPr algn="just">
              <a:lnSpc>
                <a:spcPct val="170000"/>
              </a:lnSpc>
              <a:spcAft>
                <a:spcPts val="0"/>
              </a:spcAft>
              <a:tabLst>
                <a:tab pos="2070735" algn="l"/>
              </a:tabLst>
            </a:pP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smtClean="0">
                <a:solidFill>
                  <a:schemeClr val="accent6">
                    <a:lumMod val="75000"/>
                  </a:schemeClr>
                </a:solidFill>
                <a:latin typeface="Times New Roman"/>
                <a:ea typeface="微软雅黑"/>
                <a:cs typeface="Times New Roman"/>
              </a:rPr>
              <a:t>没有</a:t>
            </a:r>
            <a:r>
              <a:rPr lang="zh-CN" altLang="zh-CN" sz="2800" kern="100" dirty="0" smtClean="0">
                <a:solidFill>
                  <a:schemeClr val="accent6">
                    <a:lumMod val="75000"/>
                  </a:schemeClr>
                </a:solidFill>
                <a:latin typeface="Times New Roman"/>
                <a:ea typeface="微软雅黑"/>
                <a:cs typeface="Times New Roman"/>
              </a:rPr>
              <a:t>前行</a:t>
            </a:r>
            <a:r>
              <a:rPr lang="en-US" altLang="zh-CN" sz="2800" kern="100" dirty="0" smtClean="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smtClean="0">
                <a:solidFill>
                  <a:schemeClr val="accent6">
                    <a:lumMod val="75000"/>
                  </a:schemeClr>
                </a:solidFill>
                <a:latin typeface="Times New Roman"/>
                <a:ea typeface="微软雅黑"/>
                <a:cs typeface="Times New Roman"/>
              </a:rPr>
              <a:t>不</a:t>
            </a:r>
            <a:r>
              <a:rPr lang="zh-CN" altLang="zh-CN" sz="2800" kern="100" dirty="0">
                <a:solidFill>
                  <a:schemeClr val="accent6">
                    <a:lumMod val="75000"/>
                  </a:schemeClr>
                </a:solidFill>
                <a:latin typeface="Times New Roman"/>
                <a:ea typeface="微软雅黑"/>
                <a:cs typeface="Times New Roman"/>
              </a:rPr>
              <a:t>可以，不被允许或者没有</a:t>
            </a:r>
            <a:r>
              <a:rPr lang="zh-CN" altLang="zh-CN" sz="2800" kern="100" dirty="0" smtClean="0">
                <a:solidFill>
                  <a:schemeClr val="accent6">
                    <a:lumMod val="75000"/>
                  </a:schemeClr>
                </a:solidFill>
                <a:latin typeface="Times New Roman"/>
                <a:ea typeface="微软雅黑"/>
                <a:cs typeface="Times New Roman"/>
              </a:rPr>
              <a:t>能力</a:t>
            </a:r>
            <a:r>
              <a:rPr lang="en-US" altLang="zh-CN" sz="2800" kern="100" dirty="0" smtClean="0">
                <a:solidFill>
                  <a:schemeClr val="accent6">
                    <a:lumMod val="75000"/>
                  </a:schemeClr>
                </a:solidFill>
                <a:latin typeface="Times New Roman"/>
                <a:ea typeface="微软雅黑"/>
                <a:cs typeface="Times New Roman"/>
              </a:rPr>
              <a:t> </a:t>
            </a:r>
            <a:endParaRPr lang="zh-CN" altLang="zh-CN" sz="2800" kern="100" dirty="0">
              <a:solidFill>
                <a:schemeClr val="accent6">
                  <a:lumMod val="75000"/>
                </a:schemeClr>
              </a:solidFill>
              <a:effectLst/>
              <a:latin typeface="宋体"/>
              <a:cs typeface="Courier New"/>
            </a:endParaRPr>
          </a:p>
        </p:txBody>
      </p:sp>
      <p:sp>
        <p:nvSpPr>
          <p:cNvPr id="12" name="矩形 11"/>
          <p:cNvSpPr/>
          <p:nvPr/>
        </p:nvSpPr>
        <p:spPr>
          <a:xfrm>
            <a:off x="368300" y="1568758"/>
            <a:ext cx="11391900" cy="1557349"/>
          </a:xfrm>
          <a:prstGeom prst="rect">
            <a:avLst/>
          </a:prstGeom>
        </p:spPr>
        <p:txBody>
          <a:bodyPr wrap="square">
            <a:spAutoFit/>
          </a:bodyPr>
          <a:lstStyle/>
          <a:p>
            <a:pPr lvl="0" algn="just">
              <a:lnSpc>
                <a:spcPct val="170000"/>
              </a:lnSpc>
              <a:tabLst>
                <a:tab pos="2070735" algn="l"/>
              </a:tabLst>
            </a:pPr>
            <a:r>
              <a:rPr lang="en-US" altLang="zh-CN" sz="2800" kern="100" dirty="0" smtClean="0">
                <a:solidFill>
                  <a:srgbClr val="F79646">
                    <a:lumMod val="75000"/>
                  </a:srgbClr>
                </a:solidFill>
                <a:latin typeface="Times New Roman"/>
                <a:ea typeface="微软雅黑"/>
                <a:cs typeface="Times New Roman"/>
              </a:rPr>
              <a:t>            </a:t>
            </a:r>
            <a:r>
              <a:rPr lang="en-US" altLang="zh-CN" sz="2800" kern="100" dirty="0" smtClean="0">
                <a:solidFill>
                  <a:srgbClr val="F79646">
                    <a:lumMod val="75000"/>
                  </a:srgbClr>
                </a:solidFill>
                <a:latin typeface="Times New Roman"/>
                <a:ea typeface="微软雅黑"/>
                <a:cs typeface="Times New Roman"/>
              </a:rPr>
              <a:t>        </a:t>
            </a:r>
            <a:r>
              <a:rPr lang="zh-CN" altLang="zh-CN" sz="2800" kern="100" dirty="0" smtClean="0">
                <a:solidFill>
                  <a:srgbClr val="F79646">
                    <a:lumMod val="75000"/>
                  </a:srgbClr>
                </a:solidFill>
                <a:latin typeface="Times New Roman"/>
                <a:ea typeface="微软雅黑"/>
                <a:cs typeface="Times New Roman"/>
              </a:rPr>
              <a:t>辉映</a:t>
            </a:r>
            <a:r>
              <a:rPr lang="en-US" altLang="zh-CN" sz="2800" kern="100" dirty="0">
                <a:solidFill>
                  <a:srgbClr val="F79646">
                    <a:lumMod val="75000"/>
                  </a:srgbClr>
                </a:solidFill>
                <a:latin typeface="Times New Roman"/>
                <a:ea typeface="微软雅黑"/>
                <a:cs typeface="Times New Roman"/>
              </a:rPr>
              <a:t>	</a:t>
            </a:r>
            <a:r>
              <a:rPr lang="en-US" altLang="zh-CN" sz="2800" kern="100" dirty="0" smtClean="0">
                <a:solidFill>
                  <a:srgbClr val="F79646">
                    <a:lumMod val="75000"/>
                  </a:srgbClr>
                </a:solidFill>
                <a:latin typeface="Times New Roman"/>
                <a:ea typeface="微软雅黑"/>
                <a:cs typeface="Times New Roman"/>
              </a:rPr>
              <a:t>	 </a:t>
            </a:r>
            <a:r>
              <a:rPr lang="en-US" altLang="zh-CN" sz="2800" kern="100" dirty="0" smtClean="0">
                <a:solidFill>
                  <a:srgbClr val="F79646">
                    <a:lumMod val="75000"/>
                  </a:srgbClr>
                </a:solidFill>
                <a:latin typeface="Times New Roman"/>
                <a:ea typeface="微软雅黑"/>
                <a:cs typeface="Times New Roman"/>
              </a:rPr>
              <a:t>                              </a:t>
            </a:r>
            <a:r>
              <a:rPr lang="zh-CN" altLang="zh-CN" sz="2800" kern="100" dirty="0" smtClean="0">
                <a:solidFill>
                  <a:srgbClr val="F79646">
                    <a:lumMod val="75000"/>
                  </a:srgbClr>
                </a:solidFill>
                <a:latin typeface="Times New Roman"/>
                <a:ea typeface="微软雅黑"/>
                <a:cs typeface="Times New Roman"/>
              </a:rPr>
              <a:t>把</a:t>
            </a:r>
            <a:r>
              <a:rPr lang="zh-CN" altLang="zh-CN" sz="2800" kern="100" dirty="0">
                <a:solidFill>
                  <a:srgbClr val="F79646">
                    <a:lumMod val="75000"/>
                  </a:srgbClr>
                </a:solidFill>
                <a:latin typeface="Times New Roman"/>
                <a:ea typeface="微软雅黑"/>
                <a:cs typeface="Times New Roman"/>
              </a:rPr>
              <a:t>内在的性质或能力表现出来</a:t>
            </a:r>
            <a:r>
              <a:rPr lang="zh-CN" altLang="zh-CN" sz="2800" kern="100" dirty="0" smtClean="0">
                <a:solidFill>
                  <a:srgbClr val="F79646">
                    <a:lumMod val="75000"/>
                  </a:srgbClr>
                </a:solidFill>
                <a:latin typeface="Times New Roman"/>
                <a:ea typeface="微软雅黑"/>
                <a:cs typeface="Times New Roman"/>
              </a:rPr>
              <a:t>；</a:t>
            </a:r>
            <a:r>
              <a:rPr lang="en-US" altLang="zh-CN" sz="2800" kern="100" dirty="0" smtClean="0">
                <a:solidFill>
                  <a:srgbClr val="F79646">
                    <a:lumMod val="75000"/>
                  </a:srgbClr>
                </a:solidFill>
                <a:latin typeface="Times New Roman"/>
                <a:ea typeface="微软雅黑"/>
                <a:cs typeface="Times New Roman"/>
              </a:rPr>
              <a:t> </a:t>
            </a:r>
          </a:p>
          <a:p>
            <a:pPr lvl="0" algn="just">
              <a:lnSpc>
                <a:spcPct val="170000"/>
              </a:lnSpc>
              <a:tabLst>
                <a:tab pos="2070735" algn="l"/>
              </a:tabLst>
            </a:pPr>
            <a:r>
              <a:rPr lang="en-US" altLang="zh-CN" sz="2800" kern="100" dirty="0" smtClean="0">
                <a:solidFill>
                  <a:srgbClr val="F79646">
                    <a:lumMod val="75000"/>
                  </a:srgbClr>
                </a:solidFill>
                <a:latin typeface="Times New Roman"/>
                <a:ea typeface="微软雅黑"/>
                <a:cs typeface="Times New Roman"/>
              </a:rPr>
              <a:t>                                                                    </a:t>
            </a:r>
            <a:r>
              <a:rPr lang="zh-CN" altLang="zh-CN" sz="2800" kern="100" dirty="0" smtClean="0">
                <a:solidFill>
                  <a:srgbClr val="F79646">
                    <a:lumMod val="75000"/>
                  </a:srgbClr>
                </a:solidFill>
                <a:latin typeface="Times New Roman"/>
                <a:ea typeface="微软雅黑"/>
                <a:cs typeface="Times New Roman"/>
              </a:rPr>
              <a:t>把</a:t>
            </a:r>
            <a:r>
              <a:rPr lang="zh-CN" altLang="zh-CN" sz="2800" kern="100" dirty="0">
                <a:solidFill>
                  <a:srgbClr val="F79646">
                    <a:lumMod val="75000"/>
                  </a:srgbClr>
                </a:solidFill>
                <a:latin typeface="Times New Roman"/>
                <a:ea typeface="微软雅黑"/>
                <a:cs typeface="Times New Roman"/>
              </a:rPr>
              <a:t>道理或意思充分表达出来</a:t>
            </a:r>
            <a:endParaRPr lang="en-US" altLang="zh-CN" sz="2800" kern="100" dirty="0">
              <a:solidFill>
                <a:srgbClr val="F79646">
                  <a:lumMod val="75000"/>
                </a:srgbClr>
              </a:solidFill>
              <a:latin typeface="Times New Roman"/>
              <a:ea typeface="微软雅黑"/>
              <a:cs typeface="Times New Roman"/>
            </a:endParaRPr>
          </a:p>
        </p:txBody>
      </p:sp>
    </p:spTree>
    <p:extLst>
      <p:ext uri="{BB962C8B-B14F-4D97-AF65-F5344CB8AC3E}">
        <p14:creationId xmlns:p14="http://schemas.microsoft.com/office/powerpoint/2010/main" val="4500434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3756</TotalTime>
  <Words>2299</Words>
  <Application>Microsoft Office PowerPoint</Application>
  <PresentationFormat>自定义</PresentationFormat>
  <Paragraphs>139</Paragraphs>
  <Slides>26</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28" baseType="lpstr">
      <vt:lpstr>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@teliss</dc:creator>
  <cp:lastModifiedBy>user</cp:lastModifiedBy>
  <cp:revision>1160</cp:revision>
  <dcterms:created xsi:type="dcterms:W3CDTF">2013-09-20T02:31:37Z</dcterms:created>
  <dcterms:modified xsi:type="dcterms:W3CDTF">2015-03-23T07:07:03Z</dcterms:modified>
</cp:coreProperties>
</file>