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tiff" ContentType="image/tif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365" r:id="rId3"/>
    <p:sldId id="262" r:id="rId4"/>
    <p:sldId id="297" r:id="rId5"/>
    <p:sldId id="408" r:id="rId6"/>
    <p:sldId id="299" r:id="rId7"/>
    <p:sldId id="301" r:id="rId8"/>
    <p:sldId id="401" r:id="rId9"/>
    <p:sldId id="382" r:id="rId10"/>
    <p:sldId id="327" r:id="rId11"/>
    <p:sldId id="409" r:id="rId12"/>
    <p:sldId id="411" r:id="rId13"/>
    <p:sldId id="412" r:id="rId14"/>
    <p:sldId id="413" r:id="rId15"/>
    <p:sldId id="414" r:id="rId16"/>
    <p:sldId id="376" r:id="rId17"/>
    <p:sldId id="303" r:id="rId18"/>
    <p:sldId id="403" r:id="rId19"/>
    <p:sldId id="410" r:id="rId20"/>
    <p:sldId id="395" r:id="rId21"/>
    <p:sldId id="400" r:id="rId22"/>
    <p:sldId id="319" r:id="rId23"/>
    <p:sldId id="357" r:id="rId24"/>
    <p:sldId id="359" r:id="rId25"/>
    <p:sldId id="407" r:id="rId26"/>
    <p:sldId id="415" r:id="rId27"/>
    <p:sldId id="367" r:id="rId28"/>
    <p:sldId id="258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  <a:srgbClr val="FC6204"/>
    <a:srgbClr val="0066FF"/>
    <a:srgbClr val="FFFFFF"/>
    <a:srgbClr val="FF9600"/>
    <a:srgbClr val="9B9B9B"/>
    <a:srgbClr val="8585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914" y="-9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-28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46C9AA-A432-45C0-8822-E346F6B48C67}" type="datetimeFigureOut">
              <a:rPr lang="zh-CN" altLang="en-US" smtClean="0"/>
              <a:t>2015/3/23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C287DC-4620-473C-B045-C49B9298BE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5707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8D2FC-B7E4-4F22-829A-1951A70536BA}" type="datetimeFigureOut">
              <a:rPr lang="zh-CN" altLang="en-US" smtClean="0"/>
              <a:t>2015/3/23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06D26-EB15-4881-94CD-B86EEBA99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545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Documents and Settings\t11318\桌面\揭开0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2030" y="0"/>
            <a:ext cx="883997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821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694928"/>
            <a:ext cx="12192000" cy="11957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480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8"/>
          <p:cNvSpPr txBox="1"/>
          <p:nvPr userDrawn="1"/>
        </p:nvSpPr>
        <p:spPr>
          <a:xfrm>
            <a:off x="1003300" y="6394815"/>
            <a:ext cx="4864100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7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第</a:t>
            </a:r>
            <a:r>
              <a:rPr lang="en-US" altLang="zh-CN" sz="1700" dirty="0" smtClean="0">
                <a:solidFill>
                  <a:schemeClr val="bg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17</a:t>
            </a:r>
            <a:r>
              <a:rPr lang="zh-CN" altLang="en-US" sz="17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课</a:t>
            </a:r>
            <a:r>
              <a:rPr lang="zh-CN" altLang="en-US" sz="22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　庖丁解牛</a:t>
            </a:r>
            <a:endParaRPr lang="zh-CN" altLang="en-US" sz="2200" dirty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0" y="4173"/>
            <a:ext cx="12192000" cy="551329"/>
          </a:xfrm>
          <a:prstGeom prst="rect">
            <a:avLst/>
          </a:prstGeom>
          <a:pattFill prst="ltUpDiag">
            <a:fgClr>
              <a:srgbClr val="FF9600"/>
            </a:fgClr>
            <a:bgClr>
              <a:srgbClr val="FC620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7"/>
          <p:cNvSpPr txBox="1"/>
          <p:nvPr userDrawn="1"/>
        </p:nvSpPr>
        <p:spPr>
          <a:xfrm>
            <a:off x="56443" y="63445"/>
            <a:ext cx="12046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温馨晨读        </a:t>
            </a:r>
            <a:r>
              <a:rPr kumimoji="0" lang="zh-CN" altLang="en-US" sz="24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                                      </a:t>
            </a:r>
            <a:r>
              <a:rPr kumimoji="0" lang="zh-CN" altLang="en-US" sz="24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</a:t>
            </a: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鸡声茅店月，人迹板桥霜</a:t>
            </a:r>
            <a:endParaRPr kumimoji="0" lang="zh-CN" altLang="en-US" sz="22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8681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4173"/>
            <a:ext cx="12192000" cy="551329"/>
          </a:xfrm>
          <a:prstGeom prst="rect">
            <a:avLst/>
          </a:prstGeom>
          <a:pattFill prst="ltUpDiag">
            <a:fgClr>
              <a:srgbClr val="FF9600"/>
            </a:fgClr>
            <a:bgClr>
              <a:srgbClr val="FC620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7"/>
          <p:cNvSpPr txBox="1"/>
          <p:nvPr userDrawn="1"/>
        </p:nvSpPr>
        <p:spPr>
          <a:xfrm>
            <a:off x="56444" y="63445"/>
            <a:ext cx="1199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自主积累       </a:t>
            </a:r>
            <a:r>
              <a:rPr kumimoji="0" lang="zh-CN" altLang="en-US" sz="24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                                                  </a:t>
            </a: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博观而约取，厚积而薄发</a:t>
            </a:r>
            <a:endParaRPr kumimoji="0" lang="zh-CN" altLang="en-US" sz="22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8"/>
          <p:cNvSpPr txBox="1"/>
          <p:nvPr userDrawn="1"/>
        </p:nvSpPr>
        <p:spPr>
          <a:xfrm>
            <a:off x="1003300" y="6394815"/>
            <a:ext cx="4864100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7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第</a:t>
            </a:r>
            <a:r>
              <a:rPr lang="en-US" altLang="zh-CN" sz="1700" dirty="0" smtClean="0">
                <a:solidFill>
                  <a:schemeClr val="bg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17</a:t>
            </a:r>
            <a:r>
              <a:rPr lang="zh-CN" altLang="en-US" sz="17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课</a:t>
            </a:r>
            <a:r>
              <a:rPr lang="zh-CN" altLang="en-US" sz="22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　庖丁解牛</a:t>
            </a:r>
            <a:endParaRPr lang="zh-CN" altLang="en-US" sz="2200" dirty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851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4173"/>
            <a:ext cx="12192000" cy="551329"/>
          </a:xfrm>
          <a:prstGeom prst="rect">
            <a:avLst/>
          </a:prstGeom>
          <a:pattFill prst="ltUpDiag">
            <a:fgClr>
              <a:srgbClr val="FF9600"/>
            </a:fgClr>
            <a:bgClr>
              <a:srgbClr val="FC620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7"/>
          <p:cNvSpPr txBox="1"/>
          <p:nvPr userDrawn="1"/>
        </p:nvSpPr>
        <p:spPr>
          <a:xfrm>
            <a:off x="56444" y="63445"/>
            <a:ext cx="12008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合作探究       </a:t>
            </a:r>
            <a:r>
              <a:rPr kumimoji="0" lang="zh-CN" altLang="en-US" sz="24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                                                  </a:t>
            </a: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奇文共欣赏，疑义相与析</a:t>
            </a:r>
            <a:endParaRPr kumimoji="0" lang="zh-CN" altLang="en-US" sz="22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8"/>
          <p:cNvSpPr txBox="1"/>
          <p:nvPr userDrawn="1"/>
        </p:nvSpPr>
        <p:spPr>
          <a:xfrm>
            <a:off x="1003300" y="6394815"/>
            <a:ext cx="4864100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7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第</a:t>
            </a:r>
            <a:r>
              <a:rPr lang="en-US" altLang="zh-CN" sz="1700" dirty="0" smtClean="0">
                <a:solidFill>
                  <a:schemeClr val="bg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17</a:t>
            </a:r>
            <a:r>
              <a:rPr lang="zh-CN" altLang="en-US" sz="17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课</a:t>
            </a:r>
            <a:r>
              <a:rPr lang="zh-CN" altLang="en-US" sz="22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　庖丁解牛</a:t>
            </a:r>
            <a:endParaRPr lang="zh-CN" altLang="en-US" sz="2200" dirty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851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4173"/>
            <a:ext cx="12192000" cy="551329"/>
          </a:xfrm>
          <a:prstGeom prst="rect">
            <a:avLst/>
          </a:prstGeom>
          <a:pattFill prst="ltUpDiag">
            <a:fgClr>
              <a:srgbClr val="FF9600"/>
            </a:fgClr>
            <a:bgClr>
              <a:srgbClr val="FC620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7"/>
          <p:cNvSpPr txBox="1"/>
          <p:nvPr userDrawn="1"/>
        </p:nvSpPr>
        <p:spPr>
          <a:xfrm>
            <a:off x="56444" y="63445"/>
            <a:ext cx="1199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文本拓展       </a:t>
            </a:r>
            <a:r>
              <a:rPr kumimoji="0" lang="zh-CN" altLang="en-US" sz="24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                                                  </a:t>
            </a: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掬水月在手，弄花香满衣 </a:t>
            </a:r>
            <a:endParaRPr kumimoji="0" lang="zh-CN" altLang="en-US" sz="22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8"/>
          <p:cNvSpPr txBox="1"/>
          <p:nvPr userDrawn="1"/>
        </p:nvSpPr>
        <p:spPr>
          <a:xfrm>
            <a:off x="1003300" y="6394815"/>
            <a:ext cx="4864100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7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第</a:t>
            </a:r>
            <a:r>
              <a:rPr lang="en-US" altLang="zh-CN" sz="1700" dirty="0" smtClean="0">
                <a:solidFill>
                  <a:schemeClr val="bg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17</a:t>
            </a:r>
            <a:r>
              <a:rPr lang="zh-CN" altLang="en-US" sz="17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课</a:t>
            </a:r>
            <a:r>
              <a:rPr lang="zh-CN" altLang="en-US" sz="22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　庖丁解牛</a:t>
            </a:r>
            <a:endParaRPr lang="zh-CN" altLang="en-US" sz="2200" dirty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102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blipFill rotWithShape="1">
            <a:blip r:embed="rId2">
              <a:duotone>
                <a:srgbClr val="000000">
                  <a:shade val="12000"/>
                  <a:satMod val="240000"/>
                </a:srgbClr>
                <a:srgbClr val="000000">
                  <a:tint val="98000"/>
                </a:srgbClr>
              </a:duotone>
            </a:blip>
            <a:tile tx="0" ty="0" sx="100000" sy="100000" flip="none" algn="ctr"/>
          </a:blipFill>
          <a:ln w="28575" cap="flat" cmpd="sng" algn="ctr">
            <a:noFill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5" name="Rectangle 7"/>
          <p:cNvSpPr/>
          <p:nvPr userDrawn="1"/>
        </p:nvSpPr>
        <p:spPr>
          <a:xfrm>
            <a:off x="1279" y="6309360"/>
            <a:ext cx="12188952" cy="97215"/>
          </a:xfrm>
          <a:prstGeom prst="rect">
            <a:avLst/>
          </a:prstGeom>
          <a:solidFill>
            <a:srgbClr val="000000"/>
          </a:solidFill>
          <a:ln w="28575" cap="flat" cmpd="sng" algn="ctr">
            <a:noFill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6" name="椭圆 5"/>
          <p:cNvSpPr/>
          <p:nvPr userDrawn="1"/>
        </p:nvSpPr>
        <p:spPr>
          <a:xfrm>
            <a:off x="11356958" y="6439663"/>
            <a:ext cx="360000" cy="360000"/>
          </a:xfrm>
          <a:prstGeom prst="ellipse">
            <a:avLst/>
          </a:prstGeom>
          <a:solidFill>
            <a:srgbClr val="FFFFFF">
              <a:alpha val="34902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15"/>
          <p:cNvSpPr txBox="1"/>
          <p:nvPr userDrawn="1"/>
        </p:nvSpPr>
        <p:spPr>
          <a:xfrm>
            <a:off x="11211743" y="6450386"/>
            <a:ext cx="650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1600" dirty="0" smtClean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dirty="0">
              <a:solidFill>
                <a:prstClr val="white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" name="圆角矩形 7"/>
          <p:cNvSpPr/>
          <p:nvPr userDrawn="1"/>
        </p:nvSpPr>
        <p:spPr>
          <a:xfrm>
            <a:off x="889000" y="6405466"/>
            <a:ext cx="5054600" cy="409586"/>
          </a:xfrm>
          <a:prstGeom prst="roundRect">
            <a:avLst/>
          </a:prstGeom>
          <a:solidFill>
            <a:srgbClr val="FFFFFF">
              <a:alpha val="34902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003300" y="6394815"/>
            <a:ext cx="4864100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7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第</a:t>
            </a:r>
            <a:r>
              <a:rPr lang="en-US" altLang="zh-CN" sz="1700" dirty="0" smtClean="0">
                <a:solidFill>
                  <a:schemeClr val="bg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17</a:t>
            </a:r>
            <a:r>
              <a:rPr lang="zh-CN" altLang="en-US" sz="17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课</a:t>
            </a:r>
            <a:r>
              <a:rPr lang="zh-CN" altLang="en-US" sz="22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　庖丁解牛</a:t>
            </a:r>
            <a:endParaRPr lang="zh-CN" altLang="en-US" sz="2200" dirty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863246"/>
      </p:ext>
    </p:extLst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Documents and Settings\t11318\桌面\揭开0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39582" y="0"/>
            <a:ext cx="883997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3"/>
          <p:cNvSpPr txBox="1"/>
          <p:nvPr userDrawn="1"/>
        </p:nvSpPr>
        <p:spPr>
          <a:xfrm>
            <a:off x="1644232" y="1886146"/>
            <a:ext cx="5337134" cy="1446550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defPPr>
              <a:defRPr lang="zh-CN"/>
            </a:defPPr>
            <a:lvl1pPr>
              <a:defRPr sz="7200" spc="50">
                <a:ln w="1143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itchFamily="34" charset="-122"/>
                <a:ea typeface="华康俪金黑W8(P)" pitchFamily="34" charset="-122"/>
                <a:cs typeface="经典繁仿黑" pitchFamily="49" charset="-122"/>
              </a:defRPr>
            </a:lvl1pPr>
          </a:lstStyle>
          <a:p>
            <a:pPr lvl="0"/>
            <a:r>
              <a:rPr lang="zh-CN" altLang="en-US" sz="8800" b="1" dirty="0" smtClean="0">
                <a:solidFill>
                  <a:srgbClr val="CD1F06"/>
                </a:solidFill>
                <a:latin typeface="微软雅黑" pitchFamily="34" charset="-122"/>
                <a:ea typeface="微软雅黑" pitchFamily="34" charset="-122"/>
              </a:rPr>
              <a:t>谢谢</a:t>
            </a:r>
            <a:r>
              <a:rPr lang="zh-CN" altLang="en-US" sz="88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观看</a:t>
            </a:r>
            <a:endParaRPr lang="zh-CN" altLang="en-US" sz="8800" b="1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1782886" y="3657925"/>
            <a:ext cx="5619384" cy="95410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l"/>
            <a:r>
              <a:rPr lang="en-US" altLang="zh-CN" sz="2800" b="0" dirty="0" smtClean="0">
                <a:solidFill>
                  <a:schemeClr val="bg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——</a:t>
            </a:r>
            <a:r>
              <a:rPr lang="zh-CN" altLang="en-US" sz="2800" b="0" dirty="0" smtClean="0">
                <a:solidFill>
                  <a:schemeClr val="bg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更多精彩内容请登录 </a:t>
            </a:r>
            <a:endParaRPr lang="en-US" altLang="zh-CN" sz="2800" b="0" dirty="0" smtClean="0">
              <a:solidFill>
                <a:schemeClr val="bg1">
                  <a:lumMod val="50000"/>
                </a:schemeClr>
              </a:solidFill>
              <a:effectLst/>
              <a:latin typeface="微软雅黑" pitchFamily="34" charset="-122"/>
              <a:ea typeface="微软雅黑" pitchFamily="34" charset="-122"/>
              <a:cs typeface="经典繁仿黑" pitchFamily="49" charset="-122"/>
            </a:endParaRPr>
          </a:p>
          <a:p>
            <a:pPr algn="l"/>
            <a:r>
              <a:rPr lang="en-US" altLang="zh-CN" sz="2800" b="0" baseline="0" dirty="0" smtClean="0">
                <a:solidFill>
                  <a:schemeClr val="bg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        </a:t>
            </a:r>
            <a:r>
              <a:rPr lang="en-US" altLang="zh-CN" sz="2800" b="0" dirty="0" smtClean="0"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www.91taoke.com</a:t>
            </a:r>
            <a:endParaRPr lang="zh-CN" altLang="en-US" sz="2800" b="0" dirty="0"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359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70"/>
                            </p:stCondLst>
                            <p:childTnLst>
                              <p:par>
                                <p:cTn id="1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blipFill rotWithShape="1">
            <a:blip r:embed="rId10">
              <a:duotone>
                <a:srgbClr val="000000">
                  <a:shade val="12000"/>
                  <a:satMod val="240000"/>
                </a:srgbClr>
                <a:srgbClr val="000000">
                  <a:tint val="98000"/>
                </a:srgbClr>
              </a:duotone>
            </a:blip>
            <a:tile tx="0" ty="0" sx="100000" sy="100000" flip="none" algn="ctr"/>
          </a:blipFill>
          <a:ln w="28575" cap="flat" cmpd="sng" algn="ctr">
            <a:noFill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5" name="Rectangle 7"/>
          <p:cNvSpPr/>
          <p:nvPr userDrawn="1"/>
        </p:nvSpPr>
        <p:spPr>
          <a:xfrm>
            <a:off x="1279" y="6309360"/>
            <a:ext cx="12188952" cy="97215"/>
          </a:xfrm>
          <a:prstGeom prst="rect">
            <a:avLst/>
          </a:prstGeom>
          <a:solidFill>
            <a:srgbClr val="000000"/>
          </a:solidFill>
          <a:ln w="28575" cap="flat" cmpd="sng" algn="ctr">
            <a:noFill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12" name="椭圆 11"/>
          <p:cNvSpPr/>
          <p:nvPr userDrawn="1"/>
        </p:nvSpPr>
        <p:spPr>
          <a:xfrm>
            <a:off x="11356958" y="6439663"/>
            <a:ext cx="360000" cy="360000"/>
          </a:xfrm>
          <a:prstGeom prst="ellipse">
            <a:avLst/>
          </a:prstGeom>
          <a:solidFill>
            <a:srgbClr val="FFFFFF">
              <a:alpha val="34902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5"/>
          <p:cNvSpPr txBox="1"/>
          <p:nvPr userDrawn="1"/>
        </p:nvSpPr>
        <p:spPr>
          <a:xfrm>
            <a:off x="11211743" y="6450386"/>
            <a:ext cx="650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1600" dirty="0" smtClean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dirty="0">
              <a:solidFill>
                <a:prstClr val="white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4" name="圆角矩形 13"/>
          <p:cNvSpPr/>
          <p:nvPr userDrawn="1"/>
        </p:nvSpPr>
        <p:spPr>
          <a:xfrm>
            <a:off x="889000" y="6405466"/>
            <a:ext cx="5054600" cy="409586"/>
          </a:xfrm>
          <a:prstGeom prst="roundRect">
            <a:avLst/>
          </a:prstGeom>
          <a:solidFill>
            <a:srgbClr val="FFFFFF">
              <a:alpha val="34902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9047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2" r:id="rId2"/>
    <p:sldLayoutId id="2147483663" r:id="rId3"/>
    <p:sldLayoutId id="2147483664" r:id="rId4"/>
    <p:sldLayoutId id="2147483665" r:id="rId5"/>
    <p:sldLayoutId id="2147483666" r:id="rId6"/>
    <p:sldLayoutId id="2147483649" r:id="rId7"/>
    <p:sldLayoutId id="2147483651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2.xml"/><Relationship Id="rId4" Type="http://schemas.openxmlformats.org/officeDocument/2006/relationships/slide" Target="slide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file:///F:\2015&#36213;&#29770;\&#21516;&#27493;\&#35821;&#25991;\&#21019;&#26032;%20&#20013;&#22269;&#21476;&#20195;&#35799;&#27468;&#25955;&#25991;&#27427;&#36175;\word\Y17.TIF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32645" y="2583472"/>
            <a:ext cx="4102319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l"/>
            <a:r>
              <a:rPr lang="zh-CN" altLang="en-US" sz="2800" b="0" dirty="0" smtClean="0">
                <a:solidFill>
                  <a:schemeClr val="bg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第四单元</a:t>
            </a:r>
            <a:r>
              <a:rPr lang="en-US" altLang="zh-CN" sz="2800" b="0" dirty="0" smtClean="0">
                <a:solidFill>
                  <a:schemeClr val="bg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——</a:t>
            </a:r>
            <a:endParaRPr lang="zh-CN" altLang="en-US" sz="2800" b="0" dirty="0">
              <a:solidFill>
                <a:schemeClr val="bg1">
                  <a:lumMod val="50000"/>
                </a:schemeClr>
              </a:solidFill>
              <a:effectLst/>
              <a:latin typeface="微软雅黑" pitchFamily="34" charset="-122"/>
              <a:ea typeface="微软雅黑" pitchFamily="34" charset="-122"/>
              <a:cs typeface="经典繁仿黑" pitchFamily="49" charset="-122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95593" y="3257769"/>
            <a:ext cx="7494307" cy="1061829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defPPr>
              <a:defRPr lang="zh-CN"/>
            </a:defPPr>
            <a:lvl1pPr>
              <a:defRPr sz="7200" spc="50">
                <a:ln w="1143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itchFamily="34" charset="-122"/>
                <a:ea typeface="华康俪金黑W8(P)" pitchFamily="34" charset="-122"/>
                <a:cs typeface="经典繁仿黑" pitchFamily="49" charset="-122"/>
              </a:defRPr>
            </a:lvl1pPr>
          </a:lstStyle>
          <a:p>
            <a:pPr lvl="0"/>
            <a:r>
              <a:rPr lang="zh-CN" altLang="en-US" sz="6300" b="1" dirty="0" smtClean="0">
                <a:solidFill>
                  <a:srgbClr val="CD1F06"/>
                </a:solidFill>
                <a:latin typeface="微软雅黑" pitchFamily="34" charset="-122"/>
                <a:ea typeface="微软雅黑" pitchFamily="34" charset="-122"/>
              </a:rPr>
              <a:t>创造形象  </a:t>
            </a:r>
            <a:r>
              <a:rPr lang="zh-CN" altLang="en-US" sz="63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诗文有别</a:t>
            </a:r>
            <a:endParaRPr lang="zh-CN" altLang="en-US" sz="6300" b="1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638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8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1144712" y="805785"/>
            <a:ext cx="967568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zh-CN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．通假字</a:t>
            </a:r>
            <a:endParaRPr lang="zh-CN" altLang="zh-CN" sz="28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砉然向然：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_________________________________________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善哉！技盖至此乎：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_________________________________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动刀甚微，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 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  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然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已解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___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________________________</a:t>
            </a: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 smtClean="0">
                <a:latin typeface="宋体"/>
                <a:ea typeface="微软雅黑"/>
                <a:cs typeface="Times New Roman"/>
              </a:rPr>
              <a:t>④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善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刀而藏之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______________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___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______________________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200400" y="1619361"/>
            <a:ext cx="4044697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+mn-ea"/>
                <a:cs typeface="Times New Roman" pitchFamily="18" charset="0"/>
              </a:rPr>
              <a:t>“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向</a:t>
            </a: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  <a:latin typeface="+mn-ea"/>
                <a:cs typeface="Times New Roman" pitchFamily="18" charset="0"/>
              </a:rPr>
              <a:t>”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通</a:t>
            </a: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  <a:latin typeface="+mn-ea"/>
                <a:cs typeface="Times New Roman" pitchFamily="18" charset="0"/>
              </a:rPr>
              <a:t>“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响</a:t>
            </a: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  <a:latin typeface="+mn-ea"/>
                <a:cs typeface="Times New Roman" pitchFamily="18" charset="0"/>
              </a:rPr>
              <a:t>”</a:t>
            </a:r>
            <a:endParaRPr lang="en-US" altLang="zh-CN" sz="2800" dirty="0">
              <a:solidFill>
                <a:schemeClr val="accent6">
                  <a:lumMod val="75000"/>
                </a:schemeClr>
              </a:solidFill>
              <a:latin typeface="+mn-ea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	    </a:t>
            </a: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  <a:latin typeface="+mn-ea"/>
                <a:cs typeface="Times New Roman" pitchFamily="18" charset="0"/>
              </a:rPr>
              <a:t>“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盖</a:t>
            </a: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  <a:latin typeface="+mn-ea"/>
                <a:cs typeface="Times New Roman" pitchFamily="18" charset="0"/>
              </a:rPr>
              <a:t>”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通</a:t>
            </a: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  <a:latin typeface="+mn-ea"/>
                <a:cs typeface="Times New Roman" pitchFamily="18" charset="0"/>
              </a:rPr>
              <a:t>“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盍</a:t>
            </a: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  <a:latin typeface="+mn-ea"/>
                <a:cs typeface="Times New Roman" pitchFamily="18" charset="0"/>
              </a:rPr>
              <a:t>”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3541268" y="3323383"/>
            <a:ext cx="4031873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tabLst>
                <a:tab pos="2070100" algn="l"/>
              </a:tabLst>
            </a:pP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       </a:t>
            </a: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  <a:latin typeface="+mn-ea"/>
                <a:cs typeface="Times New Roman" pitchFamily="18" charset="0"/>
              </a:rPr>
              <a:t>“</a:t>
            </a:r>
            <a:r>
              <a:rPr lang="zh-CN" altLang="en-US" sz="2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+mn-ea"/>
                <a:cs typeface="Times New Roman" pitchFamily="18" charset="0"/>
              </a:rPr>
              <a:t>”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通</a:t>
            </a: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  <a:latin typeface="+mn-ea"/>
                <a:cs typeface="Times New Roman" pitchFamily="18" charset="0"/>
              </a:rPr>
              <a:t>“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磔</a:t>
            </a: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  <a:latin typeface="+mn-ea"/>
                <a:cs typeface="Times New Roman" pitchFamily="18" charset="0"/>
              </a:rPr>
              <a:t>”</a:t>
            </a:r>
            <a:endParaRPr lang="en-US" altLang="zh-CN" sz="2800" dirty="0">
              <a:solidFill>
                <a:schemeClr val="accent6">
                  <a:lumMod val="75000"/>
                </a:schemeClr>
              </a:solidFill>
              <a:latin typeface="+mn-ea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70100" algn="l"/>
              </a:tabLst>
            </a:pP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  <a:latin typeface="+mn-ea"/>
                <a:cs typeface="Times New Roman" pitchFamily="18" charset="0"/>
              </a:rPr>
              <a:t>“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善</a:t>
            </a: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  <a:latin typeface="+mn-ea"/>
                <a:cs typeface="Times New Roman" pitchFamily="18" charset="0"/>
              </a:rPr>
              <a:t>”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通</a:t>
            </a: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  <a:latin typeface="+mn-ea"/>
                <a:cs typeface="Times New Roman" pitchFamily="18" charset="0"/>
              </a:rPr>
              <a:t>“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缮</a:t>
            </a: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  <a:latin typeface="+mn-ea"/>
                <a:cs typeface="Times New Roman" pitchFamily="18" charset="0"/>
              </a:rPr>
              <a:t>”</a:t>
            </a:r>
          </a:p>
        </p:txBody>
      </p:sp>
      <p:pic>
        <p:nvPicPr>
          <p:cNvPr id="9223" name="图片 19" descr="说明: F:\2015赵瑊\同步\语文\创新 中国古代诗歌散文欣赏(人教选修)\word\木.TIF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1405" y="3678910"/>
            <a:ext cx="357312" cy="454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图片 19" descr="说明: F:\2015赵瑊\同步\语文\创新 中国古代诗歌散文欣赏(人教选修)\word\木.TIF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7456" y="3691610"/>
            <a:ext cx="357312" cy="454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141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458912" y="18385"/>
            <a:ext cx="11479088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tabLst>
                <a:tab pos="2070735" algn="l"/>
              </a:tabLst>
            </a:pPr>
            <a:r>
              <a:rPr lang="en-US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Courier New"/>
              </a:rPr>
              <a:t>4</a:t>
            </a:r>
            <a:r>
              <a:rPr lang="zh-CN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Courier New"/>
              </a:rPr>
              <a:t>．一词多义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一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虚词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为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庖丁为文惠君解牛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	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	    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　　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吾见其难为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	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		    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视为止，行为迟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	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	    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      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　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④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如今人方为刀俎，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我为鱼肉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  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⑤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吾属今为之虏矣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	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	    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⑥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何故怀瑾握瑜而自令见放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为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  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                                               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652356" y="2154535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替、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给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做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因为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由于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是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被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句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末语气词，表示疑问或反诘，呢</a:t>
            </a:r>
            <a:endParaRPr lang="zh-CN" altLang="zh-CN" sz="28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30938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1868612" y="56485"/>
            <a:ext cx="8380288" cy="6106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(2)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乃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3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①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乃中《经首》之会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	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	(   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　　　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3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②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断其喉，尽其肉，乃去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	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	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3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③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问今是何世，乃不知有汉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	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　　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3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④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嬴乃夷门抱关者也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	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	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3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⑤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家祭无忘告乃翁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	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		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　　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3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(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3)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所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3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①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肩之所倚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	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			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　　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3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②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某所，而母立于兹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	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	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       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　　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3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③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嬴闻如姬父为人所杀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	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	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　　　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3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④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师者，所以传道受业解惑也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	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　　</a:t>
            </a: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       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3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⑤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此先汉所以兴隆也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	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	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       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680200" y="569826"/>
            <a:ext cx="2705100" cy="5658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副词，</a:t>
            </a:r>
            <a:r>
              <a:rPr lang="zh-CN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又</a:t>
            </a:r>
            <a:endParaRPr lang="en-US" altLang="zh-CN" sz="24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3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才</a:t>
            </a:r>
            <a:endParaRPr lang="en-US" altLang="zh-CN" sz="24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3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竟然</a:t>
            </a:r>
            <a:endParaRPr lang="en-US" altLang="zh-CN" sz="24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3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是</a:t>
            </a:r>
            <a:endParaRPr lang="en-US" altLang="zh-CN" sz="24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3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你的</a:t>
            </a:r>
            <a:endParaRPr lang="en-US" altLang="zh-CN" sz="24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37000"/>
              </a:lnSpc>
              <a:spcAft>
                <a:spcPts val="0"/>
              </a:spcAft>
              <a:tabLst>
                <a:tab pos="2070735" algn="l"/>
              </a:tabLst>
            </a:pPr>
            <a:endParaRPr lang="zh-CN" altLang="zh-CN" sz="240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3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助词</a:t>
            </a:r>
            <a:endParaRPr lang="en-US" altLang="zh-CN" sz="24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3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处所</a:t>
            </a:r>
            <a:r>
              <a:rPr lang="zh-CN" altLang="zh-CN" sz="24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zh-CN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地方</a:t>
            </a:r>
            <a:endParaRPr lang="en-US" altLang="zh-CN" sz="24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3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表被动</a:t>
            </a:r>
            <a:endParaRPr lang="en-US" altLang="zh-CN" sz="24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3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用来</a:t>
            </a:r>
            <a:r>
              <a:rPr lang="en-US" altLang="zh-CN" sz="24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……</a:t>
            </a:r>
            <a:r>
              <a:rPr lang="zh-CN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的</a:t>
            </a:r>
            <a:endParaRPr lang="en-US" altLang="zh-CN" sz="24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3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……</a:t>
            </a:r>
            <a:r>
              <a:rPr lang="zh-CN" altLang="zh-CN" sz="24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的原因</a:t>
            </a:r>
            <a:endParaRPr lang="zh-CN" altLang="zh-CN" sz="24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0086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789112" y="399385"/>
            <a:ext cx="1071708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(4)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乎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技盖至此乎？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	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			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　　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             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进乎技矣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	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				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　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                             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依乎天理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	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				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　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                             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④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而况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大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    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乎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！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	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			(              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　　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⑤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恢恢乎其于游刃必有余地矣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	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                         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464300" y="1261159"/>
            <a:ext cx="47625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疑问语气词，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呢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相当于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于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，引出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对象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相当于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于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，引出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对象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表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感叹语气，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呢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用于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形容词词尾，助词</a:t>
            </a:r>
            <a:endParaRPr lang="zh-CN" altLang="zh-CN" sz="28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  <p:pic>
        <p:nvPicPr>
          <p:cNvPr id="10242" name="Picture 2" descr="F:\2015赵瑊\同步\语文\源文件！\创新 人教选修（中国古代诗歌散文欣赏）\瓜1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25" y="4173538"/>
            <a:ext cx="387078" cy="398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1353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1373312" y="132685"/>
            <a:ext cx="9510588" cy="595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二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实词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道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臣之所好者道也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	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		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            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师者，所以传道受业解惑也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	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废先王之道，焚百家之言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	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	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    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④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人道是，三国周郎赤壁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	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	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⑤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怀其璧，从径道亡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	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		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⑥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从骊山下，道芷阳间行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	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	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010400" y="1608435"/>
            <a:ext cx="3683000" cy="4487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天道自然的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规律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道理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思想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学说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说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谈论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路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道路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取道</a:t>
            </a:r>
            <a:endParaRPr lang="zh-CN" altLang="zh-CN" sz="28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41353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1576512" y="18385"/>
            <a:ext cx="9459788" cy="6297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解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庖丁为文惠君解牛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	</a:t>
            </a:r>
            <a:r>
              <a:rPr lang="en-US" altLang="zh-CN" sz="2600" kern="100" dirty="0" smtClean="0">
                <a:latin typeface="Times New Roman"/>
                <a:ea typeface="微软雅黑"/>
                <a:cs typeface="Courier New"/>
              </a:rPr>
              <a:t>	(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kern="100" dirty="0" smtClean="0">
                <a:latin typeface="Times New Roman"/>
                <a:ea typeface="微软雅黑"/>
                <a:cs typeface="Times New Roman"/>
              </a:rPr>
              <a:t>  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其为惑也，终不解矣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	</a:t>
            </a:r>
            <a:r>
              <a:rPr lang="en-US" altLang="zh-CN" sz="2600" kern="100" dirty="0" smtClean="0">
                <a:latin typeface="Times New Roman"/>
                <a:ea typeface="微软雅黑"/>
                <a:cs typeface="Courier New"/>
              </a:rPr>
              <a:t>	(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600" kern="100" dirty="0" smtClean="0">
                <a:latin typeface="Times New Roman"/>
                <a:ea typeface="微软雅黑"/>
                <a:cs typeface="Times New Roman"/>
              </a:rPr>
              <a:t>      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③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师者，所以传道受业解惑也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	(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　　　　</a:t>
            </a:r>
            <a:r>
              <a:rPr lang="en-US" altLang="zh-CN" sz="2600" kern="100" dirty="0" smtClean="0">
                <a:latin typeface="Times New Roman"/>
                <a:ea typeface="微软雅黑"/>
                <a:cs typeface="Times New Roman"/>
              </a:rPr>
              <a:t>      </a:t>
            </a:r>
            <a:r>
              <a:rPr lang="en-US" altLang="zh-CN" sz="2600" kern="100" dirty="0" smtClean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④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天下土崩瓦解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	</a:t>
            </a:r>
            <a:r>
              <a:rPr lang="en-US" altLang="zh-CN" sz="2600" kern="100" dirty="0" smtClean="0">
                <a:latin typeface="Times New Roman"/>
                <a:ea typeface="微软雅黑"/>
                <a:cs typeface="Courier New"/>
              </a:rPr>
              <a:t>		(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　　　　</a:t>
            </a:r>
            <a:r>
              <a:rPr lang="en-US" altLang="zh-CN" sz="2600" kern="100" dirty="0" smtClean="0">
                <a:latin typeface="Times New Roman"/>
                <a:ea typeface="微软雅黑"/>
                <a:cs typeface="Times New Roman"/>
              </a:rPr>
              <a:t>      </a:t>
            </a:r>
            <a:r>
              <a:rPr lang="en-US" altLang="zh-CN" sz="2600" kern="100" dirty="0" smtClean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⑤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今有一言，可以解燕国之患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	(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　　　　</a:t>
            </a:r>
            <a:r>
              <a:rPr lang="en-US" altLang="zh-CN" sz="2600" kern="100" dirty="0" smtClean="0">
                <a:latin typeface="Times New Roman"/>
                <a:ea typeface="微软雅黑"/>
                <a:cs typeface="Times New Roman"/>
              </a:rPr>
              <a:t>      </a:t>
            </a:r>
            <a:r>
              <a:rPr lang="en-US" altLang="zh-CN" sz="2600" kern="100" dirty="0" smtClean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kern="100" dirty="0" smtClean="0">
                <a:latin typeface="Times New Roman"/>
                <a:ea typeface="微软雅黑"/>
                <a:cs typeface="Courier New"/>
              </a:rPr>
              <a:t>(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3)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族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族庖月更刀，折也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	</a:t>
            </a:r>
            <a:r>
              <a:rPr lang="en-US" altLang="zh-CN" sz="2600" kern="100" dirty="0" smtClean="0">
                <a:latin typeface="Times New Roman"/>
                <a:ea typeface="微软雅黑"/>
                <a:cs typeface="Courier New"/>
              </a:rPr>
              <a:t>	(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kern="100" dirty="0" smtClean="0">
                <a:latin typeface="Times New Roman"/>
                <a:ea typeface="微软雅黑"/>
                <a:cs typeface="Times New Roman"/>
              </a:rPr>
              <a:t>  </a:t>
            </a:r>
            <a:r>
              <a:rPr lang="en-US" altLang="zh-CN" sz="2600" kern="100" dirty="0" smtClean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每至于族，吾见其难为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	</a:t>
            </a:r>
            <a:r>
              <a:rPr lang="en-US" altLang="zh-CN" sz="2600" kern="100" dirty="0" smtClean="0">
                <a:latin typeface="Times New Roman"/>
                <a:ea typeface="微软雅黑"/>
                <a:cs typeface="Courier New"/>
              </a:rPr>
              <a:t>	(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600" kern="100" dirty="0" smtClean="0">
                <a:latin typeface="Times New Roman"/>
                <a:ea typeface="微软雅黑"/>
                <a:cs typeface="Times New Roman"/>
              </a:rPr>
              <a:t>                         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③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士大夫之族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	</a:t>
            </a:r>
            <a:r>
              <a:rPr lang="en-US" altLang="zh-CN" sz="2600" kern="100" dirty="0" smtClean="0">
                <a:latin typeface="Times New Roman"/>
                <a:ea typeface="微软雅黑"/>
                <a:cs typeface="Courier New"/>
              </a:rPr>
              <a:t>			(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kern="100" dirty="0" smtClean="0">
                <a:latin typeface="Times New Roman"/>
                <a:ea typeface="微软雅黑"/>
                <a:cs typeface="Times New Roman"/>
              </a:rPr>
              <a:t>  </a:t>
            </a:r>
            <a:r>
              <a:rPr lang="en-US" altLang="zh-CN" sz="2600" kern="100" dirty="0" smtClean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④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族秦者秦也，非天下</a:t>
            </a:r>
            <a:r>
              <a:rPr lang="zh-CN" altLang="zh-CN" sz="2600" kern="100" dirty="0" smtClean="0">
                <a:latin typeface="Times New Roman"/>
                <a:ea typeface="微软雅黑"/>
                <a:cs typeface="Times New Roman"/>
              </a:rPr>
              <a:t>也</a:t>
            </a:r>
            <a:r>
              <a:rPr lang="en-US" altLang="zh-CN" sz="2600" kern="100" dirty="0" smtClean="0">
                <a:latin typeface="Times New Roman"/>
                <a:ea typeface="微软雅黑"/>
                <a:cs typeface="Times New Roman"/>
              </a:rPr>
              <a:t>	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	(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600" kern="100" dirty="0" smtClean="0">
                <a:latin typeface="Times New Roman"/>
                <a:ea typeface="微软雅黑"/>
                <a:cs typeface="Times New Roman"/>
              </a:rPr>
              <a:t>  </a:t>
            </a:r>
            <a:r>
              <a:rPr lang="en-US" altLang="zh-CN" sz="2600" kern="100" dirty="0" smtClean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324600" y="595214"/>
            <a:ext cx="4025900" cy="57336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剖开</a:t>
            </a:r>
            <a:endParaRPr lang="en-US" altLang="zh-CN" sz="26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理解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懂得</a:t>
            </a:r>
            <a:endParaRPr lang="en-US" altLang="zh-CN" sz="26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解答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解释</a:t>
            </a:r>
            <a:endParaRPr lang="en-US" altLang="zh-CN" sz="26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分裂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涣散</a:t>
            </a:r>
            <a:endParaRPr lang="en-US" altLang="zh-CN" sz="26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解救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，消除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600" kern="100" dirty="0" smtClean="0">
              <a:solidFill>
                <a:schemeClr val="accent6">
                  <a:lumMod val="75000"/>
                </a:schemeClr>
              </a:solidFill>
              <a:latin typeface="宋体"/>
              <a:ea typeface="微软雅黑"/>
              <a:cs typeface="Times New Roman"/>
            </a:endParaRPr>
          </a:p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众</a:t>
            </a:r>
            <a:endParaRPr lang="en-US" altLang="zh-CN" sz="26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筋骨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交错聚结的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地方</a:t>
            </a:r>
            <a:endParaRPr lang="en-US" altLang="zh-CN" sz="26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类</a:t>
            </a:r>
            <a:endParaRPr lang="en-US" altLang="zh-CN" sz="26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族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灭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0671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1779712" y="983585"/>
            <a:ext cx="820248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Courier New"/>
              </a:rPr>
              <a:t>5</a:t>
            </a:r>
            <a:r>
              <a:rPr lang="zh-CN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．词类活用</a:t>
            </a:r>
            <a:endParaRPr lang="zh-CN" altLang="zh-CN" sz="28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足之所</a:t>
            </a:r>
            <a:r>
              <a:rPr lang="zh-CN" altLang="zh-CN" sz="2800" kern="100" dirty="0" smtClean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履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： 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________________________________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良庖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岁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更刀，族庖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月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更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刀： 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__________________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以无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厚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入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有间： 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____________________________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grpSp>
        <p:nvGrpSpPr>
          <p:cNvPr id="7" name="组合 6"/>
          <p:cNvGrpSpPr/>
          <p:nvPr/>
        </p:nvGrpSpPr>
        <p:grpSpPr>
          <a:xfrm rot="5400000">
            <a:off x="11453134" y="5661566"/>
            <a:ext cx="549128" cy="549414"/>
            <a:chOff x="11226607" y="6533712"/>
            <a:chExt cx="360000" cy="360000"/>
          </a:xfrm>
        </p:grpSpPr>
        <p:sp>
          <p:nvSpPr>
            <p:cNvPr id="8" name="椭圆 7">
              <a:hlinkClick r:id="rId2" action="ppaction://hlinksldjump"/>
            </p:cNvPr>
            <p:cNvSpPr/>
            <p:nvPr userDrawn="1"/>
          </p:nvSpPr>
          <p:spPr>
            <a:xfrm>
              <a:off x="11226607" y="6533712"/>
              <a:ext cx="360000" cy="360000"/>
            </a:xfrm>
            <a:prstGeom prst="ellipse">
              <a:avLst/>
            </a:prstGeom>
            <a:solidFill>
              <a:srgbClr val="FF95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9" name="燕尾形 8">
              <a:hlinkClick r:id="rId2" action="ppaction://hlinksldjump"/>
            </p:cNvPr>
            <p:cNvSpPr/>
            <p:nvPr userDrawn="1"/>
          </p:nvSpPr>
          <p:spPr>
            <a:xfrm flipH="1">
              <a:off x="11320207" y="6627312"/>
              <a:ext cx="172800" cy="172800"/>
            </a:xfrm>
            <a:prstGeom prst="chevron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4063980" y="1790785"/>
            <a:ext cx="510542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名词作动词，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踩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                            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名词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作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状语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形容词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作名词，厚度</a:t>
            </a:r>
            <a:endParaRPr lang="zh-CN" altLang="zh-CN" sz="28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39288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01762" y="1498144"/>
            <a:ext cx="799293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zh-CN" sz="28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r>
              <a:rPr lang="zh-CN" altLang="zh-CN" sz="28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助</a:t>
            </a:r>
            <a:r>
              <a:rPr lang="zh-CN" altLang="zh-CN" sz="28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读</a:t>
            </a:r>
            <a:endParaRPr lang="en-US" altLang="zh-CN" sz="2800" b="1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这个寓言故事说明世上事物纷繁复杂，只要反复实践，掌握了它的客观规律，就能得心应手，运用自如，问题便迎刃而解。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pic>
        <p:nvPicPr>
          <p:cNvPr id="9218" name="Picture 2" descr="C:\Users\Administrator\Desktop\语文图\16 (3).jp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8" t="8082" r="4708" b="8476"/>
          <a:stretch/>
        </p:blipFill>
        <p:spPr bwMode="auto">
          <a:xfrm>
            <a:off x="8686799" y="1498144"/>
            <a:ext cx="3124201" cy="3822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4615060"/>
              </p:ext>
            </p:extLst>
          </p:nvPr>
        </p:nvGraphicFramePr>
        <p:xfrm>
          <a:off x="1714500" y="190500"/>
          <a:ext cx="8521700" cy="612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3" name="文档" r:id="rId3" imgW="8522628" imgH="6132554" progId="Word.Document.12">
                  <p:embed/>
                </p:oleObj>
              </mc:Choice>
              <mc:Fallback>
                <p:oleObj name="文档" r:id="rId3" imgW="8522628" imgH="613255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14500" y="190500"/>
                        <a:ext cx="8521700" cy="6121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4765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2768" y="108186"/>
            <a:ext cx="11536332" cy="5990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35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重点突破</a:t>
            </a:r>
            <a:endParaRPr lang="zh-CN" altLang="zh-CN" sz="3500" b="1" kern="100" dirty="0">
              <a:solidFill>
                <a:srgbClr val="00B050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一、庖丁解牛的场面，在庄子的笔下，竟然成为一次神妙的音乐舞蹈艺术表演。请想一想，仅仅是技艺娴熟的表现吗？</a:t>
            </a:r>
            <a:endParaRPr lang="zh-CN" altLang="zh-CN" sz="28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提示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这一段描写极力渲染庖丁解牛的自然、和谐、优美，充满艺术气息。联系全文来看，庖丁之所以能够达到这种境界，是因为他熟知牛的自然生理结构，达到了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以神遇而不以目视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的层次，能够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依乎天理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因其固然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以无厚入有间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游刃有余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。庖丁的境界已经不仅是技艺娴熟的表现了。正如庖丁自己所言，这已经超过了一般的技艺层面，达到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道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的境界了。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8805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551599" y="2451636"/>
            <a:ext cx="7238314" cy="523221"/>
            <a:chOff x="3779912" y="1732305"/>
            <a:chExt cx="7510491" cy="540049"/>
          </a:xfrm>
        </p:grpSpPr>
        <p:sp>
          <p:nvSpPr>
            <p:cNvPr id="4" name="矩形 3"/>
            <p:cNvSpPr/>
            <p:nvPr/>
          </p:nvSpPr>
          <p:spPr>
            <a:xfrm>
              <a:off x="3779912" y="1777380"/>
              <a:ext cx="7392805" cy="432048"/>
            </a:xfrm>
            <a:prstGeom prst="rect">
              <a:avLst/>
            </a:prstGeom>
            <a:noFill/>
            <a:ln w="12700" cap="flat" cmpd="sng" algn="ctr">
              <a:solidFill>
                <a:srgbClr val="F05425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5" name="矩形 4">
              <a:hlinkClick r:id="rId2" action="ppaction://hlinksldjump"/>
            </p:cNvPr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solidFill>
              <a:srgbClr val="F05425"/>
            </a:solidFill>
            <a:ln w="12700" cap="flat" cmpd="sng" algn="ctr">
              <a:solidFill>
                <a:srgbClr val="F05425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Broadway" pitchFamily="82" charset="0"/>
                  <a:ea typeface="微软雅黑"/>
                </a:rPr>
                <a:t>1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Broadway" pitchFamily="82" charset="0"/>
                <a:ea typeface="微软雅黑"/>
              </a:endParaRPr>
            </a:p>
          </p:txBody>
        </p:sp>
        <p:sp>
          <p:nvSpPr>
            <p:cNvPr id="6" name="TextBox 37">
              <a:hlinkClick r:id="rId2" action="ppaction://hlinksldjump"/>
            </p:cNvPr>
            <p:cNvSpPr txBox="1"/>
            <p:nvPr/>
          </p:nvSpPr>
          <p:spPr>
            <a:xfrm>
              <a:off x="4231470" y="1732305"/>
              <a:ext cx="7058933" cy="5400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温馨晨读        </a:t>
              </a:r>
              <a:r>
                <a:rPr kumimoji="0" lang="zh-CN" alt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鸡声茅店月，人迹板桥霜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559018" y="3417191"/>
            <a:ext cx="7223801" cy="523220"/>
            <a:chOff x="3779912" y="1734172"/>
            <a:chExt cx="7495432" cy="523220"/>
          </a:xfrm>
        </p:grpSpPr>
        <p:sp>
          <p:nvSpPr>
            <p:cNvPr id="9" name="矩形 8"/>
            <p:cNvSpPr/>
            <p:nvPr/>
          </p:nvSpPr>
          <p:spPr>
            <a:xfrm>
              <a:off x="3779912" y="1777380"/>
              <a:ext cx="7392805" cy="432048"/>
            </a:xfrm>
            <a:prstGeom prst="rect">
              <a:avLst/>
            </a:prstGeom>
            <a:noFill/>
            <a:ln w="12700" cap="flat" cmpd="sng" algn="ctr">
              <a:solidFill>
                <a:srgbClr val="F05425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10" name="矩形 9">
              <a:hlinkClick r:id="rId3" action="ppaction://hlinksldjump"/>
            </p:cNvPr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solidFill>
              <a:srgbClr val="F05425"/>
            </a:solidFill>
            <a:ln w="12700" cap="flat" cmpd="sng" algn="ctr">
              <a:solidFill>
                <a:srgbClr val="F05425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Broadway" pitchFamily="82" charset="0"/>
                  <a:ea typeface="微软雅黑"/>
                </a:rPr>
                <a:t>2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Broadway" pitchFamily="82" charset="0"/>
                <a:ea typeface="微软雅黑"/>
              </a:endParaRPr>
            </a:p>
          </p:txBody>
        </p:sp>
        <p:sp>
          <p:nvSpPr>
            <p:cNvPr id="11" name="TextBox 37">
              <a:hlinkClick r:id="rId3" action="ppaction://hlinksldjump"/>
            </p:cNvPr>
            <p:cNvSpPr txBox="1"/>
            <p:nvPr/>
          </p:nvSpPr>
          <p:spPr>
            <a:xfrm>
              <a:off x="4216411" y="1734172"/>
              <a:ext cx="7058933" cy="5232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自主积累        </a:t>
              </a:r>
              <a:r>
                <a:rPr kumimoji="0" lang="zh-CN" alt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博观而约取，厚积而薄发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566437" y="4375997"/>
            <a:ext cx="7223801" cy="523220"/>
            <a:chOff x="3779912" y="1734172"/>
            <a:chExt cx="7495432" cy="523220"/>
          </a:xfrm>
        </p:grpSpPr>
        <p:sp>
          <p:nvSpPr>
            <p:cNvPr id="13" name="矩形 12"/>
            <p:cNvSpPr/>
            <p:nvPr/>
          </p:nvSpPr>
          <p:spPr>
            <a:xfrm>
              <a:off x="3779912" y="1777380"/>
              <a:ext cx="7392805" cy="432048"/>
            </a:xfrm>
            <a:prstGeom prst="rect">
              <a:avLst/>
            </a:prstGeom>
            <a:noFill/>
            <a:ln w="12700" cap="flat" cmpd="sng" algn="ctr">
              <a:solidFill>
                <a:srgbClr val="F05425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14" name="矩形 13">
              <a:hlinkClick r:id="rId4" action="ppaction://hlinksldjump"/>
            </p:cNvPr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solidFill>
              <a:srgbClr val="F05425"/>
            </a:solidFill>
            <a:ln w="12700" cap="flat" cmpd="sng" algn="ctr">
              <a:solidFill>
                <a:srgbClr val="F05425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Broadway" pitchFamily="82" charset="0"/>
                  <a:ea typeface="微软雅黑"/>
                </a:rPr>
                <a:t>3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Broadway" pitchFamily="82" charset="0"/>
                <a:ea typeface="微软雅黑"/>
              </a:endParaRPr>
            </a:p>
          </p:txBody>
        </p:sp>
        <p:sp>
          <p:nvSpPr>
            <p:cNvPr id="15" name="TextBox 37">
              <a:hlinkClick r:id="rId4" action="ppaction://hlinksldjump"/>
            </p:cNvPr>
            <p:cNvSpPr txBox="1"/>
            <p:nvPr/>
          </p:nvSpPr>
          <p:spPr>
            <a:xfrm>
              <a:off x="4216411" y="1734172"/>
              <a:ext cx="7058933" cy="5232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合作探究        </a:t>
              </a:r>
              <a:r>
                <a:rPr kumimoji="0" lang="zh-CN" alt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奇文共欣赏，疑义相与析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580608" y="5331175"/>
            <a:ext cx="7238314" cy="523220"/>
            <a:chOff x="3779912" y="1719658"/>
            <a:chExt cx="7510491" cy="523220"/>
          </a:xfrm>
        </p:grpSpPr>
        <p:sp>
          <p:nvSpPr>
            <p:cNvPr id="17" name="矩形 16"/>
            <p:cNvSpPr/>
            <p:nvPr/>
          </p:nvSpPr>
          <p:spPr>
            <a:xfrm>
              <a:off x="3779912" y="1777380"/>
              <a:ext cx="7392805" cy="432048"/>
            </a:xfrm>
            <a:prstGeom prst="rect">
              <a:avLst/>
            </a:prstGeom>
            <a:noFill/>
            <a:ln w="12700" cap="flat" cmpd="sng" algn="ctr">
              <a:solidFill>
                <a:srgbClr val="F05425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18" name="矩形 17">
              <a:hlinkClick r:id="rId5" action="ppaction://hlinksldjump"/>
            </p:cNvPr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solidFill>
              <a:srgbClr val="F05425"/>
            </a:solidFill>
            <a:ln w="12700" cap="flat" cmpd="sng" algn="ctr">
              <a:solidFill>
                <a:srgbClr val="F05425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Broadway" pitchFamily="82" charset="0"/>
                  <a:ea typeface="微软雅黑"/>
                </a:rPr>
                <a:t>4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Broadway" pitchFamily="82" charset="0"/>
                <a:ea typeface="微软雅黑"/>
              </a:endParaRPr>
            </a:p>
          </p:txBody>
        </p:sp>
        <p:sp>
          <p:nvSpPr>
            <p:cNvPr id="19" name="TextBox 37">
              <a:hlinkClick r:id="rId5" action="ppaction://hlinksldjump"/>
            </p:cNvPr>
            <p:cNvSpPr txBox="1"/>
            <p:nvPr/>
          </p:nvSpPr>
          <p:spPr>
            <a:xfrm>
              <a:off x="4231470" y="1719658"/>
              <a:ext cx="7058933" cy="5232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文本拓展        </a:t>
              </a:r>
              <a:r>
                <a:rPr kumimoji="0" lang="zh-CN" alt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掬水月在手，弄花香满衣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0" name="文本占位符 3"/>
          <p:cNvSpPr txBox="1">
            <a:spLocks/>
          </p:cNvSpPr>
          <p:nvPr/>
        </p:nvSpPr>
        <p:spPr>
          <a:xfrm>
            <a:off x="1050682" y="961601"/>
            <a:ext cx="10125318" cy="749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4500" dirty="0">
                <a:solidFill>
                  <a:srgbClr val="FC6204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第</a:t>
            </a:r>
            <a:r>
              <a:rPr lang="en-US" altLang="zh-CN" sz="4500" dirty="0">
                <a:solidFill>
                  <a:srgbClr val="FC6204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17</a:t>
            </a:r>
            <a:r>
              <a:rPr lang="zh-CN" altLang="en-US" sz="4500" dirty="0">
                <a:solidFill>
                  <a:srgbClr val="FC6204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课　庖丁解牛</a:t>
            </a:r>
          </a:p>
        </p:txBody>
      </p:sp>
    </p:spTree>
    <p:extLst>
      <p:ext uri="{BB962C8B-B14F-4D97-AF65-F5344CB8AC3E}">
        <p14:creationId xmlns:p14="http://schemas.microsoft.com/office/powerpoint/2010/main" val="347457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0500" y="67474"/>
            <a:ext cx="11760200" cy="6117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二、庖丁解牛技术高超的原因是什么？我们可以从中得到怎样的启示？</a:t>
            </a:r>
            <a:endParaRPr lang="zh-CN" altLang="zh-CN" sz="24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提示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庖丁技艺高超的原因，从庖丁的话中可以得知：其一，对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道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的追求超过了对技术的追求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进乎技矣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。他不停留在掌握具体的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技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上，而是把探求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道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——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解牛的规律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——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作为实践的目标；其二，不懈实践，在反复实践中积累经验，探求规律，运用规律。正因为如此，他由不懂规律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目解全牛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过渡到认识规律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目无全牛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，又飞跃到熟练运用规律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游刃有余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；其三，谨慎小心，尊重规律，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每至于族，吾见其难为，怵然为戒，视为止，行为迟。动刀甚微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，从来不骄傲大意。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庖丁解牛技艺的高超，并非天生而来，而是长期反复实践的结果。它说明：凡事只有经过反复实践，才能认识并掌握其客观规律，做起事来才能得心应手，运用自如。即使认识并把握了其客观规律，也不可马虎大意，掉以轻心，只有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怵然为戒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，谨慎从事，才能把事情做好。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7262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1968" y="321474"/>
            <a:ext cx="11650632" cy="5701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7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三</a:t>
            </a:r>
            <a:r>
              <a:rPr lang="zh-CN" altLang="zh-CN" sz="2700" b="1" kern="100" spc="-13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、文惠君说自己懂得了</a:t>
            </a:r>
            <a:r>
              <a:rPr lang="en-US" altLang="zh-CN" sz="2700" b="1" kern="100" spc="-130" dirty="0">
                <a:solidFill>
                  <a:schemeClr val="bg1">
                    <a:lumMod val="50000"/>
                  </a:schemeClr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700" b="1" kern="100" spc="-13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养生之道</a:t>
            </a:r>
            <a:r>
              <a:rPr lang="en-US" altLang="zh-CN" sz="2700" b="1" kern="100" spc="-130" dirty="0">
                <a:solidFill>
                  <a:schemeClr val="bg1">
                    <a:lumMod val="50000"/>
                  </a:schemeClr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700" b="1" kern="100" spc="-9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700" b="1" kern="100" spc="-13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解牛之道和这种养生之道有什么联系</a:t>
            </a:r>
            <a:r>
              <a:rPr lang="zh-CN" altLang="zh-CN" sz="2700" b="1" kern="100" spc="-9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？</a:t>
            </a:r>
            <a:endParaRPr lang="zh-CN" altLang="zh-CN" sz="2700" b="1" kern="100" spc="-9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7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提示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　虽然庖丁所好的</a:t>
            </a:r>
            <a:r>
              <a:rPr lang="en-US" altLang="zh-CN" sz="27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道</a:t>
            </a:r>
            <a:r>
              <a:rPr lang="en-US" altLang="zh-CN" sz="27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和文惠君所说的</a:t>
            </a:r>
            <a:r>
              <a:rPr lang="en-US" altLang="zh-CN" sz="27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道</a:t>
            </a:r>
            <a:r>
              <a:rPr lang="en-US" altLang="zh-CN" sz="27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en-US" altLang="zh-CN" sz="27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实质上也是庄周所讲的</a:t>
            </a:r>
            <a:r>
              <a:rPr lang="en-US" altLang="zh-CN" sz="27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道</a:t>
            </a:r>
            <a:r>
              <a:rPr lang="en-US" altLang="zh-CN" sz="27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en-US" altLang="zh-CN" sz="27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所指不一样，但在后者看来，社会如牛体，尽管矛盾复杂，斗争激烈，但总有间隙可寻，只要像庖丁那样，</a:t>
            </a:r>
            <a:r>
              <a:rPr lang="en-US" altLang="zh-CN" sz="27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以无厚入有间</a:t>
            </a:r>
            <a:r>
              <a:rPr lang="en-US" altLang="zh-CN" sz="27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，顺应环境，随俗沉浮，回避矛盾，就能保全性命，养护精神。这种消极颓废的处世之道，理所当然为今人所抛弃，其实这不是庖丁经验本身所固有的，而是道家借此来宣扬其人生哲学。今人则可从故事本身所反映的客观内容得到有益的启发。从两者的不同也能得到这样的启示：只有用唯物主义的观点分析客观事物，才能掌握科学的规律。</a:t>
            </a:r>
            <a:endParaRPr lang="zh-CN" altLang="zh-CN" sz="2700" kern="100" dirty="0">
              <a:effectLst/>
              <a:latin typeface="宋体"/>
              <a:cs typeface="Courier New"/>
            </a:endParaRPr>
          </a:p>
        </p:txBody>
      </p:sp>
      <p:grpSp>
        <p:nvGrpSpPr>
          <p:cNvPr id="7" name="组合 6"/>
          <p:cNvGrpSpPr/>
          <p:nvPr/>
        </p:nvGrpSpPr>
        <p:grpSpPr>
          <a:xfrm rot="5400000">
            <a:off x="11453134" y="5661566"/>
            <a:ext cx="549128" cy="549414"/>
            <a:chOff x="11226607" y="6533712"/>
            <a:chExt cx="360000" cy="360000"/>
          </a:xfrm>
        </p:grpSpPr>
        <p:sp>
          <p:nvSpPr>
            <p:cNvPr id="8" name="椭圆 7">
              <a:hlinkClick r:id="rId2" action="ppaction://hlinksldjump"/>
            </p:cNvPr>
            <p:cNvSpPr/>
            <p:nvPr userDrawn="1"/>
          </p:nvSpPr>
          <p:spPr>
            <a:xfrm>
              <a:off x="11226607" y="6533712"/>
              <a:ext cx="360000" cy="360000"/>
            </a:xfrm>
            <a:prstGeom prst="ellipse">
              <a:avLst/>
            </a:prstGeom>
            <a:solidFill>
              <a:srgbClr val="FF95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9" name="燕尾形 8">
              <a:hlinkClick r:id="rId2" action="ppaction://hlinksldjump"/>
            </p:cNvPr>
            <p:cNvSpPr/>
            <p:nvPr userDrawn="1"/>
          </p:nvSpPr>
          <p:spPr>
            <a:xfrm flipH="1">
              <a:off x="11320207" y="6627312"/>
              <a:ext cx="172800" cy="172800"/>
            </a:xfrm>
            <a:prstGeom prst="chevron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575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7762" y="565547"/>
            <a:ext cx="11891838" cy="574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4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．阅读延伸</a:t>
            </a:r>
            <a:endParaRPr lang="zh-CN" altLang="zh-CN" sz="24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ctr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忙里偷闲读庄子</a:t>
            </a:r>
            <a:endParaRPr lang="zh-CN" altLang="zh-CN" sz="2400" b="1" kern="100" dirty="0">
              <a:solidFill>
                <a:srgbClr val="00B050"/>
              </a:solidFill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卡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夫卡的名作《变形记》中，主人公格里戈在噩梦中醒来，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发现</a:t>
            </a:r>
            <a:endParaRPr lang="en-US" altLang="zh-CN" sz="24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自己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已不是人，而是变成了一只硕大的甲虫。这种寓言式的情节，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让</a:t>
            </a:r>
            <a:endParaRPr lang="en-US" altLang="zh-CN" sz="24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许多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现代人顾影自怜，在现代文明的种种束缚下，时间的压缩感，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空</a:t>
            </a:r>
            <a:endParaRPr lang="en-US" altLang="zh-CN" sz="24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间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的囚禁感，与外界的疏离感，以及现实生活的逼迫感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……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百感交集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，实在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把人压得喘不过气来。庄周先生也有一个变形的梦，滋味却大不相同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：</a:t>
            </a:r>
            <a:endParaRPr lang="en-US" altLang="zh-CN" sz="24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昔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者庄周梦为蝴蝶，栩栩然蝴蝶也，自喻适志与！不知周也。俄然觉，则蘧蘧然周也。不知周之梦为蝴蝶与，蝴蝶之梦为周与！周与蝴蝶，则必有分矣。此之谓物化。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pic>
        <p:nvPicPr>
          <p:cNvPr id="10244" name="Picture 4" descr="C:\Users\Administrator\Desktop\语文图\16 (6)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7FF"/>
              </a:clrFrom>
              <a:clrTo>
                <a:srgbClr val="FFF7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500" y="942144"/>
            <a:ext cx="2590800" cy="279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50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5862" y="77386"/>
            <a:ext cx="11777538" cy="6167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这个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蝴蝶梦，不知有多少后人借以浇胸中块垒，被阐释得千奇百怪。庄周先生到底用意如何，自是见仁见智，但用它来化解现代社会的精神抑郁症，恰到好处。像蝴蝶一样不受空间的限制，不受时间的催促，优游自在地遨游四方，这种心境实在令人神往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可惜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人类在现代化的进程中，绝非像蝴蝶一样与自然界和谐共处，而是对自然环境的破坏与日俱增。这般情形如果让庄周先生瞧见了，一定会冷嘲热讽一番。在他心中，人和自然之间根本没有冲突，相反，彼此间表现着和谐的气氛。他有一套关于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三籁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的见解：天籁与地籁相应，地籁与人籁相应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——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自日月星辰，山河大地以至于人身也是一个大和谐。这套让人心仪不已的理论，可谓是后世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游于万化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的艺术精神和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返回自然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09397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8020" y="208553"/>
            <a:ext cx="1180078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的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文学呼声的老祖宗，了不起！不仅如此，庄周先生还不止一次呼吁过人性要顺乎自然的规律</a:t>
            </a:r>
            <a:r>
              <a:rPr lang="zh-CN" altLang="zh-CN" sz="2800" kern="100" spc="-700" dirty="0">
                <a:latin typeface="Times New Roman"/>
                <a:ea typeface="微软雅黑"/>
                <a:cs typeface="Times New Roman"/>
              </a:rPr>
              <a:t>。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在他看来</a:t>
            </a:r>
            <a:r>
              <a:rPr lang="zh-CN" altLang="zh-CN" sz="2800" kern="1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举凡严刑峻法</a:t>
            </a:r>
            <a:r>
              <a:rPr lang="zh-CN" altLang="zh-CN" sz="2800" kern="100" spc="-7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仁义道德</a:t>
            </a:r>
            <a:r>
              <a:rPr lang="zh-CN" altLang="zh-CN" sz="2800" kern="100" spc="-7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功名利禄</a:t>
            </a:r>
            <a:r>
              <a:rPr lang="zh-CN" altLang="zh-CN" sz="2800" kern="100" spc="-7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知巧机变以及权谋术数，都是扭曲自然的人性，扼杀自发的个性。庄周先生的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自然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乃喻示着人性的自由伸展与人格的充分发展，不受任何外在力量的强制压缩或约束</a:t>
            </a:r>
            <a:r>
              <a:rPr lang="zh-CN" altLang="zh-CN" sz="2800" kern="1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如此</a:t>
            </a:r>
            <a:r>
              <a:rPr lang="zh-CN" altLang="zh-CN" sz="2800" kern="1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才能培养一个健全的自我</a:t>
            </a:r>
            <a:r>
              <a:rPr lang="zh-CN" altLang="zh-CN" sz="2800" kern="100" spc="-700" dirty="0">
                <a:latin typeface="Times New Roman"/>
                <a:ea typeface="微软雅黑"/>
                <a:cs typeface="Times New Roman"/>
              </a:rPr>
              <a:t>。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这样的发言如果让今天正不堪重负的中小学生听了</a:t>
            </a:r>
            <a:r>
              <a:rPr lang="zh-CN" altLang="zh-CN" sz="2800" kern="1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一定会报以热烈而又持久的掌声。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【赏析】</a:t>
            </a:r>
            <a:r>
              <a:rPr lang="en-US" altLang="zh-CN" sz="2800" kern="100" dirty="0">
                <a:latin typeface="Times New Roman"/>
                <a:ea typeface="微软雅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作者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把外国小说和中国寓言的相关情节链接在一起，并巧妙地和现实生活结合起来，加深了故事所蕴含的意义，拓宽了故事的社会空间，想象丰富，独到新颖。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6105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1736" y="2183"/>
            <a:ext cx="11774364" cy="6280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41000"/>
              </a:lnSpc>
              <a:tabLst>
                <a:tab pos="2070735" algn="l"/>
              </a:tabLst>
            </a:pPr>
            <a:r>
              <a:rPr lang="en-US" altLang="zh-CN" sz="24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4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Courier New"/>
              </a:rPr>
              <a:t>．写作迁移</a:t>
            </a:r>
          </a:p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【角度一】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《庖丁解牛》告诉我们：做任何事情，只要反复实践，掌握了它的客观规律，就能得心应手，运用自如，问题便迎刃而解。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要想游刃有余，必须厚积而薄发，请你以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厚积薄发与游刃有余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为题写一篇文章。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【写作示例】</a:t>
            </a:r>
          </a:p>
          <a:p>
            <a:pPr algn="ctr">
              <a:lnSpc>
                <a:spcPct val="141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厚积薄发与游刃有余</a:t>
            </a:r>
            <a:endParaRPr lang="zh-CN" altLang="zh-CN" sz="2400" b="1" kern="100" dirty="0">
              <a:solidFill>
                <a:srgbClr val="00B050"/>
              </a:solidFill>
              <a:latin typeface="宋体"/>
              <a:cs typeface="Courier New"/>
            </a:endParaRPr>
          </a:p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我们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不应该因为今日取得一点小小的成就，就在那儿沾沾自喜；也不能因为今天没有得到认同，就放弃自己内心的追求。只要我们坚持下去，一字一字地往下写，日积月累，我们离成功的彼岸就会越来越近。厚积才能薄发，以前老师不是常说，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机遇总是垂青于有准备的人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吗？我告诉自己，不要被眼前的小成就裹住了前进的步伐，更不要因为一点挫折失去了拼搏的勇气。相反，有些人急于求成，急功近利，因此常常失败。成功没有捷径，厚积薄发，方能游刃有余，才能走向成功。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2929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9836" y="433983"/>
            <a:ext cx="1168546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【角度二】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依乎天理，批大</a:t>
            </a:r>
            <a:r>
              <a:rPr lang="zh-CN" altLang="zh-CN" sz="2800" kern="100" dirty="0">
                <a:latin typeface="宋体"/>
                <a:ea typeface="微软雅黑"/>
                <a:cs typeface="宋体"/>
              </a:rPr>
              <a:t>郤</a:t>
            </a:r>
            <a:r>
              <a:rPr lang="zh-CN" altLang="zh-CN" sz="2800" kern="100" dirty="0">
                <a:latin typeface="楷体_GB2312"/>
                <a:ea typeface="微软雅黑"/>
                <a:cs typeface="楷体_GB2312"/>
              </a:rPr>
              <a:t>，导大</a:t>
            </a:r>
            <a:r>
              <a:rPr lang="zh-CN" altLang="zh-CN" sz="2800" kern="100" dirty="0">
                <a:latin typeface="宋体"/>
                <a:ea typeface="微软雅黑"/>
                <a:cs typeface="宋体"/>
              </a:rPr>
              <a:t>窾</a:t>
            </a:r>
            <a:r>
              <a:rPr lang="zh-CN" altLang="zh-CN" sz="2800" kern="100" dirty="0">
                <a:latin typeface="楷体_GB2312"/>
                <a:ea typeface="微软雅黑"/>
                <a:cs typeface="楷体_GB2312"/>
              </a:rPr>
              <a:t>，因其固然。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意思是说顺着牛体的肌理结构，劈开筋骨间大的空隙，沿着骨节间的空穴使刀，都是依顺着牛体本来的结构。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由此我们想到：人类社会充满着错综复杂的矛盾，人处世间，只有像庖丁解牛那样避开矛盾，做到顺应自然，才能保身、全生、养亲、尽年。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请以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规律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为话题写一个文章片断。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50359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4912" y="23931"/>
            <a:ext cx="11783888" cy="6297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【写作示例】</a:t>
            </a:r>
          </a:p>
          <a:p>
            <a:pPr algn="ctr">
              <a:lnSpc>
                <a:spcPct val="141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遵循自然规律</a:t>
            </a:r>
            <a:endParaRPr lang="zh-CN" altLang="zh-CN" sz="2600" b="1" kern="100" dirty="0">
              <a:solidFill>
                <a:srgbClr val="00B050"/>
              </a:solidFill>
              <a:latin typeface="宋体"/>
              <a:cs typeface="Courier New"/>
            </a:endParaRPr>
          </a:p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微软雅黑"/>
                <a:cs typeface="Times New Roman"/>
              </a:rPr>
              <a:t>庖丁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在解牛时，总是按照牛身上的自然纹理，击打筋骨间的空隙，把刀引向骨节间的窍穴，只一用力，牛便解了。他抓住了办事中的精髓所在，既省力又高效。这说明按照事物本来的规律办事，抓住事物的本质，不仅能把事情办得又快又好，而且也会把付出的成本降到最低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微软雅黑"/>
                <a:cs typeface="Times New Roman"/>
              </a:rPr>
              <a:t>遵循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自然的规律，它会给科学引领正确的方向，当门捷列夫用扑克牌排成最早的元素周期表时，在场的科学家鲜有认同。但当门捷列夫预测的元素一一被发现且性质相近时</a:t>
            </a:r>
            <a:r>
              <a:rPr lang="zh-CN" altLang="zh-CN" sz="2600" kern="100" spc="-9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门捷列夫对人们的惊奇却微微一笑</a:t>
            </a:r>
            <a:r>
              <a:rPr lang="zh-CN" altLang="zh-CN" sz="2600" kern="100" spc="-900" dirty="0">
                <a:latin typeface="Times New Roman"/>
                <a:ea typeface="微软雅黑"/>
                <a:cs typeface="Times New Roman"/>
              </a:rPr>
              <a:t>：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这不过是自然的规律</a:t>
            </a:r>
            <a:r>
              <a:rPr lang="zh-CN" altLang="zh-CN" sz="2600" kern="100" spc="-900" dirty="0">
                <a:latin typeface="Times New Roman"/>
                <a:ea typeface="微软雅黑"/>
                <a:cs typeface="Times New Roman"/>
              </a:rPr>
              <a:t>。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是啊，门捷列夫不过是发现了简单的自然规律，可正是遵循着这些自然规律，人们才发现了一个又一个未知的元素。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pSp>
        <p:nvGrpSpPr>
          <p:cNvPr id="6" name="组合 5"/>
          <p:cNvGrpSpPr/>
          <p:nvPr/>
        </p:nvGrpSpPr>
        <p:grpSpPr>
          <a:xfrm rot="5400000">
            <a:off x="11453134" y="5661566"/>
            <a:ext cx="549128" cy="549414"/>
            <a:chOff x="11226607" y="6533712"/>
            <a:chExt cx="360000" cy="360000"/>
          </a:xfrm>
        </p:grpSpPr>
        <p:sp>
          <p:nvSpPr>
            <p:cNvPr id="7" name="椭圆 6">
              <a:hlinkClick r:id="rId2" action="ppaction://hlinksldjump"/>
            </p:cNvPr>
            <p:cNvSpPr/>
            <p:nvPr userDrawn="1"/>
          </p:nvSpPr>
          <p:spPr>
            <a:xfrm>
              <a:off x="11226607" y="6533712"/>
              <a:ext cx="360000" cy="360000"/>
            </a:xfrm>
            <a:prstGeom prst="ellipse">
              <a:avLst/>
            </a:prstGeom>
            <a:solidFill>
              <a:srgbClr val="FF95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8" name="燕尾形 7">
              <a:hlinkClick r:id="rId2" action="ppaction://hlinksldjump"/>
            </p:cNvPr>
            <p:cNvSpPr/>
            <p:nvPr userDrawn="1"/>
          </p:nvSpPr>
          <p:spPr>
            <a:xfrm flipH="1">
              <a:off x="11320207" y="6627312"/>
              <a:ext cx="172800" cy="172800"/>
            </a:xfrm>
            <a:prstGeom prst="chevron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9795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6717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01223" y="703755"/>
            <a:ext cx="1793896" cy="489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2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品赏作者</a:t>
            </a:r>
            <a:endParaRPr lang="en-US" altLang="zh-CN" sz="2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7310" y="1147771"/>
            <a:ext cx="11733390" cy="5101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35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                                    </a:t>
            </a:r>
            <a:r>
              <a:rPr lang="zh-CN" altLang="zh-CN" sz="35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品味</a:t>
            </a:r>
            <a:r>
              <a:rPr lang="zh-CN" altLang="zh-CN" sz="35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庄子</a:t>
            </a:r>
            <a:endParaRPr lang="zh-CN" altLang="zh-CN" sz="3500" b="1" kern="100" dirty="0">
              <a:solidFill>
                <a:srgbClr val="00B050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微软雅黑"/>
                <a:cs typeface="Times New Roman"/>
              </a:rPr>
              <a:t>走近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你</a:t>
            </a:r>
            <a:r>
              <a:rPr lang="zh-CN" altLang="zh-CN" sz="2600" kern="100" spc="-70" dirty="0">
                <a:latin typeface="Times New Roman"/>
                <a:ea typeface="微软雅黑"/>
                <a:cs typeface="Times New Roman"/>
              </a:rPr>
              <a:t>，没有熟悉的词能修饰你睿智的笔触。眼冷心</a:t>
            </a:r>
            <a:r>
              <a:rPr lang="zh-CN" altLang="zh-CN" sz="2600" kern="100" spc="-70" dirty="0" smtClean="0">
                <a:latin typeface="Times New Roman"/>
                <a:ea typeface="微软雅黑"/>
                <a:cs typeface="Times New Roman"/>
              </a:rPr>
              <a:t>热</a:t>
            </a:r>
            <a:endParaRPr lang="en-US" altLang="zh-CN" sz="2600" kern="100" spc="-7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kern="100" spc="-70" dirty="0" smtClean="0">
                <a:latin typeface="Times New Roman"/>
                <a:ea typeface="微软雅黑"/>
                <a:cs typeface="Times New Roman"/>
              </a:rPr>
              <a:t>的</a:t>
            </a:r>
            <a:r>
              <a:rPr lang="zh-CN" altLang="zh-CN" sz="2600" kern="100" spc="-70" dirty="0">
                <a:latin typeface="Times New Roman"/>
                <a:ea typeface="微软雅黑"/>
                <a:cs typeface="Times New Roman"/>
              </a:rPr>
              <a:t>你在凡尘中穿梭，梦里不停地构筑着赤子的社会。在</a:t>
            </a:r>
            <a:r>
              <a:rPr lang="zh-CN" altLang="zh-CN" sz="2600" kern="100" spc="-70" dirty="0" smtClean="0">
                <a:latin typeface="Times New Roman"/>
                <a:ea typeface="微软雅黑"/>
                <a:cs typeface="Times New Roman"/>
              </a:rPr>
              <a:t>这样</a:t>
            </a:r>
            <a:endParaRPr lang="en-US" altLang="zh-CN" sz="2600" kern="100" spc="-7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kern="100" spc="-70" dirty="0" smtClean="0">
                <a:latin typeface="Times New Roman"/>
                <a:ea typeface="微软雅黑"/>
                <a:cs typeface="Times New Roman"/>
              </a:rPr>
              <a:t>一</a:t>
            </a:r>
            <a:r>
              <a:rPr lang="zh-CN" altLang="zh-CN" sz="2600" kern="100" spc="-70" dirty="0">
                <a:latin typeface="Times New Roman"/>
                <a:ea typeface="微软雅黑"/>
                <a:cs typeface="Times New Roman"/>
              </a:rPr>
              <a:t>个文化屈从政治的环境里，你是独树一帜的庄子，永远</a:t>
            </a:r>
            <a:r>
              <a:rPr lang="zh-CN" altLang="zh-CN" sz="2600" kern="100" spc="-70" dirty="0" smtClean="0">
                <a:latin typeface="Times New Roman"/>
                <a:ea typeface="微软雅黑"/>
                <a:cs typeface="Times New Roman"/>
              </a:rPr>
              <a:t>在</a:t>
            </a:r>
            <a:endParaRPr lang="en-US" altLang="zh-CN" sz="2600" kern="100" spc="-7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kern="100" spc="-70" dirty="0" smtClean="0">
                <a:latin typeface="Times New Roman"/>
                <a:ea typeface="微软雅黑"/>
                <a:cs typeface="Times New Roman"/>
              </a:rPr>
              <a:t>世人</a:t>
            </a:r>
            <a:r>
              <a:rPr lang="zh-CN" altLang="zh-CN" sz="2600" kern="100" spc="-70" dirty="0">
                <a:latin typeface="Times New Roman"/>
                <a:ea typeface="微软雅黑"/>
                <a:cs typeface="Times New Roman"/>
              </a:rPr>
              <a:t>不可亵渎的境界中做着一个个美丽的梦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微软雅黑"/>
                <a:cs typeface="Times New Roman"/>
              </a:rPr>
              <a:t>你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不求名利，不求富贵，面对朝堂之邀你仍可以</a:t>
            </a:r>
            <a:r>
              <a:rPr lang="zh-CN" altLang="zh-CN" sz="2600" kern="100" dirty="0" smtClean="0">
                <a:latin typeface="Times New Roman"/>
                <a:ea typeface="微软雅黑"/>
                <a:cs typeface="Times New Roman"/>
              </a:rPr>
              <a:t>兀自</a:t>
            </a:r>
            <a:endParaRPr lang="en-US" altLang="zh-CN" sz="26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kern="100" dirty="0" smtClean="0">
                <a:latin typeface="Times New Roman"/>
                <a:ea typeface="微软雅黑"/>
                <a:cs typeface="Times New Roman"/>
              </a:rPr>
              <a:t>悠闲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垂钓。总是你明白，隐居是对清洁的放逐，你也</a:t>
            </a:r>
            <a:r>
              <a:rPr lang="zh-CN" altLang="zh-CN" sz="2600" kern="100" dirty="0" smtClean="0">
                <a:latin typeface="Times New Roman"/>
                <a:ea typeface="微软雅黑"/>
                <a:cs typeface="Times New Roman"/>
              </a:rPr>
              <a:t>只能居于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山野。你对世俗的嘲弄也只是你无奈的伪装吧？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pic>
        <p:nvPicPr>
          <p:cNvPr id="8194" name="Picture 2" descr="C:\Users\Administrator\Desktop\语文图\16 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0800" y="2178050"/>
            <a:ext cx="2984500" cy="272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2110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17310" y="474671"/>
            <a:ext cx="11733390" cy="51175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远离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庙堂，走近江湖。你脱离了尘世的是是非非，构建着只属于自己的精神江湖。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如果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说儒家是封建制度的产物，是有千万追逐名利的儒生顶起来的，那么你，庄子，是纯粹的，你的人格魅力在博大的中华文化中屹立不倒。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你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如同迷宫般的思想吸引着我，指引着我，也影响着我。品味你，无论站在怎样的高度，都弥补不了云泥般的差距。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庄子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，一轮孤月下守望的一株孤独的树，那是一种难以企及的妩媚。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5410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5"/>
          <p:cNvSpPr txBox="1"/>
          <p:nvPr/>
        </p:nvSpPr>
        <p:spPr>
          <a:xfrm>
            <a:off x="113923" y="260661"/>
            <a:ext cx="1793896" cy="489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2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修身名句</a:t>
            </a:r>
            <a:endParaRPr lang="en-US" altLang="zh-CN" sz="2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2972" y="698508"/>
            <a:ext cx="11669628" cy="5332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35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明　理</a:t>
            </a:r>
            <a:endParaRPr lang="zh-CN" altLang="zh-CN" sz="3500" b="1" kern="100" dirty="0">
              <a:solidFill>
                <a:srgbClr val="00B050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b="1" kern="100" dirty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4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．不登高山，不知天之高也；不临深溪，不知地之厚也</a:t>
            </a:r>
            <a:r>
              <a:rPr lang="zh-CN" altLang="zh-CN" sz="24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。</a:t>
            </a:r>
            <a:r>
              <a:rPr lang="en-US" altLang="zh-CN" sz="24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		    </a:t>
            </a:r>
            <a:r>
              <a:rPr lang="en-US" altLang="zh-CN" sz="24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——</a:t>
            </a:r>
            <a:r>
              <a:rPr lang="zh-CN" altLang="zh-CN" sz="24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《荀子》</a:t>
            </a:r>
            <a:endParaRPr lang="zh-CN" altLang="zh-CN" sz="2400" b="1" kern="100" dirty="0">
              <a:solidFill>
                <a:srgbClr val="00B050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赏读：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不登上高山就不知道天有多高，不下深谷就不知道地有多厚。意思是事情如果不身临其境，就不知道它的真实情况。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b="1" kern="100" dirty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4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．知不足者好学，耻下问者自满</a:t>
            </a:r>
            <a:r>
              <a:rPr lang="zh-CN" altLang="zh-CN" sz="24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。</a:t>
            </a:r>
            <a:r>
              <a:rPr lang="en-US" altLang="zh-CN" sz="24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                          		       </a:t>
            </a:r>
            <a:r>
              <a:rPr lang="en-US" altLang="zh-CN" sz="24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——</a:t>
            </a:r>
            <a:r>
              <a:rPr lang="zh-CN" altLang="zh-CN" sz="24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林逋《省心录》</a:t>
            </a:r>
            <a:endParaRPr lang="zh-CN" altLang="zh-CN" sz="2400" b="1" kern="100" dirty="0">
              <a:solidFill>
                <a:srgbClr val="00B050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赏读：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知道自己的不足并努力学习就是聪明的人，不好问又骄傲自满的人是可耻的。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b="1" kern="100" dirty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zh-CN" altLang="zh-CN" sz="24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．公道达而私门塞矣，公义明而私事息矣</a:t>
            </a:r>
            <a:r>
              <a:rPr lang="zh-CN" altLang="zh-CN" sz="24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。</a:t>
            </a:r>
            <a:r>
              <a:rPr lang="en-US" altLang="zh-CN" sz="24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				</a:t>
            </a:r>
            <a:r>
              <a:rPr lang="en-US" altLang="zh-CN" sz="24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——</a:t>
            </a:r>
            <a:r>
              <a:rPr lang="zh-CN" altLang="zh-CN" sz="24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《荀子</a:t>
            </a:r>
            <a:r>
              <a:rPr lang="en-US" altLang="zh-CN" sz="24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· </a:t>
            </a:r>
            <a:r>
              <a:rPr lang="zh-CN" altLang="zh-CN" sz="24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君</a:t>
            </a:r>
            <a:r>
              <a:rPr lang="zh-CN" altLang="zh-CN" sz="24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道》</a:t>
            </a:r>
            <a:endParaRPr lang="zh-CN" altLang="zh-CN" sz="2400" b="1" kern="100" dirty="0">
              <a:solidFill>
                <a:srgbClr val="00B050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赏读：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公道畅通，那种只顾小个体或私人利益的事就杜塞了。公义倡明，那种只顾小个体或私人利益的事就熄灭了。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grpSp>
        <p:nvGrpSpPr>
          <p:cNvPr id="10" name="组合 9"/>
          <p:cNvGrpSpPr/>
          <p:nvPr/>
        </p:nvGrpSpPr>
        <p:grpSpPr>
          <a:xfrm rot="5400000">
            <a:off x="11453134" y="5661566"/>
            <a:ext cx="549128" cy="549414"/>
            <a:chOff x="11226607" y="6533712"/>
            <a:chExt cx="360000" cy="360000"/>
          </a:xfrm>
        </p:grpSpPr>
        <p:sp>
          <p:nvSpPr>
            <p:cNvPr id="11" name="椭圆 10">
              <a:hlinkClick r:id="rId2" action="ppaction://hlinksldjump"/>
            </p:cNvPr>
            <p:cNvSpPr/>
            <p:nvPr userDrawn="1"/>
          </p:nvSpPr>
          <p:spPr>
            <a:xfrm>
              <a:off x="11226607" y="6533712"/>
              <a:ext cx="360000" cy="360000"/>
            </a:xfrm>
            <a:prstGeom prst="ellipse">
              <a:avLst/>
            </a:prstGeom>
            <a:solidFill>
              <a:srgbClr val="FF95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" name="燕尾形 11">
              <a:hlinkClick r:id="rId2" action="ppaction://hlinksldjump"/>
            </p:cNvPr>
            <p:cNvSpPr/>
            <p:nvPr userDrawn="1"/>
          </p:nvSpPr>
          <p:spPr>
            <a:xfrm flipH="1">
              <a:off x="11320207" y="6627312"/>
              <a:ext cx="172800" cy="172800"/>
            </a:xfrm>
            <a:prstGeom prst="chevron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815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07077" y="551479"/>
            <a:ext cx="10105323" cy="3257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5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35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知识卡片</a:t>
            </a:r>
            <a:endParaRPr lang="zh-CN" altLang="zh-CN" sz="3500" b="1" kern="100" dirty="0">
              <a:solidFill>
                <a:srgbClr val="00B050"/>
              </a:solidFill>
              <a:latin typeface="宋体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4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．作家作品</a:t>
            </a:r>
            <a:endParaRPr lang="zh-CN" altLang="zh-CN" sz="24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庄子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约前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369—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前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286)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，战国时哲学家，名周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一说子沐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。汉族，宋国蒙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今河南商丘东北</a:t>
            </a:r>
            <a:r>
              <a:rPr lang="zh-CN" altLang="zh-CN" sz="2400" kern="100" spc="-5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一说今安徽蒙城县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人</a:t>
            </a:r>
            <a:r>
              <a:rPr lang="zh-CN" altLang="zh-CN" sz="2400" kern="100" spc="-500" dirty="0">
                <a:latin typeface="Times New Roman"/>
                <a:ea typeface="微软雅黑"/>
                <a:cs typeface="Times New Roman"/>
              </a:rPr>
              <a:t>。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原系楚国公族</a:t>
            </a:r>
            <a:r>
              <a:rPr lang="zh-CN" altLang="zh-CN" sz="2400" kern="100" spc="-5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楚庄王后裔，后因乱迁至宋国蒙。庄子是道家学派的代表人物，老子哲学思想的继承者和发展者</a:t>
            </a:r>
            <a:r>
              <a:rPr lang="zh-CN" altLang="zh-CN" sz="2400" kern="100" spc="-5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先秦庄子学派的创始人</a:t>
            </a:r>
            <a:r>
              <a:rPr lang="zh-CN" altLang="zh-CN" sz="2400" kern="100" spc="-500" dirty="0">
                <a:latin typeface="Times New Roman"/>
                <a:ea typeface="微软雅黑"/>
                <a:cs typeface="Times New Roman"/>
              </a:rPr>
              <a:t>。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庄子与道家始祖老子并称为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老庄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spc="-500" dirty="0" smtClean="0">
                <a:latin typeface="Times New Roman"/>
                <a:ea typeface="微软雅黑"/>
                <a:cs typeface="Times New Roman"/>
              </a:rPr>
              <a:t>，</a:t>
            </a:r>
            <a:endParaRPr lang="zh-CN" altLang="zh-CN" sz="2400" kern="100" spc="-500" dirty="0">
              <a:effectLst/>
              <a:latin typeface="宋体"/>
              <a:cs typeface="Courier New"/>
            </a:endParaRPr>
          </a:p>
        </p:txBody>
      </p:sp>
      <p:pic>
        <p:nvPicPr>
          <p:cNvPr id="3" name="图片 2" descr="F:\2015赵瑊\同步\语文\创新 中国古代诗歌散文欣赏\word\Y17.TIF"/>
          <p:cNvPicPr/>
          <p:nvPr/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4967" y="1883727"/>
            <a:ext cx="1417193" cy="182467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207077" y="3713779"/>
            <a:ext cx="11743623" cy="252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5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他们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的哲学思想体系</a:t>
            </a:r>
            <a:r>
              <a:rPr lang="zh-CN" altLang="zh-CN" sz="2400" kern="100" spc="-60" dirty="0">
                <a:latin typeface="Times New Roman"/>
                <a:ea typeface="微软雅黑"/>
                <a:cs typeface="Times New Roman"/>
              </a:rPr>
              <a:t>，被思想学术界尊为</a:t>
            </a:r>
            <a:r>
              <a:rPr lang="en-US" altLang="zh-CN" sz="2400" kern="100" spc="-6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spc="-60" dirty="0">
                <a:latin typeface="Times New Roman"/>
                <a:ea typeface="微软雅黑"/>
                <a:cs typeface="Times New Roman"/>
              </a:rPr>
              <a:t>老庄哲学</a:t>
            </a:r>
            <a:r>
              <a:rPr lang="en-US" altLang="zh-CN" sz="2400" kern="100" spc="-6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spc="-60" dirty="0">
                <a:latin typeface="Times New Roman"/>
                <a:ea typeface="微软雅黑"/>
                <a:cs typeface="Times New Roman"/>
              </a:rPr>
              <a:t>，然其文采更胜老子。庄子曾做过漆园吏，生活贫穷困顿，却鄙弃荣华富贵、权势名利，力图在乱世保持独立的人格，追求逍遥无恃的精神自由。唐开元二十五年庄子被诏号为</a:t>
            </a:r>
            <a:r>
              <a:rPr lang="en-US" altLang="zh-CN" sz="2400" kern="100" spc="-6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spc="-60" dirty="0">
                <a:latin typeface="Times New Roman"/>
                <a:ea typeface="微软雅黑"/>
                <a:cs typeface="Times New Roman"/>
              </a:rPr>
              <a:t>南华真人</a:t>
            </a:r>
            <a:r>
              <a:rPr lang="en-US" altLang="zh-CN" sz="2400" kern="100" spc="-6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spc="-60" dirty="0">
                <a:latin typeface="Times New Roman"/>
                <a:ea typeface="微软雅黑"/>
                <a:cs typeface="Times New Roman"/>
              </a:rPr>
              <a:t>，后人即称之为</a:t>
            </a:r>
            <a:r>
              <a:rPr lang="en-US" altLang="zh-CN" sz="2400" kern="100" spc="-6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spc="-60" dirty="0">
                <a:latin typeface="Times New Roman"/>
                <a:ea typeface="微软雅黑"/>
                <a:cs typeface="Times New Roman"/>
              </a:rPr>
              <a:t>南华真人</a:t>
            </a:r>
            <a:r>
              <a:rPr lang="en-US" altLang="zh-CN" sz="2400" kern="100" spc="-6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spc="-60" dirty="0">
                <a:latin typeface="Times New Roman"/>
                <a:ea typeface="微软雅黑"/>
                <a:cs typeface="Times New Roman"/>
              </a:rPr>
              <a:t>，被道教隐宗妙真道奉为开宗祖师，视其为太乙救苦天尊的化身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。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代表作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《庄子》被尊崇者演绎出多种版本，名篇有《逍遥游》《齐物论》等。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1024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262929" y="514658"/>
            <a:ext cx="1164967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．背景简介</a:t>
            </a:r>
            <a:endParaRPr lang="zh-CN" altLang="zh-CN" sz="28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庄子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战国时人，那是一个动荡但缤纷的年代，旧的经济结构被破坏，旧贵族阶级没落消亡，新兴的出租土地的地主阶级勃勃向上，士人学子们为了推行自己的学术见解，孜孜不倦地游走四方，这是中国历史大变动的时代，也是罕见的在思想上百家争鸣的时代。这就是《养生主》大的时代背景。作为诸子中的一员，传统上，庄子被视为没落的奴隶主阶级的代表，不甘于无声息地消亡，但不想也无能跟上时代，只能是无为无不为，在夹缝中求生存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5429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897929" y="222558"/>
            <a:ext cx="10328871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35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预习作业</a:t>
            </a:r>
            <a:endParaRPr lang="zh-CN" altLang="zh-CN" sz="3500" b="1" kern="100" dirty="0">
              <a:solidFill>
                <a:srgbClr val="00B050"/>
              </a:solidFill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．字音识记</a:t>
            </a:r>
            <a:endParaRPr lang="zh-CN" altLang="zh-CN" sz="28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①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庖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丁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		</a:t>
            </a:r>
            <a:r>
              <a:rPr lang="en-US" altLang="zh-CN" sz="2800" kern="100" dirty="0" smtClean="0">
                <a:latin typeface="宋体"/>
                <a:ea typeface="微软雅黑"/>
                <a:cs typeface="Times New Roman"/>
              </a:rPr>
              <a:t>②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踦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zh-CN" altLang="zh-CN" sz="2800" kern="100" dirty="0">
                <a:latin typeface="宋体"/>
                <a:ea typeface="Times New Roman"/>
                <a:cs typeface="Courier New"/>
              </a:rPr>
              <a:t> 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		</a:t>
            </a:r>
            <a:r>
              <a:rPr lang="en-US" altLang="zh-CN" sz="2800" kern="100" dirty="0" smtClean="0">
                <a:latin typeface="宋体"/>
                <a:ea typeface="微软雅黑"/>
                <a:cs typeface="Times New Roman"/>
              </a:rPr>
              <a:t>③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砉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然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④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 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   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然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    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		</a:t>
            </a:r>
            <a:r>
              <a:rPr lang="en-US" altLang="zh-CN" sz="2800" kern="100" dirty="0" smtClean="0">
                <a:latin typeface="宋体"/>
                <a:ea typeface="微软雅黑"/>
                <a:cs typeface="Times New Roman"/>
              </a:rPr>
              <a:t>⑤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大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窾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   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		</a:t>
            </a:r>
            <a:r>
              <a:rPr lang="en-US" altLang="zh-CN" sz="2800" kern="100" dirty="0" smtClean="0">
                <a:latin typeface="宋体"/>
                <a:ea typeface="微软雅黑"/>
                <a:cs typeface="Times New Roman"/>
              </a:rPr>
              <a:t>⑥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肯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綮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⑦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大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 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   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    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		</a:t>
            </a:r>
            <a:r>
              <a:rPr lang="en-US" altLang="zh-CN" sz="2800" kern="100" dirty="0" smtClean="0">
                <a:latin typeface="宋体"/>
                <a:ea typeface="微软雅黑"/>
                <a:cs typeface="Times New Roman"/>
              </a:rPr>
              <a:t>⑧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硎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石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   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		</a:t>
            </a:r>
            <a:r>
              <a:rPr lang="en-US" altLang="zh-CN" sz="2800" kern="100" dirty="0" smtClean="0">
                <a:latin typeface="宋体"/>
                <a:ea typeface="微软雅黑"/>
                <a:cs typeface="Times New Roman"/>
              </a:rPr>
              <a:t>⑨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怵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然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⑩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 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   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然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pic>
        <p:nvPicPr>
          <p:cNvPr id="7" name="图片 6" descr="F:\2015赵瑊\同步\语文\创新 中国古代诗歌散文欣赏(人教选修)\word\木1.TIF"/>
          <p:cNvPicPr/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90"/>
          <a:stretch/>
        </p:blipFill>
        <p:spPr bwMode="auto">
          <a:xfrm>
            <a:off x="1324926" y="4973797"/>
            <a:ext cx="360999" cy="512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4" name="Picture 2" descr="F:\2015赵瑊\同步\语文\源文件！\创新 人教选修（中国古代诗歌散文欣赏）\马.tif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75"/>
          <a:stretch/>
        </p:blipFill>
        <p:spPr bwMode="auto">
          <a:xfrm>
            <a:off x="1329577" y="3245787"/>
            <a:ext cx="376181" cy="495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F:\2015赵瑊\同步\语文\源文件！\创新 人教选修（中国古代诗歌散文欣赏）\瓜.tif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922"/>
          <a:stretch/>
        </p:blipFill>
        <p:spPr bwMode="auto">
          <a:xfrm>
            <a:off x="1685925" y="4155587"/>
            <a:ext cx="375922" cy="462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2184400" y="2144829"/>
            <a:ext cx="90424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p</a:t>
            </a:r>
            <a:r>
              <a:rPr lang="en-US" altLang="zh-CN" sz="2800" kern="100" dirty="0" err="1">
                <a:solidFill>
                  <a:schemeClr val="accent6">
                    <a:lumMod val="75000"/>
                  </a:schemeClr>
                </a:solidFill>
                <a:latin typeface="宋体" pitchFamily="2" charset="-122"/>
                <a:ea typeface="宋体" pitchFamily="2" charset="-122"/>
                <a:cs typeface="Courier New"/>
              </a:rPr>
              <a:t>á</a:t>
            </a:r>
            <a:r>
              <a:rPr lang="en-US" altLang="zh-CN" sz="2800" kern="1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o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		   </a:t>
            </a:r>
            <a:r>
              <a:rPr lang="en-US" altLang="zh-CN" sz="2800" kern="100" dirty="0" err="1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yǐ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			     </a:t>
            </a:r>
            <a:r>
              <a:rPr lang="en-US" altLang="zh-CN" sz="2800" kern="100" dirty="0" err="1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hu</a:t>
            </a:r>
            <a:r>
              <a:rPr lang="en-US" altLang="zh-CN" sz="2800" kern="100" dirty="0" err="1" smtClean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  <a:ea typeface="宋体" pitchFamily="2" charset="-122"/>
                <a:cs typeface="Courier New"/>
              </a:rPr>
              <a:t>ā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宋体" pitchFamily="2" charset="-122"/>
              <a:ea typeface="宋体" pitchFamily="2" charset="-122"/>
              <a:cs typeface="Times New Roman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 err="1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huō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		     </a:t>
            </a:r>
            <a:r>
              <a:rPr lang="en-US" altLang="zh-CN" sz="2800" kern="100" dirty="0" err="1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ku</a:t>
            </a:r>
            <a:r>
              <a:rPr lang="en-US" altLang="zh-CN" sz="2800" kern="100" dirty="0" err="1" smtClean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  <a:ea typeface="宋体" pitchFamily="2" charset="-122"/>
                <a:cs typeface="Courier New"/>
              </a:rPr>
              <a:t>ǎ</a:t>
            </a:r>
            <a:r>
              <a:rPr lang="en-US" altLang="zh-CN" sz="2800" kern="100" dirty="0" err="1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n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		     </a:t>
            </a:r>
            <a:r>
              <a:rPr lang="en-US" altLang="zh-CN" sz="2800" kern="100" dirty="0" err="1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qìnɡ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 err="1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ɡū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		     </a:t>
            </a:r>
            <a:r>
              <a:rPr lang="en-US" altLang="zh-CN" sz="2800" kern="100" dirty="0" err="1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xínɡ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		     </a:t>
            </a:r>
            <a:r>
              <a:rPr lang="en-US" altLang="zh-CN" sz="2800" kern="100" dirty="0" err="1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chù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 err="1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huò</a:t>
            </a:r>
            <a:endParaRPr lang="zh-CN" altLang="zh-CN" sz="28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9827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01029" y="57458"/>
            <a:ext cx="1157347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4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．古今异义</a:t>
            </a:r>
            <a:endParaRPr lang="zh-CN" altLang="zh-CN" sz="24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①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依乎</a:t>
            </a:r>
            <a:r>
              <a:rPr lang="zh-CN" altLang="zh-CN" sz="24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天理</a:t>
            </a:r>
            <a:endParaRPr lang="zh-CN" altLang="zh-CN" sz="2400" kern="100" dirty="0">
              <a:solidFill>
                <a:srgbClr val="00B0F0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古义：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______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__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______________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   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今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义：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_____________________________________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②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因其</a:t>
            </a:r>
            <a:r>
              <a:rPr lang="zh-CN" altLang="zh-CN" sz="2400" kern="100" dirty="0" smtClean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固然</a:t>
            </a:r>
            <a:endParaRPr lang="zh-CN" altLang="zh-CN" sz="2400" kern="100" dirty="0">
              <a:solidFill>
                <a:srgbClr val="00B0F0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古义：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_____________________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_</a:t>
            </a: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    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今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义：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_____________________________________</a:t>
            </a:r>
            <a:r>
              <a:rPr lang="en-US" altLang="zh-CN" sz="2400" kern="100" dirty="0" smtClean="0">
                <a:latin typeface="宋体"/>
                <a:ea typeface="微软雅黑"/>
                <a:cs typeface="Times New Roman"/>
              </a:rPr>
              <a:t>③</a:t>
            </a:r>
            <a:r>
              <a:rPr lang="zh-CN" altLang="zh-CN" sz="24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虽然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，每至于族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古义：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_____________________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_</a:t>
            </a: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       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今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义：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_____________________________________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④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虽然，每</a:t>
            </a:r>
            <a:r>
              <a:rPr lang="zh-CN" altLang="zh-CN" sz="24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至于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族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古义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：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______________________</a:t>
            </a: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       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今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义：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_____________________________________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⑤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所见</a:t>
            </a:r>
            <a:r>
              <a:rPr lang="zh-CN" altLang="zh-CN" sz="24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无非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牛者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古义：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_________________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_____</a:t>
            </a: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       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今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义：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____________________________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_________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28129" y="1112188"/>
            <a:ext cx="1064637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 (</a:t>
            </a:r>
            <a:r>
              <a:rPr lang="zh-CN" altLang="zh-CN" sz="24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牛的</a:t>
            </a:r>
            <a:r>
              <a:rPr lang="en-US" altLang="zh-CN" sz="24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4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生理上的天然</a:t>
            </a:r>
            <a:r>
              <a:rPr lang="zh-CN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结构</a:t>
            </a:r>
            <a:r>
              <a:rPr lang="en-US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		</a:t>
            </a:r>
            <a:r>
              <a:rPr lang="en-US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     </a:t>
            </a:r>
            <a:r>
              <a:rPr lang="zh-CN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天然</a:t>
            </a:r>
            <a:r>
              <a:rPr lang="zh-CN" altLang="zh-CN" sz="24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的</a:t>
            </a:r>
            <a:r>
              <a:rPr lang="zh-CN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道理</a:t>
            </a:r>
            <a:endParaRPr lang="en-US" altLang="zh-CN" sz="24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4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  </a:t>
            </a:r>
            <a:r>
              <a:rPr lang="zh-CN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指</a:t>
            </a:r>
            <a:r>
              <a:rPr lang="en-US" altLang="zh-CN" sz="24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4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牛体</a:t>
            </a:r>
            <a:r>
              <a:rPr lang="en-US" altLang="zh-CN" sz="24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4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本来</a:t>
            </a:r>
            <a:r>
              <a:rPr lang="en-US" altLang="zh-CN" sz="24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4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的结构</a:t>
            </a:r>
            <a:r>
              <a:rPr lang="en-US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)</a:t>
            </a:r>
            <a:r>
              <a:rPr lang="en-US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	       </a:t>
            </a:r>
            <a:r>
              <a:rPr lang="en-US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         </a:t>
            </a:r>
            <a:r>
              <a:rPr lang="zh-CN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一般</a:t>
            </a:r>
            <a:r>
              <a:rPr lang="zh-CN" altLang="zh-CN" sz="24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指表示承认某个事实，引起下文</a:t>
            </a:r>
            <a:r>
              <a:rPr lang="zh-CN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转折</a:t>
            </a:r>
            <a:endParaRPr lang="en-US" altLang="zh-CN" sz="24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4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  </a:t>
            </a:r>
            <a:r>
              <a:rPr lang="zh-CN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即使</a:t>
            </a:r>
            <a:r>
              <a:rPr lang="zh-CN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这样</a:t>
            </a:r>
            <a:r>
              <a:rPr lang="en-US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	        </a:t>
            </a:r>
            <a:r>
              <a:rPr lang="en-US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                               </a:t>
            </a:r>
            <a:r>
              <a:rPr lang="zh-CN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表示</a:t>
            </a:r>
            <a:r>
              <a:rPr lang="zh-CN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转折</a:t>
            </a:r>
            <a:endParaRPr lang="en-US" altLang="zh-CN" sz="24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4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  </a:t>
            </a:r>
            <a:r>
              <a:rPr lang="zh-CN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到</a:t>
            </a:r>
            <a:r>
              <a:rPr lang="zh-CN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了</a:t>
            </a:r>
            <a:r>
              <a:rPr lang="en-US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	</a:t>
            </a:r>
            <a:r>
              <a:rPr lang="en-US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                                      </a:t>
            </a:r>
            <a:r>
              <a:rPr lang="zh-CN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表示</a:t>
            </a:r>
            <a:r>
              <a:rPr lang="zh-CN" altLang="zh-CN" sz="24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达到某种程度或表示另提一</a:t>
            </a:r>
            <a:r>
              <a:rPr lang="zh-CN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事</a:t>
            </a:r>
            <a:endParaRPr lang="en-US" altLang="zh-CN" sz="24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4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  </a:t>
            </a:r>
            <a:r>
              <a:rPr lang="zh-CN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没有</a:t>
            </a:r>
            <a:r>
              <a:rPr lang="zh-CN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不是</a:t>
            </a:r>
            <a:r>
              <a:rPr lang="en-US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	        </a:t>
            </a:r>
            <a:r>
              <a:rPr lang="en-US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			      </a:t>
            </a:r>
            <a:r>
              <a:rPr lang="zh-CN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副词</a:t>
            </a:r>
            <a:r>
              <a:rPr lang="zh-CN" altLang="zh-CN" sz="24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，只，不外乎</a:t>
            </a:r>
            <a:endParaRPr lang="zh-CN" altLang="zh-CN" sz="24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50043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3950</TotalTime>
  <Words>1796</Words>
  <Application>Microsoft Office PowerPoint</Application>
  <PresentationFormat>自定义</PresentationFormat>
  <Paragraphs>201</Paragraphs>
  <Slides>28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0" baseType="lpstr">
      <vt:lpstr>Office 主题</vt:lpstr>
      <vt:lpstr>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@teliss</dc:creator>
  <cp:lastModifiedBy>user</cp:lastModifiedBy>
  <cp:revision>1231</cp:revision>
  <dcterms:created xsi:type="dcterms:W3CDTF">2013-09-20T02:31:37Z</dcterms:created>
  <dcterms:modified xsi:type="dcterms:W3CDTF">2015-03-23T07:50:27Z</dcterms:modified>
</cp:coreProperties>
</file>