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5" r:id="rId3"/>
    <p:sldId id="262" r:id="rId4"/>
    <p:sldId id="297" r:id="rId5"/>
    <p:sldId id="408" r:id="rId6"/>
    <p:sldId id="299" r:id="rId7"/>
    <p:sldId id="301" r:id="rId8"/>
    <p:sldId id="416" r:id="rId9"/>
    <p:sldId id="401" r:id="rId10"/>
    <p:sldId id="382" r:id="rId11"/>
    <p:sldId id="420" r:id="rId12"/>
    <p:sldId id="327" r:id="rId13"/>
    <p:sldId id="409" r:id="rId14"/>
    <p:sldId id="411" r:id="rId15"/>
    <p:sldId id="417" r:id="rId16"/>
    <p:sldId id="376" r:id="rId17"/>
    <p:sldId id="303" r:id="rId18"/>
    <p:sldId id="403" r:id="rId19"/>
    <p:sldId id="410" r:id="rId20"/>
    <p:sldId id="395" r:id="rId21"/>
    <p:sldId id="400" r:id="rId22"/>
    <p:sldId id="319" r:id="rId23"/>
    <p:sldId id="357" r:id="rId24"/>
    <p:sldId id="359" r:id="rId25"/>
    <p:sldId id="418" r:id="rId26"/>
    <p:sldId id="407" r:id="rId27"/>
    <p:sldId id="367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030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94928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阿房宫赋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3" y="63445"/>
            <a:ext cx="1204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68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阿房宫赋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200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阿房宫赋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5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12192000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7"/>
          <p:cNvSpPr txBox="1"/>
          <p:nvPr userDrawn="1"/>
        </p:nvSpPr>
        <p:spPr>
          <a:xfrm>
            <a:off x="56444" y="63445"/>
            <a:ext cx="1199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                          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 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阿房宫赋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0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03300" y="6394815"/>
            <a:ext cx="4864100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1700" dirty="0" smtClean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17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</a:t>
            </a:r>
            <a:r>
              <a:rPr lang="zh-CN" altLang="en-US" sz="2200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　阿房宫赋</a:t>
            </a:r>
            <a:endParaRPr lang="zh-CN" altLang="en-US" sz="2200" dirty="0">
              <a:solidFill>
                <a:schemeClr val="bg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0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2" r:id="rId2"/>
    <p:sldLayoutId id="2147483663" r:id="rId3"/>
    <p:sldLayoutId id="2147483664" r:id="rId4"/>
    <p:sldLayoutId id="2147483665" r:id="rId5"/>
    <p:sldLayoutId id="2147483666" r:id="rId6"/>
    <p:sldLayoutId id="2147483649" r:id="rId7"/>
    <p:sldLayoutId id="214748365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__1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35821;&#25991;\&#21019;&#26032;%20&#20013;&#22269;&#21476;&#20195;&#35799;&#27468;&#25955;&#25991;&#27427;&#36175;\word\Y19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645" y="2583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第四单元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5593" y="3257769"/>
            <a:ext cx="7494307" cy="10618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63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创造形象  </a:t>
            </a:r>
            <a:r>
              <a:rPr lang="zh-CN" altLang="en-US" sz="63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诗文有别</a:t>
            </a:r>
            <a:endParaRPr lang="zh-CN" altLang="en-US" sz="63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2129" y="120958"/>
            <a:ext cx="11763971" cy="595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古今异义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各抱地势，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钩心斗角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一日之内，一宫之间，而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气候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不齐。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今义：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________________________________________</a:t>
            </a: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燕赵之收藏，韩魏之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经营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               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524236"/>
            <a:ext cx="1164590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800" kern="100" spc="-3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宫室</a:t>
            </a:r>
            <a:r>
              <a:rPr lang="zh-CN" altLang="zh-CN" sz="2800" kern="100" spc="-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结构的参差错落，精巧</a:t>
            </a:r>
            <a:r>
              <a:rPr lang="zh-CN" altLang="zh-CN" sz="2800" kern="100" spc="-3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工致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</a:t>
            </a:r>
            <a:r>
              <a:rPr lang="zh-CN" altLang="zh-CN" sz="2800" kern="100" spc="-3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各</a:t>
            </a:r>
            <a:r>
              <a:rPr lang="zh-CN" altLang="zh-CN" sz="2800" kern="100" spc="-3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用心机，互相</a:t>
            </a:r>
            <a:r>
              <a:rPr lang="zh-CN" altLang="zh-CN" sz="2800" kern="100" spc="-3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排挤</a:t>
            </a:r>
            <a:endParaRPr lang="en-US" altLang="zh-CN" sz="2800" kern="100" spc="-3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天气冷暖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一定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地区里经过多年观察所得到的概括性的气象情况。它与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气流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、纬度、海拔、地形等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有关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金玉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珠宝等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物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	               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筹划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、组织并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管理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0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6129" y="413058"/>
            <a:ext cx="11306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齐楚之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精英</a:t>
            </a:r>
            <a:endParaRPr lang="zh-CN" altLang="zh-CN" sz="2800" kern="100" dirty="0">
              <a:solidFill>
                <a:srgbClr val="00B0F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可怜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焦土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smtClean="0">
                <a:latin typeface="Times New Roman"/>
                <a:ea typeface="微软雅黑"/>
                <a:cs typeface="Courier New"/>
              </a:rPr>
              <a:t>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覆压三百余里，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隔离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天日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古义：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今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义：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87500" y="1232136"/>
            <a:ext cx="10185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金玉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珠宝等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物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精华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；出类拔萃的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人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可惜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值得怜悯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遮断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遮蔽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	     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让聚在一起，使继绝往来；避免接触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056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905856" y="208885"/>
            <a:ext cx="8304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一词多义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实词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一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六王毕，四海一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楚人一炬，可怜焦土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黄鹤一去不复返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而或长烟一空，皓月千里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下饮黄泉，用心一也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合从缔交，相与为一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45400" y="2147877"/>
            <a:ext cx="220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统一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数词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一旦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全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都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专一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一体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61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576512" y="196185"/>
            <a:ext cx="8989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爱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秦爱纷奢，人亦念其家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使秦复爱六国之人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不爱珍器重宝肥饶之地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晋陶渊明独爱菊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族秦者秦也，非天下也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士大夫之族，曰师曰弟子云者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山东豪俊，遂并起而亡秦族矣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07400" y="837925"/>
            <a:ext cx="2514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喜爱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爱护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吝惜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喜欢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灭族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类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家族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309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665412" y="107285"/>
            <a:ext cx="8786688" cy="614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二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虚词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焉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盘盘焉，囷囷焉，蜂房水涡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或师焉，或不焉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且焉置土石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焉用亡郑以陪邻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积土成山，风雨兴焉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骊山北构而西折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不敢言而敢怒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谁得而族灭也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授之书而习其句读者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学而时习之，不亦说乎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			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1400" y="1057786"/>
            <a:ext cx="2933700" cy="525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的样子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助词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哪里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怎么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兼词，于之</a:t>
            </a:r>
            <a:endParaRPr lang="zh-CN" altLang="zh-CN" sz="24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表承接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表转折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表顺承</a:t>
            </a:r>
            <a:endParaRPr lang="en-US" altLang="zh-CN" sz="24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表并列</a:t>
            </a:r>
            <a:endParaRPr lang="zh-CN" altLang="zh-CN" sz="2400" kern="100" dirty="0" smtClean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2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表递进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086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112" y="716885"/>
            <a:ext cx="10120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8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文言句式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灭六国者六国也，非秦也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戍卒叫，函谷举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有不见者，三十六年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	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使负栋之柱，多于南亩之农夫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 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55152" y="1574885"/>
            <a:ext cx="2339102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判断句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被动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</a:t>
            </a:r>
            <a:r>
              <a:rPr lang="zh-CN" altLang="zh-CN" sz="2800" kern="10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省略句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介词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结构后置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4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36812" y="31085"/>
            <a:ext cx="92946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．词类活用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六王毕，四海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骊山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北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构而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折：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来于秦：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朝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夜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后人哀之而不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鉴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之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___________________________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族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秦者秦也：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_____________________________________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0300" y="855485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数词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作动词，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统一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作状语，向北、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向西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作状语，乘辇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车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作动词，吟唱、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弹奏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意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动用法，以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……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鉴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名词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作动词，灭族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5" name="椭圆 1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燕尾形 1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28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4162" y="1460044"/>
            <a:ext cx="738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助</a:t>
            </a:r>
            <a:r>
              <a:rPr lang="zh-CN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endParaRPr lang="en-US" altLang="zh-CN" sz="2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本文通过描写阿房宫的兴建及其毁灭，总结了秦朝统治者骄奢亡国的历史经验，借古讽今，警告唐统治者勿重蹈秦朝灭亡的覆辙。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074" name="Picture 2" descr="C:\Users\Administrator\Desktop\语文图\23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"/>
          <a:stretch/>
        </p:blipFill>
        <p:spPr bwMode="auto">
          <a:xfrm>
            <a:off x="8350249" y="2717800"/>
            <a:ext cx="3257551" cy="21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8485" y="-9658"/>
            <a:ext cx="1980029" cy="799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结构图示</a:t>
            </a:r>
            <a:endParaRPr lang="zh-CN" altLang="zh-CN" sz="35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5829"/>
              </p:ext>
            </p:extLst>
          </p:nvPr>
        </p:nvGraphicFramePr>
        <p:xfrm>
          <a:off x="1066800" y="736600"/>
          <a:ext cx="1008380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文档" r:id="rId4" imgW="10094984" imgH="5667555" progId="Word.Document.12">
                  <p:embed/>
                </p:oleObj>
              </mc:Choice>
              <mc:Fallback>
                <p:oleObj name="文档" r:id="rId4" imgW="10094984" imgH="56675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736600"/>
                        <a:ext cx="10083800" cy="56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15136" y="2044700"/>
            <a:ext cx="738664" cy="3378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spc="200" dirty="0">
                <a:latin typeface="Times New Roman"/>
                <a:ea typeface="微软雅黑"/>
                <a:cs typeface="Times New Roman"/>
              </a:rPr>
              <a:t>铺采摛文　体物言</a:t>
            </a:r>
            <a:r>
              <a:rPr lang="zh-CN" altLang="zh-CN" sz="2400" kern="100" spc="200" dirty="0" smtClean="0">
                <a:latin typeface="Times New Roman"/>
                <a:ea typeface="微软雅黑"/>
                <a:cs typeface="Times New Roman"/>
              </a:rPr>
              <a:t>志</a:t>
            </a:r>
            <a:endParaRPr lang="zh-CN" altLang="zh-CN" sz="2400" kern="100" spc="2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7476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68" y="-6114"/>
            <a:ext cx="11828432" cy="624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重点突破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一、文章前两段对阿房宫进行了铺陈夸饰的描写，请分析是从哪些方面进行描写的，有何作用。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前两段分别写了宫殿建筑、宫内生活两个方面。写宫殿建筑，所铺陈夸饰的一些方面，是要极力写出亡秦统治者所追求的，是规模的宏大雄伟，楼阁廊檐的精妙密集，长桥复道的美丽冥迷，歌台舞榭的繁多美盛，而这一切，是不惜倾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六国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的财富，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四海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的人力、物力来兴建的，可见他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纷奢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到了什么程度。写宫内生活，主要写宫人，写珍宝。写宫人，所铺陈夸饰的，是要突出她们来源之众广，生活之空虚，命运之悲惨，来反映秦皇荒淫的罪恶到了什么程度；写珍宝，所铺陈夸饰的，要突出秦皇奢靡的罪恶到了什么程度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这两段属于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体物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部分，是后面议论的基础。它的作用，是为秦皇荒淫奢靡自取灭亡的中心思想的揭示预做铺垫，给读者以充分具体形象的感受。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80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51599" y="2451636"/>
            <a:ext cx="7238314" cy="523221"/>
            <a:chOff x="3779912" y="1732305"/>
            <a:chExt cx="7510491" cy="540049"/>
          </a:xfrm>
        </p:grpSpPr>
        <p:sp>
          <p:nvSpPr>
            <p:cNvPr id="4" name="矩形 3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5" name="矩形 4">
              <a:hlinkClick r:id="rId2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6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59018" y="3417191"/>
            <a:ext cx="7223801" cy="523220"/>
            <a:chOff x="3779912" y="1734172"/>
            <a:chExt cx="7495432" cy="523220"/>
          </a:xfrm>
        </p:grpSpPr>
        <p:sp>
          <p:nvSpPr>
            <p:cNvPr id="9" name="矩形 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0" name="矩形 9">
              <a:hlinkClick r:id="rId3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1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66437" y="4375997"/>
            <a:ext cx="7223801" cy="523220"/>
            <a:chOff x="3779912" y="1734172"/>
            <a:chExt cx="7495432" cy="523220"/>
          </a:xfrm>
        </p:grpSpPr>
        <p:sp>
          <p:nvSpPr>
            <p:cNvPr id="13" name="矩形 1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4" name="矩形 13">
              <a:hlinkClick r:id="rId4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5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80608" y="5331175"/>
            <a:ext cx="7238314" cy="523220"/>
            <a:chOff x="3779912" y="1719658"/>
            <a:chExt cx="7510491" cy="523220"/>
          </a:xfrm>
        </p:grpSpPr>
        <p:sp>
          <p:nvSpPr>
            <p:cNvPr id="17" name="矩形 16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18" name="矩形 17">
              <a:hlinkClick r:id="rId5" action="ppaction://hlinksldjump"/>
            </p:cNvPr>
            <p:cNvSpPr/>
            <p:nvPr/>
          </p:nvSpPr>
          <p:spPr>
            <a:xfrm>
              <a:off x="3779912" y="1777380"/>
              <a:ext cx="432048" cy="432048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19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文本占位符 3"/>
          <p:cNvSpPr txBox="1">
            <a:spLocks/>
          </p:cNvSpPr>
          <p:nvPr/>
        </p:nvSpPr>
        <p:spPr>
          <a:xfrm>
            <a:off x="1050682" y="961601"/>
            <a:ext cx="10125318" cy="74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第</a:t>
            </a:r>
            <a:r>
              <a:rPr lang="en-US" altLang="zh-CN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19</a:t>
            </a:r>
            <a:r>
              <a:rPr lang="zh-CN" altLang="en-US" sz="4500" dirty="0">
                <a:solidFill>
                  <a:srgbClr val="FC6204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课　阿房宫赋</a:t>
            </a:r>
          </a:p>
        </p:txBody>
      </p:sp>
    </p:spTree>
    <p:extLst>
      <p:ext uri="{BB962C8B-B14F-4D97-AF65-F5344CB8AC3E}">
        <p14:creationId xmlns:p14="http://schemas.microsoft.com/office/powerpoint/2010/main" val="34745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200" y="423074"/>
            <a:ext cx="11760200" cy="512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二、第三段承上启下，连接上两段的铺叙和下一段的议论，请分析这一段的句法和表现手法有什么特点。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第三段用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嗟乎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紧承上两段的铺叙，转入对秦亡教训的议论，并领起后文一叹再叹的笔调。这一段，同前两段一样，也运用了骈文的四言句法，采用了铺陈、夸张、排比的手法，但散文的笔法更多，散文的气脉更足，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文赋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的特点更为鲜明。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262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368" y="80174"/>
            <a:ext cx="118293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三、《阿房宫赋》，是为了用秦王朝灭亡的历史教训讽喻朝政。为什么还说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楚人一炬，可怜焦土</a:t>
            </a: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提示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现代文中的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可怜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值得怜悯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的意思，但在文言中除解释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值得怜悯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外，还有可爱、可惜的意思。这里的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可怜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解释为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可惜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。作者用这二字，使无限感慨充溢于字里行间。一度威震四海的秦王朝在农民起义的冲击下土崩瓦解，迅速灭亡；覆压三百余里的阿房宫，也在一场烈火之中化为灰烬。秦朝速亡的史实说明，不能爱民，难图久安。但是，当时的唐朝统治者无视历史教训，沉湎声色，又大起宫室，身居积薪之上，仍以为安。历史兴亡，激荡胸中；目睹现实，感慨万端。神奇瑰丽之阿房宫付之一炬令人可惜，显赫一时的秦王朝毁于一旦令人可叹。前事不忘，后事之师，不意今人又在步秦人之后尘，唐王朝的命运不也令人担忧吗？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楚人一炬，可怜焦土</a:t>
            </a:r>
            <a:r>
              <a:rPr lang="en-US" altLang="zh-CN" sz="2400" kern="100" spc="-13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，作者的不安与忧愤溢于言表。辞赋不同于论文，许多地方并不直说，读时需细加玩味，方能体会作者的用心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11" name="椭圆 10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" name="燕尾形 11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562" y="616347"/>
            <a:ext cx="1176483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7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．阅读延伸</a:t>
            </a:r>
            <a:endParaRPr lang="zh-CN" altLang="zh-CN" sz="27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只缘身在此山中</a:t>
            </a:r>
            <a:endParaRPr lang="zh-CN" altLang="zh-CN" sz="27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自从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伊拉克被美英联军占领以后，全世界都很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震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惊，住在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天庭的各位古代名士也不闲着，频频召开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座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会。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这不，今天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又由孔子主持了一个讨论会。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讨论</a:t>
            </a:r>
            <a:endParaRPr lang="en-US" altLang="zh-CN" sz="26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话题是：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秦始皇建立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的秦帝国为什么会灭亡。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话题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一提出，坐在首席的贾谊就坐不住了，十分激动又十分自信地说：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秦亡之根本，陈涉造反也。孰不知陈涉斩木为兵，揭竿为旗，天下云集响应，赢粮而景从，于是山东诸国遂并起而亡秦族矣。由此观之，秦亡，因此子反也。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4098" name="Picture 2" descr="C:\Users\Administrator\Desktop\语文图\2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76" y="2043310"/>
            <a:ext cx="3551124" cy="22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2" y="26586"/>
            <a:ext cx="11688638" cy="629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太傅此言差矣。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下首的杜牧胸有成竹地说，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吾读遍史诗，得到秦亡的原因。岂不闻秦爱纷奢，然人亦念其家，而秦取之尽锱铢，用之如泥沙。于是建阿房，修皇陵，致使天下之人不敢言而敢怒。才导致戍卒叫，函谷举，楚人一炬，可怜焦土的结局。吾之观比您深思数层，服否？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慢来！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未等不服气的贾谊答语，文学大师苏洵厉声喝住，然后拍着胸脯说，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公之言也未必就对。六国破灭之时，非兵不利，战不善，弊在赂秦也。赂秦而力亏，破灭之道也，因此有人说：不赂者以赂者丧。故曰：弊在赂秦。由此观之，秦在六国并存之时就懂得如何行贿、受贿。到秦统一宇内，平定八方以后，有赵高这等行贿高手，又有李斯这等受贿的高官，秦能至万世么？几千年以后的凡人陈希同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王宝森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王怀忠诸子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不也因为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贿赂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二字而败吗</a:t>
            </a:r>
            <a:r>
              <a:rPr lang="zh-CN" altLang="zh-CN" sz="2600" kern="100" spc="-700" dirty="0">
                <a:latin typeface="Times New Roman"/>
                <a:ea typeface="微软雅黑"/>
                <a:cs typeface="Times New Roman"/>
              </a:rPr>
              <a:t>？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所以我认为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贿赂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是秦灭之因。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93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20" y="221253"/>
            <a:ext cx="1180078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非也，非也。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魏征轻轻摇着头说，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吾坚信，秦亡之因是因始皇未得吾谏太宗十思疏。若始皇得此疏，必不会受小人蒙蔽，则会选能而任之，择善而从之，则秦国上下必会智者尽其谋，勇者竭其力，仁者播其惠，信者效其忠，则天下就可垂拱而治，又岂能亡乎？呜呼！秦亡，因无治世能臣也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他很自信地说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圣孟子问：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公乘过时间机器乎？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魏征一愣，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没有。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孟子于是微闭双目，成竹在胸地说：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吾乘时间机器到秦帝国游了一回，看见狗彘食人食而不知检，途有饿殍而不知发，秦贵族视之竟说，非我也，岁也。呜呼，秦国方统一四海，平定八方，未固根本。暴政施行，天皆怨，才至于亡，勿施仁政之国必灭也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……”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子勿多言！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西楚霸王项羽怒目而立，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“‘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胜者王，败者寇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，自然之理也，何来这么多言论。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10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020" y="5353"/>
            <a:ext cx="11800780" cy="628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诸公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混乱，怨怒，场面混乱。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静一静！静一静！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孔子发言了，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诸公岂不闻苏轼有诗曰：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‘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横看成岭侧成峰，远近高低各不同。不识庐山真面目，只缘身在此山中。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’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诸公之言都是有理有据的，但大家又都太自信，只站在一个位置看问题，因此，对问题认识得不够全面，我希望大家在相信自己的同时，也听取一下别人的意见，择其善者而从之，其不善者而改之。那样，我们才能够提高自己，使我们立于不败之地。好了，会议到此为止，下回再议，望诸公都有所提高。散会！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【赏析】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作者别出心裁，巧用讨论会的形式将古代名士一一展现在读者面前，对于秦帝国灭亡的原因，贾谊、杜牧、苏洵、魏征、孟子、项羽各抒己见，充分展示了自己的个性，作者巧妙地运用了所学的文章，顺手拈来，涉笔成趣，篇末水到渠成借用孔子的总结，紧扣文题，在相信自己的同时，也听取别人的意见，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择其善者而从之，其不善者而改之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。引用诗句，令人耳目一新。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81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936" y="141883"/>
            <a:ext cx="11621964" cy="585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．写作迁移</a:t>
            </a: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【角度】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灭六国者六国也，非秦也；族秦者秦也，非天下也。嗟乎！使六国各爱其人，则足以拒秦；使秦复爱六国之人，则递三世可至万世而为君，谁得而族灭也？秦人不暇自哀，而后人哀之；后人哀之而不鉴之，亦使后人而复哀后人也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这是作者面对历史发出的慨叹，这也是作者对当朝统治者的讽谏。历史就是一面镜子。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7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请以此为感悟，写一段文字。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2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12" y="189031"/>
            <a:ext cx="11654645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【写作示例】</a:t>
            </a: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以史为鉴，面向未来</a:t>
            </a:r>
            <a:endParaRPr lang="zh-CN" altLang="zh-CN" sz="28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历史的灾难无不以历史的巨大进步来补偿。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我们应该一起来揭露侵略者的罪恶，叩问冷漠者的良知，敲醒愚昧者的心灵，绝不允许无耻者别有用心地扭曲历史，绝不允许屈辱的旧梦再现，绝不允许重蹈践踏人权、亵渎文明和破坏正义的覆辙。历史教育的重要任务是培育和教化每一个公民对其国家、其历史、其祖先、其民族具有认同感、自尊感、尊严感、耻辱感，亦即形成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国民意识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。学习历史的意义主要有丰富自我、发展个性、减少失误、加速成长、承担使命、自觉人生等方面。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7" name="椭圆 6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燕尾形 7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4723" y="716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品赏作者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8111" y="1135071"/>
            <a:ext cx="8786989" cy="499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十年一觉扬州梦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熟读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史书，看透时局，杜牧无法力挽狂澜，无奈只得将一腔悲愤交于酒肆。杜牧不仅以饮酒来对这个腐败的社会进行消极抗争，同时也以一种不拘细行、放纵的生活行为来傲视人生，以纵情声色来掩饰自己孤寂的灵魂。他忧国忧民的抱负却在扬州这一片歌舞升平的花红酒绿中淹没了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0" name="Picture 2" descr="C:\Users\Administrator\Desktop\语文图\2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r="7778"/>
          <a:stretch/>
        </p:blipFill>
        <p:spPr bwMode="auto">
          <a:xfrm>
            <a:off x="9182100" y="2266950"/>
            <a:ext cx="2870200" cy="3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310" y="80971"/>
            <a:ext cx="11733390" cy="612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700" kern="100" dirty="0" smtClean="0">
                <a:latin typeface="Times New Roman"/>
                <a:ea typeface="微软雅黑"/>
                <a:cs typeface="Times New Roman"/>
              </a:rPr>
              <a:t>杜牧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当时所写的《遣怀》，反映了他以醇酒美人淡忘仕途多舛的失落心情：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落魄江湖载酒行，楚腰纤细掌中轻。十年一觉扬州梦，赢得青楼薄</a:t>
            </a:r>
            <a:r>
              <a:rPr lang="zh-CN" altLang="zh-CN" sz="2700" kern="100" dirty="0">
                <a:latin typeface="宋体"/>
                <a:ea typeface="微软雅黑"/>
                <a:cs typeface="宋体"/>
              </a:rPr>
              <a:t>倖</a:t>
            </a:r>
            <a:r>
              <a:rPr lang="zh-CN" altLang="zh-CN" sz="2700" kern="100" dirty="0">
                <a:latin typeface="楷体_GB2312"/>
                <a:ea typeface="微软雅黑"/>
                <a:cs typeface="楷体_GB2312"/>
              </a:rPr>
              <a:t>名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落魄江湖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可以看出诗人是很不满于自己沉沦下僚、寄人篱下的境遇。但自己无力改变现实，只好流连青楼以忘忧。不知不觉，已是十年了。现在自己要离开了，回头看看，往日的沉湎酒色放浪形骸，如今就像做了一场梦似的。这既有痛苦的回忆，也有醒悟后的感伤。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赢得</a:t>
            </a:r>
            <a:r>
              <a:rPr lang="en-US" altLang="zh-CN" sz="27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二字，也许调侃之中含有不堪回首的辛酸、自嘲和悔恨。政治消磨了一个昂然的青年，十年，对胸怀大志的杜牧来说，是多么漫长而珍贵，他本可以为国家做出多少事。而今空怀壮心，无处施展，大好时光只能虚掷于青楼歌馆中，这是一种怎样的无奈与悲哀！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10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171761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修身名句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72" y="584208"/>
            <a:ext cx="11669628" cy="570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为　学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．躬自厚而薄责于人，则远怨矣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		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《论语》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干活抢重的，有过失主动承担主要责任是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躬自厚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，对别人多谅解多宽容，是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薄责于人</a:t>
            </a:r>
            <a:r>
              <a:rPr lang="en-US" altLang="zh-CN" sz="26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，这样的话，就不会互相怨恨。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．贤者小学以明，不贤者废学为昏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		 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方孝孺《逊志斋集》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贤能的人稍微学学就明白，不贤明的人废弃学习变得昏暗。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．夫耳闻之，不如目见之；目见之，不如足践之</a:t>
            </a:r>
            <a:r>
              <a:rPr lang="zh-CN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。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	        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——</a:t>
            </a: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刘向《说苑》</a:t>
            </a:r>
            <a:endParaRPr lang="zh-CN" altLang="zh-CN" sz="26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赏读：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耳朵听的，不如亲眼见的；亲眼见的，不如脚踏实地去做一做。提倡人们要亲自调查研究，掌握第一手资料。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53134" y="56615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燕尾形 8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1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2477" y="589579"/>
            <a:ext cx="9444923" cy="564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知识卡片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．作家作品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41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杜牧</a:t>
            </a:r>
            <a:r>
              <a:rPr lang="en-US" altLang="zh-CN" sz="2800" dirty="0">
                <a:latin typeface="Times New Roman"/>
                <a:ea typeface="微软雅黑"/>
              </a:rPr>
              <a:t>(803—852)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，字牧之，号樊川居士，汉族，唐京兆万年</a:t>
            </a:r>
            <a:r>
              <a:rPr lang="en-US" altLang="zh-CN" sz="2800" dirty="0">
                <a:latin typeface="Times New Roman"/>
                <a:ea typeface="微软雅黑"/>
              </a:rPr>
              <a:t>(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今陕西西安</a:t>
            </a:r>
            <a:r>
              <a:rPr lang="en-US" altLang="zh-CN" sz="2800" dirty="0">
                <a:latin typeface="Times New Roman"/>
                <a:ea typeface="微软雅黑"/>
              </a:rPr>
              <a:t>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人，唐代诗人。杜牧人称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小杜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，以别于杜甫。与李商隐并称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小李杜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。因晚年居长安南樊川别墅，故后世称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杜樊川</a:t>
            </a:r>
            <a:r>
              <a:rPr lang="en-US" altLang="zh-CN" sz="28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。穆宗长庆二年</a:t>
            </a:r>
            <a:r>
              <a:rPr lang="en-US" altLang="zh-CN" sz="2800" dirty="0">
                <a:latin typeface="Times New Roman"/>
                <a:ea typeface="微软雅黑"/>
              </a:rPr>
              <a:t>(822)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，杜牧</a:t>
            </a:r>
            <a:r>
              <a:rPr lang="en-US" altLang="zh-CN" sz="2800" dirty="0">
                <a:latin typeface="Times New Roman"/>
                <a:ea typeface="微软雅黑"/>
              </a:rPr>
              <a:t>20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岁时，已经博通经史，尤专注于治乱与军事。</a:t>
            </a:r>
            <a:r>
              <a:rPr lang="en-US" altLang="zh-CN" sz="2800" dirty="0">
                <a:latin typeface="Times New Roman"/>
                <a:ea typeface="微软雅黑"/>
              </a:rPr>
              <a:t>23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岁写《阿房宫赋》。文宗大和二年</a:t>
            </a:r>
            <a:r>
              <a:rPr lang="en-US" altLang="zh-CN" sz="2800" dirty="0">
                <a:latin typeface="Times New Roman"/>
                <a:ea typeface="微软雅黑"/>
              </a:rPr>
              <a:t>(828)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dirty="0">
                <a:latin typeface="Times New Roman"/>
                <a:ea typeface="微软雅黑"/>
              </a:rPr>
              <a:t>26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岁进士及第。同年又考中贤良方正直言极谏科。授弘文馆校书郎</a:t>
            </a:r>
            <a:r>
              <a:rPr lang="zh-CN" altLang="zh-CN" sz="2800" dirty="0" smtClean="0">
                <a:latin typeface="Times New Roman"/>
                <a:ea typeface="微软雅黑"/>
                <a:cs typeface="Times New Roman"/>
              </a:rPr>
              <a:t>、</a:t>
            </a:r>
            <a:r>
              <a:rPr lang="zh-CN" altLang="zh-CN" sz="2800" dirty="0">
                <a:latin typeface="Times New Roman"/>
                <a:ea typeface="微软雅黑"/>
                <a:cs typeface="Times New Roman"/>
              </a:rPr>
              <a:t>试左武卫兵曹参军。</a:t>
            </a:r>
            <a:endParaRPr lang="zh-CN" altLang="zh-CN" sz="2800" kern="100" spc="-500" dirty="0">
              <a:effectLst/>
              <a:latin typeface="宋体"/>
              <a:cs typeface="Courier New"/>
            </a:endParaRPr>
          </a:p>
        </p:txBody>
      </p:sp>
      <p:pic>
        <p:nvPicPr>
          <p:cNvPr id="4" name="图片 3" descr="F:\2015赵瑊\同步\语文\创新 中国古代诗歌散文欣赏\word\Y19.TIF"/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367" y="2182812"/>
            <a:ext cx="2076133" cy="3050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62929" y="222558"/>
            <a:ext cx="11649671" cy="582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冬季，入江西观察使沈传师幕，后随其赴宣歙观察使任，为幕僚。大和七年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(833)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，淮南节度使牛僧孺辟为推官，转掌书记，居扬州，颇好宴游。大和九年，为监察御史，分司东都。开成二年，入宣徽观察使崔郸幕，为团练判官。旋官左补阙、史馆修撰、膳部比部员外郎。武宗会昌二年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(842)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，出为黄州刺史。后任池州、睦州刺史。为政能兴利除弊，关心人民。宣宗大中二年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(848)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，得宰柏周墀之力，入为司勋员外郎、史馆修撰，转吏部员外郎。大中四年，出为湖州刺史。次年，被召入京为考功郎中、知制诰。第三年，迁中书舍人。岁暮卒于长安，终年五十岁。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微软雅黑"/>
                <a:cs typeface="Times New Roman"/>
              </a:rPr>
              <a:t>作品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著有《樊川文集》。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4029" y="57458"/>
            <a:ext cx="11789371" cy="619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4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．背景简介</a:t>
            </a:r>
            <a:endParaRPr lang="zh-CN" altLang="zh-CN" sz="24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39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smtClean="0">
                <a:latin typeface="Times New Roman"/>
                <a:ea typeface="微软雅黑"/>
                <a:cs typeface="Times New Roman"/>
              </a:rPr>
              <a:t>        </a:t>
            </a: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《阿房宫赋》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作于唐敬宗宝历元年，即公元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825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年。杜牧在《上知己文章启》中说：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宝历大起宫室，广声色，故作《阿房宫赋》。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唐敬宗李湛十六岁继位，善于击球，喜手搏，往往深夜捕狐，与宦官嬉戏终日，贪好声色，大兴土木，游宴无度，不理朝政，求访异人，希望获得不死之灵药，曾在长安洛阳有兴修宫殿的庞大计划。后因平卢成德节度使借口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以兵匠助修东都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想趁机夺取洛阳，才作罢。作者预感到唐王朝的危险局势与黑暗现实，就写了这篇赋。此赋表面上写秦因修建阿房宫，挥霍无度，贪色奢侈，劳民伤财，终至亡国，实则是借秦之故事讽唐之今事，规劝唐朝的当政者，要以古为鉴，不能哀而不鉴，最终只能落得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后人而复哀后人也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结局。本文借写阿房宫的兴建与毁灭，揭露了秦朝统治者的穷奢享乐，并借古讽今，阐述了天下兴亡的道理，警诫唐朝的统治者不要只图自己奢侈享乐，重蹈覆辙。但是杜牧的忠告没有使统治者悔改。两年后，王死，半个世纪后，黄巢起义，唐王朝与秦王朝一样归于灭亡。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5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61429" y="501958"/>
            <a:ext cx="1053207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35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预习作业</a:t>
            </a:r>
            <a:endParaRPr lang="zh-CN" altLang="zh-CN" sz="3500" b="1" kern="100" dirty="0">
              <a:solidFill>
                <a:srgbClr val="00B050"/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/>
                <a:cs typeface="Times New Roman"/>
              </a:rPr>
              <a:t>．字音识记</a:t>
            </a:r>
            <a:endParaRPr lang="zh-CN" altLang="zh-CN" sz="2800" b="1" kern="100" dirty="0">
              <a:solidFill>
                <a:schemeClr val="bg1">
                  <a:lumMod val="50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辇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车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②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媵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嫱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鼎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铛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④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逦迤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⑤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锱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铢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⑥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庾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梁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椽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    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		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珠</a:t>
            </a:r>
            <a:r>
              <a:rPr lang="zh-CN" altLang="zh-CN" sz="2800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砾</a:t>
            </a:r>
            <a:r>
              <a:rPr lang="en-US" altLang="zh-CN" sz="2800" kern="100" dirty="0" smtClean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2514" y="2405560"/>
            <a:ext cx="902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ni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ǎ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yìnɡ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chēnɡ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lǐ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yǐ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zī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	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yǔ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chu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á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		     </a:t>
            </a:r>
            <a:r>
              <a:rPr lang="en-US" altLang="zh-CN" sz="2800" kern="100" dirty="0" err="1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lì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82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2379</Words>
  <Application>Microsoft Office PowerPoint</Application>
  <PresentationFormat>自定义</PresentationFormat>
  <Paragraphs>174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1357</cp:revision>
  <dcterms:created xsi:type="dcterms:W3CDTF">2013-09-20T02:31:37Z</dcterms:created>
  <dcterms:modified xsi:type="dcterms:W3CDTF">2015-03-23T09:15:24Z</dcterms:modified>
</cp:coreProperties>
</file>