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65" r:id="rId3"/>
    <p:sldId id="262" r:id="rId4"/>
    <p:sldId id="297" r:id="rId5"/>
    <p:sldId id="408" r:id="rId6"/>
    <p:sldId id="299" r:id="rId7"/>
    <p:sldId id="301" r:id="rId8"/>
    <p:sldId id="416" r:id="rId9"/>
    <p:sldId id="421" r:id="rId10"/>
    <p:sldId id="401" r:id="rId11"/>
    <p:sldId id="420" r:id="rId12"/>
    <p:sldId id="382" r:id="rId13"/>
    <p:sldId id="417" r:id="rId14"/>
    <p:sldId id="327" r:id="rId15"/>
    <p:sldId id="409" r:id="rId16"/>
    <p:sldId id="411" r:id="rId17"/>
    <p:sldId id="376" r:id="rId18"/>
    <p:sldId id="303" r:id="rId19"/>
    <p:sldId id="403" r:id="rId20"/>
    <p:sldId id="410" r:id="rId21"/>
    <p:sldId id="395" r:id="rId22"/>
    <p:sldId id="422" r:id="rId23"/>
    <p:sldId id="423" r:id="rId24"/>
    <p:sldId id="400" r:id="rId25"/>
    <p:sldId id="319" r:id="rId26"/>
    <p:sldId id="357" r:id="rId27"/>
    <p:sldId id="359" r:id="rId28"/>
    <p:sldId id="407" r:id="rId29"/>
    <p:sldId id="367" r:id="rId30"/>
    <p:sldId id="25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716" y="-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949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六国论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六国论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六国论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 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六国论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六国论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0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49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35821;&#25991;\&#21019;&#26032;%20&#20013;&#22269;&#21476;&#20195;&#35799;&#27468;&#25955;&#25991;&#27427;&#36175;\word\Y20.T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第五单元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散而不乱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气脉中贯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26529" y="527358"/>
            <a:ext cx="100494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预习作业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．字音识记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草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芥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赂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秦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殆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尽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厥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        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洎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⑧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暴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霜露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7100" y="2436410"/>
            <a:ext cx="9080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mí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        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jiè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lù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à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      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jué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yǔ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jì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	              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pù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82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47129" y="781358"/>
            <a:ext cx="106844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．通假字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诸侯之地有限，暴秦之欲无厌：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当与秦相较，或未易量：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为国者无使为积威之所劫哉：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暴霜露：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______________________________________________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90800" y="1603886"/>
            <a:ext cx="81153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       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厌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满足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 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倘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如果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     “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无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不要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暴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曝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，冒着、暴露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056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1329" y="82858"/>
            <a:ext cx="11890971" cy="614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5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5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古今异义</a:t>
            </a:r>
            <a:endParaRPr lang="zh-CN" altLang="zh-CN" sz="25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较秦之所得，与战胜而得者，</a:t>
            </a:r>
            <a:r>
              <a:rPr lang="zh-CN" altLang="zh-CN" sz="25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其实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百倍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___________</a:t>
            </a:r>
            <a:r>
              <a:rPr lang="en-US" altLang="zh-CN" sz="2500" kern="100" dirty="0" smtClean="0"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_______________________________________________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思厥先</a:t>
            </a:r>
            <a:r>
              <a:rPr lang="zh-CN" altLang="zh-CN" sz="25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祖父</a:t>
            </a:r>
            <a:endParaRPr lang="zh-CN" altLang="zh-CN" sz="2500" kern="100" dirty="0">
              <a:solidFill>
                <a:srgbClr val="00B0F0"/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古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__________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5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__________________________________________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___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___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可谓</a:t>
            </a:r>
            <a:r>
              <a:rPr lang="zh-CN" altLang="zh-CN" sz="25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智力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孤危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__________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5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________________________________________________</a:t>
            </a: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                                                  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______________________________________________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__</a:t>
            </a:r>
            <a:endParaRPr lang="en-US" altLang="zh-CN" sz="25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 smtClean="0">
                <a:effectLst/>
                <a:latin typeface="Times New Roman"/>
                <a:ea typeface="微软雅黑"/>
                <a:cs typeface="Courier New"/>
              </a:rPr>
              <a:t>④</a:t>
            </a:r>
            <a:r>
              <a:rPr lang="zh-CN" altLang="en-US" sz="2500" kern="100" dirty="0" smtClean="0">
                <a:effectLst/>
                <a:latin typeface="Times New Roman"/>
                <a:ea typeface="微软雅黑"/>
                <a:cs typeface="Courier New"/>
              </a:rPr>
              <a:t>下而从六国破亡之</a:t>
            </a:r>
            <a:r>
              <a:rPr lang="zh-CN" altLang="en-US" sz="2500" kern="100" dirty="0" smtClean="0">
                <a:solidFill>
                  <a:srgbClr val="00B0F0"/>
                </a:solidFill>
                <a:effectLst/>
                <a:latin typeface="Times New Roman"/>
                <a:ea typeface="微软雅黑"/>
                <a:cs typeface="Courier New"/>
              </a:rPr>
              <a:t>故事</a:t>
            </a:r>
            <a:endParaRPr lang="en-US" altLang="zh-CN" sz="2500" kern="100" dirty="0" smtClean="0">
              <a:solidFill>
                <a:srgbClr val="00B0F0"/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en-US" sz="2500" kern="100" dirty="0" smtClean="0">
                <a:effectLst/>
                <a:latin typeface="宋体"/>
                <a:ea typeface="微软雅黑"/>
                <a:cs typeface="Courier New"/>
              </a:rPr>
              <a:t>古义：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_________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_</a:t>
            </a:r>
            <a:r>
              <a:rPr lang="en-US" altLang="zh-CN" sz="25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义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________________________________________________</a:t>
            </a: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                                                 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_________________________________________________</a:t>
            </a:r>
            <a:endParaRPr lang="en-US" altLang="zh-CN" sz="2500" kern="100" dirty="0" smtClean="0">
              <a:effectLst/>
              <a:latin typeface="Times New Roman"/>
              <a:ea typeface="微软雅黑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196" y="1151575"/>
            <a:ext cx="11641436" cy="50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它实际上</a:t>
            </a:r>
            <a:r>
              <a:rPr lang="en-US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            </a:t>
            </a: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副词</a:t>
            </a:r>
            <a:r>
              <a:rPr lang="zh-CN" altLang="zh-CN" sz="25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，表示所说的是实际情况承上文，多含转折意</a:t>
            </a: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。</a:t>
            </a:r>
            <a:endParaRPr lang="en-US" altLang="zh-CN" sz="25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5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祖辈</a:t>
            </a:r>
            <a:r>
              <a:rPr lang="zh-CN" altLang="zh-CN" sz="25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父辈</a:t>
            </a:r>
            <a:r>
              <a:rPr lang="en-US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</a:t>
            </a:r>
            <a:r>
              <a:rPr lang="en-US" altLang="zh-CN" sz="25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</a:t>
            </a: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父亲</a:t>
            </a:r>
            <a:r>
              <a:rPr lang="zh-CN" altLang="zh-CN" sz="25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父亲</a:t>
            </a:r>
            <a:endParaRPr lang="en-US" altLang="zh-CN" sz="25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5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智谋</a:t>
            </a:r>
            <a:r>
              <a:rPr lang="zh-CN" altLang="zh-CN" sz="25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力量</a:t>
            </a:r>
            <a:r>
              <a:rPr lang="en-US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</a:t>
            </a:r>
            <a:r>
              <a:rPr lang="en-US" altLang="zh-CN" sz="25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</a:t>
            </a: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人</a:t>
            </a:r>
            <a:r>
              <a:rPr lang="zh-CN" altLang="zh-CN" sz="25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认识、理解客观事物并运用知识、经验等</a:t>
            </a: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解决问题</a:t>
            </a:r>
            <a:r>
              <a:rPr lang="en-US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</a:t>
            </a: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                                  </a:t>
            </a: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5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能力，包括记忆、观察、想象、思考、</a:t>
            </a: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判断</a:t>
            </a:r>
            <a:r>
              <a:rPr lang="zh-CN" altLang="en-US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等</a:t>
            </a:r>
            <a:endParaRPr lang="en-US" altLang="zh-CN" sz="25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5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en-US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先例</a:t>
            </a:r>
            <a:r>
              <a:rPr lang="en-US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          </a:t>
            </a:r>
            <a:r>
              <a:rPr lang="zh-CN" altLang="en-US" sz="2500" kern="100" spc="-7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真实的或虚构的用作讲述对象的事情</a:t>
            </a:r>
            <a:r>
              <a:rPr lang="zh-CN" altLang="en-US" sz="2500" kern="100" spc="-7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en-US" sz="2500" kern="100" spc="-7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有连贯性</a:t>
            </a:r>
            <a:r>
              <a:rPr lang="zh-CN" altLang="en-US" sz="2500" kern="100" spc="-7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en-US" sz="2500" kern="100" spc="-7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富吸</a:t>
            </a:r>
            <a:endParaRPr lang="en-US" altLang="zh-CN" sz="2500" kern="100" spc="-7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spc="-7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500" kern="100" spc="-7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                                       </a:t>
            </a:r>
            <a:r>
              <a:rPr lang="zh-CN" altLang="en-US" sz="2500" kern="100" spc="-7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收力</a:t>
            </a:r>
            <a:r>
              <a:rPr lang="zh-CN" altLang="en-US" sz="2500" kern="100" spc="-7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en-US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能感染人</a:t>
            </a:r>
            <a:endParaRPr lang="en-US" altLang="zh-CN" sz="25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00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9912" y="450185"/>
            <a:ext cx="105646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文言句式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有如此之势，而为秦人积威之所劫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赵尝五战于秦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( 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六国破灭，非兵不利，战不善，弊在赂秦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洎牧以谗诛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	(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思厥先祖父，暴霜露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27575" y="1345495"/>
            <a:ext cx="27813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被动句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状语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后置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判断句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被动句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省略句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043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513012" y="69185"/>
            <a:ext cx="9751888" cy="621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一词多义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实词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非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六国破灭，非兵不利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实迷途其未远，觉今是而昨非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非有仲尼、墨翟之贤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谪戍之众，非抗于九国之师也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视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子孙视之不甚惜，举以予人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视五人之死，轻重固何如哉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视而不见，听而不闻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80512" y="1748849"/>
            <a:ext cx="2779588" cy="4541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不是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不对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没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对待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比较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看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6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500312" y="81885"/>
            <a:ext cx="9561388" cy="6141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得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此言得之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因得观所谓石钟者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得双石于潭上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古人之观于天地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…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往往有得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吾得兄事之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虚词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已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庭中始为篱，已为墙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死而湮没不足道者，亦已众矣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学不可以已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舟已行矣，而剑不行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且壮士不死即已，死即举大名耳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64500" y="567641"/>
            <a:ext cx="2679700" cy="572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7000"/>
              </a:lnSpc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适宜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得当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7000"/>
              </a:lnSpc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能够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7000"/>
              </a:lnSpc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得到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7000"/>
              </a:lnSpc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收获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7000"/>
              </a:lnSpc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必须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，应该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27000"/>
              </a:lnSpc>
              <a:tabLst>
                <a:tab pos="243078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7000"/>
              </a:lnSpc>
              <a:tabLst>
                <a:tab pos="243078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7000"/>
              </a:lnSpc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不久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7000"/>
              </a:lnSpc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很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太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7000"/>
              </a:lnSpc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停止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7000"/>
              </a:lnSpc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已经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7000"/>
              </a:lnSpc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罢了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093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827212" y="18385"/>
            <a:ext cx="11085388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以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不赂者以赂者丧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(  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举以予人，如弃草芥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洎牧以谗诛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以事秦之心，礼天下之奇才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而犹有可以不赂而胜之之势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余与四人拥火以入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                    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夫夷以近，则游者众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                  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⑧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至于幽暗昏惑而无物以相之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( 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⑨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余以乾隆三十九年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10450" y="654332"/>
            <a:ext cx="4324350" cy="570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因为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来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因为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凭借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相当于</a:t>
            </a:r>
            <a:r>
              <a:rPr lang="en-US" altLang="zh-CN" sz="27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而</a:t>
            </a:r>
            <a:r>
              <a:rPr lang="en-US" altLang="zh-CN" sz="27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，表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修饰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相当于</a:t>
            </a:r>
            <a:r>
              <a:rPr lang="en-US" altLang="zh-CN" sz="27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而</a:t>
            </a:r>
            <a:r>
              <a:rPr lang="en-US" altLang="zh-CN" sz="27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，表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并列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来</a:t>
            </a:r>
            <a:r>
              <a:rPr lang="en-US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表目的</a:t>
            </a:r>
            <a:r>
              <a:rPr lang="en-US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在</a:t>
            </a:r>
            <a:endParaRPr lang="zh-CN" altLang="zh-CN" sz="27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086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71712" y="373985"/>
            <a:ext cx="96629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词类活用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削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割：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以地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事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秦：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义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不赂秦：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不能独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李牧连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却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之：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30600" y="1184786"/>
            <a:ext cx="63373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名词用作状语，一天天，一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月月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用作动词，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侍奉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用作动词，坚持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正义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形容词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用作动词，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保全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使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动用法，使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退却；击退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pSp>
        <p:nvGrpSpPr>
          <p:cNvPr id="13" name="组合 12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7" name="椭圆 16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" name="燕尾形 1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2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9262" y="1040944"/>
            <a:ext cx="6265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助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这篇文章论证六国灭亡的原因在于贿赂秦国，从而得出必须团结抗敌的历史教训，借题发挥，以古讽今，批评北宋朝廷屈辱求和的外交路线。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C:\Users\Administrator\Desktop\语文图\20 (4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2"/>
          <a:stretch/>
        </p:blipFill>
        <p:spPr bwMode="auto">
          <a:xfrm>
            <a:off x="7346951" y="2254449"/>
            <a:ext cx="4108450" cy="301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5821" y="-35058"/>
            <a:ext cx="1620957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结构图示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143" name="Picture 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634999"/>
            <a:ext cx="5695950" cy="553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76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51599" y="2451636"/>
            <a:ext cx="7238314" cy="523221"/>
            <a:chOff x="3779912" y="1732305"/>
            <a:chExt cx="7510491" cy="540049"/>
          </a:xfrm>
        </p:grpSpPr>
        <p:sp>
          <p:nvSpPr>
            <p:cNvPr id="4" name="矩形 3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矩形 4">
              <a:hlinkClick r:id="rId2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6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9018" y="3417191"/>
            <a:ext cx="7223801" cy="523220"/>
            <a:chOff x="3779912" y="1734172"/>
            <a:chExt cx="7495432" cy="523220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1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6437" y="4375997"/>
            <a:ext cx="7223801" cy="523220"/>
            <a:chOff x="3779912" y="1734172"/>
            <a:chExt cx="7495432" cy="523220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矩形 13">
              <a:hlinkClick r:id="rId4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5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80608" y="5331175"/>
            <a:ext cx="7238314" cy="523220"/>
            <a:chOff x="3779912" y="1719658"/>
            <a:chExt cx="7510491" cy="523220"/>
          </a:xfrm>
        </p:grpSpPr>
        <p:sp>
          <p:nvSpPr>
            <p:cNvPr id="17" name="矩形 16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" name="矩形 17">
              <a:hlinkClick r:id="rId5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9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占位符 3"/>
          <p:cNvSpPr txBox="1">
            <a:spLocks/>
          </p:cNvSpPr>
          <p:nvPr/>
        </p:nvSpPr>
        <p:spPr>
          <a:xfrm>
            <a:off x="1050682" y="961601"/>
            <a:ext cx="10125318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　六国论</a:t>
            </a: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068" y="70086"/>
            <a:ext cx="11828432" cy="6054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重点突破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一、本文的中心论点和分论点各是什么</a:t>
            </a:r>
            <a:r>
              <a:rPr lang="zh-CN" altLang="zh-CN" sz="2800" b="1" kern="100" spc="-7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？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作者是怎样提出的</a:t>
            </a:r>
            <a:r>
              <a:rPr lang="zh-CN" altLang="zh-CN" sz="2800" b="1" kern="100" spc="-7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？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有什么特色</a:t>
            </a:r>
            <a:r>
              <a:rPr lang="zh-CN" altLang="zh-CN" sz="2800" b="1" kern="100" spc="-7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2800" b="1" kern="100" spc="-7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本文的中心论点就是文章开头第一句话：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六国破灭，非兵不利，战不善，弊在赂秦。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第一个分论点是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赂秦而力亏，破灭之道也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。第二个分论点是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不赂者以赂者丧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。作者开门见山、直截了当地提出中心论点，不仅紧扣题目，明确了论题，而且便于后文驰骋文墨，自由论证，在结构上具有提挈下文，统摄全篇的主导作用。两个分论点实际上是从正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第一个分论点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反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第二个分论点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两方面进一步揭示中心论点的，使中心论点完备周密，在逻辑上站稳了脚。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80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5100" y="16674"/>
            <a:ext cx="11849100" cy="628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</a:t>
            </a:r>
            <a:r>
              <a:rPr lang="zh-CN" altLang="zh-CN" sz="2400" b="1" kern="100" spc="-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、课文第</a:t>
            </a:r>
            <a:r>
              <a:rPr lang="en-US" altLang="zh-CN" sz="2400" b="1" kern="100" spc="-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spc="-7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b="1" kern="100" spc="-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b="1" kern="100" spc="-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段分别论证了两个分论点</a:t>
            </a:r>
            <a:r>
              <a:rPr lang="zh-CN" altLang="zh-CN" sz="2400" b="1" kern="100" spc="-7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b="1" kern="100" spc="-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是怎样论证的</a:t>
            </a:r>
            <a:r>
              <a:rPr lang="zh-CN" altLang="zh-CN" sz="2400" b="1" kern="100" spc="-7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？</a:t>
            </a:r>
            <a:r>
              <a:rPr lang="zh-CN" altLang="zh-CN" sz="2400" b="1" kern="100" spc="-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与中心论点的论证有什么关系</a:t>
            </a:r>
            <a:r>
              <a:rPr lang="zh-CN" altLang="zh-CN" sz="2400" b="1" kern="100" spc="-7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2400" b="1" kern="100" spc="-7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课文第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段论证了第一个分论点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赂秦而力亏，破灭之道也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。作者主要是用举事例和引用古人的话的方法，针对韩、魏、楚三国赂秦的弊端进行论证。先摆出秦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战胜而得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与诸侯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战败而亡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的事实，从正反两方面对比论证，突出强调了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秦之所大欲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诸侯之所大患，固不在战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的论断。否定了与论题相反的论点，既照应了开头，又为下文的进一步论证作好了准备。接下来，从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思厥先祖父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而秦兵又至矣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几句，虽是想象之辞，但形象地说明了诸侯之地得来不易，然而他们却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视之不甚惜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，为苟安一时，便轻易地拱手与人，这样，非但不能保全自己，反而加深了敌人的侵吞欲壑，遗患无穷。接着，作者运用推理得出结论：由于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诸侯之地有限，暴秦之欲无厌，奉之弥繁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，诸侯就越地少国弱，而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侵之愈急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，暴秦就越地多国强，因而得出结论为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故不战而强弱胜负已判矣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。最后又引用古人的话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以地事秦，犹抱薪救火，薪不尽，火不灭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，作比喻论证，贴切恰当，既补充了上文的论证，又含有收束之意，而且使论证深入浅出，明白易晓，增强了说服力。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262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5100" y="3974"/>
            <a:ext cx="11849100" cy="6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这一段，是从正面直接论证了第一个分论点，从而抓住中心论点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六国破灭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弊在赂秦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的实质进行论证。所以，只要作者有力地、令人信服地论证了第一个分论点，就从根本上论证了中心论点。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课文第</a:t>
            </a:r>
            <a:r>
              <a:rPr lang="en-US" altLang="zh-CN" sz="2400" kern="100" spc="-13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段论证了第二个分论点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不赂者以赂者丧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。作者主要采用了分层论证的方法，针对齐、燕、赵三国不赂秦而破灭的情况进行论证。共分两层论证。第一层论齐国，虽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未尝赂秦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，但它亲近秦国而不联合五国，所以，五国一旦破灭，它就必然要被无厌的暴秦所歼灭。第二层分别论证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燕赵之君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义不赂秦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。这两国都能用兵守土抗秦，保全国家，但由于燕丹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以荆卿为计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，因而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始速祸焉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，导致灭亡；同样，由于赵国李牧被诛，用武不终，因而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邯郸为郡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，结果也是国家灭亡。不仅如此，而且燕赵两国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处秦革灭殆尽之际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智力孤危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没有援助，所以是在不得已的情况下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战败而亡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的。作者层层推进地从齐、燕、赵三国破灭的结果推论其破灭的原因，有力地证明了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不赂者以赂者丧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的分论点，否定了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六国互丧，率赂秦耶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的疑问，从反面论证了中心论点的正确，避免了逻辑上的漏洞，使论证完备周密，无懈可击。最后从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向使三国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或未易量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几句，以假设的原因得出假设的结果，归纳了第</a:t>
            </a:r>
            <a:r>
              <a:rPr lang="en-US" altLang="zh-CN" sz="2400" kern="100" spc="-13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spc="-13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段对两个分论点的论证，照应了开头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701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5900" y="-8726"/>
            <a:ext cx="117475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三、将第</a:t>
            </a:r>
            <a:r>
              <a:rPr lang="en-US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段末句改为</a:t>
            </a:r>
            <a:r>
              <a:rPr lang="en-US" altLang="zh-CN" sz="27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为国者无使为积威之所劫，可有慎哉</a:t>
            </a:r>
            <a:r>
              <a:rPr lang="en-US" altLang="zh-CN" sz="27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，并删去第</a:t>
            </a:r>
            <a:r>
              <a:rPr lang="en-US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段，这样做好不好？</a:t>
            </a:r>
            <a:endParaRPr lang="zh-CN" altLang="zh-CN" sz="27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六国灭亡原因各不相同，而以地赂秦者不过三国，作者巧妙地提出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不赂者以赂者丧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这一论断，这样就把灭亡的原因集中到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弊在赂秦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这一中心论点上来了。至于为什么要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赂秦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，作者则直到最后才说出了最要紧的一句：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为秦人积威之所劫。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这叫做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立片言以居要，乃一篇之警策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注意：苏辙同题文章中最紧要的一句是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不知天下之势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作者这样来论述问题有极强的针对性，因为北宋正是为辽、西夏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积威之所劫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而年年纳币。如果删去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苟以天下之大，下而从六国破亡之故事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，就看不出这一点了，这是违背作者的意图的。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712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1168" y="143674"/>
            <a:ext cx="11699189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其次，从布局上看，本文是从论史逐步转向论策的。因此从第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段开始，先肯定燕、赵的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远略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，接着又批评了他们的错策。循此继进，作者又为六国设想出总体的战略：第一步，不赂秦，不附于秦，不派刺客，不杀良将；第二步，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以赂秦之地，封天下之谋臣，以事秦之心，礼天下之奇才，并力西向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。这样的设想是为下文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不赂而胜之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一语做铺垫的。这个总体的战略设想也是针对北宋朝廷说的。如果删去第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段话，上面这些话就变成无的放矢了。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这种写法就叫做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借古讽今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燕尾形 8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7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762" y="590947"/>
            <a:ext cx="11891838" cy="567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．阅读延伸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ctr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一门三文豪，苏洵教子有方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唐宋八大家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中，苏家独占三席，可以称得上是文坛奇观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李白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、杜甫、陶渊明才华出众，可是他们的后代都很平庸，中国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古代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文坛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如果按家庭为单位比赛，冠军非苏家莫属。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在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苏家，苏轼无疑是代表人物，在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唐宋八大家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中有实力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争夺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第一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，而苏洵、苏辙在其中则不太出众。不过论对苏家团队崛起的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贡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献，苏洵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是最大的。传说中苏轼、苏辙小时候都非常调皮，不喜欢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读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书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苏洵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用了许多办法，都不见效。后来他终于想出一条妙计，当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两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个儿子在玩耍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时，他就躲在一个他们看得见的角落看书。两兄弟好奇，跑过来看老爸偷偷摸摸在干什么。苏洵每每故意慌慌张张地把书藏起来，于是苏轼兄弟更好奇了，想方设法偷老爸的书看。由于本身天资聪慧，他们渐渐都迷上了读书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74" name="Picture 2" descr="C:\Users\Administrator\Desktop\语文图\20 (6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" t="4863" r="41519" b="4260"/>
          <a:stretch/>
        </p:blipFill>
        <p:spPr bwMode="auto">
          <a:xfrm>
            <a:off x="9632951" y="1653682"/>
            <a:ext cx="2286680" cy="31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662" y="64686"/>
            <a:ext cx="11688638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中国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代盛产严母，比如岳母、孟母，她们在教育领域名气很大，被千古传颂。其实从素质教育角度而言，苏洵善于利用青少年逆反心理，用启发诱导的方式让儿子们把读书当成乐趣，这种思路更为科学，效果也更为理想。也许因为中国人在教育上推崇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严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，不太喜欢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慈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，苏洵这位慈父在教育界没有赢得多少名气。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除了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在家庭教育上称得上是天下父亲的典范，在自学成材上，苏洵也是后人的楷模。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苏老泉，二十七，始发奋，读书籍。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这是《三字经》里对于苏洵的描述。苏洵在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27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岁前是不爱学习的，自我感觉却还不错，在第一次进京考试惨败之后终于幡然醒悟。回来后他把自己多年的文稿送进了火炉，搞得满屋黑烟，让邻居们以为失了火。发愤苦读五六年后，苏洵开始在文学界崭露头角，其时已经三十多岁了。苏洵的成材经历对于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年过三十不学艺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的旧思想是一种否定，论证了多大年纪开始学习都不为晚，不必以年龄作为不学习的借口。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20" y="81553"/>
            <a:ext cx="11800780" cy="610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作为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文人，苏洵颇喜言兵，写了许多用兵方面的文章。由于没有机会参军，这些言论当然最终只是纸上谈兵。应该说苏洵的运气不错，假如皇上真的给他统兵的机会，焉知他不会像赵括一样成为眼高手低、夸夸其谈的千古典范。古代文人社会地位通常高于武人，因此文人常常以为打仗是不需要实战经验的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苏洵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有远大的政治抱负，他写作的目的是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言当世之要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，为了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施之于今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。嘉</a:t>
            </a:r>
            <a:r>
              <a:rPr lang="zh-CN" altLang="zh-CN" sz="2400" kern="100" dirty="0">
                <a:latin typeface="宋体"/>
                <a:ea typeface="微软雅黑"/>
                <a:cs typeface="宋体"/>
              </a:rPr>
              <a:t>祐</a:t>
            </a:r>
            <a:r>
              <a:rPr lang="zh-CN" altLang="zh-CN" sz="2400" kern="100" dirty="0">
                <a:latin typeface="楷体_GB2312"/>
                <a:ea typeface="微软雅黑"/>
                <a:cs typeface="楷体_GB2312"/>
              </a:rPr>
              <a:t>元年，他带着苏轼、苏辙进京拜访翰林学士欧阳修，得到欧阳修赏识后在京城名声大振。嘉</a:t>
            </a:r>
            <a:r>
              <a:rPr lang="zh-CN" altLang="zh-CN" sz="2400" kern="100" dirty="0">
                <a:latin typeface="宋体"/>
                <a:ea typeface="微软雅黑"/>
                <a:cs typeface="宋体"/>
              </a:rPr>
              <a:t>祐</a:t>
            </a:r>
            <a:r>
              <a:rPr lang="zh-CN" altLang="zh-CN" sz="2400" kern="100" dirty="0">
                <a:latin typeface="楷体_GB2312"/>
                <a:ea typeface="微软雅黑"/>
                <a:cs typeface="楷体_GB2312"/>
              </a:rPr>
              <a:t>三年，仁宗召他到舍人院面试，他却推托有病，不肯应诏。此举颇令人费解，联系到苏洵喜欢言兵，或许是出于欲擒故纵的考虑。从诸葛亮开始，文人似乎都在潜意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识里期盼着主子三顾茅庐来请自己，似乎这样才有了体面。从苏洵托病来看，他也算是个典型的中国文人。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苏洵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是幸运的，创造了中国第一文人家庭的奇迹。然而因为苏轼太出名，苏洵的文名相当程度上被世人忽略了，可见凡事有利必有弊。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10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36" y="433983"/>
            <a:ext cx="115510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．写作迁移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【角度】</a:t>
            </a: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苟以天下之大，下而从六国破亡之故事，是又在六国下矣。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这是苏洵的拳拳爱国之心。作为一个普通的国民，不忘国家兴亡之道，真正体现了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国家兴亡，匹夫有责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的箴言。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请以此为感悟，写一篇文章。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712" y="138231"/>
            <a:ext cx="11654645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【写作示例】</a:t>
            </a:r>
          </a:p>
          <a:p>
            <a:pPr algn="ctr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位卑未敢忘忧国</a:t>
            </a:r>
            <a:endParaRPr lang="zh-CN" altLang="zh-CN" sz="28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苟以天下之大，下而从六国破亡之故事，是又在六国下矣。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这是苏洵告诫北宋统治者要吸取六国灭亡的教训，以免重蹈覆辙。从中可以看出作者对国家的忧患意识，正是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位卑未敢忘忧国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的真实体现。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位卑未敢忘忧国，事定犹须待阖棺。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这是南宋著名爱国诗人陆游的名句。从字里行间不难看出陆游对祖国的一片赤诚之心，而这也正是我们无论何时何地都必须保持的一种信念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爱国主义精神。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9" name="组合 8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0" name="椭圆 9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燕尾形 10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7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223" y="6656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品赏作者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910" y="1096971"/>
            <a:ext cx="11822290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行者苏洵与学者苏洵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我们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今天读苏洵的文章，特别是他的论说性散文，如身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凌</a:t>
            </a:r>
            <a:endParaRPr lang="en-US" altLang="zh-CN" sz="26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绝顶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，有一种俯瞰古今的壮阔之美；如驰目旷野，有一种丰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俭</a:t>
            </a:r>
            <a:endParaRPr lang="en-US" altLang="zh-CN" sz="26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适度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的自然之美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如观山川布列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有一种刚柔相济的谐和之美</a:t>
            </a:r>
            <a:r>
              <a:rPr lang="zh-CN" altLang="zh-CN" sz="2600" spc="-7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600" spc="-7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如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俯仰宇宙之间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spc="-50" dirty="0">
                <a:latin typeface="Times New Roman"/>
                <a:ea typeface="微软雅黑"/>
                <a:cs typeface="Times New Roman"/>
              </a:rPr>
              <a:t>有一种对立统一的平衡之美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spc="-50" dirty="0">
                <a:latin typeface="Times New Roman"/>
                <a:ea typeface="微软雅黑"/>
                <a:cs typeface="Times New Roman"/>
              </a:rPr>
              <a:t>这与苏洵</a:t>
            </a:r>
            <a:r>
              <a:rPr lang="zh-CN" altLang="zh-CN" sz="2600" spc="-50" dirty="0" smtClean="0">
                <a:latin typeface="Times New Roman"/>
                <a:ea typeface="微软雅黑"/>
                <a:cs typeface="Times New Roman"/>
              </a:rPr>
              <a:t>从小就</a:t>
            </a:r>
            <a:endParaRPr lang="en-US" altLang="zh-CN" sz="2600" spc="-5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亲近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大自然</a:t>
            </a:r>
            <a:r>
              <a:rPr lang="zh-CN" altLang="zh-CN" sz="26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眷恋大自然</a:t>
            </a:r>
            <a:r>
              <a:rPr lang="zh-CN" altLang="zh-CN" sz="26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spc="-50" dirty="0">
                <a:latin typeface="Times New Roman"/>
                <a:ea typeface="微软雅黑"/>
                <a:cs typeface="Times New Roman"/>
              </a:rPr>
              <a:t>阅读大自然不无关系</a:t>
            </a:r>
            <a:r>
              <a:rPr lang="zh-CN" altLang="zh-CN" sz="2600" spc="-5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spc="-30" dirty="0">
                <a:latin typeface="Times New Roman"/>
                <a:ea typeface="微软雅黑"/>
                <a:cs typeface="Times New Roman"/>
              </a:rPr>
              <a:t>毫无疑问</a:t>
            </a:r>
            <a:r>
              <a:rPr lang="zh-CN" altLang="zh-CN" sz="26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正</a:t>
            </a:r>
            <a:endParaRPr lang="en-US" altLang="zh-CN" sz="26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600" spc="-50" dirty="0" smtClean="0">
                <a:latin typeface="Times New Roman"/>
                <a:ea typeface="微软雅黑"/>
                <a:cs typeface="Times New Roman"/>
              </a:rPr>
              <a:t>是</a:t>
            </a:r>
            <a:r>
              <a:rPr lang="zh-CN" altLang="zh-CN" sz="2600" spc="-50" dirty="0">
                <a:latin typeface="Times New Roman"/>
                <a:ea typeface="微软雅黑"/>
                <a:cs typeface="Times New Roman"/>
              </a:rPr>
              <a:t>得益于少年的山川壮游</a:t>
            </a:r>
            <a:r>
              <a:rPr lang="zh-CN" altLang="zh-CN" sz="26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spc="-30" dirty="0">
                <a:latin typeface="Times New Roman"/>
                <a:ea typeface="微软雅黑"/>
                <a:cs typeface="Times New Roman"/>
              </a:rPr>
              <a:t>苏洵才开阔了视野</a:t>
            </a:r>
            <a:r>
              <a:rPr lang="zh-CN" altLang="zh-CN" sz="26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spc="-50" dirty="0">
                <a:latin typeface="Times New Roman"/>
                <a:ea typeface="微软雅黑"/>
                <a:cs typeface="Times New Roman"/>
              </a:rPr>
              <a:t>陶冶了性情</a:t>
            </a:r>
            <a:r>
              <a:rPr lang="zh-CN" altLang="zh-CN" sz="26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磨</a:t>
            </a:r>
            <a:endParaRPr lang="en-US" altLang="zh-CN" sz="26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砺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了意志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烹炼了思想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才锻造出了一支能够摹山范水排山走浪的如椽之笔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毫</a:t>
            </a:r>
            <a:r>
              <a:rPr lang="zh-CN" altLang="en-US" sz="2600" dirty="0">
                <a:latin typeface="Times New Roman"/>
                <a:ea typeface="微软雅黑"/>
                <a:cs typeface="Times New Roman"/>
              </a:rPr>
              <a:t>无</a:t>
            </a:r>
            <a:endParaRPr lang="zh-CN" altLang="zh-CN" sz="2600" kern="100" spc="-5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C:\Users\Administrator\Desktop\语文图\20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463" y="2152649"/>
            <a:ext cx="2395537" cy="319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310" y="157171"/>
            <a:ext cx="11733390" cy="590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tabLst>
                <a:tab pos="2430780" algn="l"/>
              </a:tabLst>
            </a:pP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疑问</a:t>
            </a:r>
            <a:r>
              <a:rPr lang="zh-CN" altLang="zh-CN" sz="28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正是得益于少年的山川壮游</a:t>
            </a:r>
            <a:r>
              <a:rPr lang="zh-CN" altLang="zh-CN" sz="28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广涉各地的风土民情</a:t>
            </a:r>
            <a:r>
              <a:rPr lang="zh-CN" altLang="zh-CN" sz="2800" spc="-5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才有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可能激发出苏洵对世界对生活的美好想象，在其文章中才有了对治国安邦的严肃思考和设想。正因为绝望于功名，才有了豹变似的大转身；正因为有了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行者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经历所开拓的宏大视野、所激发出的巨大生命能量，才成就了他的一代鸿儒的美名。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因此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，苏洵的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行者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生涯，不仅不是光阴浪掷、韶华虚度，而且是一种不可替代的生命体验，是他成才路上必不可少的一种铺垫，是他终成为一代名家巨儒不可或缺的器识蓄养和精神储备。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41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13923" y="247961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修身名句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972" y="685808"/>
            <a:ext cx="11669628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　友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．疾风知劲草，岁寒见后凋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	 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《后汉书》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风大的时候才看得出，哪种草是能够活下来、生命力强的；天气冷了，才看到哪种花是最后凋谢的。这是比喻只有经历了严酷的考验，才能看得出事物的本质。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．良药苦口利于病，忠言逆耳利于行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      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《史记》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好药虽苦却有利于治病，忠诚的话虽不顺耳却对端正行为有帮助。现在常用来说明应该正确对待别人的意见和批评。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．记人之善，忘人之过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		       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陈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寿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应该记住别人好的方面，忘掉别人的过错，这样才能广交朋友。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5" name="椭圆 14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燕尾形 1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1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6275" y="551479"/>
            <a:ext cx="11883323" cy="579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知识卡片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．作家作品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苏洵</a:t>
            </a:r>
            <a:r>
              <a:rPr lang="en-US" altLang="zh-CN" sz="2800" dirty="0">
                <a:latin typeface="Times New Roman"/>
                <a:ea typeface="微软雅黑"/>
              </a:rPr>
              <a:t>(1009—1066)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，字明允，四川眉山人。北宋文学家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8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与其子苏轼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、苏辙合称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三苏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，均被列入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唐宋八大家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en-US" altLang="zh-CN" sz="28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年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二十七，始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发愤为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学。岁余举进士，又举茂才等，皆不中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en-US" altLang="zh-CN" sz="28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乃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悉焚所为文，闭户益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读书，遂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通六经、百家之说，下笔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顷</a:t>
            </a:r>
            <a:endParaRPr lang="en-US" altLang="zh-CN" sz="28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刻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数千言。至和、嘉祐年间，与二子轼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、辙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同至京师。欧阳修上其所著《权书》《衡论》等二十二篇，士大夫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争传诵之。宰相韩琦奏于朝，除秘书省校书郎</a:t>
            </a:r>
            <a:r>
              <a:rPr lang="zh-CN" altLang="zh-CN" sz="2800" spc="-300" dirty="0" smtClean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历迁陈州项目城令</a:t>
            </a:r>
            <a:r>
              <a:rPr lang="zh-CN" altLang="zh-CN" sz="2800" spc="-300" dirty="0" smtClean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与姚辟同修建隆以来礼书</a:t>
            </a:r>
            <a:r>
              <a:rPr lang="zh-CN" altLang="zh-CN" sz="2800" spc="-3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为太常因革礼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F:\2015赵瑊\同步\语文\创新 中国古代诗歌散文欣赏\word\Y20.TIF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866" y="2087635"/>
            <a:ext cx="2177733" cy="2292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62929" y="489258"/>
            <a:ext cx="11649671" cy="521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tabLst>
                <a:tab pos="2430780" algn="l"/>
              </a:tabLst>
            </a:pP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一百卷</a:t>
            </a:r>
            <a:r>
              <a:rPr lang="zh-CN" altLang="zh-CN" sz="28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书成而卒</a:t>
            </a:r>
            <a:r>
              <a:rPr lang="zh-CN" altLang="zh-CN" sz="2800" spc="-900" dirty="0" smtClean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苏洵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是有政治抱负的人。他说他作文的主要目的是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言当世之要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，是为了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施之于今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。他认为，要治理好国家，必须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审势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定所尚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。他主张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尚威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加强吏治，破苟且之心和怠惰之气，激发天下人的进取心，使宋王朝振兴。由于苏洵比较了解社会实际，又善于总结历史的经验教训，以古为鉴，因此，他的政论文中尽管不免有迂阔偏颇之论，但不少观点还是切中时弊的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苏洵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长于散文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尤擅政论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议论明畅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笔势雄健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有《嘉祐集》传世。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42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4029" y="209858"/>
            <a:ext cx="11789371" cy="578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．背景简介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本文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的历史背景应从两个角度着眼：一是作者论述的六国灭亡历史时期的情况，借以了解作者立论的根据；二是作者所处的北宋时代的历史状况，借以明确作者撰写此文针砭时弊的意义及其写作上的特点。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战国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时期，在秦国强大的军事和外交攻势下，六国纷纷割地求和，韩国最早被消灭，齐、燕、赵三国随之相继灭亡。六国灭亡，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非兵不利，战不善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，其原因是多方面的，绝不仅仅是因为割地赂秦。苏洵不从其他方面去论证，而抓住六国破灭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弊在赂秦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这一点来论证，是为其针砭现实服务的。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65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4029" y="209858"/>
            <a:ext cx="11789371" cy="582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北宋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建国以后，实行中央集权制度，由皇帝直接控制禁军，将地方的政权、财权、军权都收归中央。这样的措施虽然杜绝了军阀拥兵作乱，但是也造成军事上的衰颓。政治上的专制腐败，军事上的骄惰无能，带来外交上的极端软弱。到苏洵生活的年代，北宋每年要向契丹纳银二十万两、绢三十万匹；向西夏纳银十万两、绢十万匹、茶三万斤。这样贿赂的结果，助长了契丹、西夏的气焰，加重了人民的负担，极大地损伤了国力，带来了无穷的祸患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苏洵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写这篇文章并不是单纯地评论古代的历史事件，而是借古讽今，警告北宋统治者不要采取妥协苟安的外交政策。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1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2900</Words>
  <Application>Microsoft Office PowerPoint</Application>
  <PresentationFormat>自定义</PresentationFormat>
  <Paragraphs>203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1446</cp:revision>
  <dcterms:created xsi:type="dcterms:W3CDTF">2013-09-20T02:31:37Z</dcterms:created>
  <dcterms:modified xsi:type="dcterms:W3CDTF">2015-03-24T03:29:55Z</dcterms:modified>
</cp:coreProperties>
</file>