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387" r:id="rId3"/>
    <p:sldId id="504" r:id="rId4"/>
    <p:sldId id="519" r:id="rId5"/>
    <p:sldId id="505" r:id="rId6"/>
    <p:sldId id="506" r:id="rId7"/>
    <p:sldId id="507" r:id="rId8"/>
    <p:sldId id="655" r:id="rId9"/>
    <p:sldId id="508" r:id="rId10"/>
    <p:sldId id="509" r:id="rId11"/>
    <p:sldId id="511" r:id="rId12"/>
    <p:sldId id="758" r:id="rId13"/>
    <p:sldId id="675" r:id="rId14"/>
    <p:sldId id="678" r:id="rId15"/>
    <p:sldId id="679" r:id="rId16"/>
    <p:sldId id="680" r:id="rId17"/>
    <p:sldId id="427" r:id="rId18"/>
    <p:sldId id="540" r:id="rId19"/>
    <p:sldId id="681" r:id="rId20"/>
    <p:sldId id="682" r:id="rId21"/>
    <p:sldId id="683" r:id="rId22"/>
    <p:sldId id="684" r:id="rId23"/>
    <p:sldId id="541" r:id="rId24"/>
    <p:sldId id="542" r:id="rId25"/>
    <p:sldId id="699" r:id="rId26"/>
    <p:sldId id="700" r:id="rId27"/>
    <p:sldId id="701" r:id="rId28"/>
    <p:sldId id="703" r:id="rId29"/>
    <p:sldId id="702" r:id="rId30"/>
    <p:sldId id="704" r:id="rId31"/>
    <p:sldId id="705" r:id="rId32"/>
    <p:sldId id="778" r:id="rId33"/>
    <p:sldId id="779" r:id="rId34"/>
    <p:sldId id="780" r:id="rId35"/>
    <p:sldId id="781" r:id="rId36"/>
    <p:sldId id="782" r:id="rId37"/>
    <p:sldId id="783" r:id="rId38"/>
    <p:sldId id="784" r:id="rId39"/>
    <p:sldId id="785" r:id="rId40"/>
    <p:sldId id="786" r:id="rId41"/>
    <p:sldId id="787" r:id="rId42"/>
    <p:sldId id="788" r:id="rId43"/>
    <p:sldId id="789" r:id="rId44"/>
    <p:sldId id="790" r:id="rId45"/>
    <p:sldId id="791" r:id="rId46"/>
    <p:sldId id="792" r:id="rId47"/>
    <p:sldId id="793" r:id="rId48"/>
    <p:sldId id="794" r:id="rId49"/>
    <p:sldId id="795" r:id="rId50"/>
    <p:sldId id="796" r:id="rId51"/>
    <p:sldId id="797" r:id="rId52"/>
    <p:sldId id="798" r:id="rId53"/>
    <p:sldId id="799" r:id="rId54"/>
    <p:sldId id="800" r:id="rId55"/>
    <p:sldId id="801" r:id="rId56"/>
    <p:sldId id="802" r:id="rId57"/>
    <p:sldId id="803" r:id="rId58"/>
    <p:sldId id="804" r:id="rId59"/>
    <p:sldId id="706" r:id="rId60"/>
    <p:sldId id="806" r:id="rId61"/>
    <p:sldId id="807" r:id="rId62"/>
    <p:sldId id="808" r:id="rId63"/>
    <p:sldId id="809" r:id="rId64"/>
    <p:sldId id="810" r:id="rId65"/>
    <p:sldId id="816" r:id="rId66"/>
    <p:sldId id="815" r:id="rId67"/>
    <p:sldId id="811" r:id="rId68"/>
    <p:sldId id="812" r:id="rId69"/>
    <p:sldId id="813" r:id="rId70"/>
    <p:sldId id="814" r:id="rId71"/>
    <p:sldId id="817" r:id="rId72"/>
    <p:sldId id="805" r:id="rId73"/>
    <p:sldId id="381" r:id="rId7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00"/>
    <a:srgbClr val="FFFF99"/>
    <a:srgbClr val="FFFFCC"/>
    <a:srgbClr val="B00000"/>
    <a:srgbClr val="6BA42C"/>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autoAdjust="0"/>
    <p:restoredTop sz="61172" autoAdjust="0"/>
  </p:normalViewPr>
  <p:slideViewPr>
    <p:cSldViewPr>
      <p:cViewPr>
        <p:scale>
          <a:sx n="100" d="100"/>
          <a:sy n="100" d="100"/>
        </p:scale>
        <p:origin x="-2040" y="-9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descr="E:\样样样\7\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1186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13314" name="Picture 2" descr="E:\样样样\7\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54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3" descr="E:\样样样\7\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5" y="4244"/>
            <a:ext cx="9128911" cy="5135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04223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6"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23528" y="1586957"/>
            <a:ext cx="3600400" cy="537648"/>
          </a:xfrm>
          <a:prstGeom prst="rect">
            <a:avLst/>
          </a:prstGeom>
          <a:noFill/>
        </p:spPr>
        <p:txBody>
          <a:bodyPr wrap="square" rtlCol="0">
            <a:spAutoFit/>
          </a:bodyPr>
          <a:lstStyle/>
          <a:p>
            <a:pPr>
              <a:lnSpc>
                <a:spcPts val="4000"/>
              </a:lnSpc>
            </a:pPr>
            <a:r>
              <a:rPr lang="zh-CN" altLang="en-US" sz="2800" b="1" dirty="0" smtClean="0">
                <a:latin typeface="黑体" pitchFamily="49" charset="-122"/>
                <a:ea typeface="黑体" pitchFamily="49" charset="-122"/>
                <a:cs typeface="Times New Roman" pitchFamily="18" charset="0"/>
              </a:rPr>
              <a:t>专题</a:t>
            </a:r>
            <a:r>
              <a:rPr lang="zh-CN" altLang="en-US" sz="2800" b="1" dirty="0" smtClean="0">
                <a:latin typeface="黑体" pitchFamily="49" charset="-122"/>
                <a:ea typeface="黑体" pitchFamily="49" charset="-122"/>
                <a:cs typeface="Times New Roman" pitchFamily="18" charset="0"/>
              </a:rPr>
              <a:t>二  考点突破</a:t>
            </a:r>
            <a:endParaRPr lang="zh-CN" altLang="zh-CN" sz="2800" b="1" dirty="0">
              <a:latin typeface="黑体" pitchFamily="49" charset="-122"/>
              <a:ea typeface="黑体" pitchFamily="49" charset="-122"/>
              <a:cs typeface="Times New Roman" pitchFamily="18" charset="0"/>
            </a:endParaRPr>
          </a:p>
        </p:txBody>
      </p:sp>
      <p:sp>
        <p:nvSpPr>
          <p:cNvPr id="6" name="TextBox 5"/>
          <p:cNvSpPr txBox="1"/>
          <p:nvPr/>
        </p:nvSpPr>
        <p:spPr>
          <a:xfrm>
            <a:off x="302689" y="2223883"/>
            <a:ext cx="8725466" cy="1293496"/>
          </a:xfrm>
          <a:prstGeom prst="rect">
            <a:avLst/>
          </a:prstGeom>
          <a:noFill/>
        </p:spPr>
        <p:txBody>
          <a:bodyPr wrap="none" rtlCol="0">
            <a:spAutoFit/>
          </a:bodyPr>
          <a:lstStyle/>
          <a:p>
            <a:pPr algn="ctr">
              <a:lnSpc>
                <a:spcPts val="5000"/>
              </a:lnSpc>
            </a:pPr>
            <a:r>
              <a:rPr lang="zh-CN" altLang="zh-CN" sz="2800" b="1" dirty="0">
                <a:solidFill>
                  <a:srgbClr val="FF0000"/>
                </a:solidFill>
                <a:latin typeface="Times New Roman" pitchFamily="18" charset="0"/>
                <a:ea typeface="微软雅黑" pitchFamily="34" charset="-122"/>
                <a:cs typeface="Times New Roman" pitchFamily="18" charset="0"/>
              </a:rPr>
              <a:t>考点三　理解文中重要词语</a:t>
            </a:r>
            <a:r>
              <a:rPr lang="en-US" altLang="zh-CN" sz="2800" b="1" dirty="0">
                <a:solidFill>
                  <a:srgbClr val="FF0000"/>
                </a:solidFill>
                <a:latin typeface="Times New Roman" pitchFamily="18" charset="0"/>
                <a:ea typeface="微软雅黑" pitchFamily="34" charset="-122"/>
                <a:cs typeface="Times New Roman" pitchFamily="18" charset="0"/>
              </a:rPr>
              <a:t>(</a:t>
            </a:r>
            <a:r>
              <a:rPr lang="zh-CN" altLang="zh-CN" sz="2800" b="1" dirty="0">
                <a:solidFill>
                  <a:srgbClr val="FF0000"/>
                </a:solidFill>
                <a:latin typeface="Times New Roman" pitchFamily="18" charset="0"/>
                <a:ea typeface="微软雅黑" pitchFamily="34" charset="-122"/>
                <a:cs typeface="Times New Roman" pitchFamily="18" charset="0"/>
              </a:rPr>
              <a:t>概念</a:t>
            </a:r>
            <a:r>
              <a:rPr lang="en-US" altLang="zh-CN" sz="2800" b="1" dirty="0">
                <a:solidFill>
                  <a:srgbClr val="FF0000"/>
                </a:solidFill>
                <a:latin typeface="Times New Roman" pitchFamily="18" charset="0"/>
                <a:ea typeface="微软雅黑" pitchFamily="34" charset="-122"/>
                <a:cs typeface="Times New Roman" pitchFamily="18" charset="0"/>
              </a:rPr>
              <a:t>)</a:t>
            </a:r>
            <a:r>
              <a:rPr lang="zh-CN" altLang="zh-CN" sz="2800" b="1" dirty="0">
                <a:solidFill>
                  <a:srgbClr val="FF0000"/>
                </a:solidFill>
                <a:latin typeface="Times New Roman" pitchFamily="18" charset="0"/>
                <a:ea typeface="微软雅黑" pitchFamily="34" charset="-122"/>
                <a:cs typeface="Times New Roman" pitchFamily="18" charset="0"/>
              </a:rPr>
              <a:t>含义和重要句子含意</a:t>
            </a:r>
          </a:p>
          <a:p>
            <a:pPr>
              <a:lnSpc>
                <a:spcPts val="5000"/>
              </a:lnSpc>
            </a:pPr>
            <a:r>
              <a:rPr lang="en-US" altLang="zh-CN" sz="2600" b="1" dirty="0" smtClean="0">
                <a:solidFill>
                  <a:srgbClr val="FF0000"/>
                </a:solidFill>
                <a:latin typeface="Times New Roman" pitchFamily="18" charset="0"/>
                <a:ea typeface="微软雅黑" pitchFamily="34" charset="-122"/>
                <a:cs typeface="Times New Roman" pitchFamily="18" charset="0"/>
              </a:rPr>
              <a:t> </a:t>
            </a:r>
            <a:r>
              <a:rPr lang="en-US" altLang="zh-CN" sz="2600" b="1" dirty="0" smtClean="0">
                <a:solidFill>
                  <a:srgbClr val="7030A0"/>
                </a:solidFill>
                <a:latin typeface="Times New Roman" pitchFamily="18" charset="0"/>
                <a:ea typeface="微软雅黑" pitchFamily="34" charset="-122"/>
                <a:cs typeface="Times New Roman" pitchFamily="18" charset="0"/>
              </a:rPr>
              <a:t>                 ——</a:t>
            </a:r>
            <a:r>
              <a:rPr lang="zh-CN" altLang="zh-CN" sz="2600" b="1" dirty="0">
                <a:solidFill>
                  <a:srgbClr val="7030A0"/>
                </a:solidFill>
                <a:latin typeface="Times New Roman" pitchFamily="18" charset="0"/>
                <a:ea typeface="微软雅黑" pitchFamily="34" charset="-122"/>
                <a:cs typeface="Times New Roman" pitchFamily="18" charset="0"/>
              </a:rPr>
              <a:t>穿越文字的挖掘</a:t>
            </a:r>
          </a:p>
        </p:txBody>
      </p:sp>
      <p:sp>
        <p:nvSpPr>
          <p:cNvPr id="8" name="TextBox 7"/>
          <p:cNvSpPr txBox="1"/>
          <p:nvPr/>
        </p:nvSpPr>
        <p:spPr>
          <a:xfrm>
            <a:off x="7020272" y="51470"/>
            <a:ext cx="1980029" cy="523220"/>
          </a:xfrm>
          <a:prstGeom prst="rect">
            <a:avLst/>
          </a:prstGeom>
          <a:noFill/>
        </p:spPr>
        <p:txBody>
          <a:bodyPr wrap="none" rtlCol="0">
            <a:spAutoFit/>
          </a:bodyPr>
          <a:lstStyle/>
          <a:p>
            <a:r>
              <a:rPr lang="zh-CN" altLang="en-US" sz="2800" dirty="0" smtClean="0">
                <a:solidFill>
                  <a:schemeClr val="bg1">
                    <a:lumMod val="50000"/>
                  </a:schemeClr>
                </a:solidFill>
                <a:latin typeface="汉仪大黑简" pitchFamily="49" charset="-122"/>
                <a:ea typeface="汉仪大黑简" pitchFamily="49" charset="-122"/>
              </a:rPr>
              <a:t>现代文阅读</a:t>
            </a:r>
            <a:endParaRPr lang="zh-CN" altLang="en-US" sz="2800" dirty="0">
              <a:solidFill>
                <a:schemeClr val="bg1">
                  <a:lumMod val="50000"/>
                </a:schemeClr>
              </a:solidFill>
              <a:latin typeface="汉仪大黑简" pitchFamily="49" charset="-122"/>
              <a:ea typeface="汉仪大黑简" pitchFamily="49" charset="-122"/>
            </a:endParaRPr>
          </a:p>
        </p:txBody>
      </p:sp>
      <p:sp>
        <p:nvSpPr>
          <p:cNvPr id="7" name="TextBox 6"/>
          <p:cNvSpPr txBox="1"/>
          <p:nvPr/>
        </p:nvSpPr>
        <p:spPr>
          <a:xfrm>
            <a:off x="395536" y="752386"/>
            <a:ext cx="4152099" cy="523220"/>
          </a:xfrm>
          <a:prstGeom prst="rect">
            <a:avLst/>
          </a:prstGeom>
          <a:noFill/>
        </p:spPr>
        <p:txBody>
          <a:bodyPr wrap="none" rtlCol="0">
            <a:spAutoFit/>
          </a:bodyPr>
          <a:lstStyle/>
          <a:p>
            <a:r>
              <a:rPr lang="zh-CN" altLang="zh-CN" sz="2800" b="1" dirty="0" smtClean="0">
                <a:solidFill>
                  <a:schemeClr val="bg1">
                    <a:lumMod val="50000"/>
                  </a:schemeClr>
                </a:solidFill>
                <a:latin typeface="黑体" pitchFamily="49" charset="-122"/>
                <a:ea typeface="黑体" pitchFamily="49" charset="-122"/>
              </a:rPr>
              <a:t>第</a:t>
            </a:r>
            <a:r>
              <a:rPr lang="zh-CN" altLang="en-US" sz="2800" b="1" dirty="0">
                <a:solidFill>
                  <a:schemeClr val="bg1">
                    <a:lumMod val="50000"/>
                  </a:schemeClr>
                </a:solidFill>
                <a:latin typeface="黑体" pitchFamily="49" charset="-122"/>
                <a:ea typeface="黑体" pitchFamily="49" charset="-122"/>
              </a:rPr>
              <a:t>二</a:t>
            </a:r>
            <a:r>
              <a:rPr lang="zh-CN" altLang="zh-CN" sz="2800" b="1" dirty="0" smtClean="0">
                <a:solidFill>
                  <a:schemeClr val="bg1">
                    <a:lumMod val="50000"/>
                  </a:schemeClr>
                </a:solidFill>
                <a:latin typeface="黑体" pitchFamily="49" charset="-122"/>
                <a:ea typeface="黑体" pitchFamily="49" charset="-122"/>
              </a:rPr>
              <a:t>章</a:t>
            </a:r>
            <a:r>
              <a:rPr lang="zh-CN" altLang="zh-CN" sz="2800" b="1" dirty="0">
                <a:solidFill>
                  <a:schemeClr val="bg1">
                    <a:lumMod val="50000"/>
                  </a:schemeClr>
                </a:solidFill>
                <a:latin typeface="黑体" pitchFamily="49" charset="-122"/>
                <a:ea typeface="黑体" pitchFamily="49" charset="-122"/>
              </a:rPr>
              <a:t>　文学类文本阅读</a:t>
            </a:r>
            <a:endParaRPr lang="zh-CN" altLang="en-US" sz="2800" b="1" dirty="0">
              <a:solidFill>
                <a:schemeClr val="bg1">
                  <a:lumMod val="50000"/>
                </a:schemeClr>
              </a:solidFill>
              <a:latin typeface="黑体" pitchFamily="49" charset="-122"/>
              <a:ea typeface="黑体" pitchFamily="49" charset="-122"/>
            </a:endParaRPr>
          </a:p>
        </p:txBody>
      </p:sp>
      <p:sp>
        <p:nvSpPr>
          <p:cNvPr id="10" name="矩形 9"/>
          <p:cNvSpPr/>
          <p:nvPr/>
        </p:nvSpPr>
        <p:spPr>
          <a:xfrm>
            <a:off x="4860032" y="771550"/>
            <a:ext cx="3326552" cy="562270"/>
          </a:xfrm>
          <a:prstGeom prst="rect">
            <a:avLst/>
          </a:prstGeom>
        </p:spPr>
        <p:txBody>
          <a:bodyPr wrap="none">
            <a:spAutoFit/>
          </a:bodyPr>
          <a:lstStyle/>
          <a:p>
            <a:pPr lvl="0">
              <a:lnSpc>
                <a:spcPts val="4000"/>
              </a:lnSpc>
            </a:pPr>
            <a:r>
              <a:rPr lang="zh-CN" altLang="zh-CN" sz="2800" dirty="0">
                <a:solidFill>
                  <a:schemeClr val="bg1">
                    <a:lumMod val="50000"/>
                  </a:schemeClr>
                </a:solidFill>
                <a:latin typeface="Times New Roman" pitchFamily="18" charset="0"/>
                <a:ea typeface="微软雅黑" pitchFamily="34" charset="-122"/>
                <a:cs typeface="Times New Roman" pitchFamily="18" charset="0"/>
              </a:rPr>
              <a:t>第</a:t>
            </a:r>
            <a:r>
              <a:rPr lang="zh-CN" altLang="en-US" sz="2800" dirty="0">
                <a:solidFill>
                  <a:schemeClr val="bg1">
                    <a:lumMod val="50000"/>
                  </a:schemeClr>
                </a:solidFill>
                <a:latin typeface="Times New Roman" pitchFamily="18" charset="0"/>
                <a:ea typeface="微软雅黑" pitchFamily="34" charset="-122"/>
                <a:cs typeface="Times New Roman" pitchFamily="18" charset="0"/>
              </a:rPr>
              <a:t>二</a:t>
            </a:r>
            <a:r>
              <a:rPr lang="zh-CN" altLang="zh-CN" sz="2800" dirty="0">
                <a:solidFill>
                  <a:schemeClr val="bg1">
                    <a:lumMod val="50000"/>
                  </a:schemeClr>
                </a:solidFill>
                <a:latin typeface="Times New Roman" pitchFamily="18" charset="0"/>
                <a:ea typeface="微软雅黑" pitchFamily="34" charset="-122"/>
                <a:cs typeface="Times New Roman" pitchFamily="18" charset="0"/>
              </a:rPr>
              <a:t>节　散文阅读</a:t>
            </a:r>
            <a:r>
              <a:rPr lang="en-US" altLang="zh-CN" sz="2800" dirty="0">
                <a:solidFill>
                  <a:schemeClr val="bg1">
                    <a:lumMod val="50000"/>
                  </a:schemeClr>
                </a:solidFill>
                <a:latin typeface="Times New Roman" pitchFamily="18" charset="0"/>
                <a:ea typeface="微软雅黑" pitchFamily="34" charset="-122"/>
                <a:cs typeface="Times New Roman" pitchFamily="18" charset="0"/>
              </a:rPr>
              <a:t>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69396"/>
            <a:ext cx="8769291" cy="5286062"/>
          </a:xfrm>
          <a:prstGeom prst="rect">
            <a:avLst/>
          </a:prstGeom>
          <a:noFill/>
        </p:spPr>
        <p:txBody>
          <a:bodyPr wrap="square" rtlCol="0">
            <a:spAutoFit/>
          </a:bodyPr>
          <a:lstStyle/>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画线词语在文中的含义是什么？</a:t>
            </a:r>
            <a:endParaRPr lang="zh-CN" altLang="zh-CN" sz="2600" kern="100" dirty="0">
              <a:latin typeface="宋体"/>
              <a:cs typeface="Courier New"/>
            </a:endParaRPr>
          </a:p>
          <a:p>
            <a:pPr algn="just">
              <a:lnSpc>
                <a:spcPts val="45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朵云遥颁</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______________________________</a:t>
            </a:r>
          </a:p>
          <a:p>
            <a:pPr algn="just">
              <a:lnSpc>
                <a:spcPts val="4500"/>
              </a:lnSpc>
              <a:spcAft>
                <a:spcPts val="0"/>
              </a:spcAft>
            </a:pPr>
            <a:r>
              <a:rPr lang="en-US" altLang="zh-CN" sz="2600" kern="100" dirty="0" smtClean="0">
                <a:latin typeface="宋体"/>
                <a:ea typeface="华文细黑"/>
                <a:cs typeface="Times New Roman"/>
              </a:rPr>
              <a:t>②</a:t>
            </a:r>
            <a:r>
              <a:rPr lang="zh-CN" altLang="zh-CN" sz="2600" kern="100" dirty="0">
                <a:latin typeface="Times New Roman"/>
                <a:ea typeface="华文细黑"/>
                <a:cs typeface="Times New Roman"/>
              </a:rPr>
              <a:t>阶级升黜</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a:t>
            </a: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解答这类题，要回到原文中结合上下文来分析。从原文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你写信给他，永远是石沉大海，假如忽然间朵云遥颁，而且多半是又挂又快，隔着信封摸上去，沉甸甸的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可以推测，这里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朵云遥颁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的意思就是突然来了一封信。</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师生关系，原属雇佣性质，焉能不受阶级升黜的影响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，根据上文可知，谈的是师生之间关系和地位的变化</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3" name="矩形 2"/>
          <p:cNvSpPr/>
          <p:nvPr/>
        </p:nvSpPr>
        <p:spPr>
          <a:xfrm>
            <a:off x="2232629" y="569659"/>
            <a:ext cx="4740400"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隔个好久</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从老远</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来了一封信。</a:t>
            </a:r>
            <a:endParaRPr lang="zh-CN" altLang="en-US" dirty="0">
              <a:solidFill>
                <a:schemeClr val="accent6">
                  <a:lumMod val="75000"/>
                </a:schemeClr>
              </a:solidFill>
            </a:endParaRPr>
          </a:p>
        </p:txBody>
      </p:sp>
      <p:sp>
        <p:nvSpPr>
          <p:cNvPr id="5" name="矩形 4"/>
          <p:cNvSpPr/>
          <p:nvPr/>
        </p:nvSpPr>
        <p:spPr>
          <a:xfrm>
            <a:off x="2240249" y="1131590"/>
            <a:ext cx="2518638" cy="492443"/>
          </a:xfrm>
          <a:prstGeom prst="rect">
            <a:avLst/>
          </a:prstGeom>
        </p:spPr>
        <p:txBody>
          <a:bodyPr wrap="none">
            <a:spAutoFit/>
          </a:bodyPr>
          <a:lstStyle/>
          <a:p>
            <a:r>
              <a:rPr lang="zh-CN" altLang="zh-CN" sz="2600" kern="100" dirty="0">
                <a:solidFill>
                  <a:schemeClr val="accent6">
                    <a:lumMod val="75000"/>
                  </a:schemeClr>
                </a:solidFill>
                <a:latin typeface="Times New Roman"/>
                <a:ea typeface="华文细黑"/>
                <a:cs typeface="Times New Roman"/>
              </a:rPr>
              <a:t>地位待遇改变。</a:t>
            </a:r>
            <a:endParaRPr lang="zh-CN" altLang="en-US" sz="2600" kern="100" dirty="0">
              <a:solidFill>
                <a:schemeClr val="accent6">
                  <a:lumMod val="75000"/>
                </a:schemeClr>
              </a:solidFill>
              <a:latin typeface="Times New Roman"/>
              <a:ea typeface="华文细黑"/>
              <a:cs typeface="Times New Roman"/>
            </a:endParaRPr>
          </a:p>
        </p:txBody>
      </p:sp>
    </p:spTree>
    <p:extLst>
      <p:ext uri="{BB962C8B-B14F-4D97-AF65-F5344CB8AC3E}">
        <p14:creationId xmlns:p14="http://schemas.microsoft.com/office/powerpoint/2010/main" val="249513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84926"/>
            <a:ext cx="8909535"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理解词语的含义，是指理解词语在文中的含义，最重要的是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这两个字。理解文中词语的含义，要以基本义为基础，参照其他义项，再结合语境揣摩，这是理解的基本要求。</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理解词语在文中的含义，基本方法有：</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理解词语的含义，首先要审视这个词语，一看其自身</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内部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，看其词性，看其自身意义，看其有无修辞，看其内部结构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针对短语而言</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。二看其外部环境，看其在句中的搭配成分，看其出现在段中文中的位置和次数，看其上下文有无提示</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1709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9341" y="267494"/>
            <a:ext cx="8909535" cy="4580741"/>
          </a:xfrm>
          <a:prstGeom prst="rect">
            <a:avLst/>
          </a:prstGeom>
        </p:spPr>
        <p:txBody>
          <a:bodyPr>
            <a:spAutoFit/>
          </a:bodyPr>
          <a:lstStyle/>
          <a:p>
            <a:pPr>
              <a:lnSpc>
                <a:spcPts val="5000"/>
              </a:lnSpc>
              <a:spcAft>
                <a:spcPts val="0"/>
              </a:spcAft>
            </a:pP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对所给词语由内到外、由外到内的审视后再去揣摩其含义：是否有多个含义，是否有指代义，是否有情景义。这里，尤其要关注词语的情景义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语境义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情景义是词语在特定的语境中派生出来的临时义，离开了这个语境，这个词语的临时义也就不存在了。情景义大致可分为两类：一类是词语因比喻、反语、借代、改变词语的感情色彩等修辞手段而产生的新义，一类是词语在语境中作远距离的引申而产生的新义</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285060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077" y="1210756"/>
            <a:ext cx="8511387" cy="2657138"/>
          </a:xfrm>
          <a:prstGeom prst="rect">
            <a:avLst/>
          </a:prstGeom>
          <a:noFill/>
        </p:spPr>
        <p:txBody>
          <a:bodyPr wrap="square" rtlCol="0">
            <a:spAutoFit/>
          </a:bodyPr>
          <a:lstStyle/>
          <a:p>
            <a:pPr>
              <a:lnSpc>
                <a:spcPts val="5000"/>
              </a:lnSpc>
              <a:spcAft>
                <a:spcPts val="0"/>
              </a:spcAft>
            </a:pPr>
            <a:r>
              <a:rPr lang="zh-CN" altLang="zh-CN" sz="2600" kern="100" dirty="0">
                <a:latin typeface="Times New Roman"/>
                <a:ea typeface="华文细黑"/>
                <a:cs typeface="Times New Roman"/>
              </a:rPr>
              <a:t>另外，结合词语的表达效果，揣摩是否有情味、色彩等附加意义。</a:t>
            </a:r>
            <a:endParaRPr lang="en-US" altLang="zh-CN" sz="2600" kern="100" dirty="0">
              <a:latin typeface="Times New Roman"/>
              <a:ea typeface="华文细黑"/>
              <a:cs typeface="Times New Roman"/>
            </a:endParaRPr>
          </a:p>
          <a:p>
            <a:pPr>
              <a:lnSpc>
                <a:spcPts val="5000"/>
              </a:lnSpc>
              <a:spcAft>
                <a:spcPts val="0"/>
              </a:spcAft>
            </a:pPr>
            <a:r>
              <a:rPr lang="zh-CN" altLang="zh-CN" sz="2600" kern="100" dirty="0" smtClean="0">
                <a:latin typeface="Times New Roman"/>
                <a:ea typeface="华文细黑"/>
                <a:cs typeface="Times New Roman"/>
              </a:rPr>
              <a:t>无论</a:t>
            </a:r>
            <a:r>
              <a:rPr lang="zh-CN" altLang="zh-CN" sz="2600" kern="100" dirty="0">
                <a:latin typeface="Times New Roman"/>
                <a:ea typeface="华文细黑"/>
                <a:cs typeface="Times New Roman"/>
              </a:rPr>
              <a:t>是仔细审视，还是多方揣摩，都必须结合词语的上下文进行</a:t>
            </a:r>
            <a:r>
              <a:rPr lang="zh-CN" altLang="zh-CN" sz="2600" kern="100" dirty="0" smtClean="0">
                <a:latin typeface="Times New Roman"/>
                <a:ea typeface="华文细黑"/>
                <a:cs typeface="Times New Roman"/>
              </a:rPr>
              <a:t>。</a:t>
            </a:r>
            <a:endParaRPr lang="en-US" altLang="zh-CN" sz="2600" kern="100" dirty="0">
              <a:latin typeface="Times New Roman"/>
              <a:ea typeface="华文细黑"/>
              <a:cs typeface="Times New Roman"/>
            </a:endParaRPr>
          </a:p>
        </p:txBody>
      </p:sp>
      <p:grpSp>
        <p:nvGrpSpPr>
          <p:cNvPr id="3" name="组合 2"/>
          <p:cNvGrpSpPr/>
          <p:nvPr/>
        </p:nvGrpSpPr>
        <p:grpSpPr>
          <a:xfrm rot="5400000">
            <a:off x="8388567" y="4398743"/>
            <a:ext cx="549128" cy="549414"/>
            <a:chOff x="11226607" y="6533712"/>
            <a:chExt cx="360000" cy="360000"/>
          </a:xfrm>
        </p:grpSpPr>
        <p:sp>
          <p:nvSpPr>
            <p:cNvPr id="5" name="椭圆 4">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燕尾形 5">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126806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Ⅱ</a:t>
            </a:r>
            <a:r>
              <a:rPr lang="zh-CN" altLang="zh-CN" sz="2800" dirty="0">
                <a:solidFill>
                  <a:srgbClr val="FFFF00"/>
                </a:solidFill>
                <a:latin typeface="黑体" pitchFamily="2" charset="-122"/>
                <a:ea typeface="黑体" pitchFamily="2" charset="-122"/>
              </a:rPr>
              <a:t>　如何理解文中重要句子的</a:t>
            </a:r>
            <a:r>
              <a:rPr lang="zh-CN" altLang="zh-CN" sz="2800" dirty="0" smtClean="0">
                <a:solidFill>
                  <a:srgbClr val="FFFF00"/>
                </a:solidFill>
                <a:latin typeface="黑体" pitchFamily="2" charset="-122"/>
                <a:ea typeface="黑体" pitchFamily="2" charset="-122"/>
              </a:rPr>
              <a:t>含意</a:t>
            </a:r>
            <a:endParaRPr lang="zh-CN" altLang="zh-CN" sz="2800" dirty="0">
              <a:solidFill>
                <a:srgbClr val="FFFF00"/>
              </a:solidFill>
              <a:latin typeface="黑体" pitchFamily="2" charset="-122"/>
              <a:ea typeface="黑体" pitchFamily="2" charset="-122"/>
            </a:endParaRPr>
          </a:p>
        </p:txBody>
      </p:sp>
      <p:sp>
        <p:nvSpPr>
          <p:cNvPr id="8" name="矩形 7"/>
          <p:cNvSpPr/>
          <p:nvPr/>
        </p:nvSpPr>
        <p:spPr>
          <a:xfrm>
            <a:off x="205009" y="915566"/>
            <a:ext cx="8733982" cy="3939540"/>
          </a:xfrm>
          <a:prstGeom prst="rect">
            <a:avLst/>
          </a:prstGeom>
        </p:spPr>
        <p:txBody>
          <a:bodyPr>
            <a:spAutoFit/>
          </a:bodyPr>
          <a:lstStyle/>
          <a:p>
            <a:pPr algn="just">
              <a:lnSpc>
                <a:spcPts val="5000"/>
              </a:lnSpc>
            </a:pPr>
            <a:r>
              <a:rPr lang="zh-CN" altLang="zh-CN" sz="2600" kern="100" dirty="0">
                <a:solidFill>
                  <a:srgbClr val="0000FF"/>
                </a:solidFill>
                <a:latin typeface="Times New Roman"/>
                <a:ea typeface="华文细黑"/>
                <a:cs typeface="Times New Roman"/>
              </a:rPr>
              <a:t>一、掌握高考常考的几类句子含意的理解方法</a:t>
            </a:r>
          </a:p>
          <a:p>
            <a:pPr algn="just">
              <a:lnSpc>
                <a:spcPts val="5000"/>
              </a:lnSpc>
              <a:spcAft>
                <a:spcPts val="0"/>
              </a:spcAft>
            </a:pPr>
            <a:r>
              <a:rPr lang="zh-CN" altLang="zh-CN" sz="2600" kern="100" dirty="0">
                <a:latin typeface="Times New Roman"/>
                <a:ea typeface="华文细黑"/>
                <a:cs typeface="Times New Roman"/>
              </a:rPr>
              <a:t>体会重要语句的丰富含意，丰富含意重在思想性，这是一个重要考点。所谓重要语句，主要指结构较为复杂的句子、内涵较为丰富的句子、使用了特殊手法的句子、能显示脉络层次或主旨的句子。对这几类句子含意的理解、体会，是体会重要语句丰富含意的基础。</a:t>
            </a:r>
            <a:endParaRPr lang="zh-CN" altLang="zh-CN" sz="1050" kern="100" dirty="0">
              <a:effectLst/>
              <a:latin typeface="宋体"/>
              <a:cs typeface="Courier New"/>
            </a:endParaRPr>
          </a:p>
        </p:txBody>
      </p:sp>
    </p:spTree>
    <p:extLst>
      <p:ext uri="{BB962C8B-B14F-4D97-AF65-F5344CB8AC3E}">
        <p14:creationId xmlns:p14="http://schemas.microsoft.com/office/powerpoint/2010/main" val="3352528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8664"/>
            <a:ext cx="8769291" cy="5286062"/>
          </a:xfrm>
          <a:prstGeom prst="rect">
            <a:avLst/>
          </a:prstGeom>
          <a:noFill/>
        </p:spPr>
        <p:txBody>
          <a:bodyPr wrap="square" rtlCol="0">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一</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抓住位置，体会结构句</a:t>
            </a:r>
            <a:endParaRPr lang="zh-CN" altLang="zh-CN" sz="1050" kern="100" dirty="0">
              <a:solidFill>
                <a:srgbClr val="C00000"/>
              </a:solidFill>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(2010·</a:t>
            </a:r>
            <a:r>
              <a:rPr lang="zh-CN" altLang="zh-CN" sz="2600" kern="100" dirty="0">
                <a:solidFill>
                  <a:srgbClr val="00B0F0"/>
                </a:solidFill>
                <a:latin typeface="Times New Roman"/>
                <a:ea typeface="华文细黑"/>
                <a:cs typeface="Times New Roman"/>
              </a:rPr>
              <a:t>上海</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4500"/>
              </a:lnSpc>
              <a:spcAft>
                <a:spcPts val="0"/>
              </a:spcAft>
            </a:pPr>
            <a:r>
              <a:rPr lang="en-US" altLang="zh-CN" sz="2600" kern="100" dirty="0" smtClean="0">
                <a:latin typeface="宋体"/>
                <a:ea typeface="华文细黑"/>
                <a:cs typeface="Times New Roman"/>
              </a:rPr>
              <a:t>    ①</a:t>
            </a:r>
            <a:r>
              <a:rPr lang="zh-CN" altLang="zh-CN" sz="2600" kern="100" dirty="0" smtClean="0">
                <a:latin typeface="Times New Roman"/>
                <a:ea typeface="华文细黑"/>
                <a:cs typeface="Times New Roman"/>
              </a:rPr>
              <a:t>去</a:t>
            </a:r>
            <a:r>
              <a:rPr lang="zh-CN" altLang="zh-CN" sz="2600" kern="100" dirty="0">
                <a:latin typeface="Times New Roman"/>
                <a:ea typeface="华文细黑"/>
                <a:cs typeface="Times New Roman"/>
              </a:rPr>
              <a:t>天目山，是心里积存已久的一个念想，不是为观光，是为了那些大树。几十年里，只要说到树，天目山就从父亲的眼神里巍然升起，他一遍遍说，假如你没去过天目山，根本不明白什么叫树。其实不全是为了树，我知道，是为了一个人。几十年来，若是提起他的名字，母亲的眼神就会倏然暗淡下去，她的双眼仿佛是海潮淹没的沙滩。她喃喃说，我要和你一起去</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39127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077" y="-20538"/>
            <a:ext cx="8511387" cy="5221942"/>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②</a:t>
            </a:r>
            <a:r>
              <a:rPr lang="zh-CN" altLang="zh-CN" sz="2600" kern="100" dirty="0">
                <a:latin typeface="Times New Roman"/>
                <a:ea typeface="华文细黑"/>
                <a:cs typeface="Times New Roman"/>
              </a:rPr>
              <a:t>去天目山，于是变成一种夙愿和仪式，无论是为了树</a:t>
            </a:r>
            <a:r>
              <a:rPr lang="zh-CN" altLang="zh-CN" sz="2600" kern="100" dirty="0" smtClean="0">
                <a:latin typeface="Times New Roman"/>
                <a:ea typeface="华文细黑"/>
                <a:cs typeface="Times New Roman"/>
              </a:rPr>
              <a:t>，还是</a:t>
            </a:r>
            <a:r>
              <a:rPr lang="zh-CN" altLang="zh-CN" sz="2600" kern="100" dirty="0">
                <a:latin typeface="Times New Roman"/>
                <a:ea typeface="华文细黑"/>
                <a:cs typeface="Times New Roman"/>
              </a:rPr>
              <a:t>为了人。</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③</a:t>
            </a:r>
            <a:r>
              <a:rPr lang="zh-CN" altLang="zh-CN" sz="2600" kern="100" dirty="0">
                <a:latin typeface="Times New Roman"/>
                <a:ea typeface="华文细黑"/>
                <a:cs typeface="Times New Roman"/>
              </a:rPr>
              <a:t>只是，我没有想到，登天目山那一日，会遇上那样一场弥天大雾。像一场突如其来的暴风雪呼啸而过，远山近树忽而不见了。山中古老的禅源寺，隐匿在苍白的雾气里。下车寻路，林间的青石板小径如雨泼过似的，湿漉漉地腻滑，只几步便消失在浓烟样的水雾中。</a:t>
            </a:r>
            <a:endParaRPr lang="zh-CN" altLang="zh-CN" sz="260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endParaRPr lang="zh-CN" altLang="zh-CN" sz="2600" kern="100" dirty="0">
              <a:latin typeface="宋体"/>
              <a:cs typeface="Courier New"/>
            </a:endParaRPr>
          </a:p>
        </p:txBody>
      </p:sp>
    </p:spTree>
    <p:extLst>
      <p:ext uri="{BB962C8B-B14F-4D97-AF65-F5344CB8AC3E}">
        <p14:creationId xmlns:p14="http://schemas.microsoft.com/office/powerpoint/2010/main" val="3574141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3321" y="339502"/>
            <a:ext cx="8547151" cy="4580741"/>
          </a:xfrm>
          <a:prstGeom prst="rect">
            <a:avLst/>
          </a:prstGeom>
          <a:noFill/>
        </p:spPr>
        <p:txBody>
          <a:bodyPr wrap="square" rtlCol="0">
            <a:spAutoFit/>
          </a:bodyPr>
          <a:lstStyle/>
          <a:p>
            <a:pPr algn="just">
              <a:lnSpc>
                <a:spcPts val="5000"/>
              </a:lnSpc>
              <a:spcAft>
                <a:spcPts val="0"/>
              </a:spcAft>
            </a:pPr>
            <a:r>
              <a:rPr lang="en-US" altLang="zh-CN" sz="2600" kern="100" dirty="0" smtClean="0">
                <a:latin typeface="宋体"/>
                <a:ea typeface="华文细黑"/>
                <a:cs typeface="Times New Roman"/>
              </a:rPr>
              <a:t>    ⑥</a:t>
            </a:r>
            <a:r>
              <a:rPr lang="zh-CN" altLang="zh-CN" sz="2600" kern="100" dirty="0">
                <a:latin typeface="Times New Roman"/>
                <a:ea typeface="华文细黑"/>
                <a:cs typeface="Times New Roman"/>
              </a:rPr>
              <a:t>那个无风无雨的春日，那些被父亲无数次赞颂和崇仰的天目山大树，就这样从漫山飘忽的浓雾中，和那个叫萧洪明的故人一起，若隐若现地走来。我看不清他的面孔，只听见他脚上沉重的铁链，一声声从森林尽头传来。我不知道他在匆匆离去前，是否还有心情观赏这些天目山的稀世大树。</a:t>
            </a:r>
            <a:r>
              <a:rPr lang="en-US" altLang="zh-CN" sz="2600" kern="100" dirty="0">
                <a:latin typeface="Times New Roman"/>
                <a:ea typeface="华文细黑"/>
                <a:cs typeface="Courier New"/>
              </a:rPr>
              <a:t>57</a:t>
            </a:r>
            <a:r>
              <a:rPr lang="zh-CN" altLang="zh-CN" sz="2600" kern="100" dirty="0">
                <a:latin typeface="Times New Roman"/>
                <a:ea typeface="华文细黑"/>
                <a:cs typeface="Times New Roman"/>
              </a:rPr>
              <a:t>年前的树叶早已零落成泥，但我清晰地看见他灼热的目光仍在枝条上缠绕</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节选自《天目山》</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643698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995194"/>
            <a:ext cx="8769291" cy="3298339"/>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段这句话的含意是</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____________________________</a:t>
            </a:r>
          </a:p>
          <a:p>
            <a:pPr algn="just">
              <a:lnSpc>
                <a:spcPts val="5000"/>
              </a:lnSpc>
              <a:spcAft>
                <a:spcPts val="0"/>
              </a:spcAft>
            </a:pPr>
            <a:r>
              <a:rPr lang="zh-CN" altLang="zh-CN" sz="2600" kern="100" dirty="0" smtClean="0">
                <a:solidFill>
                  <a:srgbClr val="0000FF"/>
                </a:solidFill>
                <a:latin typeface="Times New Roman"/>
                <a:ea typeface="华文细黑"/>
                <a:cs typeface="Times New Roman"/>
              </a:rPr>
              <a:t>解析</a:t>
            </a:r>
            <a:r>
              <a:rPr lang="zh-CN" altLang="zh-CN" sz="2600" kern="100" dirty="0" smtClean="0">
                <a:latin typeface="Times New Roman"/>
                <a:ea typeface="华文细黑"/>
                <a:cs typeface="Times New Roman"/>
              </a:rPr>
              <a:t>　该句是过渡句，须联系上下文理解</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为了一个人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的含义。</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为了一个人</a:t>
            </a:r>
            <a:r>
              <a:rPr lang="en-US" altLang="zh-CN" sz="2600" kern="100" dirty="0" smtClean="0">
                <a:latin typeface="宋体"/>
                <a:ea typeface="华文细黑"/>
                <a:cs typeface="Times New Roman"/>
              </a:rPr>
              <a:t>”</a:t>
            </a:r>
            <a:r>
              <a:rPr lang="zh-CN" altLang="zh-CN" sz="2600" kern="100" dirty="0" smtClean="0">
                <a:latin typeface="Times New Roman"/>
                <a:ea typeface="华文细黑"/>
                <a:cs typeface="Times New Roman"/>
              </a:rPr>
              <a:t>在</a:t>
            </a:r>
            <a:r>
              <a:rPr lang="en-US" altLang="zh-CN" sz="2600" kern="100" dirty="0" smtClean="0">
                <a:latin typeface="宋体"/>
                <a:ea typeface="华文细黑"/>
                <a:cs typeface="Times New Roman"/>
              </a:rPr>
              <a:t>①⑥</a:t>
            </a:r>
            <a:r>
              <a:rPr lang="zh-CN" altLang="zh-CN" sz="2600" kern="100" dirty="0" smtClean="0">
                <a:latin typeface="Times New Roman"/>
                <a:ea typeface="华文细黑"/>
                <a:cs typeface="Times New Roman"/>
              </a:rPr>
              <a:t>两段可推断出。</a:t>
            </a:r>
            <a:endParaRPr lang="zh-CN" altLang="zh-CN" sz="2600" kern="100" dirty="0" smtClean="0">
              <a:latin typeface="宋体"/>
              <a:cs typeface="Courier New"/>
            </a:endParaRPr>
          </a:p>
          <a:p>
            <a:pPr algn="just">
              <a:lnSpc>
                <a:spcPts val="5000"/>
              </a:lnSpc>
              <a:spcAft>
                <a:spcPts val="0"/>
              </a:spcAft>
            </a:pPr>
            <a:r>
              <a:rPr lang="zh-CN" altLang="zh-CN" sz="2600" kern="100" dirty="0" smtClean="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去天目山，不仅是为了看树，更是为了缅怀先烈，这是积存已久的愿望和庄重的活动</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4606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957" y="267494"/>
            <a:ext cx="8769291" cy="4493731"/>
          </a:xfrm>
          <a:prstGeom prst="rect">
            <a:avLst/>
          </a:prstGeom>
          <a:noFill/>
        </p:spPr>
        <p:txBody>
          <a:bodyPr wrap="square" rtlCol="0">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所谓结构句，是指在文章的结构上起重要作用的句子，如总领句、总结句、过渡句、照应句等。对于这类句子，主要是通过准确判断句子在文中的位置来确定其含意的。理解总领句、总结句的含意，需要分别对上文与下文的几段内容进行概括；理解过渡句的含意，需要对上下文内容进行把握；照应句应找准照应的句子或段落进行解释</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3249568" y="2780154"/>
            <a:ext cx="601447" cy="492443"/>
          </a:xfrm>
          <a:prstGeom prst="rect">
            <a:avLst/>
          </a:prstGeom>
        </p:spPr>
        <p:txBody>
          <a:bodyPr wrap="none">
            <a:spAutoFit/>
          </a:bodyPr>
          <a:lstStyle/>
          <a:p>
            <a:r>
              <a:rPr lang="en-US" altLang="zh-CN" sz="2600" kern="100" dirty="0" smtClean="0">
                <a:solidFill>
                  <a:prstClr val="black"/>
                </a:solidFill>
                <a:latin typeface="Times New Roman"/>
                <a:ea typeface="华文细黑"/>
                <a:cs typeface="Courier New"/>
              </a:rPr>
              <a:t>.</a:t>
            </a:r>
            <a:r>
              <a:rPr lang="en-US" altLang="zh-CN" sz="2600" kern="100" dirty="0">
                <a:solidFill>
                  <a:prstClr val="black"/>
                </a:solidFill>
                <a:latin typeface="Times New Roman"/>
                <a:ea typeface="华文细黑"/>
                <a:cs typeface="Courier New"/>
              </a:rPr>
              <a:t> </a:t>
            </a:r>
            <a:r>
              <a:rPr lang="en-US" altLang="zh-CN" sz="2600" kern="100" dirty="0" smtClean="0">
                <a:solidFill>
                  <a:prstClr val="black"/>
                </a:solidFill>
                <a:latin typeface="Times New Roman"/>
                <a:ea typeface="华文细黑"/>
                <a:cs typeface="Courier New"/>
              </a:rPr>
              <a:t>  .</a:t>
            </a:r>
            <a:endParaRPr lang="zh-CN" altLang="en-US" sz="2600" dirty="0"/>
          </a:p>
        </p:txBody>
      </p:sp>
    </p:spTree>
    <p:extLst>
      <p:ext uri="{BB962C8B-B14F-4D97-AF65-F5344CB8AC3E}">
        <p14:creationId xmlns:p14="http://schemas.microsoft.com/office/powerpoint/2010/main" val="1953799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hlinkClick r:id="rId2" action="ppaction://hlinksldjump"/>
          </p:cNvPr>
          <p:cNvSpPr/>
          <p:nvPr/>
        </p:nvSpPr>
        <p:spPr>
          <a:xfrm>
            <a:off x="2699792" y="1230451"/>
            <a:ext cx="5187639"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Ⅰ</a:t>
            </a:r>
            <a:r>
              <a:rPr lang="zh-CN" altLang="zh-CN" sz="2600" b="1" dirty="0">
                <a:solidFill>
                  <a:schemeClr val="bg1"/>
                </a:solidFill>
                <a:latin typeface="宋体" pitchFamily="2" charset="-122"/>
                <a:ea typeface="微软雅黑" pitchFamily="34" charset="-122"/>
              </a:rPr>
              <a:t>　如何理解文中重要词语的</a:t>
            </a:r>
            <a:r>
              <a:rPr lang="zh-CN" altLang="zh-CN" sz="2600" b="1" dirty="0" smtClean="0">
                <a:solidFill>
                  <a:schemeClr val="bg1"/>
                </a:solidFill>
                <a:latin typeface="宋体" pitchFamily="2" charset="-122"/>
                <a:ea typeface="微软雅黑" pitchFamily="34" charset="-122"/>
              </a:rPr>
              <a:t>含义</a:t>
            </a:r>
            <a:endParaRPr lang="zh-CN" altLang="zh-CN" sz="2600" b="1" dirty="0">
              <a:solidFill>
                <a:schemeClr val="bg1"/>
              </a:solidFill>
              <a:latin typeface="宋体" pitchFamily="2" charset="-122"/>
              <a:ea typeface="微软雅黑" pitchFamily="34" charset="-122"/>
            </a:endParaRPr>
          </a:p>
        </p:txBody>
      </p:sp>
      <p:sp>
        <p:nvSpPr>
          <p:cNvPr id="7" name="矩形 6">
            <a:hlinkClick r:id="rId3" action="ppaction://hlinksldjump"/>
          </p:cNvPr>
          <p:cNvSpPr/>
          <p:nvPr/>
        </p:nvSpPr>
        <p:spPr>
          <a:xfrm>
            <a:off x="2699792" y="2230943"/>
            <a:ext cx="5187639" cy="492443"/>
          </a:xfrm>
          <a:prstGeom prst="rect">
            <a:avLst/>
          </a:prstGeom>
        </p:spPr>
        <p:txBody>
          <a:bodyPr wrap="none">
            <a:spAutoFit/>
          </a:bodyPr>
          <a:lstStyle/>
          <a:p>
            <a:r>
              <a:rPr lang="en-US" altLang="zh-CN" sz="2600" b="1" dirty="0">
                <a:solidFill>
                  <a:schemeClr val="bg1"/>
                </a:solidFill>
                <a:latin typeface="宋体" pitchFamily="2" charset="-122"/>
                <a:ea typeface="微软雅黑" pitchFamily="34" charset="-122"/>
              </a:rPr>
              <a:t>Ⅱ</a:t>
            </a:r>
            <a:r>
              <a:rPr lang="zh-CN" altLang="zh-CN" sz="2600" b="1" dirty="0">
                <a:solidFill>
                  <a:schemeClr val="bg1"/>
                </a:solidFill>
                <a:latin typeface="宋体" pitchFamily="2" charset="-122"/>
                <a:ea typeface="微软雅黑" pitchFamily="34" charset="-122"/>
              </a:rPr>
              <a:t>　如何理解文中重要句子的</a:t>
            </a:r>
            <a:r>
              <a:rPr lang="zh-CN" altLang="zh-CN" sz="2600" b="1" dirty="0" smtClean="0">
                <a:solidFill>
                  <a:schemeClr val="bg1"/>
                </a:solidFill>
                <a:latin typeface="宋体" pitchFamily="2" charset="-122"/>
                <a:ea typeface="微软雅黑" pitchFamily="34" charset="-122"/>
              </a:rPr>
              <a:t>含意</a:t>
            </a:r>
            <a:endParaRPr lang="zh-CN" altLang="zh-CN" sz="2600" b="1" dirty="0">
              <a:solidFill>
                <a:schemeClr val="bg1"/>
              </a:solidFill>
              <a:latin typeface="宋体" pitchFamily="2" charset="-122"/>
              <a:ea typeface="微软雅黑" pitchFamily="34" charset="-122"/>
            </a:endParaRPr>
          </a:p>
        </p:txBody>
      </p:sp>
    </p:spTree>
    <p:extLst>
      <p:ext uri="{BB962C8B-B14F-4D97-AF65-F5344CB8AC3E}">
        <p14:creationId xmlns:p14="http://schemas.microsoft.com/office/powerpoint/2010/main" val="18937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3189" y="51470"/>
            <a:ext cx="8769291" cy="5016758"/>
          </a:xfrm>
          <a:prstGeom prst="rect">
            <a:avLst/>
          </a:prstGeom>
          <a:noFill/>
        </p:spPr>
        <p:txBody>
          <a:bodyPr wrap="square" rtlCol="0">
            <a:spAutoFit/>
          </a:bodyPr>
          <a:lstStyle/>
          <a:p>
            <a:pPr algn="just">
              <a:lnSpc>
                <a:spcPts val="48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二</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由表及里，体会含蓄句</a:t>
            </a:r>
            <a:endParaRPr lang="zh-CN" altLang="zh-CN" sz="2600" kern="100" dirty="0">
              <a:solidFill>
                <a:srgbClr val="C00000"/>
              </a:solidFill>
              <a:latin typeface="宋体"/>
              <a:cs typeface="Courier New"/>
            </a:endParaRPr>
          </a:p>
          <a:p>
            <a:pPr algn="just">
              <a:lnSpc>
                <a:spcPts val="48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我</a:t>
            </a:r>
            <a:r>
              <a:rPr lang="zh-CN" altLang="zh-CN" sz="2600" kern="100" dirty="0">
                <a:latin typeface="Times New Roman"/>
                <a:ea typeface="华文细黑"/>
                <a:cs typeface="Times New Roman"/>
              </a:rPr>
              <a:t>有一段让大雨泡着的记忆，那是</a:t>
            </a:r>
            <a:r>
              <a:rPr lang="en-US" altLang="zh-CN" sz="2600" kern="100" dirty="0">
                <a:latin typeface="Times New Roman"/>
                <a:ea typeface="华文细黑"/>
                <a:cs typeface="Courier New"/>
              </a:rPr>
              <a:t>1966</a:t>
            </a:r>
            <a:r>
              <a:rPr lang="zh-CN" altLang="zh-CN" sz="2600" kern="100" dirty="0">
                <a:latin typeface="Times New Roman"/>
                <a:ea typeface="华文细黑"/>
                <a:cs typeface="Times New Roman"/>
              </a:rPr>
              <a:t>年秋。那年本是我参加高考升大学的日子，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文化大革命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一声炮响，升学成了泡影，父母又先后被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革命群众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揪了出来，我被派到川滇边界山区农村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搞社教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。正是屋漏偏遇连阴雨的时候，</a:t>
            </a:r>
            <a:r>
              <a:rPr lang="zh-CN" altLang="zh-CN" sz="2600" u="heavy" kern="100" dirty="0">
                <a:latin typeface="Times New Roman"/>
                <a:ea typeface="华文细黑"/>
                <a:cs typeface="Times New Roman"/>
              </a:rPr>
              <a:t>在山区待的几个月，也没有见到几回晴朗的天。</a:t>
            </a:r>
            <a:r>
              <a:rPr lang="zh-CN" altLang="zh-CN" sz="2600" kern="100" dirty="0">
                <a:latin typeface="Times New Roman"/>
                <a:ea typeface="华文细黑"/>
                <a:cs typeface="Times New Roman"/>
              </a:rPr>
              <a:t>心里下着雨，外面也是雨，风声雨声，让人心怵。山区搞运动，免不了</a:t>
            </a:r>
            <a:r>
              <a:rPr lang="zh-CN" altLang="zh-CN" sz="2600" kern="100" dirty="0" smtClean="0">
                <a:latin typeface="Times New Roman"/>
                <a:ea typeface="华文细黑"/>
                <a:cs typeface="Times New Roman"/>
              </a:rPr>
              <a:t>天</a:t>
            </a:r>
            <a:endParaRPr lang="zh-CN" altLang="zh-CN" sz="2600" kern="100" dirty="0">
              <a:latin typeface="宋体"/>
              <a:cs typeface="Courier New"/>
            </a:endParaRPr>
          </a:p>
        </p:txBody>
      </p:sp>
    </p:spTree>
    <p:extLst>
      <p:ext uri="{BB962C8B-B14F-4D97-AF65-F5344CB8AC3E}">
        <p14:creationId xmlns:p14="http://schemas.microsoft.com/office/powerpoint/2010/main" val="4255394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67494"/>
            <a:ext cx="8769291"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天晚上的会。山里人住得分散，一家守一个山头，我这个小工作队员，每天就戴一顶大斗笠，提一盏马灯，风中雨中满山地转悠。田坎又窄又滑，一下雨就变成了鳝鱼背，真不知一天摔多少跤。啊，这也许是我命运的象征：漫天风雨，长夜窄路，一盏孤灯，一张不知是雨水还是泪水洗了百遍的脸。</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到现在说到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文化大革命</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，我的耳边就响起一片暴雨在一只斗笠上踢踏的声浪。</a:t>
            </a:r>
            <a:r>
              <a:rPr lang="en-US" altLang="zh-CN" sz="2600" kern="100" dirty="0" smtClean="0">
                <a:latin typeface="Times New Roman"/>
                <a:ea typeface="华文细黑"/>
                <a:cs typeface="Courier New"/>
              </a:rPr>
              <a:t>)	       (</a:t>
            </a:r>
            <a:r>
              <a:rPr lang="zh-CN" altLang="zh-CN" sz="2600" kern="100" dirty="0">
                <a:latin typeface="Times New Roman"/>
                <a:ea typeface="华文细黑"/>
                <a:cs typeface="Times New Roman"/>
              </a:rPr>
              <a:t>节选自叶延滨《听雨》</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40527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6652" y="-129912"/>
            <a:ext cx="8769291" cy="5221942"/>
          </a:xfrm>
          <a:prstGeom prst="rect">
            <a:avLst/>
          </a:prstGeom>
          <a:noFill/>
        </p:spPr>
        <p:txBody>
          <a:bodyPr wrap="square" rtlCol="0">
            <a:spAutoFit/>
          </a:bodyPr>
          <a:lstStyle/>
          <a:p>
            <a:pPr algn="just">
              <a:lnSpc>
                <a:spcPts val="50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解释下面句子在文中的含意。</a:t>
            </a:r>
            <a:endParaRPr lang="zh-CN" altLang="zh-CN" sz="260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在山区待的几个月，也没有见到几回晴朗的天。</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没有见到几回晴朗的天</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一语双关，既指客观外界的实际天气情况，又暗示了人事的不幸遭遇。把握句意要由表及里，先说出句子本身的表层意思，然后指明其深层意蕴。</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正是连阴雨的时候，山区自然没有几天晴朗的日子；</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由于个人与家庭的不幸遭遇，心里下着雨，自然也就感觉不到晴朗的天气了</a:t>
            </a:r>
            <a:r>
              <a:rPr lang="zh-CN" altLang="zh-CN" sz="2600" kern="100" dirty="0" smtClean="0">
                <a:solidFill>
                  <a:schemeClr val="accent6">
                    <a:lumMod val="75000"/>
                  </a:schemeClr>
                </a:solidFill>
                <a:latin typeface="Times New Roman"/>
                <a:ea typeface="华文细黑"/>
                <a:cs typeface="Times New Roman"/>
              </a:rPr>
              <a:t>。</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3519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313" y="82825"/>
            <a:ext cx="8547151" cy="4872809"/>
          </a:xfrm>
          <a:prstGeom prst="rect">
            <a:avLst/>
          </a:prstGeom>
          <a:noFill/>
        </p:spPr>
        <p:txBody>
          <a:bodyPr wrap="square" rtlCol="0">
            <a:spAutoFit/>
          </a:bodyPr>
          <a:lstStyle/>
          <a:p>
            <a:pPr algn="just">
              <a:lnSpc>
                <a:spcPts val="4200"/>
              </a:lnSpc>
              <a:spcAft>
                <a:spcPts val="0"/>
              </a:spcAft>
            </a:pPr>
            <a:r>
              <a:rPr lang="zh-CN" altLang="zh-CN" sz="2400" kern="100" dirty="0">
                <a:solidFill>
                  <a:srgbClr val="E36C0A"/>
                </a:solidFill>
                <a:latin typeface="Times New Roman"/>
                <a:ea typeface="华文细黑"/>
                <a:cs typeface="Times New Roman"/>
              </a:rPr>
              <a:t>【精要点拨】</a:t>
            </a:r>
            <a:endParaRPr lang="zh-CN" altLang="zh-CN" sz="2400" kern="100" dirty="0">
              <a:latin typeface="宋体"/>
              <a:cs typeface="Courier New"/>
            </a:endParaRPr>
          </a:p>
          <a:p>
            <a:pPr algn="just">
              <a:lnSpc>
                <a:spcPts val="4200"/>
              </a:lnSpc>
              <a:spcAft>
                <a:spcPts val="0"/>
              </a:spcAft>
            </a:pPr>
            <a:r>
              <a:rPr lang="zh-CN" altLang="zh-CN" sz="2400" kern="100" dirty="0">
                <a:latin typeface="Times New Roman"/>
                <a:ea typeface="华文细黑"/>
                <a:cs typeface="Times New Roman"/>
              </a:rPr>
              <a:t>含蓄句指的就是那些在表达上比较含蓄，蕴涵某些深层意义，或含有一定的警示作用，有一定的哲理的、需要仔细品读才能弄懂的句子。通常这类语句的理解需要三个层面：第一层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句表意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，第二层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句内意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，第三层</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句外意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。高考考查重点一般放在第三层上。在理解这类句子时，需要把握文章主旨，合理联系。一般说来含蓄句是围绕文章主旨来表意的。把握了主旨之后，我们再从</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句表意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出发，联系语言环境，结合</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句内意</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，适当地展开联想和引申，就可以理解得差不多了</a:t>
            </a:r>
            <a:r>
              <a:rPr lang="zh-CN" altLang="zh-CN" sz="2400" kern="100" dirty="0" smtClean="0">
                <a:latin typeface="Times New Roman"/>
                <a:ea typeface="华文细黑"/>
                <a:cs typeface="Times New Roman"/>
              </a:rPr>
              <a:t>。</a:t>
            </a:r>
            <a:endParaRPr lang="zh-CN" altLang="zh-CN" sz="2400" kern="100" dirty="0">
              <a:latin typeface="宋体"/>
              <a:cs typeface="Courier New"/>
            </a:endParaRPr>
          </a:p>
        </p:txBody>
      </p:sp>
    </p:spTree>
    <p:extLst>
      <p:ext uri="{BB962C8B-B14F-4D97-AF65-F5344CB8AC3E}">
        <p14:creationId xmlns:p14="http://schemas.microsoft.com/office/powerpoint/2010/main" val="1543037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0786" y="-97252"/>
            <a:ext cx="8821322" cy="5286062"/>
          </a:xfrm>
          <a:prstGeom prst="rect">
            <a:avLst/>
          </a:prstGeom>
        </p:spPr>
        <p:txBody>
          <a:bodyPr>
            <a:spAutoFit/>
          </a:bodyPr>
          <a:lstStyle/>
          <a:p>
            <a:pPr algn="just">
              <a:lnSpc>
                <a:spcPts val="45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三</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还原本意，体会修辞句</a:t>
            </a:r>
            <a:endParaRPr lang="zh-CN" altLang="zh-CN" sz="1050" kern="100" dirty="0">
              <a:solidFill>
                <a:srgbClr val="C00000"/>
              </a:solidFill>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u="heavy" kern="100" dirty="0" smtClean="0">
                <a:latin typeface="Times New Roman"/>
                <a:ea typeface="华文细黑"/>
                <a:cs typeface="Times New Roman"/>
              </a:rPr>
              <a:t>村落</a:t>
            </a:r>
            <a:r>
              <a:rPr lang="zh-CN" altLang="zh-CN" sz="2600" u="heavy" kern="100" dirty="0">
                <a:latin typeface="Times New Roman"/>
                <a:ea typeface="华文细黑"/>
                <a:cs typeface="Times New Roman"/>
              </a:rPr>
              <a:t>在今天似乎已经成为一个符号。</a:t>
            </a:r>
            <a:r>
              <a:rPr lang="zh-CN" altLang="zh-CN" sz="2600" kern="100" dirty="0">
                <a:latin typeface="Times New Roman"/>
                <a:ea typeface="华文细黑"/>
                <a:cs typeface="Times New Roman"/>
              </a:rPr>
              <a:t>人们把村落、村庄、乡村等而视之，笼统解释为农民们聚居的地方。但若仔细辨认，村落、村庄、乡村似乎应该有些什么差别，比如说乡村必然是在偏僻的乡下，而村庄就有可能独立出现在繁闹的城市。许多大都市里至今还有村庄的存在，但那村庄里的主人却已不是农民了。然而，这些好像都不重要，人们都不会去刨根问底，重要的是农民聚居的地方和那个地方的人</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549805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506" y="267494"/>
            <a:ext cx="8733982" cy="4580741"/>
          </a:xfrm>
          <a:prstGeom prst="rect">
            <a:avLst/>
          </a:prstGeom>
        </p:spPr>
        <p:txBody>
          <a:bodyPr>
            <a:spAutoFit/>
          </a:bodyPr>
          <a:lstStyle/>
          <a:p>
            <a:pPr algn="just">
              <a:lnSpc>
                <a:spcPts val="50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如何理解文中画线句子的含意？</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分析此句，先要明白它是一个暗喻句。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符号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是什么？就是记号、标记。村庄成了符号，失去了其本质意义。那么这样的村庄是什么样的呢？只成了农民们聚居的地方。这样返本还源，答案就出来了。</a:t>
            </a:r>
            <a:endParaRPr lang="zh-CN" altLang="zh-CN" sz="105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村落的真正意义在今天被许多人淡忘了，似乎仅仅只是农民聚居的地方</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65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57904"/>
            <a:ext cx="8393185" cy="5221942"/>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修辞句是指运用了修辞的句子。比喻、夸张、拟人、反语、排比、对偶是常用的修辞手法。理解这样的句子，要针对其所使用的修辞，结合语境探求其本义。比如比喻的相似性，借代的相关性，比拟的形象性，反语的讽刺性等。理解这类句子，第一步先要确定句子使用的修辞格；第二步再将句子</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还原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，也就是将使用修辞手法的句子还原成没有使用修辞手法的意思明白的句子</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81227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1434912"/>
            <a:ext cx="8733982" cy="1928926"/>
          </a:xfrm>
          <a:prstGeom prst="rect">
            <a:avLst/>
          </a:prstGeom>
        </p:spPr>
        <p:txBody>
          <a:bodyPr>
            <a:spAutoFit/>
          </a:bodyPr>
          <a:lstStyle/>
          <a:p>
            <a:pPr algn="just">
              <a:lnSpc>
                <a:spcPts val="5000"/>
              </a:lnSpc>
              <a:spcAft>
                <a:spcPts val="0"/>
              </a:spcAft>
            </a:pPr>
            <a:r>
              <a:rPr lang="zh-CN" altLang="zh-CN" sz="2600" kern="100">
                <a:latin typeface="Times New Roman"/>
                <a:ea typeface="华文细黑"/>
                <a:cs typeface="Times New Roman"/>
              </a:rPr>
              <a:t>如比喻，要透过喻体看到本体；象征，要透过象征体看到象征意义等。只有探本穷源，才算是从根本上理解掌握了实质性的内容</a:t>
            </a:r>
            <a:r>
              <a:rPr lang="zh-CN" altLang="zh-CN" sz="2600" kern="100" smtClean="0">
                <a:latin typeface="Times New Roman"/>
                <a:ea typeface="华文细黑"/>
                <a:cs typeface="Times New Roman"/>
              </a:rPr>
              <a:t>。</a:t>
            </a:r>
            <a:endParaRPr lang="zh-CN" altLang="zh-CN" sz="1050" kern="100">
              <a:latin typeface="宋体"/>
              <a:cs typeface="Courier New"/>
            </a:endParaRPr>
          </a:p>
        </p:txBody>
      </p:sp>
    </p:spTree>
    <p:extLst>
      <p:ext uri="{BB962C8B-B14F-4D97-AF65-F5344CB8AC3E}">
        <p14:creationId xmlns:p14="http://schemas.microsoft.com/office/powerpoint/2010/main" val="40995327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8118" y="-122292"/>
            <a:ext cx="8647507" cy="5221942"/>
          </a:xfrm>
          <a:prstGeom prst="rect">
            <a:avLst/>
          </a:prstGeom>
        </p:spPr>
        <p:txBody>
          <a:bodyPr>
            <a:spAutoFit/>
          </a:bodyPr>
          <a:lstStyle/>
          <a:p>
            <a:pPr algn="just">
              <a:lnSpc>
                <a:spcPts val="5000"/>
              </a:lnSpc>
              <a:spcAft>
                <a:spcPts val="0"/>
              </a:spcAft>
            </a:pP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四</a:t>
            </a:r>
            <a:r>
              <a:rPr lang="en-US" altLang="zh-CN" sz="2600" kern="100" dirty="0">
                <a:solidFill>
                  <a:srgbClr val="C00000"/>
                </a:solidFill>
                <a:latin typeface="Times New Roman"/>
                <a:ea typeface="华文细黑"/>
                <a:cs typeface="Courier New"/>
              </a:rPr>
              <a:t>)</a:t>
            </a:r>
            <a:r>
              <a:rPr lang="zh-CN" altLang="zh-CN" sz="2600" kern="100" dirty="0">
                <a:solidFill>
                  <a:srgbClr val="C00000"/>
                </a:solidFill>
                <a:latin typeface="Times New Roman"/>
                <a:ea typeface="华文细黑"/>
                <a:cs typeface="Times New Roman"/>
              </a:rPr>
              <a:t>立足整体，体会主旨句</a:t>
            </a:r>
            <a:endParaRPr lang="zh-CN" altLang="zh-CN" sz="1050" kern="100" dirty="0">
              <a:solidFill>
                <a:srgbClr val="C00000"/>
              </a:solidFill>
              <a:latin typeface="宋体"/>
              <a:cs typeface="Courier New"/>
            </a:endParaRPr>
          </a:p>
          <a:p>
            <a:pPr algn="just">
              <a:lnSpc>
                <a:spcPts val="5000"/>
              </a:lnSpc>
              <a:spcAft>
                <a:spcPts val="0"/>
              </a:spcAft>
            </a:pPr>
            <a:r>
              <a:rPr lang="en-US" altLang="zh-CN" sz="2600" kern="100" dirty="0" smtClean="0">
                <a:solidFill>
                  <a:srgbClr val="00B0F0"/>
                </a:solidFill>
                <a:latin typeface="Times New Roman"/>
                <a:ea typeface="华文细黑"/>
                <a:cs typeface="Courier New"/>
              </a:rPr>
              <a:t>(2007·</a:t>
            </a:r>
            <a:r>
              <a:rPr lang="zh-CN" altLang="zh-CN" sz="2600" kern="100" dirty="0" smtClean="0">
                <a:solidFill>
                  <a:srgbClr val="00B0F0"/>
                </a:solidFill>
                <a:latin typeface="Times New Roman"/>
                <a:ea typeface="华文细黑"/>
                <a:cs typeface="Times New Roman"/>
              </a:rPr>
              <a:t>湖南</a:t>
            </a:r>
            <a:r>
              <a:rPr lang="en-US" altLang="zh-CN" sz="2600" kern="100" dirty="0" smtClean="0">
                <a:solidFill>
                  <a:srgbClr val="00B0F0"/>
                </a:solidFill>
                <a:latin typeface="Times New Roman"/>
                <a:ea typeface="华文细黑"/>
                <a:cs typeface="Courier New"/>
              </a:rPr>
              <a:t>)</a:t>
            </a:r>
            <a:r>
              <a:rPr lang="zh-CN" altLang="zh-CN" sz="2600" kern="100" dirty="0" smtClean="0">
                <a:latin typeface="Times New Roman"/>
                <a:ea typeface="华文细黑"/>
                <a:cs typeface="Times New Roman"/>
              </a:rPr>
              <a:t>阅读</a:t>
            </a:r>
            <a:r>
              <a:rPr lang="zh-CN" altLang="zh-CN" sz="2600" kern="100" dirty="0">
                <a:latin typeface="Times New Roman"/>
                <a:ea typeface="华文细黑"/>
                <a:cs typeface="Times New Roman"/>
              </a:rPr>
              <a:t>下面的文字，完成文后题目。</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忆刘半农君</a:t>
            </a:r>
            <a:endParaRPr lang="zh-CN" altLang="zh-CN" sz="1050" kern="100" dirty="0">
              <a:latin typeface="宋体"/>
              <a:cs typeface="Courier New"/>
            </a:endParaRPr>
          </a:p>
          <a:p>
            <a:pPr algn="ctr">
              <a:lnSpc>
                <a:spcPts val="5000"/>
              </a:lnSpc>
              <a:spcAft>
                <a:spcPts val="0"/>
              </a:spcAft>
            </a:pPr>
            <a:r>
              <a:rPr lang="zh-CN" altLang="zh-CN" sz="2600" kern="100" dirty="0">
                <a:latin typeface="Times New Roman"/>
                <a:ea typeface="华文细黑"/>
                <a:cs typeface="Times New Roman"/>
              </a:rPr>
              <a:t>鲁　迅</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是小峰出给我的一个题目。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这</a:t>
            </a:r>
            <a:r>
              <a:rPr lang="zh-CN" altLang="zh-CN" sz="2600" kern="100" dirty="0">
                <a:latin typeface="Times New Roman"/>
                <a:ea typeface="华文细黑"/>
                <a:cs typeface="Times New Roman"/>
              </a:rPr>
              <a:t>题目并不出得过分，半农去世，我是应该哀悼的，因为他也是我的老朋友。但是，这是十来年前的话了，现在呢，可难说得很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240375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367" y="-51018"/>
            <a:ext cx="8647507" cy="5221942"/>
          </a:xfrm>
          <a:prstGeom prst="rect">
            <a:avLst/>
          </a:prstGeom>
        </p:spPr>
        <p:txBody>
          <a:bodyPr>
            <a:spAutoFit/>
          </a:bodyPr>
          <a:lstStyle/>
          <a:p>
            <a:pPr algn="just">
              <a:lnSpc>
                <a:spcPts val="4000"/>
              </a:lnSpc>
              <a:spcAft>
                <a:spcPts val="0"/>
              </a:spcAft>
            </a:pPr>
            <a:r>
              <a:rPr lang="en-US" altLang="zh-CN" sz="2500" kern="100" dirty="0" smtClean="0">
                <a:latin typeface="Times New Roman"/>
                <a:ea typeface="华文细黑"/>
                <a:cs typeface="Times New Roman"/>
              </a:rPr>
              <a:t>        </a:t>
            </a:r>
            <a:r>
              <a:rPr lang="zh-CN" altLang="zh-CN" sz="2500" kern="100" dirty="0" smtClean="0">
                <a:latin typeface="Times New Roman"/>
                <a:ea typeface="华文细黑"/>
                <a:cs typeface="Times New Roman"/>
              </a:rPr>
              <a:t>我</a:t>
            </a:r>
            <a:r>
              <a:rPr lang="zh-CN" altLang="zh-CN" sz="2500" kern="100" dirty="0">
                <a:latin typeface="Times New Roman"/>
                <a:ea typeface="华文细黑"/>
                <a:cs typeface="Times New Roman"/>
              </a:rPr>
              <a:t>已经忘记了怎么和他初次会面，以及他怎么能到了北京。他到北京，恐怕是在《新青年》投稿之后，由蔡孑民先生或陈独秀先生去请来的，到了之后，当然更是《新青年》里的一个战士。他活泼，勇敢，很打了几次大仗。譬如罢，答王敬轩的双</a:t>
            </a:r>
            <a:r>
              <a:rPr lang="en-US" altLang="zh-CN" sz="2500" kern="100" dirty="0">
                <a:latin typeface="Times New Roman"/>
                <a:ea typeface="华文细黑"/>
                <a:cs typeface="Courier New"/>
              </a:rPr>
              <a:t> </a:t>
            </a:r>
            <a:r>
              <a:rPr lang="zh-CN" altLang="zh-CN" sz="2500" kern="100" dirty="0">
                <a:latin typeface="Times New Roman"/>
                <a:ea typeface="华文细黑"/>
                <a:cs typeface="Times New Roman"/>
              </a:rPr>
              <a:t>信，</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她</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字和</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他</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字的创造，就都是的。这两件，现在看起来，自然是琐屑得很，但那是十多年前，单是提倡新式标点，就会有一大群人</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若丧考妣</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，恨不得</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食肉寝皮</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的时候，所以的确是</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大仗</a:t>
            </a:r>
            <a:r>
              <a:rPr lang="en-US" altLang="zh-CN" sz="2500" kern="100" dirty="0">
                <a:latin typeface="宋体"/>
                <a:ea typeface="华文细黑"/>
                <a:cs typeface="Times New Roman"/>
              </a:rPr>
              <a:t>”</a:t>
            </a:r>
            <a:r>
              <a:rPr lang="zh-CN" altLang="zh-CN" sz="2500" kern="100" dirty="0">
                <a:latin typeface="Times New Roman"/>
                <a:ea typeface="华文细黑"/>
                <a:cs typeface="Times New Roman"/>
              </a:rPr>
              <a:t>。现在的二十左右的青年，大约很少有人知道三十年前，单是剪下辫子就会坐牢或杀头的了。然而这曾经是事实</a:t>
            </a:r>
            <a:r>
              <a:rPr lang="zh-CN" altLang="zh-CN" sz="2500" kern="100" dirty="0" smtClean="0">
                <a:latin typeface="Times New Roman"/>
                <a:ea typeface="华文细黑"/>
                <a:cs typeface="Times New Roman"/>
              </a:rPr>
              <a:t>。</a:t>
            </a:r>
            <a:endParaRPr lang="zh-CN" altLang="zh-CN" sz="2500" kern="100" dirty="0">
              <a:latin typeface="宋体"/>
              <a:cs typeface="Courier New"/>
            </a:endParaRPr>
          </a:p>
        </p:txBody>
      </p:sp>
    </p:spTree>
    <p:extLst>
      <p:ext uri="{BB962C8B-B14F-4D97-AF65-F5344CB8AC3E}">
        <p14:creationId xmlns:p14="http://schemas.microsoft.com/office/powerpoint/2010/main" val="2105864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0"/>
          <p:cNvSpPr txBox="1">
            <a:spLocks noChangeArrowheads="1"/>
          </p:cNvSpPr>
          <p:nvPr/>
        </p:nvSpPr>
        <p:spPr bwMode="auto">
          <a:xfrm>
            <a:off x="107504" y="123478"/>
            <a:ext cx="7462694"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r>
              <a:rPr lang="en-US" altLang="zh-CN" sz="2800" dirty="0">
                <a:solidFill>
                  <a:srgbClr val="FFFF00"/>
                </a:solidFill>
                <a:latin typeface="黑体" pitchFamily="2" charset="-122"/>
                <a:ea typeface="黑体" pitchFamily="2" charset="-122"/>
              </a:rPr>
              <a:t>Ⅰ</a:t>
            </a:r>
            <a:r>
              <a:rPr lang="zh-CN" altLang="zh-CN" sz="2800" dirty="0">
                <a:solidFill>
                  <a:srgbClr val="FFFF00"/>
                </a:solidFill>
                <a:latin typeface="黑体" pitchFamily="2" charset="-122"/>
                <a:ea typeface="黑体" pitchFamily="2" charset="-122"/>
              </a:rPr>
              <a:t>　如何理解文中重要词语的</a:t>
            </a:r>
            <a:r>
              <a:rPr lang="zh-CN" altLang="zh-CN" sz="2800" dirty="0" smtClean="0">
                <a:solidFill>
                  <a:srgbClr val="FFFF00"/>
                </a:solidFill>
                <a:latin typeface="黑体" pitchFamily="2" charset="-122"/>
                <a:ea typeface="黑体" pitchFamily="2" charset="-122"/>
              </a:rPr>
              <a:t>含义</a:t>
            </a:r>
            <a:endParaRPr lang="zh-CN" altLang="zh-CN" sz="2800" dirty="0">
              <a:solidFill>
                <a:srgbClr val="FFFF00"/>
              </a:solidFill>
              <a:latin typeface="黑体" pitchFamily="2" charset="-122"/>
              <a:ea typeface="黑体" pitchFamily="2" charset="-122"/>
            </a:endParaRPr>
          </a:p>
        </p:txBody>
      </p:sp>
      <p:sp>
        <p:nvSpPr>
          <p:cNvPr id="6" name="矩形 5"/>
          <p:cNvSpPr/>
          <p:nvPr/>
        </p:nvSpPr>
        <p:spPr>
          <a:xfrm>
            <a:off x="115124" y="879460"/>
            <a:ext cx="8821322" cy="385253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一、高考选考词语的类型</a:t>
            </a:r>
          </a:p>
          <a:p>
            <a:pPr algn="just">
              <a:lnSpc>
                <a:spcPts val="5000"/>
              </a:lnSpc>
              <a:spcAft>
                <a:spcPts val="0"/>
              </a:spcAft>
            </a:pPr>
            <a:r>
              <a:rPr lang="zh-CN" altLang="zh-CN" sz="2600" kern="100" dirty="0">
                <a:latin typeface="Times New Roman"/>
                <a:ea typeface="华文细黑"/>
                <a:cs typeface="Times New Roman"/>
              </a:rPr>
              <a:t>对于散文而言，高考一般会选考那些使用准确、精练、形象、生动的词语。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准确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，不仅指对外部特征概括得准确，还指对作者感情、体验、思想表达得准确；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精练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，指的是高度概括性和内涵的丰富性，即通常所说的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词语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形象、生动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是指使用修辞手法的作用。</a:t>
            </a:r>
            <a:endParaRPr lang="zh-CN" altLang="zh-CN" sz="1050" kern="100" dirty="0">
              <a:effectLst/>
              <a:latin typeface="宋体"/>
              <a:cs typeface="Courier New"/>
            </a:endParaRPr>
          </a:p>
        </p:txBody>
      </p:sp>
    </p:spTree>
    <p:extLst>
      <p:ext uri="{BB962C8B-B14F-4D97-AF65-F5344CB8AC3E}">
        <p14:creationId xmlns:p14="http://schemas.microsoft.com/office/powerpoint/2010/main" val="404004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3129" y="-84926"/>
            <a:ext cx="873398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半农的活泼，有时颇近于草率，勇敢也有失之无谋的</a:t>
            </a:r>
            <a:r>
              <a:rPr lang="zh-CN" altLang="zh-CN" sz="2600" kern="100" dirty="0" smtClean="0">
                <a:latin typeface="Times New Roman"/>
                <a:ea typeface="华文细黑"/>
                <a:cs typeface="Times New Roman"/>
              </a:rPr>
              <a:t>地方</a:t>
            </a:r>
            <a:r>
              <a:rPr lang="zh-CN" altLang="zh-CN" sz="2600" kern="100" dirty="0">
                <a:latin typeface="Times New Roman"/>
                <a:ea typeface="华文细黑"/>
                <a:cs typeface="Times New Roman"/>
              </a:rPr>
              <a:t>。但是，要商量袭击敌人的时候，他还是好伙伴，进行之际，心口并不相应，或者暗暗的给你一刀，他是决不会的。倘若失了算，那是因为没有算好的缘故。</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《新青年》</a:t>
            </a:r>
            <a:r>
              <a:rPr lang="zh-CN" altLang="zh-CN" sz="2600" kern="100" dirty="0">
                <a:latin typeface="Times New Roman"/>
                <a:ea typeface="华文细黑"/>
                <a:cs typeface="Times New Roman"/>
              </a:rPr>
              <a:t>每出一期，就开一次编辑会，商定下一期的稿件，其时最惹我注意的是陈独秀和胡适之。假如将韬略比作一间仓库罢，独秀先生的是外面竖一面大旗，大书道：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内皆武器，来者小心！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但那门却开着的，里面</a:t>
            </a:r>
            <a:r>
              <a:rPr lang="zh-CN" altLang="zh-CN" sz="2600" kern="100" dirty="0" smtClean="0">
                <a:latin typeface="Times New Roman"/>
                <a:ea typeface="华文细黑"/>
                <a:cs typeface="Times New Roman"/>
              </a:rPr>
              <a:t>有</a:t>
            </a:r>
            <a:endParaRPr lang="zh-CN" altLang="zh-CN" sz="1050" kern="100" dirty="0">
              <a:latin typeface="宋体"/>
              <a:cs typeface="Courier New"/>
            </a:endParaRPr>
          </a:p>
        </p:txBody>
      </p:sp>
    </p:spTree>
    <p:extLst>
      <p:ext uri="{BB962C8B-B14F-4D97-AF65-F5344CB8AC3E}">
        <p14:creationId xmlns:p14="http://schemas.microsoft.com/office/powerpoint/2010/main" val="20098425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562" y="-84926"/>
            <a:ext cx="847711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几支枪，几把刀，一目了然，用不着提防。适之先生的是紧紧的关着门，门上粘一条小纸条道：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内无武器，请勿疑虑。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这自然可以是真的，但有些人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至少是我这样的人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有时总不免要侧着头想一想。半农却是令人不觉其有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武库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的一个人，所以我佩服陈胡，却亲近半农。</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所谓</a:t>
            </a:r>
            <a:r>
              <a:rPr lang="zh-CN" altLang="zh-CN" sz="2600" kern="100" dirty="0">
                <a:latin typeface="Times New Roman"/>
                <a:ea typeface="华文细黑"/>
                <a:cs typeface="Times New Roman"/>
              </a:rPr>
              <a:t>亲近，不过是多谈闲天，一多谈，就露出了缺点。几乎有一年多，他没有消失掉从上海带来的才子必有</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红袖添香夜读书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的艳福的思想，好容易才给我们骂掉了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978025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367" y="-92546"/>
            <a:ext cx="8647507" cy="5221942"/>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但他好像到处都这么的乱说，使有些</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学者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皱眉。有时候，连到《新青年》投稿都被排斥。他很勇于写稿，但试去看旧报去，很有几期是没有他的。那些人们批评他的为人，是：浅。</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不错</a:t>
            </a:r>
            <a:r>
              <a:rPr lang="zh-CN" altLang="zh-CN" sz="2600" kern="100" dirty="0">
                <a:latin typeface="Times New Roman"/>
                <a:ea typeface="华文细黑"/>
                <a:cs typeface="Times New Roman"/>
              </a:rPr>
              <a:t>，半农确是浅。但他的浅，却如一条清溪，澄澈见底，纵有多少沉渣和腐草，也不掩其大体的清。倘使装的是烂泥，一时就看不出它的深浅来了；如果是烂泥的深渊呢，那就更不如浅一点的好</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5726502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987" y="-115406"/>
            <a:ext cx="8647507"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这些背后的批评，大约是很伤了半农的心的，他的到法国留学，我疑心大半就为此。我最懒于通信，从此我们就疏远起来了。他回来时，我才知道他在外国钞古书，后来也要标点《何典》，我那时还以老朋友自居，在序文上说了几句老实话，事后，才知道半农颇不高兴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驷不及舌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，也没有法子，另外还有一回关于《语丝》的彼此心照的不快活</a:t>
            </a:r>
            <a:r>
              <a:rPr lang="en-US" altLang="zh-CN" sz="2600" kern="100" baseline="30000" dirty="0">
                <a:latin typeface="宋体"/>
                <a:ea typeface="华文细黑"/>
                <a:cs typeface="Times New Roman"/>
              </a:rPr>
              <a:t>①</a:t>
            </a:r>
            <a:r>
              <a:rPr lang="zh-CN" altLang="zh-CN" sz="2600" kern="100" dirty="0">
                <a:latin typeface="Times New Roman"/>
                <a:ea typeface="华文细黑"/>
                <a:cs typeface="Times New Roman"/>
              </a:rPr>
              <a:t>。五六年前，曾在上海的宴会上见过一回面，那时候，我们几乎已经无话可谈了</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3322217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148" y="275114"/>
            <a:ext cx="8393185" cy="4580741"/>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近几年</a:t>
            </a:r>
            <a:r>
              <a:rPr lang="zh-CN" altLang="zh-CN" sz="2600" kern="100" dirty="0">
                <a:latin typeface="Times New Roman"/>
                <a:ea typeface="华文细黑"/>
                <a:cs typeface="Times New Roman"/>
              </a:rPr>
              <a:t>，半农渐渐的据了要津，我也渐渐的更将他忘却；但从报章上看见他禁称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蜜斯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之类，却很起了反感：我以为这些事情是不必半农来做的。从去年来，又看见他不断的做打油诗，弄烂古文</a:t>
            </a:r>
            <a:r>
              <a:rPr lang="en-US" altLang="zh-CN" sz="2600" kern="100" baseline="30000" dirty="0">
                <a:latin typeface="宋体"/>
                <a:ea typeface="华文细黑"/>
                <a:cs typeface="Times New Roman"/>
              </a:rPr>
              <a:t>②</a:t>
            </a:r>
            <a:r>
              <a:rPr lang="zh-CN" altLang="zh-CN" sz="2600" kern="100" dirty="0">
                <a:latin typeface="Times New Roman"/>
                <a:ea typeface="华文细黑"/>
                <a:cs typeface="Times New Roman"/>
              </a:rPr>
              <a:t>，回想先前的交情，也往往不免长叹。我想，假如见面，而我还以老朋友自居，不给一个</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今天天气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哈哈哈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完事，那就也许会弄到冲突的罢</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9468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5124" y="-107052"/>
            <a:ext cx="8821322"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不过</a:t>
            </a:r>
            <a:r>
              <a:rPr lang="zh-CN" altLang="zh-CN" sz="2600" kern="100" dirty="0">
                <a:latin typeface="Times New Roman"/>
                <a:ea typeface="华文细黑"/>
                <a:cs typeface="Times New Roman"/>
              </a:rPr>
              <a:t>，半农的忠厚，是还使我感动的。我前年曾到北平，后来有人通知我，半农是要来看我的，有谁恐吓了他一下，不敢来了。这使我很惭愧，因为我到北平后，实在未曾有过访问半农的心思。</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现在</a:t>
            </a:r>
            <a:r>
              <a:rPr lang="zh-CN" altLang="zh-CN" sz="2600" kern="100" dirty="0">
                <a:latin typeface="Times New Roman"/>
                <a:ea typeface="华文细黑"/>
                <a:cs typeface="Times New Roman"/>
              </a:rPr>
              <a:t>他死去了，我对于他的感情，和他生时也并无变化。我爱十年前的半农，而憎恶他的近几年。</a:t>
            </a:r>
            <a:r>
              <a:rPr lang="zh-CN" altLang="zh-CN" sz="2600" u="heavy" kern="100" dirty="0">
                <a:latin typeface="Times New Roman"/>
                <a:ea typeface="华文细黑"/>
                <a:cs typeface="Times New Roman"/>
              </a:rPr>
              <a:t>这憎恶是朋友的憎恶</a:t>
            </a:r>
            <a:r>
              <a:rPr lang="zh-CN" altLang="zh-CN" sz="2600" kern="100" dirty="0">
                <a:latin typeface="Times New Roman"/>
                <a:ea typeface="华文细黑"/>
                <a:cs typeface="Times New Roman"/>
              </a:rPr>
              <a:t>，因为我希望他常是十年前的半农，他的</a:t>
            </a:r>
            <a:r>
              <a:rPr lang="zh-CN" altLang="zh-CN" sz="2600" kern="100" dirty="0" smtClean="0">
                <a:latin typeface="Times New Roman"/>
                <a:ea typeface="华文细黑"/>
                <a:cs typeface="Times New Roman"/>
              </a:rPr>
              <a:t>为</a:t>
            </a:r>
            <a:r>
              <a:rPr lang="zh-CN" altLang="zh-CN" sz="2600" kern="100" dirty="0">
                <a:solidFill>
                  <a:prstClr val="black"/>
                </a:solidFill>
                <a:latin typeface="Times New Roman"/>
                <a:ea typeface="华文细黑"/>
                <a:cs typeface="Times New Roman"/>
              </a:rPr>
              <a:t>战士，即使</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浅</a:t>
            </a:r>
            <a:r>
              <a:rPr lang="en-US" altLang="zh-CN" sz="2600" kern="100" dirty="0">
                <a:solidFill>
                  <a:prstClr val="black"/>
                </a:solidFill>
                <a:latin typeface="宋体"/>
                <a:ea typeface="华文细黑"/>
                <a:cs typeface="Times New Roman"/>
              </a:rPr>
              <a:t>”</a:t>
            </a:r>
            <a:r>
              <a:rPr lang="zh-CN" altLang="zh-CN" sz="2600" kern="100" dirty="0">
                <a:solidFill>
                  <a:prstClr val="black"/>
                </a:solidFill>
                <a:latin typeface="Times New Roman"/>
                <a:ea typeface="华文细黑"/>
                <a:cs typeface="Times New Roman"/>
              </a:rPr>
              <a:t>罢，却于中国更为有益。我愿以愤</a:t>
            </a:r>
            <a:r>
              <a:rPr lang="zh-CN" altLang="zh-CN" sz="2600" kern="100" dirty="0" smtClean="0">
                <a:solidFill>
                  <a:prstClr val="black"/>
                </a:solidFill>
                <a:latin typeface="Times New Roman"/>
                <a:ea typeface="华文细黑"/>
                <a:cs typeface="Times New Roman"/>
              </a:rPr>
              <a:t>火</a:t>
            </a:r>
            <a:r>
              <a:rPr lang="zh-CN" altLang="zh-CN" sz="2600" kern="100" dirty="0">
                <a:solidFill>
                  <a:prstClr val="black"/>
                </a:solidFill>
                <a:latin typeface="Times New Roman"/>
                <a:ea typeface="华文细黑"/>
                <a:cs typeface="Times New Roman"/>
              </a:rPr>
              <a:t>照出他的战绩</a:t>
            </a:r>
            <a:r>
              <a:rPr lang="zh-CN" altLang="zh-CN" sz="2600" kern="100" dirty="0" smtClean="0">
                <a:solidFill>
                  <a:prstClr val="black"/>
                </a:solidFill>
                <a:latin typeface="Times New Roman"/>
                <a:ea typeface="华文细黑"/>
                <a:cs typeface="Times New Roman"/>
              </a:rPr>
              <a:t>，</a:t>
            </a:r>
            <a:endParaRPr lang="en-US" altLang="zh-CN" sz="2600" kern="100" dirty="0" smtClean="0">
              <a:solidFill>
                <a:prstClr val="black"/>
              </a:solidFill>
              <a:latin typeface="Times New Roman"/>
              <a:ea typeface="华文细黑"/>
              <a:cs typeface="Times New Roman"/>
            </a:endParaRPr>
          </a:p>
        </p:txBody>
      </p:sp>
    </p:spTree>
    <p:extLst>
      <p:ext uri="{BB962C8B-B14F-4D97-AF65-F5344CB8AC3E}">
        <p14:creationId xmlns:p14="http://schemas.microsoft.com/office/powerpoint/2010/main" val="11590381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8768" y="-35778"/>
            <a:ext cx="8393185" cy="5170646"/>
          </a:xfrm>
          <a:prstGeom prst="rect">
            <a:avLst/>
          </a:prstGeom>
        </p:spPr>
        <p:txBody>
          <a:bodyPr>
            <a:spAutoFit/>
          </a:bodyPr>
          <a:lstStyle/>
          <a:p>
            <a:pPr algn="just">
              <a:lnSpc>
                <a:spcPts val="4400"/>
              </a:lnSpc>
              <a:spcAft>
                <a:spcPts val="0"/>
              </a:spcAft>
            </a:pPr>
            <a:r>
              <a:rPr lang="zh-CN" altLang="zh-CN" sz="2600" kern="100" dirty="0" smtClean="0">
                <a:latin typeface="Times New Roman"/>
                <a:ea typeface="华文细黑"/>
                <a:cs typeface="Times New Roman"/>
              </a:rPr>
              <a:t>免</a:t>
            </a:r>
            <a:r>
              <a:rPr lang="zh-CN" altLang="zh-CN" sz="2600" kern="100" dirty="0">
                <a:latin typeface="Times New Roman"/>
                <a:ea typeface="华文细黑"/>
                <a:cs typeface="Times New Roman"/>
              </a:rPr>
              <a:t>使一群陷沙鬼将他先前的光荣和死尸一同拖入烂泥的深渊。</a:t>
            </a:r>
            <a:endParaRPr lang="zh-CN" altLang="zh-CN" sz="2600" kern="100" dirty="0">
              <a:latin typeface="宋体"/>
              <a:cs typeface="Courier New"/>
            </a:endParaRPr>
          </a:p>
          <a:p>
            <a:pPr algn="just">
              <a:lnSpc>
                <a:spcPts val="44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八月一日</a:t>
            </a:r>
            <a:endParaRPr lang="zh-CN" altLang="zh-CN" sz="2600" kern="100" dirty="0">
              <a:latin typeface="宋体"/>
              <a:cs typeface="Courier New"/>
            </a:endParaRPr>
          </a:p>
          <a:p>
            <a:pPr algn="just">
              <a:lnSpc>
                <a:spcPts val="4400"/>
              </a:lnSpc>
              <a:spcAft>
                <a:spcPts val="0"/>
              </a:spcAf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选自《鲁迅全集》第六卷，人民文学出版社，</a:t>
            </a:r>
            <a:r>
              <a:rPr lang="en-US" altLang="zh-CN" sz="2600" kern="100" dirty="0">
                <a:latin typeface="Times New Roman"/>
                <a:ea typeface="华文细黑"/>
                <a:cs typeface="Courier New"/>
              </a:rPr>
              <a:t>2005</a:t>
            </a:r>
            <a:r>
              <a:rPr lang="zh-CN" altLang="zh-CN" sz="2600" kern="100" dirty="0">
                <a:latin typeface="Times New Roman"/>
                <a:ea typeface="华文细黑"/>
                <a:cs typeface="Times New Roman"/>
              </a:rPr>
              <a:t>年版</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400"/>
              </a:lnSpc>
              <a:spcAft>
                <a:spcPts val="0"/>
              </a:spcAft>
            </a:pPr>
            <a:r>
              <a:rPr lang="zh-CN" altLang="zh-CN" sz="2600" kern="100" dirty="0">
                <a:solidFill>
                  <a:srgbClr val="0000FF"/>
                </a:solidFill>
                <a:latin typeface="Times New Roman"/>
                <a:ea typeface="华文细黑"/>
                <a:cs typeface="Times New Roman"/>
              </a:rPr>
              <a:t>注</a:t>
            </a:r>
            <a:r>
              <a:rPr lang="zh-CN" altLang="zh-CN" sz="2600" kern="100" dirty="0">
                <a:latin typeface="Times New Roman"/>
                <a:ea typeface="华文细黑"/>
                <a:cs typeface="Times New Roman"/>
              </a:rPr>
              <a:t>　</a:t>
            </a: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1928</a:t>
            </a:r>
            <a:r>
              <a:rPr lang="zh-CN" altLang="zh-CN" sz="2600" kern="100" dirty="0">
                <a:latin typeface="Times New Roman"/>
                <a:ea typeface="华文细黑"/>
                <a:cs typeface="Times New Roman"/>
              </a:rPr>
              <a:t>年鲁迅任《语丝》主编期间，选登了一篇读者来信，这封信纠正了刘半农发表在该刊的一篇文章中的一个史实性错误。</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指刘半农于</a:t>
            </a:r>
            <a:r>
              <a:rPr lang="en-US" altLang="zh-CN" sz="2600" kern="100" dirty="0">
                <a:latin typeface="Times New Roman"/>
                <a:ea typeface="华文细黑"/>
                <a:cs typeface="Courier New"/>
              </a:rPr>
              <a:t>1933</a:t>
            </a:r>
            <a:r>
              <a:rPr lang="zh-CN" altLang="zh-CN" sz="2600" kern="100" dirty="0">
                <a:latin typeface="Times New Roman"/>
                <a:ea typeface="华文细黑"/>
                <a:cs typeface="Times New Roman"/>
              </a:rPr>
              <a:t>年至</a:t>
            </a:r>
            <a:r>
              <a:rPr lang="en-US" altLang="zh-CN" sz="2600" kern="100" dirty="0">
                <a:latin typeface="Times New Roman"/>
                <a:ea typeface="华文细黑"/>
                <a:cs typeface="Courier New"/>
              </a:rPr>
              <a:t>1934</a:t>
            </a:r>
            <a:r>
              <a:rPr lang="zh-CN" altLang="zh-CN" sz="2600" kern="100" dirty="0">
                <a:latin typeface="Times New Roman"/>
                <a:ea typeface="华文细黑"/>
                <a:cs typeface="Times New Roman"/>
              </a:rPr>
              <a:t>年间发表于《论语》《人世间》等刊物的《桐花芝豆堂诗集》和《双凤凰砖斋小品文》等</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904809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416" y="-116265"/>
            <a:ext cx="8561888" cy="5215915"/>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联系最后一段，谈谈你对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这憎恶是朋友的憎恶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一句的理解。</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联系前文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我爱十年前的半农，而憎恶他的近几年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可得出第</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这憎恶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是从朋友立场出发所产生的一种感情；联系下文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因为我希望他常是十年前的半农，他的为战士，即使</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浅</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罢，却于中国更为有益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可以得出第</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这憎恶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中含有鲁迅对刘半农的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但愿</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他应该始终做一个战士；联系最后一句可以得出第</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这憎恶</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是为了肯定与突出他过去的战绩</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29210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416" y="519420"/>
            <a:ext cx="8561888" cy="3852530"/>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这憎恶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是鲁迅从朋友的立场出发所产生的一种感情，是他对刘半农关切的另一种表现形式。</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鲁迅是站在</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于中国更为有益</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的高度来要求刘半农的，他认为刘半农应该始终做一个战士。</a:t>
            </a:r>
            <a:r>
              <a:rPr lang="en-US" altLang="zh-CN" sz="2600" kern="100" dirty="0">
                <a:solidFill>
                  <a:schemeClr val="accent6">
                    <a:lumMod val="75000"/>
                  </a:schemeClr>
                </a:solidFill>
                <a:latin typeface="宋体"/>
                <a:ea typeface="华文细黑"/>
                <a:cs typeface="Times New Roman"/>
              </a:rPr>
              <a:t>③</a:t>
            </a:r>
            <a:r>
              <a:rPr lang="zh-CN" altLang="zh-CN" sz="2600" kern="100" dirty="0">
                <a:solidFill>
                  <a:schemeClr val="accent6">
                    <a:lumMod val="75000"/>
                  </a:schemeClr>
                </a:solidFill>
                <a:latin typeface="Times New Roman"/>
                <a:ea typeface="华文细黑"/>
                <a:cs typeface="Times New Roman"/>
              </a:rPr>
              <a:t>写</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憎恶</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刘半农的近几年，是为了肯定与突出他过去的战绩，以免</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陷沙鬼将他先前的光荣和死尸一同拖入烂泥的深渊</a:t>
            </a:r>
            <a:r>
              <a:rPr lang="en-US" altLang="zh-CN" sz="2600" kern="100" dirty="0">
                <a:solidFill>
                  <a:schemeClr val="accent6">
                    <a:lumMod val="75000"/>
                  </a:schemeClr>
                </a:solidFill>
                <a:latin typeface="宋体"/>
                <a:ea typeface="华文细黑"/>
                <a:cs typeface="Times New Roman"/>
              </a:rPr>
              <a:t>”</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385186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416" y="591428"/>
            <a:ext cx="8561888"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主旨句即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文眼句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能体现文章的中心，帮助读者准确理解作品主题思想和脉络层次的关键句。理解、体会时，既要把握本句的字面意思，联系该句所处的语境，更要在整体把握全文的基础上概括此主旨，结合主旨，特别注意作者蕴涵其中的观点、态度及情感的把握</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530558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197" y="173617"/>
            <a:ext cx="8769291" cy="4638001"/>
          </a:xfrm>
          <a:prstGeom prst="rect">
            <a:avLst/>
          </a:prstGeom>
          <a:noFill/>
        </p:spPr>
        <p:txBody>
          <a:bodyPr wrap="square" rtlCol="0">
            <a:spAutoFit/>
          </a:bodyPr>
          <a:lstStyle/>
          <a:p>
            <a:pPr algn="just">
              <a:lnSpc>
                <a:spcPts val="4500"/>
              </a:lnSpc>
              <a:spcAft>
                <a:spcPts val="0"/>
              </a:spcAft>
            </a:pPr>
            <a:r>
              <a:rPr lang="zh-CN" altLang="zh-CN" sz="2600" kern="100" dirty="0">
                <a:latin typeface="Times New Roman"/>
                <a:ea typeface="华文细黑"/>
                <a:cs typeface="Times New Roman"/>
              </a:rPr>
              <a:t>具体说来，有下面几种类型：</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体现作者情感态度或主旨的词语。</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2</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运用修辞和写作方法的关键词语。这样的词语多出现在运用象征、借物喻人、双关等写作方法的文章中。</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3</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特殊指代的</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远指、近指、不定指等</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4</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在表情达意方面非常出色的动词、形容词、叠词等。</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有特殊用法的词语，包括贬义褒用、褒义贬用、大词小用、小词大用、词性活用等</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616950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416" y="-129912"/>
            <a:ext cx="8561888" cy="5221942"/>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二、如何重点分析句子的丰富含意</a:t>
            </a:r>
            <a:endParaRPr lang="zh-CN" altLang="zh-CN" sz="1050" kern="100" dirty="0">
              <a:solidFill>
                <a:srgbClr val="0000FF"/>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高考考查文中重要句子的含意，重在其思想性，尤其是其思想内容的丰富性。如何把握这</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丰富含意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，从而答准答全答案要点呢？除了要牢牢把握分析句子含意的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六看法</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句内三看，看关键词、结构、表达；句外三看，看相邻、段意、主旨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外，更在于掌握从不同角度、侧面看句子的方法技巧，因为每个句子都是立体的。下面四个角度虽然是分开讲的，但在具体分析时是交错的</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824851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4416" y="-73144"/>
            <a:ext cx="8561888" cy="5221942"/>
          </a:xfrm>
          <a:prstGeom prst="rect">
            <a:avLst/>
          </a:prstGeom>
        </p:spPr>
        <p:txBody>
          <a:bodyPr>
            <a:spAutoFit/>
          </a:bodyPr>
          <a:lstStyle/>
          <a:p>
            <a:pPr algn="just">
              <a:lnSpc>
                <a:spcPts val="5000"/>
              </a:lnSpc>
              <a:spcAft>
                <a:spcPts val="0"/>
              </a:spcAft>
            </a:pPr>
            <a:r>
              <a:rPr lang="zh-CN" altLang="zh-CN" sz="2600" kern="100" dirty="0">
                <a:solidFill>
                  <a:srgbClr val="C00000"/>
                </a:solidFill>
                <a:latin typeface="Times New Roman"/>
                <a:ea typeface="华文细黑"/>
                <a:cs typeface="Times New Roman"/>
              </a:rPr>
              <a:t>角度一　从句中不同的关键词语分析其丰富含意</a:t>
            </a:r>
            <a:endParaRPr lang="zh-CN" altLang="zh-CN" sz="2600" kern="100" dirty="0">
              <a:solidFill>
                <a:srgbClr val="C00000"/>
              </a:solidFill>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阅读下面的文字，完成文后题目。</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走</a:t>
            </a:r>
            <a:r>
              <a:rPr lang="zh-CN" altLang="zh-CN" sz="2600" kern="100" dirty="0">
                <a:latin typeface="Times New Roman"/>
                <a:ea typeface="华文细黑"/>
                <a:cs typeface="Times New Roman"/>
              </a:rPr>
              <a:t>一趟大西北，就像走在一块失去平衡的地块上。</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夕阳</a:t>
            </a:r>
            <a:r>
              <a:rPr lang="zh-CN" altLang="zh-CN" sz="2600" kern="100" dirty="0">
                <a:latin typeface="Times New Roman"/>
                <a:ea typeface="华文细黑"/>
                <a:cs typeface="Times New Roman"/>
              </a:rPr>
              <a:t>里的左公柳默默地伫立着。大漠的风沙在它们身上刻下了斑斑驳驳的伤痕。我曾见过一幕震慑人心的景象。那是一株在狂虐风暴中被击倒的左公柳。</a:t>
            </a:r>
            <a:r>
              <a:rPr lang="en-US" altLang="zh-CN" sz="2600" kern="100" dirty="0" smtClean="0">
                <a:latin typeface="宋体"/>
                <a:ea typeface="华文细黑"/>
                <a:cs typeface="Times New Roman"/>
              </a:rPr>
              <a:t>……</a:t>
            </a: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去</a:t>
            </a:r>
            <a:r>
              <a:rPr lang="zh-CN" altLang="zh-CN" sz="2600" kern="100" dirty="0">
                <a:latin typeface="Times New Roman"/>
                <a:ea typeface="华文细黑"/>
                <a:cs typeface="Times New Roman"/>
              </a:rPr>
              <a:t>民勤县拜苏武山，公路有一半为流沙所拥没。民勤被喻为沙海中的孤岛，四周为浩瀚沙漠所包围。</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198388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152979"/>
            <a:ext cx="8784976" cy="5286062"/>
          </a:xfrm>
          <a:prstGeom prst="rect">
            <a:avLst/>
          </a:prstGeom>
        </p:spPr>
        <p:txBody>
          <a:bodyPr wrap="square">
            <a:spAutoFit/>
          </a:bodyPr>
          <a:lstStyle/>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戈壁上赶路，还能经常看到这样的情景：一片片疤痕累累、粗壮结实的胡杨林，因缺水而死亡了。仿佛是一个刚刚经历了恶战的古战场，死亡的胡杨林挺立着身子不肯倒下，一条条高高举起的痉曲干枯的胳膊直指蓝天，密密麻麻的胳膊汇成了一片呐喊的海洋，为活着的伙伴和为死去的自己。荒漠戈壁上随处可见被榨干了最后一滴水的枯枝败草的尸体，唯有枯死的胡杨林的方阵总使我热泪盈眶。</a:t>
            </a:r>
            <a:endParaRPr lang="en-US" altLang="zh-CN" sz="2600" kern="100" dirty="0" smtClean="0">
              <a:latin typeface="Times New Roman"/>
              <a:ea typeface="华文细黑"/>
              <a:cs typeface="Times New Roman"/>
            </a:endParaRPr>
          </a:p>
          <a:p>
            <a:pPr lvl="0" algn="just">
              <a:lnSpc>
                <a:spcPts val="4500"/>
              </a:lnSpc>
            </a:pPr>
            <a:r>
              <a:rPr lang="en-US" altLang="zh-CN" sz="2600" kern="100" dirty="0" smtClean="0">
                <a:solidFill>
                  <a:prstClr val="black"/>
                </a:solidFill>
                <a:latin typeface="Times New Roman"/>
                <a:ea typeface="华文细黑"/>
                <a:cs typeface="Times New Roman"/>
              </a:rPr>
              <a:t>        </a:t>
            </a:r>
            <a:r>
              <a:rPr lang="zh-CN" altLang="zh-CN" sz="2600" kern="100" dirty="0" smtClean="0">
                <a:solidFill>
                  <a:prstClr val="black"/>
                </a:solidFill>
                <a:latin typeface="Times New Roman"/>
                <a:ea typeface="华文细黑"/>
                <a:cs typeface="Times New Roman"/>
              </a:rPr>
              <a:t>在</a:t>
            </a:r>
            <a:r>
              <a:rPr lang="zh-CN" altLang="zh-CN" sz="2600" kern="100" dirty="0">
                <a:solidFill>
                  <a:prstClr val="black"/>
                </a:solidFill>
                <a:latin typeface="Times New Roman"/>
                <a:ea typeface="华文细黑"/>
                <a:cs typeface="Times New Roman"/>
              </a:rPr>
              <a:t>戈壁大漠中赶路，满目皆是巨大的悲壮。走一趟大西北，人会坚强几分；</a:t>
            </a:r>
            <a:r>
              <a:rPr lang="zh-CN" altLang="zh-CN" sz="2600" u="heavy" kern="100" dirty="0">
                <a:solidFill>
                  <a:prstClr val="black"/>
                </a:solidFill>
                <a:latin typeface="Times New Roman"/>
                <a:ea typeface="华文细黑"/>
                <a:cs typeface="Times New Roman"/>
              </a:rPr>
              <a:t>走一趟大西北，长不大的孩子会长大</a:t>
            </a:r>
            <a:r>
              <a:rPr lang="zh-CN" altLang="zh-CN" sz="2600" u="heavy" kern="100" dirty="0" smtClean="0">
                <a:solidFill>
                  <a:prstClr val="black"/>
                </a:solidFill>
                <a:latin typeface="Times New Roman"/>
                <a:ea typeface="华文细黑"/>
                <a:cs typeface="Times New Roman"/>
              </a:rPr>
              <a:t>。</a:t>
            </a:r>
            <a:endParaRPr lang="zh-CN" altLang="zh-CN" sz="2600" u="heavy" kern="100" dirty="0">
              <a:solidFill>
                <a:prstClr val="black"/>
              </a:solidFill>
              <a:latin typeface="宋体"/>
              <a:cs typeface="Courier New"/>
            </a:endParaRPr>
          </a:p>
        </p:txBody>
      </p:sp>
    </p:spTree>
    <p:extLst>
      <p:ext uri="{BB962C8B-B14F-4D97-AF65-F5344CB8AC3E}">
        <p14:creationId xmlns:p14="http://schemas.microsoft.com/office/powerpoint/2010/main" val="41756776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699" y="123478"/>
            <a:ext cx="8821322" cy="4708981"/>
          </a:xfrm>
          <a:prstGeom prst="rect">
            <a:avLst/>
          </a:prstGeom>
        </p:spPr>
        <p:txBody>
          <a:bodyPr>
            <a:spAutoFit/>
          </a:bodyPr>
          <a:lstStyle/>
          <a:p>
            <a:pPr algn="just">
              <a:lnSpc>
                <a:spcPts val="4500"/>
              </a:lnSpc>
              <a:spcAft>
                <a:spcPts val="0"/>
              </a:spcAft>
            </a:pPr>
            <a:r>
              <a:rPr lang="en-US" altLang="zh-CN" sz="2600" kern="100" dirty="0" smtClean="0">
                <a:latin typeface="Times New Roman"/>
                <a:ea typeface="华文细黑"/>
                <a:cs typeface="Courier New"/>
              </a:rPr>
              <a:t>5</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怎样理解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走一趟大西北，长不大的孩子会长大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这句话的含意？</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理解这个句子的含意关键在于抓住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大西北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长不大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三个关键词。抓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大西北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主要在于抓住大西北的特征，抓</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长不大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长大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主要在于抓住它们不同于以往的深层含义。通过上下文，我们发现作者重在以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左公柳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胡杨林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等体现大西北虽然条件艰苦、恶劣，却能给人震撼，让人变得坚强的内在品质。如此，问题迎刃而解</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258989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1607" y="1434079"/>
            <a:ext cx="8647507" cy="1929759"/>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大西北环境的艰苦恶劣、生命的顽强抗争</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抓住</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大西北</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，会强烈震撼来自其他地方的脆弱的孩子，使他们学会坚强，早日成熟</a:t>
            </a: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抓住</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长不大</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和</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长大</a:t>
            </a:r>
            <a:r>
              <a:rPr lang="en-US" altLang="zh-CN" sz="2600" kern="100" dirty="0">
                <a:solidFill>
                  <a:schemeClr val="accent6">
                    <a:lumMod val="75000"/>
                  </a:schemeClr>
                </a:solidFill>
                <a:latin typeface="宋体"/>
                <a:ea typeface="华文细黑"/>
                <a:cs typeface="Times New Roman"/>
              </a:rPr>
              <a:t>”</a:t>
            </a:r>
            <a:r>
              <a:rPr lang="en-US" altLang="zh-CN" sz="2600" kern="100" dirty="0">
                <a:solidFill>
                  <a:schemeClr val="accent6">
                    <a:lumMod val="75000"/>
                  </a:schemeClr>
                </a:solidFill>
                <a:latin typeface="Times New Roman"/>
                <a:ea typeface="华文细黑"/>
                <a:cs typeface="Courier New"/>
              </a:rPr>
              <a:t>)</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7207781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1607" y="-115432"/>
            <a:ext cx="8647507" cy="5215082"/>
          </a:xfrm>
          <a:prstGeom prst="rect">
            <a:avLst/>
          </a:prstGeom>
        </p:spPr>
        <p:txBody>
          <a:bodyPr>
            <a:spAutoFit/>
          </a:bodyPr>
          <a:lstStyle/>
          <a:p>
            <a:pPr algn="just">
              <a:lnSpc>
                <a:spcPts val="45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2600" kern="100" dirty="0">
              <a:latin typeface="宋体"/>
              <a:cs typeface="Courier New"/>
            </a:endParaRPr>
          </a:p>
          <a:p>
            <a:pPr algn="just">
              <a:lnSpc>
                <a:spcPts val="4500"/>
              </a:lnSpc>
              <a:spcAft>
                <a:spcPts val="0"/>
              </a:spcAft>
            </a:pPr>
            <a:r>
              <a:rPr lang="zh-CN" altLang="zh-CN" sz="2600" kern="100" dirty="0">
                <a:latin typeface="Times New Roman"/>
                <a:ea typeface="华文细黑"/>
                <a:cs typeface="Times New Roman"/>
              </a:rPr>
              <a:t>句子中的关键词语指的主要是那些在具体语言环境中所产生的区别于词语本义的一些临时的、附加的、具体的、动态的词语。这些词语一般都与文章的写作原因、主题、结构、情感、语言修辞、表达技巧相关。对于较复杂的句子，或者修饰、限制较多的句子，其关键词语往往不止一个，如果只抓住其中一个，则可能获得一种理解，一个答题点；抓住了多个关键词语，就可能有多种理解，这样，就能领悟到句子的丰富含意</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36401320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1607" y="-57904"/>
            <a:ext cx="8647507" cy="5221942"/>
          </a:xfrm>
          <a:prstGeom prst="rect">
            <a:avLst/>
          </a:prstGeom>
        </p:spPr>
        <p:txBody>
          <a:bodyPr>
            <a:spAutoFit/>
          </a:bodyPr>
          <a:lstStyle/>
          <a:p>
            <a:pPr algn="just">
              <a:lnSpc>
                <a:spcPts val="5000"/>
              </a:lnSpc>
            </a:pPr>
            <a:r>
              <a:rPr lang="zh-CN" altLang="zh-CN" sz="2600" kern="100" dirty="0">
                <a:solidFill>
                  <a:srgbClr val="C00000"/>
                </a:solidFill>
                <a:latin typeface="Times New Roman"/>
                <a:ea typeface="华文细黑"/>
                <a:cs typeface="Times New Roman"/>
              </a:rPr>
              <a:t>角度二　从句子内部结构的层次性分析其丰富含意</a:t>
            </a:r>
          </a:p>
          <a:p>
            <a:pPr algn="just">
              <a:lnSpc>
                <a:spcPts val="5000"/>
              </a:lnSpc>
              <a:spcAft>
                <a:spcPts val="0"/>
              </a:spcAft>
            </a:pPr>
            <a:r>
              <a:rPr lang="zh-CN" altLang="zh-CN" sz="2600" kern="100" dirty="0" smtClean="0">
                <a:latin typeface="Times New Roman"/>
                <a:ea typeface="华文细黑"/>
                <a:cs typeface="Times New Roman"/>
              </a:rPr>
              <a:t>阅读</a:t>
            </a:r>
            <a:r>
              <a:rPr lang="zh-CN" altLang="zh-CN" sz="2600" kern="100" dirty="0">
                <a:latin typeface="Times New Roman"/>
                <a:ea typeface="华文细黑"/>
                <a:cs typeface="Times New Roman"/>
              </a:rPr>
              <a:t>下面的文字，完成文后题目。</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告别</a:t>
            </a:r>
            <a:r>
              <a:rPr lang="zh-CN" altLang="zh-CN" sz="2600" kern="100" dirty="0">
                <a:latin typeface="Times New Roman"/>
                <a:ea typeface="华文细黑"/>
                <a:cs typeface="Times New Roman"/>
              </a:rPr>
              <a:t>三峡，已经讲了几年。其间除去旅游部门炒作的成分，全国和世界各地的游客，多是怀着真诚惜别的心情去三峡的。长江浩浩荡荡，自由自在地奔腾了亿万年，第一次被人类强行改变它的面目。今年六月大坝蓄水后，上游六百多公里的长江，将变成一个狭长而巨大的水库，三峡将不再是昔日的三峡，长江也不再是过去的长江了。</a:t>
            </a:r>
            <a:r>
              <a:rPr lang="zh-CN" altLang="zh-CN" sz="2600" kern="100" dirty="0" smtClean="0">
                <a:latin typeface="Times New Roman"/>
                <a:ea typeface="华文细黑"/>
                <a:cs typeface="Times New Roman"/>
              </a:rPr>
              <a:t>它</a:t>
            </a:r>
            <a:endParaRPr lang="zh-CN" altLang="zh-CN" sz="1050" kern="100" dirty="0">
              <a:latin typeface="宋体"/>
              <a:cs typeface="Courier New"/>
            </a:endParaRPr>
          </a:p>
        </p:txBody>
      </p:sp>
    </p:spTree>
    <p:extLst>
      <p:ext uri="{BB962C8B-B14F-4D97-AF65-F5344CB8AC3E}">
        <p14:creationId xmlns:p14="http://schemas.microsoft.com/office/powerpoint/2010/main" val="3678677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227" y="12795"/>
            <a:ext cx="8647507" cy="4939814"/>
          </a:xfrm>
          <a:prstGeom prst="rect">
            <a:avLst/>
          </a:prstGeom>
        </p:spPr>
        <p:txBody>
          <a:bodyPr>
            <a:spAutoFit/>
          </a:bodyPr>
          <a:lstStyle/>
          <a:p>
            <a:pPr algn="just">
              <a:lnSpc>
                <a:spcPts val="4200"/>
              </a:lnSpc>
            </a:pPr>
            <a:r>
              <a:rPr lang="zh-CN" altLang="zh-CN" sz="2600" kern="100" dirty="0" smtClean="0">
                <a:latin typeface="Times New Roman"/>
                <a:ea typeface="华文细黑"/>
                <a:cs typeface="Times New Roman"/>
              </a:rPr>
              <a:t>将失去</a:t>
            </a:r>
            <a:r>
              <a:rPr lang="zh-CN" altLang="zh-CN" sz="2600" kern="100" dirty="0">
                <a:latin typeface="Times New Roman"/>
                <a:ea typeface="华文细黑"/>
                <a:cs typeface="Times New Roman"/>
              </a:rPr>
              <a:t>许多原始的形态和野性，变得温顺、驯服。建造三峡大坝是经过科学论证的，我们不怀疑它将在防洪、发电、航运诸多方面发挥特殊的功用。但当这条亘古以来一直追求自由的大水终被锁住时，人们还是蓦然生出一种怜惜、怅然和失落</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去年十月底</a:t>
            </a:r>
            <a:r>
              <a:rPr lang="zh-CN" altLang="zh-CN" sz="2600" kern="100" dirty="0">
                <a:latin typeface="Times New Roman"/>
                <a:ea typeface="华文细黑"/>
                <a:cs typeface="Times New Roman"/>
              </a:rPr>
              <a:t>，我终于去了三峡。</a:t>
            </a:r>
            <a:r>
              <a:rPr lang="en-US" altLang="zh-CN" sz="2600" kern="100" dirty="0" smtClean="0">
                <a:latin typeface="宋体"/>
                <a:ea typeface="华文细黑"/>
                <a:cs typeface="Times New Roman"/>
              </a:rPr>
              <a:t>……</a:t>
            </a:r>
          </a:p>
          <a:p>
            <a:pPr algn="just">
              <a:lnSpc>
                <a:spcPts val="42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后来的日子里，当我实地目睹了涪陵、万州、云阳、巫山等地移民拆迁的许多现场后，却突然发现自己和游人的多情惆怅是多么的空洞</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8268214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1607" y="-129912"/>
            <a:ext cx="8647507" cy="5221942"/>
          </a:xfrm>
          <a:prstGeom prst="rect">
            <a:avLst/>
          </a:prstGeom>
        </p:spPr>
        <p:txBody>
          <a:bodyPr>
            <a:spAutoFit/>
          </a:bodyPr>
          <a:lstStyle/>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整个三峡库区，有一百多万移民，其中有十二万人迁去外省定居，剩下的或远或近，也都要离开自己的家园。长江两岸，到处可见残墙断壁，瓦砾成堆，一座座县城，一个个乡镇和村落，全都成了废墟。百万移民为三峡工程建设所作出的巨大牺牲，他们舍弃祖辈生活的土地远离家乡的故事，搬走前夜一村人在露天场地上喝告别酒时相拥而泣的场面，临行前向滔滔长江向已成废墟的故土磕头祭拜的情景，一次次让我动容，让我顿生敬意。那时我才</a:t>
            </a:r>
            <a:r>
              <a:rPr lang="zh-CN" altLang="zh-CN" sz="2600" kern="100" dirty="0" smtClean="0">
                <a:latin typeface="Times New Roman"/>
                <a:ea typeface="华文细黑"/>
                <a:cs typeface="Times New Roman"/>
              </a:rPr>
              <a:t>真</a:t>
            </a:r>
            <a:endParaRPr lang="zh-CN" altLang="zh-CN" sz="2600" kern="100" dirty="0">
              <a:latin typeface="宋体"/>
              <a:cs typeface="Courier New"/>
            </a:endParaRPr>
          </a:p>
        </p:txBody>
      </p:sp>
    </p:spTree>
    <p:extLst>
      <p:ext uri="{BB962C8B-B14F-4D97-AF65-F5344CB8AC3E}">
        <p14:creationId xmlns:p14="http://schemas.microsoft.com/office/powerpoint/2010/main" val="23328401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0318" y="1080910"/>
            <a:ext cx="8310084" cy="2657138"/>
          </a:xfrm>
          <a:prstGeom prst="rect">
            <a:avLst/>
          </a:prstGeom>
        </p:spPr>
        <p:txBody>
          <a:bodyPr>
            <a:spAutoFit/>
          </a:bodyPr>
          <a:lstStyle/>
          <a:p>
            <a:pPr algn="just">
              <a:lnSpc>
                <a:spcPts val="5000"/>
              </a:lnSpc>
            </a:pPr>
            <a:r>
              <a:rPr lang="zh-CN" altLang="zh-CN" sz="2600" kern="100" dirty="0">
                <a:latin typeface="Times New Roman"/>
                <a:ea typeface="华文细黑"/>
                <a:cs typeface="Times New Roman"/>
              </a:rPr>
              <a:t>切感到，他们才是告别三峡的主角。</a:t>
            </a:r>
            <a:r>
              <a:rPr lang="zh-CN" altLang="zh-CN" sz="2600" u="heavy" kern="100" dirty="0">
                <a:latin typeface="Times New Roman"/>
                <a:ea typeface="华文细黑"/>
                <a:cs typeface="Times New Roman"/>
              </a:rPr>
              <a:t>游人的告别只是一个概念一个情结一种诗情，而百万移民的告别才是实实在在撕心裂肺感天动地的</a:t>
            </a:r>
            <a:r>
              <a:rPr lang="zh-CN" altLang="zh-CN" sz="2600" u="heavy" kern="100" dirty="0" smtClean="0">
                <a:latin typeface="Times New Roman"/>
                <a:ea typeface="华文细黑"/>
                <a:cs typeface="Times New Roman"/>
              </a:rPr>
              <a:t>。</a:t>
            </a:r>
            <a:endParaRPr lang="en-US" altLang="zh-CN" sz="2600" u="heavy" kern="100" dirty="0" smtClean="0">
              <a:latin typeface="Times New Roman"/>
              <a:ea typeface="华文细黑"/>
              <a:cs typeface="Times New Roman"/>
            </a:endParaRPr>
          </a:p>
          <a:p>
            <a:pPr algn="r">
              <a:lnSpc>
                <a:spcPts val="5000"/>
              </a:lnSpc>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选自赵本夫《告别三峡》，有删节</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1194337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215145"/>
            <a:ext cx="8632623" cy="4708981"/>
          </a:xfrm>
          <a:prstGeom prst="rect">
            <a:avLst/>
          </a:prstGeom>
          <a:noFill/>
        </p:spPr>
        <p:txBody>
          <a:bodyPr wrap="square" rtlCol="0">
            <a:spAutoFit/>
          </a:bodyPr>
          <a:lstStyle/>
          <a:p>
            <a:pPr algn="just">
              <a:lnSpc>
                <a:spcPts val="4500"/>
              </a:lnSpc>
              <a:spcAft>
                <a:spcPts val="0"/>
              </a:spcAft>
            </a:pPr>
            <a:r>
              <a:rPr lang="zh-CN" altLang="zh-CN" sz="2600" kern="100" dirty="0">
                <a:solidFill>
                  <a:srgbClr val="0000FF"/>
                </a:solidFill>
                <a:latin typeface="Times New Roman"/>
                <a:ea typeface="华文细黑"/>
                <a:cs typeface="Times New Roman"/>
              </a:rPr>
              <a:t>二、理解重要词语含义的基本要求和方法</a:t>
            </a:r>
            <a:endParaRPr lang="zh-CN" altLang="zh-CN" sz="2600" kern="100" dirty="0">
              <a:solidFill>
                <a:srgbClr val="0000FF"/>
              </a:solidFill>
              <a:latin typeface="宋体"/>
              <a:cs typeface="Courier New"/>
            </a:endParaRPr>
          </a:p>
          <a:p>
            <a:pPr algn="just">
              <a:lnSpc>
                <a:spcPts val="4500"/>
              </a:lnSpc>
              <a:spcAft>
                <a:spcPts val="0"/>
              </a:spcAft>
            </a:pPr>
            <a:r>
              <a:rPr lang="en-US" altLang="zh-CN" sz="2600" kern="100" dirty="0">
                <a:solidFill>
                  <a:srgbClr val="00B0F0"/>
                </a:solidFill>
                <a:latin typeface="Times New Roman"/>
                <a:ea typeface="华文细黑"/>
                <a:cs typeface="Courier New"/>
              </a:rPr>
              <a:t>(2014·</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《粮食》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原文见本节专题二考点二</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500"/>
              </a:lnSpc>
              <a:spcAft>
                <a:spcPts val="0"/>
              </a:spcAft>
            </a:pPr>
            <a:r>
              <a:rPr lang="en-US" altLang="zh-CN" sz="2600" kern="100" dirty="0">
                <a:latin typeface="Times New Roman"/>
                <a:ea typeface="华文细黑"/>
                <a:cs typeface="Courier New"/>
              </a:rPr>
              <a:t>1</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综观全文，简析文中加点词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篡改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的内涵。</a:t>
            </a:r>
            <a:endParaRPr lang="zh-CN" altLang="zh-CN" sz="260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本题考查体会重要语句中重要词语的丰富含义的能力。题干中</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综观全文</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的提示至关重要，从整个句子看，粮食被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篡改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，是在综述粮食在当下的际遇，从后文中寻找呼应的段落，可将答题区间定在第</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段和第</a:t>
            </a: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段，整合提炼这两段内容，即可得出完整的答案</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403329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5246" y="-77306"/>
            <a:ext cx="8561888" cy="5215082"/>
          </a:xfrm>
          <a:prstGeom prst="rect">
            <a:avLst/>
          </a:prstGeom>
        </p:spPr>
        <p:txBody>
          <a:bodyPr>
            <a:spAutoFit/>
          </a:bodyPr>
          <a:lstStyle/>
          <a:p>
            <a:pPr algn="just">
              <a:lnSpc>
                <a:spcPts val="4500"/>
              </a:lnSpc>
              <a:spcAft>
                <a:spcPts val="0"/>
              </a:spcAft>
            </a:pPr>
            <a:r>
              <a:rPr lang="en-US" altLang="zh-CN" sz="2600" kern="100" dirty="0">
                <a:latin typeface="Times New Roman"/>
                <a:ea typeface="华文细黑"/>
                <a:cs typeface="Courier New"/>
              </a:rPr>
              <a:t>6</a:t>
            </a:r>
            <a:r>
              <a:rPr lang="en-US" altLang="zh-CN" sz="2600" kern="100" dirty="0">
                <a:latin typeface="Times New Roman"/>
                <a:ea typeface="微软雅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游人的告别只是一个概念一个情结一种诗情，而百万移民的告别才是实实在在撕心裂肺感天动地的。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这句话在文中的含意是什么？</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所给句子是个复句，用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字表明是转折关系，讲游人是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，说移民是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正</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，是重点。故答案应对这个内部层次分两层解说。</a:t>
            </a:r>
            <a:endParaRPr lang="zh-CN" altLang="zh-CN" sz="1050" kern="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游人的告别只是对</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原始长江三峡</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景点的告别，由此生出的只是怜惜、惆怅和失落。百万移民的告别则是故土难离的割舍之痛和舍弃家园的巨大牺牲</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54662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867" y="223257"/>
            <a:ext cx="8821322" cy="4580741"/>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高考考查所选的句子一般在结构上较为复杂，或是修饰、限制成分较多的单句，或是层次较多的复句。结构层次的复杂决定了表意的丰富。在分析句子含意时，如果能准确分析其内部结构层次关系，做到合理、有条理的切分，也会获得句子的丰富含意。如在理解转折类句子的含意时，既要关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的前一层面，又要关注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转折</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的后一层面</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val="1970436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867" y="-43398"/>
            <a:ext cx="8821322" cy="5221942"/>
          </a:xfrm>
          <a:prstGeom prst="rect">
            <a:avLst/>
          </a:prstGeom>
        </p:spPr>
        <p:txBody>
          <a:bodyPr>
            <a:spAutoFit/>
          </a:bodyPr>
          <a:lstStyle/>
          <a:p>
            <a:pPr algn="just">
              <a:lnSpc>
                <a:spcPts val="5000"/>
              </a:lnSpc>
            </a:pPr>
            <a:r>
              <a:rPr lang="zh-CN" altLang="zh-CN" sz="2600" kern="100" dirty="0">
                <a:solidFill>
                  <a:srgbClr val="C00000"/>
                </a:solidFill>
                <a:latin typeface="Times New Roman"/>
                <a:ea typeface="华文细黑"/>
                <a:cs typeface="Times New Roman"/>
              </a:rPr>
              <a:t>角度三　从句内句外两个层面分析其丰富含意</a:t>
            </a:r>
          </a:p>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湖南</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阅读下面的文字，完成文后题目</a:t>
            </a:r>
            <a:r>
              <a:rPr lang="zh-CN" altLang="zh-CN" sz="2600" kern="100" dirty="0" smtClean="0">
                <a:latin typeface="Times New Roman"/>
                <a:ea typeface="华文细黑"/>
                <a:cs typeface="Times New Roman"/>
              </a:rPr>
              <a:t>。</a:t>
            </a:r>
            <a:endParaRPr lang="en-US" altLang="zh-CN" sz="1050" kern="100" dirty="0">
              <a:latin typeface="宋体"/>
              <a:cs typeface="Courier New"/>
            </a:endParaRPr>
          </a:p>
          <a:p>
            <a:pPr algn="just">
              <a:lnSpc>
                <a:spcPts val="5000"/>
              </a:lnSpc>
              <a:spcAft>
                <a:spcPts val="0"/>
              </a:spcAft>
            </a:pPr>
            <a:r>
              <a:rPr lang="en-US" altLang="zh-CN" sz="1050" kern="100" dirty="0">
                <a:latin typeface="宋体"/>
                <a:ea typeface="华文细黑"/>
                <a:cs typeface="Courier New"/>
              </a:rPr>
              <a:t> </a:t>
            </a:r>
            <a:r>
              <a:rPr lang="en-US" altLang="zh-CN" sz="1050" kern="100" dirty="0" smtClean="0">
                <a:latin typeface="宋体"/>
                <a:ea typeface="华文细黑"/>
                <a:cs typeface="Courier New"/>
              </a:rPr>
              <a:t>       </a:t>
            </a:r>
            <a:r>
              <a:rPr lang="zh-CN" altLang="zh-CN" sz="2600" kern="100" dirty="0" smtClean="0">
                <a:latin typeface="Times New Roman"/>
                <a:ea typeface="华文细黑"/>
                <a:cs typeface="Times New Roman"/>
              </a:rPr>
              <a:t>未</a:t>
            </a:r>
            <a:r>
              <a:rPr lang="zh-CN" altLang="zh-CN" sz="2600" kern="100" dirty="0">
                <a:latin typeface="Times New Roman"/>
                <a:ea typeface="华文细黑"/>
                <a:cs typeface="Times New Roman"/>
              </a:rPr>
              <a:t>名社是在一间破小屋子里，其骨干就是素园。</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编者加</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我最初的记忆是在这破寨里看见了素园，一个瘦小，精明，正经的青年，窗前的几排破旧外国书，在证明他穷着也还是钉住着文学。然而，我同时又有了一种坏印象，觉得和他是很难交往的，因为他笑影少。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笑影少</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原是未名社同人的一种特色，不过素园显得最分明，一下子就能够令人感得</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7973047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8867" y="-123885"/>
            <a:ext cx="8821322" cy="5286062"/>
          </a:xfrm>
          <a:prstGeom prst="rect">
            <a:avLst/>
          </a:prstGeom>
        </p:spPr>
        <p:txBody>
          <a:bodyPr>
            <a:spAutoFit/>
          </a:bodyPr>
          <a:lstStyle/>
          <a:p>
            <a:pPr algn="just">
              <a:lnSpc>
                <a:spcPts val="4500"/>
              </a:lnSpc>
              <a:spcAft>
                <a:spcPts val="0"/>
              </a:spcAft>
            </a:pPr>
            <a:r>
              <a:rPr lang="zh-CN" altLang="zh-CN" sz="2600" kern="100" dirty="0">
                <a:latin typeface="Times New Roman"/>
                <a:ea typeface="华文细黑"/>
                <a:cs typeface="Times New Roman"/>
              </a:rPr>
              <a:t>但到后来，我知道我的判断是错误了，和他也并不难于交往。他的不很笑，大约是因为年龄的不同，对我的一种特别态度罢，可惜我不能化为青年，使大家忘掉彼我，得到确证了。这真相，我想，霁野他们是知道的。</a:t>
            </a:r>
            <a:endParaRPr lang="zh-CN" altLang="zh-CN" sz="2600" kern="100" dirty="0">
              <a:latin typeface="宋体"/>
              <a:cs typeface="Courier New"/>
            </a:endParaRPr>
          </a:p>
          <a:p>
            <a:pPr algn="just">
              <a:lnSpc>
                <a:spcPts val="45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但</a:t>
            </a:r>
            <a:r>
              <a:rPr lang="zh-CN" altLang="zh-CN" sz="2600" kern="100" dirty="0">
                <a:latin typeface="Times New Roman"/>
                <a:ea typeface="华文细黑"/>
                <a:cs typeface="Times New Roman"/>
              </a:rPr>
              <a:t>待到我明白了我的误解之后，却同时又发见了一个他的致命伤：他太认真；虽然似乎沉静，然而他激烈。认真会是人的致命伤的么？至少，在那时以至现在，可以是的。一认真，便容易趋于激烈，发扬则送掉自己的命，</a:t>
            </a:r>
            <a:r>
              <a:rPr lang="zh-CN" altLang="zh-CN" sz="2600" u="heavy" kern="100" dirty="0">
                <a:latin typeface="Times New Roman"/>
                <a:ea typeface="华文细黑"/>
                <a:cs typeface="Times New Roman"/>
              </a:rPr>
              <a:t>沉静着，又啮碎了自己的心</a:t>
            </a:r>
            <a:r>
              <a:rPr lang="zh-CN" altLang="zh-CN" sz="2600" u="heavy" kern="100" dirty="0" smtClean="0">
                <a:latin typeface="Times New Roman"/>
                <a:ea typeface="华文细黑"/>
                <a:cs typeface="Times New Roman"/>
              </a:rPr>
              <a:t>。</a:t>
            </a:r>
            <a:r>
              <a:rPr lang="en-US" altLang="zh-CN" sz="2600" u="heavy" kern="100" dirty="0" smtClean="0">
                <a:latin typeface="Times New Roman"/>
                <a:ea typeface="华文细黑"/>
                <a:cs typeface="Times New Roman"/>
              </a:rPr>
              <a:t>	</a:t>
            </a:r>
            <a:r>
              <a:rPr lang="en-US" altLang="zh-CN" sz="2600" kern="100" dirty="0" smtClean="0">
                <a:latin typeface="Times New Roman"/>
                <a:ea typeface="华文细黑"/>
                <a:cs typeface="Times New Roman"/>
              </a:rPr>
              <a:t>     </a:t>
            </a: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节选自鲁迅《忆韦素园君》，有删改</a:t>
            </a:r>
            <a:r>
              <a:rPr lang="en-US" altLang="zh-CN" sz="2600" kern="100" dirty="0" smtClean="0">
                <a:latin typeface="Times New Roman"/>
                <a:ea typeface="华文细黑"/>
                <a:cs typeface="Courier New"/>
              </a:rPr>
              <a:t>)</a:t>
            </a:r>
            <a:endParaRPr lang="zh-CN" altLang="zh-CN" sz="2600" kern="100" dirty="0">
              <a:latin typeface="宋体"/>
              <a:cs typeface="Courier New"/>
            </a:endParaRPr>
          </a:p>
        </p:txBody>
      </p:sp>
    </p:spTree>
    <p:extLst>
      <p:ext uri="{BB962C8B-B14F-4D97-AF65-F5344CB8AC3E}">
        <p14:creationId xmlns:p14="http://schemas.microsoft.com/office/powerpoint/2010/main" val="41993232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4761" y="123478"/>
            <a:ext cx="8909535" cy="4708981"/>
          </a:xfrm>
          <a:prstGeom prst="rect">
            <a:avLst/>
          </a:prstGeom>
        </p:spPr>
        <p:txBody>
          <a:bodyPr>
            <a:spAutoFit/>
          </a:bodyPr>
          <a:lstStyle/>
          <a:p>
            <a:pPr algn="just">
              <a:lnSpc>
                <a:spcPts val="4500"/>
              </a:lnSpc>
              <a:spcAft>
                <a:spcPts val="0"/>
              </a:spcAft>
            </a:pPr>
            <a:r>
              <a:rPr lang="en-US" altLang="zh-CN" sz="2600" kern="100" spc="-100" dirty="0">
                <a:latin typeface="Times New Roman"/>
                <a:ea typeface="华文细黑"/>
                <a:cs typeface="Courier New"/>
              </a:rPr>
              <a:t>7</a:t>
            </a:r>
            <a:r>
              <a:rPr lang="en-US" altLang="zh-CN" sz="2600" kern="100" spc="-100" dirty="0">
                <a:latin typeface="Times New Roman"/>
                <a:ea typeface="微软雅黑"/>
                <a:cs typeface="Courier New"/>
              </a:rPr>
              <a:t>.</a:t>
            </a:r>
            <a:r>
              <a:rPr lang="zh-CN" altLang="zh-CN" sz="2600" kern="100" spc="-100" dirty="0">
                <a:latin typeface="Times New Roman"/>
                <a:ea typeface="华文细黑"/>
                <a:cs typeface="Times New Roman"/>
              </a:rPr>
              <a:t>谈谈你对文中</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沉静着，又啮碎了自己的心</a:t>
            </a:r>
            <a:r>
              <a:rPr lang="en-US" altLang="zh-CN" sz="2600" kern="100" spc="-100" dirty="0">
                <a:latin typeface="宋体"/>
                <a:ea typeface="华文细黑"/>
                <a:cs typeface="Times New Roman"/>
              </a:rPr>
              <a:t>”</a:t>
            </a:r>
            <a:r>
              <a:rPr lang="zh-CN" altLang="zh-CN" sz="2600" kern="100" spc="-100" dirty="0">
                <a:latin typeface="Times New Roman"/>
                <a:ea typeface="华文细黑"/>
                <a:cs typeface="Times New Roman"/>
              </a:rPr>
              <a:t>这句话的理解。</a:t>
            </a:r>
            <a:endParaRPr lang="zh-CN" altLang="zh-CN" sz="1050" kern="100" spc="-100" dirty="0">
              <a:latin typeface="宋体"/>
              <a:cs typeface="Courier New"/>
            </a:endParaRPr>
          </a:p>
          <a:p>
            <a:pPr algn="just">
              <a:lnSpc>
                <a:spcPts val="45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单看这一句，似乎写出了韦素园的沉默个性，这个性让他内心痛苦。但如果联系上一句看，作者说话的重心并不在此，而在于写韦君的认真、激烈及这种性格影响他的身体健康。因此，必须从句外看，才能发现它的另一层意思。</a:t>
            </a:r>
            <a:endParaRPr lang="zh-CN" altLang="zh-CN" sz="1050" kern="100" dirty="0">
              <a:latin typeface="宋体"/>
              <a:cs typeface="Courier New"/>
            </a:endParaRPr>
          </a:p>
          <a:p>
            <a:pPr algn="just">
              <a:lnSpc>
                <a:spcPts val="4500"/>
              </a:lnSpc>
              <a:spcAft>
                <a:spcPts val="0"/>
              </a:spcAft>
            </a:pPr>
            <a:r>
              <a:rPr lang="zh-CN" altLang="zh-CN" sz="2600" kern="100" spc="-100" dirty="0">
                <a:solidFill>
                  <a:srgbClr val="0000FF"/>
                </a:solidFill>
                <a:latin typeface="Times New Roman"/>
                <a:ea typeface="华文细黑"/>
                <a:cs typeface="Times New Roman"/>
              </a:rPr>
              <a:t>答案</a:t>
            </a:r>
            <a:r>
              <a:rPr lang="zh-CN" altLang="zh-CN" sz="2600" kern="100" spc="-100" dirty="0">
                <a:latin typeface="Times New Roman"/>
                <a:ea typeface="华文细黑"/>
                <a:cs typeface="Times New Roman"/>
              </a:rPr>
              <a:t>　</a:t>
            </a:r>
            <a:r>
              <a:rPr lang="en-US" altLang="zh-CN" sz="2600" kern="100" spc="-100" dirty="0">
                <a:solidFill>
                  <a:schemeClr val="accent6">
                    <a:lumMod val="75000"/>
                  </a:schemeClr>
                </a:solidFill>
                <a:latin typeface="宋体"/>
                <a:ea typeface="华文细黑"/>
                <a:cs typeface="Times New Roman"/>
              </a:rPr>
              <a:t>①</a:t>
            </a:r>
            <a:r>
              <a:rPr lang="zh-CN" altLang="zh-CN" sz="2600" kern="100" spc="-100" dirty="0">
                <a:solidFill>
                  <a:schemeClr val="accent6">
                    <a:lumMod val="75000"/>
                  </a:schemeClr>
                </a:solidFill>
                <a:latin typeface="Times New Roman"/>
                <a:ea typeface="华文细黑"/>
                <a:cs typeface="Times New Roman"/>
              </a:rPr>
              <a:t>韦素园这样的人面对当时的社会，如果保持沉默的话，内心就会十分痛苦；</a:t>
            </a:r>
            <a:r>
              <a:rPr lang="en-US" altLang="zh-CN" sz="2600" kern="100" spc="-100" dirty="0">
                <a:solidFill>
                  <a:schemeClr val="accent6">
                    <a:lumMod val="75000"/>
                  </a:schemeClr>
                </a:solidFill>
                <a:latin typeface="宋体"/>
                <a:ea typeface="华文细黑"/>
                <a:cs typeface="Times New Roman"/>
              </a:rPr>
              <a:t>②</a:t>
            </a:r>
            <a:r>
              <a:rPr lang="zh-CN" altLang="zh-CN" sz="2600" kern="100" spc="-100" dirty="0">
                <a:solidFill>
                  <a:schemeClr val="accent6">
                    <a:lumMod val="75000"/>
                  </a:schemeClr>
                </a:solidFill>
                <a:latin typeface="Times New Roman"/>
                <a:ea typeface="华文细黑"/>
                <a:cs typeface="Times New Roman"/>
              </a:rPr>
              <a:t>表现了鲁迅对韦素园认真、激烈性格的透彻了解，及对他这种性格严重影响健康的痛惜与无奈</a:t>
            </a:r>
            <a:r>
              <a:rPr lang="zh-CN" altLang="zh-CN" sz="2600" kern="100" spc="-100" dirty="0" smtClean="0">
                <a:solidFill>
                  <a:schemeClr val="accent6">
                    <a:lumMod val="75000"/>
                  </a:schemeClr>
                </a:solidFill>
                <a:latin typeface="Times New Roman"/>
                <a:ea typeface="华文细黑"/>
                <a:cs typeface="Times New Roman"/>
              </a:rPr>
              <a:t>。</a:t>
            </a:r>
            <a:endParaRPr lang="zh-CN" altLang="zh-CN" sz="1050" kern="100" spc="-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55849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537" y="447412"/>
            <a:ext cx="8733982"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很多句子，自身含着一层意思，但如果从它的外部环境看，又有着另外一些意思，这就叫</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言在此而意在彼</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。因此，既要立足于句内，又要从相邻、段意、主旨甚至写作的背景、作者的创作意图等句外因素去分析，内外结合，才能锁定其丰富含意</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9013248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537" y="-201920"/>
            <a:ext cx="8733982" cy="5221942"/>
          </a:xfrm>
          <a:prstGeom prst="rect">
            <a:avLst/>
          </a:prstGeom>
        </p:spPr>
        <p:txBody>
          <a:bodyPr>
            <a:spAutoFit/>
          </a:bodyPr>
          <a:lstStyle/>
          <a:p>
            <a:pPr algn="just">
              <a:lnSpc>
                <a:spcPts val="5000"/>
              </a:lnSpc>
            </a:pPr>
            <a:r>
              <a:rPr lang="zh-CN" altLang="zh-CN" sz="2600" kern="100" dirty="0">
                <a:solidFill>
                  <a:srgbClr val="C00000"/>
                </a:solidFill>
                <a:latin typeface="Times New Roman"/>
                <a:ea typeface="华文细黑"/>
                <a:cs typeface="Times New Roman"/>
              </a:rPr>
              <a:t>角度四　从因果关系分析其丰富含意</a:t>
            </a:r>
          </a:p>
          <a:p>
            <a:pPr algn="just">
              <a:lnSpc>
                <a:spcPts val="5000"/>
              </a:lnSpc>
              <a:spcAft>
                <a:spcPts val="0"/>
              </a:spcAft>
            </a:pPr>
            <a:r>
              <a:rPr lang="en-US" altLang="zh-CN" sz="2600" kern="100" dirty="0">
                <a:solidFill>
                  <a:srgbClr val="00B0F0"/>
                </a:solidFill>
                <a:latin typeface="Times New Roman"/>
                <a:ea typeface="华文细黑"/>
                <a:cs typeface="Courier New"/>
              </a:rPr>
              <a:t>(2012·</a:t>
            </a:r>
            <a:r>
              <a:rPr lang="zh-CN" altLang="zh-CN" sz="2600" kern="100" dirty="0">
                <a:solidFill>
                  <a:srgbClr val="00B0F0"/>
                </a:solidFill>
                <a:latin typeface="Times New Roman"/>
                <a:ea typeface="华文细黑"/>
                <a:cs typeface="Times New Roman"/>
              </a:rPr>
              <a:t>大纲全国</a:t>
            </a:r>
            <a:r>
              <a:rPr lang="en-US" altLang="zh-CN" sz="2600" kern="100" dirty="0">
                <a:solidFill>
                  <a:srgbClr val="00B0F0"/>
                </a:solidFill>
                <a:latin typeface="Times New Roman"/>
                <a:ea typeface="华文细黑"/>
                <a:cs typeface="Courier New"/>
              </a:rPr>
              <a:t>)</a:t>
            </a:r>
            <a:r>
              <a:rPr lang="zh-CN" altLang="zh-CN" sz="2600" kern="100" dirty="0">
                <a:latin typeface="Times New Roman"/>
                <a:ea typeface="华文细黑"/>
                <a:cs typeface="Times New Roman"/>
              </a:rPr>
              <a:t>《听朗诵》</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原文见本节专题三考点一</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5000"/>
              </a:lnSpc>
              <a:spcAft>
                <a:spcPts val="0"/>
              </a:spcAft>
            </a:pPr>
            <a:r>
              <a:rPr lang="en-US" altLang="zh-CN" sz="2600" kern="100" dirty="0">
                <a:latin typeface="Times New Roman"/>
                <a:ea typeface="华文细黑"/>
                <a:cs typeface="Courier New"/>
              </a:rPr>
              <a:t>8</a:t>
            </a:r>
            <a:r>
              <a:rPr lang="en-US" altLang="zh-CN" sz="2600" kern="100" dirty="0">
                <a:latin typeface="Times New Roman"/>
                <a:ea typeface="微软雅黑"/>
                <a:cs typeface="Courier New"/>
              </a:rPr>
              <a:t>.</a:t>
            </a:r>
            <a:r>
              <a:rPr lang="zh-CN" altLang="zh-CN" sz="2600" kern="100" dirty="0">
                <a:latin typeface="Times New Roman"/>
                <a:ea typeface="华文细黑"/>
                <a:cs typeface="Times New Roman"/>
              </a:rPr>
              <a:t>解释下面的句子在文中的含意。</a:t>
            </a:r>
            <a:endParaRPr lang="zh-CN" altLang="zh-CN" sz="260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想到</a:t>
            </a:r>
            <a:r>
              <a:rPr lang="zh-CN" altLang="zh-CN" sz="2600" kern="100" dirty="0">
                <a:latin typeface="Times New Roman"/>
                <a:ea typeface="华文细黑"/>
                <a:cs typeface="Times New Roman"/>
              </a:rPr>
              <a:t>这里，我的心又平静了下来，清澈了下来。</a:t>
            </a:r>
            <a:endParaRPr lang="zh-CN" altLang="zh-CN" sz="2600" kern="100" dirty="0">
              <a:latin typeface="宋体"/>
              <a:cs typeface="Courier New"/>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理解这句话的关键，首先要明确</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指代的具体含义，其次是明确作者的心</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又平静了下来，清澈了下来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的原因。联系全文可知，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就是作者的思考和感慨。五位青年作家为革命献身的时代，已经成为历史</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254960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2537" y="238259"/>
            <a:ext cx="8733982" cy="4493731"/>
          </a:xfrm>
          <a:prstGeom prst="rect">
            <a:avLst/>
          </a:prstGeom>
        </p:spPr>
        <p:txBody>
          <a:bodyPr>
            <a:spAutoFit/>
          </a:bodyPr>
          <a:lstStyle/>
          <a:p>
            <a:pPr algn="just">
              <a:lnSpc>
                <a:spcPts val="5000"/>
              </a:lnSpc>
              <a:spcAft>
                <a:spcPts val="0"/>
              </a:spcAft>
            </a:pPr>
            <a:r>
              <a:rPr lang="zh-CN" altLang="zh-CN" sz="2600" kern="100" dirty="0">
                <a:latin typeface="Times New Roman"/>
                <a:ea typeface="华文细黑"/>
                <a:cs typeface="Times New Roman"/>
              </a:rPr>
              <a:t>作者认为，时过境迁，情随事变，很难要求后来的人也有同样的感情。这是作者对历史豁达的认识。同时，作者也认识到，因为鲁迅这篇充满血泪的文字，使这几位青年作家永远鲜明地印在凭吊者的心中，这是作者的心路历程，也是这篇散文的主旨，正是因为想通了这里，所以，作者的心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又平静了下来，清澈了下来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。只要把这两层原因讲清楚，该句含意也就清楚了</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Tree>
    <p:extLst>
      <p:ext uri="{BB962C8B-B14F-4D97-AF65-F5344CB8AC3E}">
        <p14:creationId xmlns:p14="http://schemas.microsoft.com/office/powerpoint/2010/main" val="15553493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8584" y="1434912"/>
            <a:ext cx="8561888" cy="1928926"/>
          </a:xfrm>
          <a:prstGeom prst="rect">
            <a:avLst/>
          </a:prstGeom>
        </p:spPr>
        <p:txBody>
          <a:bodyPr>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时间消磨了人的激情，情随事变是正常的；</a:t>
            </a: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鲁迅以其真挚的感情和不朽的文笔，使青年作家们青史留名，道义永存</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24328782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8584" y="663436"/>
            <a:ext cx="8561888" cy="3852530"/>
          </a:xfrm>
          <a:prstGeom prst="rect">
            <a:avLst/>
          </a:prstGeom>
        </p:spPr>
        <p:txBody>
          <a:bodyPr>
            <a:spAutoFit/>
          </a:bodyPr>
          <a:lstStyle/>
          <a:p>
            <a:pPr algn="just">
              <a:lnSpc>
                <a:spcPts val="5000"/>
              </a:lnSpc>
              <a:spcAft>
                <a:spcPts val="0"/>
              </a:spcAft>
            </a:pPr>
            <a:r>
              <a:rPr lang="zh-CN" altLang="zh-CN" sz="2600" kern="100" dirty="0">
                <a:solidFill>
                  <a:srgbClr val="E36C0A"/>
                </a:solidFill>
                <a:latin typeface="Times New Roman"/>
                <a:ea typeface="华文细黑"/>
                <a:cs typeface="Times New Roman"/>
              </a:rPr>
              <a:t>【精要点拨】</a:t>
            </a:r>
            <a:endParaRPr lang="zh-CN" altLang="zh-CN" sz="1050" kern="100" dirty="0">
              <a:latin typeface="宋体"/>
              <a:cs typeface="Courier New"/>
            </a:endParaRPr>
          </a:p>
          <a:p>
            <a:pPr algn="just">
              <a:lnSpc>
                <a:spcPts val="5000"/>
              </a:lnSpc>
              <a:spcAft>
                <a:spcPts val="0"/>
              </a:spcAft>
            </a:pPr>
            <a:r>
              <a:rPr lang="zh-CN" altLang="zh-CN" sz="2600" kern="100" dirty="0">
                <a:latin typeface="Times New Roman"/>
                <a:ea typeface="华文细黑"/>
                <a:cs typeface="Times New Roman"/>
              </a:rPr>
              <a:t>有些句子因位置的特殊性或自身的结构特点，在分析其含意时要从其原因角度出发，尤其是注意其多因性，这样才能掌握其丰富性。再者，文章的段与段、句与句之间，有时存在着或隐或显的因果关系。在阅读时就要善于据因索果，或就果求因，进行因果互解</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2066454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95" y="1066740"/>
            <a:ext cx="8611877" cy="2657138"/>
          </a:xfrm>
          <a:prstGeom prst="rect">
            <a:avLst/>
          </a:prstGeom>
          <a:noFill/>
        </p:spPr>
        <p:txBody>
          <a:bodyPr wrap="square" rtlCol="0">
            <a:spAutoFit/>
          </a:bodyPr>
          <a:lstStyle/>
          <a:p>
            <a:pPr algn="just">
              <a:lnSpc>
                <a:spcPts val="5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solidFill>
                  <a:schemeClr val="accent6">
                    <a:lumMod val="75000"/>
                  </a:schemeClr>
                </a:solidFill>
                <a:latin typeface="Times New Roman"/>
                <a:ea typeface="华文细黑"/>
                <a:cs typeface="Times New Roman"/>
              </a:rPr>
              <a:t>　</a:t>
            </a:r>
            <a:r>
              <a:rPr lang="en-US" altLang="zh-CN" sz="2600" kern="100" dirty="0">
                <a:solidFill>
                  <a:schemeClr val="accent6">
                    <a:lumMod val="75000"/>
                  </a:schemeClr>
                </a:solidFill>
                <a:latin typeface="宋体"/>
                <a:ea typeface="华文细黑"/>
                <a:cs typeface="Times New Roman"/>
              </a:rPr>
              <a:t>①</a:t>
            </a:r>
            <a:r>
              <a:rPr lang="zh-CN" altLang="zh-CN" sz="2600" kern="100" dirty="0">
                <a:solidFill>
                  <a:schemeClr val="accent6">
                    <a:lumMod val="75000"/>
                  </a:schemeClr>
                </a:solidFill>
                <a:latin typeface="Times New Roman"/>
                <a:ea typeface="华文细黑"/>
                <a:cs typeface="Times New Roman"/>
              </a:rPr>
              <a:t>机器切断了人与粮食之间的联系，对粮食的处理简单粗暴、毫无情感，颠覆了粮食、吃粮的人与吃本身。</a:t>
            </a:r>
            <a:endParaRPr lang="zh-CN" altLang="zh-CN" sz="1050" kern="100" dirty="0">
              <a:solidFill>
                <a:schemeClr val="accent6">
                  <a:lumMod val="75000"/>
                </a:schemeClr>
              </a:solidFill>
              <a:latin typeface="宋体"/>
              <a:cs typeface="Courier New"/>
            </a:endParaRPr>
          </a:p>
          <a:p>
            <a:pPr algn="just">
              <a:lnSpc>
                <a:spcPts val="5000"/>
              </a:lnSpc>
              <a:spcAft>
                <a:spcPts val="0"/>
              </a:spcAft>
            </a:pPr>
            <a:r>
              <a:rPr lang="en-US" altLang="zh-CN" sz="2600" kern="100" dirty="0">
                <a:solidFill>
                  <a:schemeClr val="accent6">
                    <a:lumMod val="75000"/>
                  </a:schemeClr>
                </a:solidFill>
                <a:latin typeface="宋体"/>
                <a:ea typeface="华文细黑"/>
                <a:cs typeface="Times New Roman"/>
              </a:rPr>
              <a:t>②</a:t>
            </a:r>
            <a:r>
              <a:rPr lang="zh-CN" altLang="zh-CN" sz="2600" kern="100" dirty="0">
                <a:solidFill>
                  <a:schemeClr val="accent6">
                    <a:lumMod val="75000"/>
                  </a:schemeClr>
                </a:solidFill>
                <a:latin typeface="Times New Roman"/>
                <a:ea typeface="华文细黑"/>
                <a:cs typeface="Times New Roman"/>
              </a:rPr>
              <a:t>化肥、激素和农药的出现，改写了季节、雨水，改写了生命的密码，食物因多而贱，人们对食物不再怀有敬意</a:t>
            </a:r>
            <a:r>
              <a:rPr lang="zh-CN" altLang="zh-CN" sz="26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3314716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8584" y="456694"/>
            <a:ext cx="8561888" cy="4773614"/>
          </a:xfrm>
          <a:prstGeom prst="rect">
            <a:avLst/>
          </a:prstGeom>
        </p:spPr>
        <p:txBody>
          <a:bodyPr>
            <a:spAutoFit/>
          </a:bodyPr>
          <a:lstStyle/>
          <a:p>
            <a:pPr algn="ctr">
              <a:lnSpc>
                <a:spcPct val="130000"/>
              </a:lnSpc>
              <a:spcAft>
                <a:spcPts val="0"/>
              </a:spcAft>
            </a:pP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两看法</a:t>
            </a:r>
            <a:r>
              <a:rPr lang="en-US" altLang="zh-CN" sz="2600" kern="100" dirty="0">
                <a:solidFill>
                  <a:srgbClr val="C00000"/>
                </a:solidFill>
                <a:latin typeface="宋体"/>
                <a:ea typeface="华文细黑"/>
                <a:cs typeface="Times New Roman"/>
              </a:rPr>
              <a:t>”</a:t>
            </a:r>
            <a:r>
              <a:rPr lang="zh-CN" altLang="zh-CN" sz="2600" kern="100" dirty="0">
                <a:solidFill>
                  <a:srgbClr val="C00000"/>
                </a:solidFill>
                <a:latin typeface="Times New Roman"/>
                <a:ea typeface="华文细黑"/>
                <a:cs typeface="Times New Roman"/>
              </a:rPr>
              <a:t>理解句子含意</a:t>
            </a:r>
            <a:endParaRPr lang="zh-CN" altLang="zh-CN" sz="1050" kern="100" dirty="0">
              <a:solidFill>
                <a:srgbClr val="C00000"/>
              </a:solidFill>
              <a:latin typeface="宋体"/>
              <a:cs typeface="Courier New"/>
            </a:endParaRPr>
          </a:p>
          <a:p>
            <a:pPr algn="just">
              <a:lnSpc>
                <a:spcPct val="130000"/>
              </a:lnSpc>
              <a:spcAft>
                <a:spcPts val="0"/>
              </a:spcAft>
            </a:pPr>
            <a:r>
              <a:rPr lang="zh-CN" altLang="zh-CN" sz="2600" kern="100" dirty="0">
                <a:latin typeface="Times New Roman"/>
                <a:ea typeface="华文细黑"/>
                <a:cs typeface="Times New Roman"/>
              </a:rPr>
              <a:t>理解句子含意，特别要强调对所给句子进行</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内外结合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地审视。</a:t>
            </a:r>
            <a:endParaRPr lang="zh-CN" altLang="zh-CN" sz="1050" kern="100" dirty="0">
              <a:latin typeface="宋体"/>
              <a:cs typeface="Courier New"/>
            </a:endParaRPr>
          </a:p>
          <a:p>
            <a:pPr>
              <a:lnSpc>
                <a:spcPct val="130000"/>
              </a:lnSpc>
            </a:pPr>
            <a:r>
              <a:rPr lang="zh-CN" altLang="zh-CN" sz="2600" dirty="0">
                <a:latin typeface="Times New Roman"/>
                <a:ea typeface="华文细黑"/>
                <a:cs typeface="Times New Roman"/>
              </a:rPr>
              <a:t>所谓</a:t>
            </a:r>
            <a:r>
              <a:rPr lang="en-US" altLang="zh-CN" sz="2600" dirty="0">
                <a:latin typeface="宋体"/>
                <a:ea typeface="华文细黑"/>
                <a:cs typeface="Times New Roman"/>
              </a:rPr>
              <a:t>“</a:t>
            </a:r>
            <a:r>
              <a:rPr lang="zh-CN" altLang="zh-CN" sz="2600" dirty="0">
                <a:latin typeface="Times New Roman"/>
                <a:ea typeface="华文细黑"/>
                <a:cs typeface="Times New Roman"/>
              </a:rPr>
              <a:t>内看</a:t>
            </a:r>
            <a:r>
              <a:rPr lang="en-US" altLang="zh-CN" sz="2600" dirty="0">
                <a:latin typeface="宋体"/>
                <a:ea typeface="华文细黑"/>
                <a:cs typeface="Times New Roman"/>
              </a:rPr>
              <a:t>”</a:t>
            </a:r>
            <a:r>
              <a:rPr lang="zh-CN" altLang="zh-CN" sz="2600" dirty="0">
                <a:latin typeface="Times New Roman"/>
                <a:ea typeface="华文细黑"/>
                <a:cs typeface="Times New Roman"/>
              </a:rPr>
              <a:t>，就是审视句子内部，一看句中关键词语是什么，要依词释句。二看句中表达有无特点，如是否用了修辞手法等，如有，则须用</a:t>
            </a:r>
            <a:r>
              <a:rPr lang="en-US" altLang="zh-CN" sz="2600" dirty="0">
                <a:latin typeface="宋体"/>
                <a:ea typeface="华文细黑"/>
                <a:cs typeface="Times New Roman"/>
              </a:rPr>
              <a:t>“</a:t>
            </a:r>
            <a:r>
              <a:rPr lang="zh-CN" altLang="zh-CN" sz="2600" dirty="0">
                <a:latin typeface="Times New Roman"/>
                <a:ea typeface="华文细黑"/>
                <a:cs typeface="Times New Roman"/>
              </a:rPr>
              <a:t>还原法</a:t>
            </a:r>
            <a:r>
              <a:rPr lang="en-US" altLang="zh-CN" sz="2600" dirty="0">
                <a:latin typeface="宋体"/>
                <a:ea typeface="华文细黑"/>
                <a:cs typeface="Times New Roman"/>
              </a:rPr>
              <a:t>”</a:t>
            </a:r>
            <a:r>
              <a:rPr lang="zh-CN" altLang="zh-CN" sz="2600" dirty="0">
                <a:latin typeface="Times New Roman"/>
                <a:ea typeface="华文细黑"/>
                <a:cs typeface="Times New Roman"/>
              </a:rPr>
              <a:t>写出其本意。三看句中结构，是单句还是复句，是单句，其主谓宾是什么；是复句，其层次、关系又是什么；看句中结构，决定了句意有几层要点，答案语言组织的形式。</a:t>
            </a:r>
            <a:endParaRPr lang="zh-CN" altLang="zh-CN" sz="1050" kern="100" dirty="0">
              <a:latin typeface="宋体"/>
              <a:cs typeface="Courier New"/>
            </a:endParaRPr>
          </a:p>
        </p:txBody>
      </p:sp>
      <p:sp>
        <p:nvSpPr>
          <p:cNvPr id="3" name="TextBox 2"/>
          <p:cNvSpPr txBox="1"/>
          <p:nvPr/>
        </p:nvSpPr>
        <p:spPr>
          <a:xfrm>
            <a:off x="95929" y="152053"/>
            <a:ext cx="1909497" cy="523220"/>
          </a:xfrm>
          <a:prstGeom prst="rect">
            <a:avLst/>
          </a:prstGeom>
          <a:noFill/>
        </p:spPr>
        <p:txBody>
          <a:bodyPr wrap="none" rtlCol="0">
            <a:spAutoFit/>
          </a:bodyPr>
          <a:lstStyle/>
          <a:p>
            <a:pPr marL="285750" indent="-285750">
              <a:buFont typeface="Wingdings" pitchFamily="2" charset="2"/>
              <a:buChar char="Ø"/>
            </a:pPr>
            <a:r>
              <a:rPr lang="zh-CN" altLang="en-US" sz="2800" b="1" dirty="0" smtClean="0">
                <a:solidFill>
                  <a:srgbClr val="00B0F0"/>
                </a:solidFill>
                <a:latin typeface="微软雅黑" pitchFamily="34" charset="-122"/>
                <a:ea typeface="微软雅黑" pitchFamily="34" charset="-122"/>
              </a:rPr>
              <a:t>考场妙招</a:t>
            </a:r>
            <a:endParaRPr lang="zh-CN" altLang="en-US" sz="2800" b="1" dirty="0">
              <a:solidFill>
                <a:srgbClr val="00B0F0"/>
              </a:solidFill>
              <a:latin typeface="微软雅黑" pitchFamily="34" charset="-122"/>
              <a:ea typeface="微软雅黑" pitchFamily="34" charset="-122"/>
            </a:endParaRPr>
          </a:p>
        </p:txBody>
      </p:sp>
    </p:spTree>
    <p:extLst>
      <p:ext uri="{BB962C8B-B14F-4D97-AF65-F5344CB8AC3E}">
        <p14:creationId xmlns:p14="http://schemas.microsoft.com/office/powerpoint/2010/main" val="24984791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8867" y="97073"/>
            <a:ext cx="8821322" cy="5066965"/>
          </a:xfrm>
          <a:prstGeom prst="rect">
            <a:avLst/>
          </a:prstGeom>
        </p:spPr>
        <p:txBody>
          <a:bodyPr>
            <a:spAutoFit/>
          </a:bodyPr>
          <a:lstStyle/>
          <a:p>
            <a:pPr algn="just">
              <a:lnSpc>
                <a:spcPct val="140000"/>
              </a:lnSpc>
              <a:spcAft>
                <a:spcPts val="0"/>
              </a:spcAft>
            </a:pPr>
            <a:r>
              <a:rPr lang="zh-CN" altLang="zh-CN" sz="2600" dirty="0">
                <a:latin typeface="Times New Roman"/>
                <a:ea typeface="华文细黑"/>
                <a:cs typeface="Times New Roman"/>
              </a:rPr>
              <a:t>所谓</a:t>
            </a:r>
            <a:r>
              <a:rPr lang="en-US" altLang="zh-CN" sz="2600" dirty="0">
                <a:latin typeface="宋体"/>
                <a:ea typeface="华文细黑"/>
                <a:cs typeface="Times New Roman"/>
              </a:rPr>
              <a:t>“</a:t>
            </a:r>
            <a:r>
              <a:rPr lang="zh-CN" altLang="zh-CN" sz="2600" dirty="0">
                <a:latin typeface="Times New Roman"/>
                <a:ea typeface="华文细黑"/>
                <a:cs typeface="Times New Roman"/>
              </a:rPr>
              <a:t>外看</a:t>
            </a:r>
            <a:r>
              <a:rPr lang="en-US" altLang="zh-CN" sz="2600" dirty="0">
                <a:latin typeface="宋体"/>
                <a:ea typeface="华文细黑"/>
                <a:cs typeface="Times New Roman"/>
              </a:rPr>
              <a:t>”</a:t>
            </a:r>
            <a:r>
              <a:rPr lang="zh-CN" altLang="zh-CN" sz="2600" dirty="0">
                <a:latin typeface="Times New Roman"/>
                <a:ea typeface="华文细黑"/>
                <a:cs typeface="Times New Roman"/>
              </a:rPr>
              <a:t>，就是审视句子外部</a:t>
            </a:r>
            <a:r>
              <a:rPr lang="en-US" altLang="zh-CN" sz="2600" dirty="0">
                <a:latin typeface="Times New Roman"/>
                <a:ea typeface="华文细黑"/>
              </a:rPr>
              <a:t>(</a:t>
            </a:r>
            <a:r>
              <a:rPr lang="zh-CN" altLang="zh-CN" sz="2600" dirty="0">
                <a:latin typeface="Times New Roman"/>
                <a:ea typeface="华文细黑"/>
                <a:cs typeface="Times New Roman"/>
              </a:rPr>
              <a:t>环境</a:t>
            </a:r>
            <a:r>
              <a:rPr lang="en-US" altLang="zh-CN" sz="2600" dirty="0">
                <a:latin typeface="Times New Roman"/>
                <a:ea typeface="华文细黑"/>
              </a:rPr>
              <a:t>)</a:t>
            </a:r>
            <a:r>
              <a:rPr lang="zh-CN" altLang="zh-CN" sz="2600" dirty="0">
                <a:latin typeface="Times New Roman"/>
                <a:ea typeface="华文细黑"/>
                <a:cs typeface="Times New Roman"/>
              </a:rPr>
              <a:t>：一看相邻语句，有无邻句互解；二看所在的段落甚至主旨，句意是要结合段意、主旨来分析的；三看说话人，此句话是文中人物说的还是作者说的，无论是谁说的，都别忘了作者的表达意图</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40000"/>
              </a:lnSpc>
              <a:spcAft>
                <a:spcPts val="0"/>
              </a:spcAft>
            </a:pPr>
            <a:r>
              <a:rPr lang="zh-CN" altLang="zh-CN" sz="2600" kern="100" dirty="0">
                <a:latin typeface="Times New Roman"/>
                <a:ea typeface="华文细黑"/>
                <a:cs typeface="Times New Roman"/>
              </a:rPr>
              <a:t>一个句子的含意，到底要看哪个</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些</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角度进而作出解释，取决于该句的特点及对其特点的准确而综合的判断。</a:t>
            </a:r>
            <a:endParaRPr lang="zh-CN" altLang="zh-CN" sz="2600" kern="100" dirty="0">
              <a:latin typeface="宋体"/>
              <a:cs typeface="Courier New"/>
            </a:endParaRPr>
          </a:p>
          <a:p>
            <a:pPr>
              <a:lnSpc>
                <a:spcPct val="140000"/>
              </a:lnSpc>
            </a:pPr>
            <a:r>
              <a:rPr lang="zh-CN" altLang="zh-CN" sz="2600" dirty="0">
                <a:latin typeface="Times New Roman"/>
                <a:ea typeface="华文细黑"/>
                <a:cs typeface="Times New Roman"/>
              </a:rPr>
              <a:t>句子含意题答题没有固定模式。一般说来，先说表层含意，再说深层含意；先说句内含意，再说句外含意；先说关键词语的含义，再说作者所要表达的意图和感情。</a:t>
            </a:r>
            <a:endParaRPr lang="zh-CN" altLang="zh-CN" sz="2600" kern="100" dirty="0">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1560" y="1146880"/>
            <a:ext cx="7750965" cy="1928926"/>
          </a:xfrm>
          <a:prstGeom prst="rect">
            <a:avLst/>
          </a:prstGeom>
        </p:spPr>
        <p:txBody>
          <a:bodyPr>
            <a:spAutoFit/>
          </a:bodyPr>
          <a:lstStyle/>
          <a:p>
            <a:pPr algn="just">
              <a:lnSpc>
                <a:spcPts val="5000"/>
              </a:lnSpc>
              <a:spcAft>
                <a:spcPts val="0"/>
              </a:spcAft>
            </a:pPr>
            <a:r>
              <a:rPr lang="zh-CN" altLang="zh-CN" sz="2800" dirty="0">
                <a:latin typeface="Times New Roman"/>
                <a:ea typeface="华文细黑"/>
                <a:cs typeface="Times New Roman"/>
              </a:rPr>
              <a:t>注意句子含意理解、分析题的变化形式：对句中所含人物情感、心理进行分析。对这类变式题特别要联系上下文，结合句意进行揣摩、品味。</a:t>
            </a:r>
            <a:endParaRPr lang="zh-CN" altLang="zh-CN" sz="2800" kern="100" dirty="0">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8584" y="411510"/>
            <a:ext cx="8561888" cy="4334520"/>
          </a:xfrm>
          <a:prstGeom prst="rect">
            <a:avLst/>
          </a:prstGeom>
        </p:spPr>
        <p:txBody>
          <a:bodyPr>
            <a:spAutoFit/>
          </a:bodyPr>
          <a:lstStyle/>
          <a:p>
            <a:pPr algn="just">
              <a:lnSpc>
                <a:spcPts val="5000"/>
              </a:lnSpc>
              <a:spcAft>
                <a:spcPts val="0"/>
              </a:spcAft>
            </a:pPr>
            <a:r>
              <a:rPr lang="zh-CN" altLang="zh-CN" sz="2600" kern="100" dirty="0" smtClean="0">
                <a:solidFill>
                  <a:srgbClr val="E36C0A"/>
                </a:solidFill>
                <a:latin typeface="Times New Roman"/>
                <a:ea typeface="华文细黑"/>
                <a:cs typeface="Times New Roman"/>
              </a:rPr>
              <a:t>【</a:t>
            </a:r>
            <a:r>
              <a:rPr lang="zh-CN" altLang="en-US" sz="2600" kern="100" dirty="0">
                <a:solidFill>
                  <a:srgbClr val="E36C0A"/>
                </a:solidFill>
                <a:latin typeface="Times New Roman"/>
                <a:ea typeface="华文细黑"/>
                <a:cs typeface="Times New Roman"/>
              </a:rPr>
              <a:t>不妨一试</a:t>
            </a:r>
            <a:r>
              <a:rPr lang="zh-CN" altLang="zh-CN" sz="2600" kern="100" dirty="0" smtClean="0">
                <a:solidFill>
                  <a:srgbClr val="E36C0A"/>
                </a:solidFill>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三</a:t>
            </a:r>
            <a:r>
              <a:rPr lang="zh-CN" altLang="zh-CN" sz="2600" kern="100" dirty="0">
                <a:latin typeface="Times New Roman"/>
                <a:ea typeface="华文细黑"/>
                <a:cs typeface="Times New Roman"/>
              </a:rPr>
              <a:t>苏园好大好空旷。已经没有了什么人，容我独自站立，我的心头正起波澜。仰头看天，一轮圆月早挂在那里，云走枝头，视线迷乱。站在三苏卧眠地，就像站在一个圣殿，一个离奇的境界，没有阴森感，倒是荡漾着一种激扬豪放的气息</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43355" y="683375"/>
            <a:ext cx="8477117" cy="3693319"/>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三</a:t>
            </a:r>
            <a:r>
              <a:rPr lang="zh-CN" altLang="zh-CN" sz="2600" kern="100" dirty="0">
                <a:latin typeface="Times New Roman"/>
                <a:ea typeface="华文细黑"/>
                <a:cs typeface="Times New Roman"/>
              </a:rPr>
              <a:t>座坟前各有一石头供台，香炉香壶，仅此而已。没有什么陪葬物，陪葬他们的，只有诗词文章。再就是不断有人来焚香，香烟袅袅，似一些话语，絮絮叨叨。有人会抓一把土去，觉得那土里有文气，使得坟永远不大。来的人都说，这样好，这样更显得近乎，生前不图地位显赫，死后更不图什么</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8109" y="123478"/>
            <a:ext cx="8561888" cy="4893647"/>
          </a:xfrm>
          <a:prstGeom prst="rect">
            <a:avLst/>
          </a:prstGeom>
        </p:spPr>
        <p:txBody>
          <a:bodyPr>
            <a:spAutoFit/>
          </a:bodyPr>
          <a:lstStyle/>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这里</a:t>
            </a:r>
            <a:r>
              <a:rPr lang="zh-CN" altLang="zh-CN" sz="2600" dirty="0">
                <a:latin typeface="Times New Roman"/>
                <a:ea typeface="华文细黑"/>
                <a:cs typeface="Times New Roman"/>
              </a:rPr>
              <a:t>是苏轼吗？我对你有着一种特殊的情感。我曾经到过你的黄州，那是你生命中最难堪的一段，空庖寒菜，破灶湿苇，但你却写出了《赤壁怀古》，留下了《寒食帖》。我还去过惠州，你在那里吟出</a:t>
            </a:r>
            <a:r>
              <a:rPr lang="en-US" altLang="zh-CN" sz="2600" dirty="0">
                <a:latin typeface="宋体"/>
                <a:ea typeface="华文细黑"/>
                <a:cs typeface="Times New Roman"/>
              </a:rPr>
              <a:t>“</a:t>
            </a:r>
            <a:r>
              <a:rPr lang="zh-CN" altLang="zh-CN" sz="2600" dirty="0">
                <a:latin typeface="Times New Roman"/>
                <a:ea typeface="华文细黑"/>
                <a:cs typeface="Times New Roman"/>
              </a:rPr>
              <a:t>日啖荔枝三百颗，不辞长作岭南人</a:t>
            </a:r>
            <a:r>
              <a:rPr lang="en-US" altLang="zh-CN" sz="2600" dirty="0">
                <a:latin typeface="宋体"/>
                <a:ea typeface="华文细黑"/>
                <a:cs typeface="Times New Roman"/>
              </a:rPr>
              <a:t>”</a:t>
            </a:r>
            <a:r>
              <a:rPr lang="zh-CN" altLang="zh-CN" sz="2600" dirty="0">
                <a:latin typeface="Times New Roman"/>
                <a:ea typeface="华文细黑"/>
                <a:cs typeface="Times New Roman"/>
              </a:rPr>
              <a:t>的乐观和豁达。</a:t>
            </a:r>
            <a:r>
              <a:rPr lang="en-US" altLang="zh-CN" sz="2600" dirty="0">
                <a:latin typeface="宋体"/>
                <a:ea typeface="华文细黑"/>
                <a:cs typeface="Times New Roman"/>
              </a:rPr>
              <a:t>“</a:t>
            </a:r>
            <a:r>
              <a:rPr lang="zh-CN" altLang="zh-CN" sz="2600" dirty="0">
                <a:latin typeface="Times New Roman"/>
                <a:ea typeface="华文细黑"/>
                <a:cs typeface="Times New Roman"/>
              </a:rPr>
              <a:t>月有阴晴圆缺，人有悲欢离合</a:t>
            </a:r>
            <a:r>
              <a:rPr lang="en-US" altLang="zh-CN" sz="2600" dirty="0">
                <a:latin typeface="宋体"/>
                <a:ea typeface="华文细黑"/>
                <a:cs typeface="Times New Roman"/>
              </a:rPr>
              <a:t>”“</a:t>
            </a:r>
            <a:r>
              <a:rPr lang="zh-CN" altLang="zh-CN" sz="2600" dirty="0">
                <a:latin typeface="Times New Roman"/>
                <a:ea typeface="华文细黑"/>
                <a:cs typeface="Times New Roman"/>
              </a:rPr>
              <a:t>世事一场大梦，人生几度秋凉。</a:t>
            </a:r>
            <a:r>
              <a:rPr lang="en-US" altLang="zh-CN" sz="2600" dirty="0">
                <a:latin typeface="宋体"/>
                <a:ea typeface="华文细黑"/>
                <a:cs typeface="Times New Roman"/>
              </a:rPr>
              <a:t>”</a:t>
            </a:r>
            <a:r>
              <a:rPr lang="zh-CN" altLang="zh-CN" sz="2600" dirty="0">
                <a:latin typeface="Times New Roman"/>
                <a:ea typeface="华文细黑"/>
                <a:cs typeface="Times New Roman"/>
              </a:rPr>
              <a:t>你虽拣尽寒枝，一蓑烟雨，却是</a:t>
            </a:r>
            <a:r>
              <a:rPr lang="en-US" altLang="zh-CN" sz="2600" dirty="0">
                <a:latin typeface="宋体"/>
                <a:ea typeface="华文细黑"/>
                <a:cs typeface="Times New Roman"/>
              </a:rPr>
              <a:t>“</a:t>
            </a:r>
            <a:r>
              <a:rPr lang="zh-CN" altLang="zh-CN" sz="2600" dirty="0">
                <a:latin typeface="Times New Roman"/>
                <a:ea typeface="华文细黑"/>
                <a:cs typeface="Times New Roman"/>
              </a:rPr>
              <a:t>忧患来临，一笑置之</a:t>
            </a:r>
            <a:r>
              <a:rPr lang="en-US" altLang="zh-CN" sz="2600" dirty="0">
                <a:latin typeface="宋体"/>
                <a:ea typeface="华文细黑"/>
                <a:cs typeface="Times New Roman"/>
              </a:rPr>
              <a:t>”</a:t>
            </a:r>
            <a:r>
              <a:rPr lang="zh-CN" altLang="zh-CN" sz="2600" dirty="0">
                <a:latin typeface="Times New Roman"/>
                <a:ea typeface="华文细黑"/>
                <a:cs typeface="Times New Roman"/>
              </a:rPr>
              <a:t>。随便打开诗词文集，打开书画食谱茶经，你都赫然其中。身后</a:t>
            </a:r>
            <a:r>
              <a:rPr lang="zh-CN" altLang="zh-CN" sz="2600" dirty="0" smtClean="0">
                <a:latin typeface="Times New Roman"/>
                <a:ea typeface="华文细黑"/>
                <a:cs typeface="Times New Roman"/>
              </a:rPr>
              <a:t>多</a:t>
            </a:r>
            <a:endParaRPr lang="zh-CN" altLang="zh-CN" sz="1050" kern="100" dirty="0">
              <a:latin typeface="宋体"/>
              <a:cs typeface="Courier New"/>
            </a:endParaRPr>
          </a:p>
        </p:txBody>
      </p:sp>
    </p:spTree>
    <p:extLst>
      <p:ext uri="{BB962C8B-B14F-4D97-AF65-F5344CB8AC3E}">
        <p14:creationId xmlns:p14="http://schemas.microsoft.com/office/powerpoint/2010/main" val="32639223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8109" y="630724"/>
            <a:ext cx="8561888" cy="3093154"/>
          </a:xfrm>
          <a:prstGeom prst="rect">
            <a:avLst/>
          </a:prstGeom>
        </p:spPr>
        <p:txBody>
          <a:bodyPr>
            <a:spAutoFit/>
          </a:bodyPr>
          <a:lstStyle/>
          <a:p>
            <a:pPr>
              <a:lnSpc>
                <a:spcPct val="150000"/>
              </a:lnSpc>
            </a:pPr>
            <a:r>
              <a:rPr lang="zh-CN" altLang="zh-CN" sz="2600" dirty="0" smtClean="0">
                <a:latin typeface="Times New Roman"/>
                <a:ea typeface="华文细黑"/>
                <a:cs typeface="Times New Roman"/>
              </a:rPr>
              <a:t>少</a:t>
            </a:r>
            <a:r>
              <a:rPr lang="zh-CN" altLang="zh-CN" sz="2600" dirty="0">
                <a:latin typeface="Times New Roman"/>
                <a:ea typeface="华文细黑"/>
                <a:cs typeface="Times New Roman"/>
              </a:rPr>
              <a:t>追随者，黄庭坚等四学士只是其一。今世有男人慨叹你人生突围，昂昂灵魂不屈命运；有女人直言要嫁就嫁苏东坡，将你视为多个层面可倚靠的绝好。历史就是这样，</a:t>
            </a:r>
            <a:r>
              <a:rPr lang="zh-CN" altLang="zh-CN" sz="2600" u="heavy" dirty="0">
                <a:latin typeface="Times New Roman"/>
                <a:ea typeface="华文细黑"/>
                <a:cs typeface="Times New Roman"/>
              </a:rPr>
              <a:t>毁弃一个人的同时，也成就了一个人</a:t>
            </a:r>
            <a:r>
              <a:rPr lang="zh-CN" altLang="zh-CN" sz="2600" u="heavy" dirty="0" smtClean="0">
                <a:latin typeface="Times New Roman"/>
                <a:ea typeface="华文细黑"/>
                <a:cs typeface="Times New Roman"/>
              </a:rPr>
              <a:t>。</a:t>
            </a:r>
            <a:endParaRPr lang="en-US" altLang="zh-CN" sz="2600" u="heavy" dirty="0" smtClean="0">
              <a:latin typeface="Times New Roman"/>
              <a:ea typeface="华文细黑"/>
              <a:cs typeface="Times New Roman"/>
            </a:endParaRPr>
          </a:p>
          <a:p>
            <a:pPr>
              <a:lnSpc>
                <a:spcPct val="150000"/>
              </a:lnSpc>
            </a:pPr>
            <a:r>
              <a:rPr lang="en-US" altLang="zh-CN" sz="2600" dirty="0">
                <a:latin typeface="Times New Roman"/>
                <a:ea typeface="华文细黑"/>
                <a:cs typeface="Times New Roman"/>
              </a:rPr>
              <a:t> </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节选自王剑冰《拜谒三苏园》</a:t>
            </a:r>
            <a:r>
              <a:rPr lang="en-US" altLang="zh-CN" sz="2600" dirty="0">
                <a:latin typeface="Times New Roman"/>
                <a:ea typeface="华文细黑"/>
              </a:rPr>
              <a:t>)</a:t>
            </a:r>
            <a:endParaRPr lang="zh-CN" altLang="zh-CN" sz="1050" kern="100" dirty="0">
              <a:latin typeface="宋体"/>
              <a:cs typeface="Courier New"/>
            </a:endParaRPr>
          </a:p>
        </p:txBody>
      </p:sp>
    </p:spTree>
    <p:extLst>
      <p:ext uri="{BB962C8B-B14F-4D97-AF65-F5344CB8AC3E}">
        <p14:creationId xmlns:p14="http://schemas.microsoft.com/office/powerpoint/2010/main" val="32181039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1520" y="656566"/>
            <a:ext cx="8561888" cy="3298339"/>
          </a:xfrm>
          <a:prstGeom prst="rect">
            <a:avLst/>
          </a:prstGeom>
        </p:spPr>
        <p:txBody>
          <a:bodyPr>
            <a:spAutoFit/>
          </a:bodyPr>
          <a:lstStyle/>
          <a:p>
            <a:pPr algn="just">
              <a:lnSpc>
                <a:spcPts val="5000"/>
              </a:lnSpc>
              <a:spcAft>
                <a:spcPts val="0"/>
              </a:spcAft>
            </a:pPr>
            <a:r>
              <a:rPr lang="en-US" altLang="zh-CN" sz="2600" dirty="0" smtClean="0">
                <a:latin typeface="Times New Roman"/>
                <a:ea typeface="华文细黑"/>
              </a:rPr>
              <a:t>1.</a:t>
            </a:r>
            <a:r>
              <a:rPr lang="zh-CN" altLang="zh-CN" sz="2600" dirty="0" smtClean="0">
                <a:latin typeface="Times New Roman"/>
                <a:ea typeface="华文细黑"/>
                <a:cs typeface="Times New Roman"/>
              </a:rPr>
              <a:t>理解文章第三段中</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毁弃一个人的同时，也成就了一个人</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一句的含意。</a:t>
            </a:r>
            <a:endParaRPr lang="en-US" altLang="zh-CN" sz="2600" dirty="0" smtClean="0">
              <a:latin typeface="Times New Roman"/>
              <a:ea typeface="华文细黑"/>
              <a:cs typeface="Times New Roman"/>
            </a:endParaRPr>
          </a:p>
          <a:p>
            <a:pPr algn="just">
              <a:lnSpc>
                <a:spcPts val="5000"/>
              </a:lnSpc>
              <a:spcAft>
                <a:spcPts val="0"/>
              </a:spcAft>
            </a:pPr>
            <a:r>
              <a:rPr lang="zh-CN" altLang="zh-CN" sz="2600" kern="100" dirty="0">
                <a:solidFill>
                  <a:srgbClr val="0000FF"/>
                </a:solidFill>
                <a:latin typeface="Times New Roman"/>
                <a:ea typeface="华文细黑"/>
                <a:cs typeface="Times New Roman"/>
              </a:rPr>
              <a:t>答案　</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毁弃一个人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是指苏轼屡遭贬谪，仕途坎坷；</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成就了一个人</a:t>
            </a:r>
            <a:r>
              <a:rPr lang="en-US" altLang="zh-CN" sz="2600" dirty="0">
                <a:solidFill>
                  <a:schemeClr val="accent6">
                    <a:lumMod val="75000"/>
                  </a:schemeClr>
                </a:solidFill>
                <a:latin typeface="宋体"/>
                <a:ea typeface="华文细黑"/>
                <a:cs typeface="Times New Roman"/>
              </a:rPr>
              <a:t>”</a:t>
            </a:r>
            <a:r>
              <a:rPr lang="zh-CN" altLang="zh-CN" sz="2600" dirty="0">
                <a:solidFill>
                  <a:schemeClr val="accent6">
                    <a:lumMod val="75000"/>
                  </a:schemeClr>
                </a:solidFill>
                <a:latin typeface="Times New Roman"/>
                <a:ea typeface="华文细黑"/>
                <a:cs typeface="Times New Roman"/>
              </a:rPr>
              <a:t>是指他在文学、书法等方面取得了卓越成就，成为后世敬仰的对象。</a:t>
            </a:r>
            <a:endParaRPr lang="zh-CN" altLang="zh-CN" sz="260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8584" y="257969"/>
            <a:ext cx="8561888" cy="4893647"/>
          </a:xfrm>
          <a:prstGeom prst="rect">
            <a:avLst/>
          </a:prstGeom>
        </p:spPr>
        <p:txBody>
          <a:bodyPr>
            <a:spAutoFit/>
          </a:bodyPr>
          <a:lstStyle/>
          <a:p>
            <a:pPr algn="just">
              <a:lnSpc>
                <a:spcPct val="150000"/>
              </a:lnSpc>
              <a:spcAft>
                <a:spcPts val="0"/>
              </a:spcAft>
            </a:pPr>
            <a:r>
              <a:rPr lang="en-US" altLang="zh-CN" sz="2600" kern="100" dirty="0">
                <a:solidFill>
                  <a:srgbClr val="00B0F0"/>
                </a:solidFill>
                <a:latin typeface="Times New Roman"/>
                <a:ea typeface="华文细黑"/>
                <a:cs typeface="Times New Roman"/>
              </a:rPr>
              <a:t>(2014·</a:t>
            </a:r>
            <a:r>
              <a:rPr lang="zh-CN" altLang="zh-CN" sz="2600" kern="100" dirty="0">
                <a:solidFill>
                  <a:srgbClr val="00B0F0"/>
                </a:solidFill>
                <a:latin typeface="Times New Roman"/>
                <a:ea typeface="华文细黑"/>
                <a:cs typeface="Times New Roman"/>
              </a:rPr>
              <a:t>天津</a:t>
            </a:r>
            <a:r>
              <a:rPr lang="en-US" altLang="zh-CN" sz="2600" kern="100" dirty="0">
                <a:solidFill>
                  <a:srgbClr val="00B0F0"/>
                </a:solidFill>
                <a:latin typeface="Times New Roman"/>
                <a:ea typeface="华文细黑"/>
                <a:cs typeface="Times New Roman"/>
              </a:rPr>
              <a:t>)</a:t>
            </a: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枣香醉人</a:t>
            </a:r>
            <a:endParaRPr lang="zh-CN" altLang="zh-CN" sz="1050" kern="100" dirty="0">
              <a:latin typeface="宋体"/>
              <a:cs typeface="Courier New"/>
            </a:endParaRPr>
          </a:p>
          <a:p>
            <a:pPr algn="ctr">
              <a:lnSpc>
                <a:spcPct val="150000"/>
              </a:lnSpc>
              <a:spcAft>
                <a:spcPts val="0"/>
              </a:spcAft>
            </a:pPr>
            <a:r>
              <a:rPr lang="zh-CN" altLang="zh-CN" sz="2600" kern="100" dirty="0">
                <a:latin typeface="Times New Roman"/>
                <a:ea typeface="华文细黑"/>
                <a:cs typeface="Times New Roman"/>
              </a:rPr>
              <a:t>洪丽丽</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上午</a:t>
            </a:r>
            <a:r>
              <a:rPr lang="zh-CN" altLang="zh-CN" sz="2600" kern="100" dirty="0">
                <a:latin typeface="Times New Roman"/>
                <a:ea typeface="华文细黑"/>
                <a:cs typeface="Times New Roman"/>
              </a:rPr>
              <a:t>接到爷爷的电话，说给我酿了一罐醉枣，让我抽空回老家一趟。</a:t>
            </a:r>
            <a:endParaRPr lang="zh-CN" altLang="zh-CN" sz="1050" kern="100" dirty="0">
              <a:latin typeface="宋体"/>
              <a:cs typeface="Courier New"/>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八十</a:t>
            </a:r>
            <a:r>
              <a:rPr lang="zh-CN" altLang="zh-CN" sz="2600" dirty="0">
                <a:latin typeface="Times New Roman"/>
                <a:ea typeface="华文细黑"/>
                <a:cs typeface="Times New Roman"/>
              </a:rPr>
              <a:t>岁的爷爷和八十二岁的奶奶住在离小城六十公里外的乡下老家，固执而孤独地坚守着三间土坯房和一个种着七棵老枣树的大院子。</a:t>
            </a:r>
            <a:endParaRPr lang="zh-CN" altLang="zh-CN" sz="1050" kern="100" dirty="0">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8584" y="510515"/>
            <a:ext cx="8561888" cy="4293483"/>
          </a:xfrm>
          <a:prstGeom prst="rect">
            <a:avLst/>
          </a:prstGeom>
        </p:spPr>
        <p:txBody>
          <a:bodyPr>
            <a:spAutoFit/>
          </a:bodyPr>
          <a:lstStyle/>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奶奶</a:t>
            </a:r>
            <a:r>
              <a:rPr lang="zh-CN" altLang="zh-CN" sz="2600" kern="100" dirty="0">
                <a:latin typeface="Times New Roman"/>
                <a:ea typeface="华文细黑"/>
                <a:cs typeface="Times New Roman"/>
              </a:rPr>
              <a:t>告诉我，枣树是她嫁给爷爷的第三天上亲手种下的，到现在已有六十个年头了。</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坐</a:t>
            </a:r>
            <a:r>
              <a:rPr lang="zh-CN" altLang="zh-CN" sz="2600" kern="100" dirty="0">
                <a:latin typeface="Times New Roman"/>
                <a:ea typeface="华文细黑"/>
                <a:cs typeface="Times New Roman"/>
              </a:rPr>
              <a:t>小城的公交车到村口已经是中午十二点多了。</a:t>
            </a:r>
            <a:endParaRPr lang="zh-CN" altLang="zh-CN" sz="1050" kern="100" dirty="0">
              <a:latin typeface="宋体"/>
              <a:cs typeface="Courier New"/>
            </a:endParaRPr>
          </a:p>
          <a:p>
            <a:pPr>
              <a:lnSpc>
                <a:spcPct val="150000"/>
              </a:lnSpc>
            </a:pPr>
            <a:r>
              <a:rPr lang="en-US" altLang="zh-CN" sz="2600" smtClean="0">
                <a:latin typeface="Times New Roman"/>
                <a:ea typeface="华文细黑"/>
                <a:cs typeface="Times New Roman"/>
              </a:rPr>
              <a:t>        </a:t>
            </a:r>
            <a:r>
              <a:rPr lang="zh-CN" altLang="zh-CN" sz="2600" smtClean="0">
                <a:latin typeface="Times New Roman"/>
                <a:ea typeface="华文细黑"/>
                <a:cs typeface="Times New Roman"/>
              </a:rPr>
              <a:t>奶奶</a:t>
            </a:r>
            <a:r>
              <a:rPr lang="zh-CN" altLang="zh-CN" sz="2600" dirty="0">
                <a:latin typeface="Times New Roman"/>
                <a:ea typeface="华文细黑"/>
                <a:cs typeface="Times New Roman"/>
              </a:rPr>
              <a:t>的个子似乎又矮了一些，童年印象中的她是个大高个，干活利落，走路飞快。我总要仰着小脑袋看她，一溜小跑地跟在她的后面。只是恍惚间，奶奶竟变成了眼前的模样：个子矮了，佝偻着身子，走路也有些不稳了。</a:t>
            </a:r>
            <a:endParaRPr lang="zh-CN" altLang="zh-CN" sz="1050" kern="100" dirty="0">
              <a:latin typeface="宋体"/>
              <a:cs typeface="Courier New"/>
            </a:endParaRP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926" y="51470"/>
            <a:ext cx="8596501" cy="5016758"/>
          </a:xfrm>
          <a:prstGeom prst="rect">
            <a:avLst/>
          </a:prstGeom>
          <a:noFill/>
        </p:spPr>
        <p:txBody>
          <a:bodyPr wrap="square" rtlCol="0">
            <a:spAutoFit/>
          </a:bodyPr>
          <a:lstStyle/>
          <a:p>
            <a:pPr algn="just">
              <a:lnSpc>
                <a:spcPts val="4800"/>
              </a:lnSpc>
              <a:spcAft>
                <a:spcPts val="0"/>
              </a:spcAft>
            </a:pPr>
            <a:r>
              <a:rPr lang="zh-CN" altLang="zh-CN" sz="2600" kern="100" dirty="0">
                <a:latin typeface="Times New Roman"/>
                <a:ea typeface="华文细黑"/>
                <a:cs typeface="Times New Roman"/>
              </a:rPr>
              <a:t>阅读下面的文字，完成文后题目。</a:t>
            </a:r>
            <a:endParaRPr lang="zh-CN" altLang="zh-CN" sz="1050" kern="100" dirty="0">
              <a:latin typeface="宋体"/>
              <a:cs typeface="Courier New"/>
            </a:endParaRPr>
          </a:p>
          <a:p>
            <a:pPr algn="just">
              <a:lnSpc>
                <a:spcPts val="48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有</a:t>
            </a:r>
            <a:r>
              <a:rPr lang="zh-CN" altLang="zh-CN" sz="2600" kern="100" dirty="0">
                <a:latin typeface="Times New Roman"/>
                <a:ea typeface="华文细黑"/>
                <a:cs typeface="Times New Roman"/>
              </a:rPr>
              <a:t>一种人把自己的文字润格定得极高，颇有一字千金之概，轻易是不肯写信的。你写信给他，永远是石沉大海，假如忽然间</a:t>
            </a:r>
            <a:r>
              <a:rPr lang="zh-CN" altLang="zh-CN" sz="2600" u="heavy" kern="100" dirty="0">
                <a:latin typeface="Times New Roman"/>
                <a:ea typeface="华文细黑"/>
                <a:cs typeface="Times New Roman"/>
              </a:rPr>
              <a:t>朵云遥颁</a:t>
            </a:r>
            <a:r>
              <a:rPr lang="zh-CN" altLang="zh-CN" sz="2600" kern="100" dirty="0">
                <a:latin typeface="Times New Roman"/>
                <a:ea typeface="华文细黑"/>
                <a:cs typeface="Times New Roman"/>
              </a:rPr>
              <a:t>，而且多半是又挂又快，隔着信封摸上去，沉甸甸的，又厚又重</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放心，里面第一页必是抄自尺牍大全，</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自违雅教，时切遐思，比维起居清泰为颂为祷</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这么一套，正文自第二页开始，末尾于顿首之后，必定还要标明</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鹄候回音</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四个大字，外加三个密圈，</a:t>
            </a:r>
            <a:r>
              <a:rPr lang="zh-CN" altLang="zh-CN" sz="2600" kern="100" dirty="0" smtClean="0">
                <a:latin typeface="Times New Roman"/>
                <a:ea typeface="华文细黑"/>
                <a:cs typeface="Times New Roman"/>
              </a:rPr>
              <a:t>此</a:t>
            </a:r>
            <a:endParaRPr lang="zh-CN" altLang="zh-CN" sz="1050" kern="100" dirty="0">
              <a:latin typeface="宋体"/>
              <a:cs typeface="Courier New"/>
            </a:endParaRPr>
          </a:p>
        </p:txBody>
      </p:sp>
    </p:spTree>
    <p:extLst>
      <p:ext uri="{BB962C8B-B14F-4D97-AF65-F5344CB8AC3E}">
        <p14:creationId xmlns:p14="http://schemas.microsoft.com/office/powerpoint/2010/main" val="1346907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5775" y="25065"/>
            <a:ext cx="8647507" cy="5133713"/>
          </a:xfrm>
          <a:prstGeom prst="rect">
            <a:avLst/>
          </a:prstGeom>
        </p:spPr>
        <p:txBody>
          <a:bodyPr>
            <a:spAutoFit/>
          </a:bodyPr>
          <a:lstStyle/>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不是打电话不叫你来接我吗？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我慌忙上前搀住她的胳膊，把她全身的重量都揽在自己身上。</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爷爷的气管炎又犯了吗？</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我问。</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宋体"/>
                <a:ea typeface="华文细黑"/>
                <a:cs typeface="Times New Roman"/>
              </a:rPr>
              <a:t>    “</a:t>
            </a:r>
            <a:r>
              <a:rPr lang="zh-CN" altLang="zh-CN" sz="2600" kern="100" dirty="0">
                <a:latin typeface="Times New Roman"/>
                <a:ea typeface="华文细黑"/>
                <a:cs typeface="Times New Roman"/>
              </a:rPr>
              <a:t>没犯，别担心，我们壮实着呢！</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奶奶一向报喜不报忧。</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走进</a:t>
            </a:r>
            <a:r>
              <a:rPr lang="zh-CN" altLang="zh-CN" sz="2600" kern="100" dirty="0">
                <a:latin typeface="Times New Roman"/>
                <a:ea typeface="华文细黑"/>
                <a:cs typeface="Times New Roman"/>
              </a:rPr>
              <a:t>院子，七棵老枣树挥舞着光秃秃的树枝，像久违的老朋友般无声地迎接着我。这七棵老枣树收藏着我单纯而快乐的童年时光</a:t>
            </a:r>
            <a:r>
              <a:rPr lang="en-US" altLang="zh-CN" sz="2600" kern="100" dirty="0">
                <a:latin typeface="宋体"/>
                <a:ea typeface="华文细黑"/>
                <a:cs typeface="Times New Roman"/>
              </a:rPr>
              <a:t>……</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时光</a:t>
            </a:r>
            <a:r>
              <a:rPr lang="zh-CN" altLang="zh-CN" sz="2600" kern="100" dirty="0">
                <a:latin typeface="Times New Roman"/>
                <a:ea typeface="华文细黑"/>
                <a:cs typeface="Times New Roman"/>
              </a:rPr>
              <a:t>如箭，一晃二十几年过去了</a:t>
            </a:r>
            <a:r>
              <a:rPr lang="zh-CN" altLang="zh-CN" sz="2600" kern="100" dirty="0" smtClean="0">
                <a:latin typeface="Times New Roman"/>
                <a:ea typeface="华文细黑"/>
                <a:cs typeface="Times New Roman"/>
              </a:rPr>
              <a:t>。</a:t>
            </a:r>
          </a:p>
        </p:txBody>
      </p:sp>
    </p:spTree>
    <p:extLst>
      <p:ext uri="{BB962C8B-B14F-4D97-AF65-F5344CB8AC3E}">
        <p14:creationId xmlns:p14="http://schemas.microsoft.com/office/powerpoint/2010/main" val="1308198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79512" y="1266081"/>
            <a:ext cx="8647507" cy="2492990"/>
          </a:xfrm>
          <a:prstGeom prst="rect">
            <a:avLst/>
          </a:prstGeom>
        </p:spPr>
        <p:txBody>
          <a:bodyPr>
            <a:spAutoFit/>
          </a:bodyPr>
          <a:lstStyle/>
          <a:p>
            <a:pPr>
              <a:lnSpc>
                <a:spcPct val="150000"/>
              </a:lnSpc>
            </a:pPr>
            <a:r>
              <a:rPr lang="en-US" altLang="zh-CN" sz="2600" dirty="0" smtClean="0">
                <a:latin typeface="宋体"/>
                <a:ea typeface="华文细黑"/>
                <a:cs typeface="Times New Roman"/>
              </a:rPr>
              <a:t>   </a:t>
            </a:r>
            <a:r>
              <a:rPr lang="en-US" altLang="zh-CN" sz="2600" dirty="0">
                <a:latin typeface="宋体"/>
                <a:ea typeface="华文细黑"/>
                <a:cs typeface="Times New Roman"/>
              </a:rPr>
              <a:t> </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奶奶，那棵枣树怎么歪成这样了呢？</a:t>
            </a:r>
            <a:r>
              <a:rPr lang="en-US" altLang="zh-CN" sz="2600" dirty="0" smtClean="0">
                <a:latin typeface="宋体"/>
                <a:ea typeface="华文细黑"/>
                <a:cs typeface="Times New Roman"/>
              </a:rPr>
              <a:t>”</a:t>
            </a:r>
            <a:r>
              <a:rPr lang="zh-CN" altLang="zh-CN" sz="2600" dirty="0" smtClean="0">
                <a:latin typeface="Times New Roman"/>
                <a:ea typeface="华文细黑"/>
                <a:cs typeface="Times New Roman"/>
              </a:rPr>
              <a:t>我问奶奶。</a:t>
            </a:r>
            <a:endParaRPr lang="en-US" altLang="zh-CN" sz="2600" dirty="0" smtClean="0">
              <a:latin typeface="Times New Roman"/>
              <a:ea typeface="华文细黑"/>
              <a:cs typeface="Times New Roman"/>
            </a:endParaRPr>
          </a:p>
          <a:p>
            <a:pPr>
              <a:lnSpc>
                <a:spcPct val="150000"/>
              </a:lnSpc>
            </a:pPr>
            <a:r>
              <a:rPr lang="en-US" altLang="zh-CN" sz="2600" dirty="0" smtClean="0">
                <a:latin typeface="Times New Roman"/>
                <a:ea typeface="华文细黑"/>
                <a:cs typeface="Times New Roman"/>
              </a:rPr>
              <a:t>        </a:t>
            </a:r>
            <a:r>
              <a:rPr lang="zh-CN" altLang="zh-CN" sz="2600" dirty="0" smtClean="0">
                <a:latin typeface="Times New Roman"/>
                <a:ea typeface="华文细黑"/>
                <a:cs typeface="Times New Roman"/>
              </a:rPr>
              <a:t>奶奶</a:t>
            </a:r>
            <a:r>
              <a:rPr lang="zh-CN" altLang="zh-CN" sz="2600" dirty="0">
                <a:latin typeface="Times New Roman"/>
                <a:ea typeface="华文细黑"/>
                <a:cs typeface="Times New Roman"/>
              </a:rPr>
              <a:t>抚摸着干枯的树干说：</a:t>
            </a:r>
            <a:r>
              <a:rPr lang="en-US" altLang="zh-CN" sz="2600" dirty="0">
                <a:latin typeface="宋体"/>
                <a:ea typeface="华文细黑"/>
                <a:cs typeface="Times New Roman"/>
              </a:rPr>
              <a:t>“</a:t>
            </a:r>
            <a:r>
              <a:rPr lang="zh-CN" altLang="zh-CN" sz="2600" dirty="0">
                <a:latin typeface="Times New Roman"/>
                <a:ea typeface="华文细黑"/>
                <a:cs typeface="Times New Roman"/>
              </a:rPr>
              <a:t>唉，这棵枣树也老了！</a:t>
            </a:r>
            <a:r>
              <a:rPr lang="en-US" altLang="zh-CN" sz="2600" dirty="0">
                <a:latin typeface="宋体"/>
                <a:ea typeface="华文细黑"/>
                <a:cs typeface="Times New Roman"/>
              </a:rPr>
              <a:t>”</a:t>
            </a:r>
            <a:r>
              <a:rPr lang="zh-CN" altLang="zh-CN" sz="2600" dirty="0">
                <a:latin typeface="Times New Roman"/>
                <a:ea typeface="华文细黑"/>
                <a:cs typeface="Times New Roman"/>
              </a:rPr>
              <a:t>记忆中这棵枣树结的枣子，即便是刚刚点红，滋味也是酸甜酸甜的，最为解渴、解馋</a:t>
            </a:r>
            <a:r>
              <a:rPr lang="zh-CN" altLang="zh-CN" sz="2600" dirty="0" smtClean="0">
                <a:latin typeface="Times New Roman"/>
                <a:ea typeface="华文细黑"/>
                <a:cs typeface="Times New Roman"/>
              </a:rPr>
              <a:t>。</a:t>
            </a:r>
            <a:r>
              <a:rPr lang="en-US" altLang="zh-CN" sz="2600" dirty="0" smtClean="0">
                <a:latin typeface="Times New Roman"/>
                <a:ea typeface="华文细黑"/>
                <a:cs typeface="Times New Roman"/>
              </a:rPr>
              <a:t>                                 </a:t>
            </a:r>
            <a:r>
              <a:rPr lang="en-US" altLang="zh-CN" sz="2600" dirty="0" smtClean="0">
                <a:latin typeface="Times New Roman"/>
                <a:ea typeface="华文细黑"/>
              </a:rPr>
              <a:t>(</a:t>
            </a:r>
            <a:r>
              <a:rPr lang="zh-CN" altLang="zh-CN" sz="2600" dirty="0">
                <a:latin typeface="Times New Roman"/>
                <a:ea typeface="华文细黑"/>
                <a:cs typeface="Times New Roman"/>
              </a:rPr>
              <a:t>有删节</a:t>
            </a:r>
            <a:r>
              <a:rPr lang="en-US" altLang="zh-CN" sz="2600" dirty="0">
                <a:latin typeface="Times New Roman"/>
                <a:ea typeface="华文细黑"/>
              </a:rPr>
              <a:t>)</a:t>
            </a:r>
            <a:endParaRPr lang="zh-CN" altLang="zh-CN" sz="2600" kern="100" dirty="0">
              <a:latin typeface="宋体"/>
              <a:cs typeface="Courier New"/>
            </a:endParaRPr>
          </a:p>
        </p:txBody>
      </p:sp>
    </p:spTree>
    <p:extLst>
      <p:ext uri="{BB962C8B-B14F-4D97-AF65-F5344CB8AC3E}">
        <p14:creationId xmlns:p14="http://schemas.microsoft.com/office/powerpoint/2010/main" val="40734326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8584" y="222483"/>
            <a:ext cx="8561888" cy="4293483"/>
          </a:xfrm>
          <a:prstGeom prst="rect">
            <a:avLst/>
          </a:prstGeom>
        </p:spPr>
        <p:txBody>
          <a:bodyPr>
            <a:spAutoFit/>
          </a:bodyPr>
          <a:lstStyle/>
          <a:p>
            <a:pPr algn="just">
              <a:lnSpc>
                <a:spcPct val="150000"/>
              </a:lnSpc>
              <a:spcAft>
                <a:spcPts val="0"/>
              </a:spcAft>
            </a:pPr>
            <a:r>
              <a:rPr lang="en-US" altLang="zh-CN" sz="2600" dirty="0">
                <a:latin typeface="Times New Roman"/>
                <a:ea typeface="华文细黑"/>
              </a:rPr>
              <a:t>2.</a:t>
            </a:r>
            <a:r>
              <a:rPr lang="en-US" altLang="zh-CN" sz="2600" dirty="0">
                <a:latin typeface="宋体"/>
                <a:ea typeface="华文细黑"/>
                <a:cs typeface="Times New Roman"/>
              </a:rPr>
              <a:t>“</a:t>
            </a:r>
            <a:r>
              <a:rPr lang="zh-CN" altLang="zh-CN" sz="2600" dirty="0">
                <a:latin typeface="Times New Roman"/>
                <a:ea typeface="华文细黑"/>
                <a:cs typeface="Times New Roman"/>
              </a:rPr>
              <a:t>唉，这棵枣树也老了！</a:t>
            </a:r>
            <a:r>
              <a:rPr lang="en-US" altLang="zh-CN" sz="2600" dirty="0">
                <a:latin typeface="宋体"/>
                <a:ea typeface="华文细黑"/>
                <a:cs typeface="Times New Roman"/>
              </a:rPr>
              <a:t>”</a:t>
            </a:r>
            <a:r>
              <a:rPr lang="zh-CN" altLang="zh-CN" sz="2600" dirty="0">
                <a:latin typeface="Times New Roman"/>
                <a:ea typeface="华文细黑"/>
                <a:cs typeface="Times New Roman"/>
              </a:rPr>
              <a:t>这句话表达了奶奶怎样</a:t>
            </a:r>
            <a:r>
              <a:rPr lang="zh-CN" altLang="zh-CN" sz="2600" dirty="0" smtClean="0">
                <a:latin typeface="Times New Roman"/>
                <a:ea typeface="华文细黑"/>
                <a:cs typeface="Times New Roman"/>
              </a:rPr>
              <a:t>的</a:t>
            </a:r>
            <a:r>
              <a:rPr lang="en-US" altLang="zh-CN" sz="2600" dirty="0" smtClean="0">
                <a:latin typeface="Times New Roman"/>
                <a:ea typeface="华文细黑"/>
                <a:cs typeface="Times New Roman"/>
              </a:rPr>
              <a:t/>
            </a:r>
            <a:br>
              <a:rPr lang="en-US" altLang="zh-CN" sz="2600" dirty="0" smtClean="0">
                <a:latin typeface="Times New Roman"/>
                <a:ea typeface="华文细黑"/>
                <a:cs typeface="Times New Roman"/>
              </a:rPr>
            </a:br>
            <a:r>
              <a:rPr lang="zh-CN" altLang="zh-CN" sz="2600" dirty="0" smtClean="0">
                <a:latin typeface="Times New Roman"/>
                <a:ea typeface="华文细黑"/>
                <a:cs typeface="Times New Roman"/>
              </a:rPr>
              <a:t>情感？</a:t>
            </a:r>
            <a:endParaRPr lang="en-US" altLang="zh-CN" sz="2600" dirty="0" smtClean="0">
              <a:latin typeface="Times New Roman"/>
              <a:ea typeface="华文细黑"/>
              <a:cs typeface="Times New Roman"/>
            </a:endParaRPr>
          </a:p>
          <a:p>
            <a:pPr>
              <a:lnSpc>
                <a:spcPct val="150000"/>
              </a:lnSpc>
            </a:pPr>
            <a:r>
              <a:rPr lang="zh-CN" altLang="zh-CN" sz="2600" kern="100" dirty="0" smtClean="0">
                <a:solidFill>
                  <a:srgbClr val="0000FF"/>
                </a:solidFill>
                <a:latin typeface="Times New Roman"/>
                <a:ea typeface="华文细黑"/>
                <a:cs typeface="Times New Roman"/>
              </a:rPr>
              <a:t>解析</a:t>
            </a:r>
            <a:r>
              <a:rPr lang="zh-CN" altLang="zh-CN" sz="2600" dirty="0">
                <a:latin typeface="Times New Roman"/>
                <a:ea typeface="华文细黑"/>
                <a:cs typeface="Times New Roman"/>
              </a:rPr>
              <a:t>　本题考查体会重要语句的丰富含意。抓住</a:t>
            </a:r>
            <a:r>
              <a:rPr lang="en-US" altLang="zh-CN" sz="2600" dirty="0">
                <a:latin typeface="宋体"/>
                <a:ea typeface="华文细黑"/>
                <a:cs typeface="Times New Roman"/>
              </a:rPr>
              <a:t>“</a:t>
            </a:r>
            <a:r>
              <a:rPr lang="zh-CN" altLang="zh-CN" sz="2600" dirty="0">
                <a:latin typeface="Times New Roman"/>
                <a:ea typeface="华文细黑"/>
                <a:cs typeface="Times New Roman"/>
              </a:rPr>
              <a:t>也</a:t>
            </a:r>
            <a:r>
              <a:rPr lang="en-US" altLang="zh-CN" sz="2600" dirty="0">
                <a:latin typeface="宋体"/>
                <a:ea typeface="华文细黑"/>
                <a:cs typeface="Times New Roman"/>
              </a:rPr>
              <a:t>”</a:t>
            </a:r>
            <a:r>
              <a:rPr lang="zh-CN" altLang="zh-CN" sz="2600" dirty="0">
                <a:latin typeface="Times New Roman"/>
                <a:ea typeface="华文细黑"/>
                <a:cs typeface="Times New Roman"/>
              </a:rPr>
              <a:t>字分析，奶奶是相对于自己老了，说</a:t>
            </a:r>
            <a:r>
              <a:rPr lang="en-US" altLang="zh-CN" sz="2600" dirty="0">
                <a:latin typeface="宋体"/>
                <a:ea typeface="华文细黑"/>
                <a:cs typeface="Times New Roman"/>
              </a:rPr>
              <a:t>“</a:t>
            </a:r>
            <a:r>
              <a:rPr lang="zh-CN" altLang="zh-CN" sz="2600" dirty="0">
                <a:latin typeface="Times New Roman"/>
                <a:ea typeface="华文细黑"/>
                <a:cs typeface="Times New Roman"/>
              </a:rPr>
              <a:t>枣树也老了</a:t>
            </a:r>
            <a:r>
              <a:rPr lang="en-US" altLang="zh-CN" sz="2600" dirty="0">
                <a:latin typeface="宋体"/>
                <a:ea typeface="华文细黑"/>
                <a:cs typeface="Times New Roman"/>
              </a:rPr>
              <a:t>”</a:t>
            </a:r>
            <a:r>
              <a:rPr lang="zh-CN" altLang="zh-CN" sz="2600" dirty="0">
                <a:latin typeface="Times New Roman"/>
                <a:ea typeface="华文细黑"/>
                <a:cs typeface="Times New Roman"/>
              </a:rPr>
              <a:t>。这种情感是对枣树、自身、世事的感叹，是对时间的感叹</a:t>
            </a:r>
            <a:r>
              <a:rPr lang="zh-CN" altLang="zh-CN" sz="2600" dirty="0" smtClean="0">
                <a:latin typeface="Times New Roman"/>
                <a:ea typeface="华文细黑"/>
                <a:cs typeface="Times New Roman"/>
              </a:rPr>
              <a:t>。</a:t>
            </a:r>
            <a:endParaRPr lang="en-US" altLang="zh-CN" sz="2600" dirty="0" smtClean="0">
              <a:latin typeface="Times New Roman"/>
              <a:ea typeface="华文细黑"/>
              <a:cs typeface="Times New Roman"/>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chemeClr val="accent6">
                    <a:lumMod val="75000"/>
                  </a:schemeClr>
                </a:solidFill>
                <a:latin typeface="Times New Roman"/>
                <a:ea typeface="华文细黑"/>
                <a:cs typeface="Times New Roman"/>
              </a:rPr>
              <a:t>叹息枣树的老去，体现了奶奶对老树的深厚感情；奶奶借枣树的老去感慨自己的衰老。</a:t>
            </a:r>
            <a:endParaRPr lang="zh-CN" altLang="zh-CN" sz="2600" kern="100" dirty="0">
              <a:solidFill>
                <a:schemeClr val="accent6">
                  <a:lumMod val="75000"/>
                </a:schemeClr>
              </a:solidFill>
              <a:latin typeface="宋体"/>
              <a:cs typeface="Courier New"/>
            </a:endParaRPr>
          </a:p>
        </p:txBody>
      </p:sp>
      <p:grpSp>
        <p:nvGrpSpPr>
          <p:cNvPr id="6" name="组合 5"/>
          <p:cNvGrpSpPr/>
          <p:nvPr/>
        </p:nvGrpSpPr>
        <p:grpSpPr>
          <a:xfrm rot="5400000">
            <a:off x="8388567" y="4398743"/>
            <a:ext cx="549128" cy="549414"/>
            <a:chOff x="11226607" y="6533712"/>
            <a:chExt cx="360000" cy="360000"/>
          </a:xfrm>
        </p:grpSpPr>
        <p:sp>
          <p:nvSpPr>
            <p:cNvPr id="11" name="椭圆 10">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燕尾形 11">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851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75856" y="1707654"/>
            <a:ext cx="2236510" cy="768415"/>
          </a:xfrm>
          <a:prstGeom prst="rect">
            <a:avLst/>
          </a:prstGeom>
        </p:spPr>
        <p:txBody>
          <a:bodyPr wrap="none">
            <a:spAutoFit/>
          </a:bodyPr>
          <a:lstStyle/>
          <a:p>
            <a:pPr>
              <a:lnSpc>
                <a:spcPct val="120000"/>
              </a:lnSpc>
              <a:defRPr/>
            </a:pPr>
            <a:r>
              <a:rPr lang="zh-CN" altLang="en-US" sz="4000" b="1" dirty="0" smtClean="0">
                <a:solidFill>
                  <a:srgbClr val="FFFFCC"/>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CC"/>
              </a:solidFill>
              <a:effectLst>
                <a:reflection blurRad="25400" stA="30000" endPos="30000" dist="50800" dir="5400000" sy="-100000" algn="bl" rotWithShape="0"/>
              </a:effectLst>
              <a:latin typeface="微软雅黑" pitchFamily="34" charset="-122"/>
              <a:ea typeface="微软雅黑" pitchFamily="34" charset="-122"/>
            </a:endParaRPr>
          </a:p>
        </p:txBody>
      </p:sp>
      <p:sp>
        <p:nvSpPr>
          <p:cNvPr id="9" name="标题 1"/>
          <p:cNvSpPr txBox="1">
            <a:spLocks/>
          </p:cNvSpPr>
          <p:nvPr/>
        </p:nvSpPr>
        <p:spPr>
          <a:xfrm>
            <a:off x="1835696" y="244497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微软雅黑" pitchFamily="34" charset="-122"/>
                <a:ea typeface="微软雅黑" pitchFamily="34" charset="-122"/>
              </a:rPr>
              <a:t>更多精彩内容请登录</a:t>
            </a:r>
            <a:r>
              <a:rPr lang="en-US" altLang="zh-CN" sz="2600" b="1" dirty="0" smtClean="0">
                <a:solidFill>
                  <a:schemeClr val="bg1"/>
                </a:solidFill>
                <a:latin typeface="微软雅黑" pitchFamily="34" charset="-122"/>
                <a:ea typeface="微软雅黑" pitchFamily="34" charset="-122"/>
                <a:cs typeface="+mn-cs"/>
              </a:rPr>
              <a:t>www.91taoke.com</a:t>
            </a:r>
            <a:endParaRPr lang="zh-CN" altLang="en-US" sz="2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07061"/>
            <a:ext cx="8511387" cy="4580741"/>
          </a:xfrm>
          <a:prstGeom prst="rect">
            <a:avLst/>
          </a:prstGeom>
          <a:noFill/>
        </p:spPr>
        <p:txBody>
          <a:bodyPr wrap="square" rtlCol="0">
            <a:spAutoFit/>
          </a:bodyPr>
          <a:lstStyle/>
          <a:p>
            <a:pPr algn="just">
              <a:lnSpc>
                <a:spcPts val="5000"/>
              </a:lnSpc>
              <a:spcAft>
                <a:spcPts val="0"/>
              </a:spcAft>
            </a:pPr>
            <a:r>
              <a:rPr lang="zh-CN" altLang="zh-CN" sz="2600" kern="100" dirty="0">
                <a:latin typeface="Times New Roman"/>
                <a:ea typeface="华文细黑"/>
                <a:cs typeface="Times New Roman"/>
              </a:rPr>
              <a:t>外必不可少的是另附恭楷履历硬卡片一张。这种信也有用处，至少可以令我们知道此人依然健在，此种信不可不复，复时以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俟有机缘，定当驰告</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这么一套为最得体。</a:t>
            </a:r>
            <a:endParaRPr lang="zh-CN" altLang="zh-CN" sz="1050" kern="100" dirty="0">
              <a:latin typeface="宋体"/>
              <a:cs typeface="Courier New"/>
            </a:endParaRPr>
          </a:p>
          <a:p>
            <a:pPr algn="just">
              <a:lnSpc>
                <a:spcPts val="5000"/>
              </a:lnSpc>
              <a:spcAft>
                <a:spcPts val="0"/>
              </a:spcAft>
            </a:pPr>
            <a:r>
              <a:rPr lang="en-US" altLang="zh-CN" sz="2600" kern="100" dirty="0" smtClean="0">
                <a:latin typeface="宋体"/>
                <a:ea typeface="华文细黑"/>
                <a:cs typeface="Times New Roman"/>
              </a:rPr>
              <a:t>    ……</a:t>
            </a:r>
            <a:endParaRPr lang="zh-CN" altLang="zh-CN" sz="1050" kern="100" dirty="0">
              <a:latin typeface="宋体"/>
              <a:cs typeface="Courier New"/>
            </a:endParaRPr>
          </a:p>
          <a:p>
            <a:pPr algn="just">
              <a:lnSpc>
                <a:spcPts val="5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信</a:t>
            </a:r>
            <a:r>
              <a:rPr lang="zh-CN" altLang="zh-CN" sz="2600" kern="100" dirty="0">
                <a:latin typeface="Times New Roman"/>
                <a:ea typeface="华文细黑"/>
                <a:cs typeface="Times New Roman"/>
              </a:rPr>
              <a:t>里面的称呼最足以见人情世态。有一位业教授的朋友告诉我，他常接到许多信件，开端如果是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夫子大人函丈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老师钧鉴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，写信者必定是刚刚毕业或</a:t>
            </a:r>
            <a:r>
              <a:rPr lang="zh-CN" altLang="zh-CN" sz="2600" kern="100" dirty="0" smtClean="0">
                <a:latin typeface="Times New Roman"/>
                <a:ea typeface="华文细黑"/>
                <a:cs typeface="Times New Roman"/>
              </a:rPr>
              <a:t>失业</a:t>
            </a:r>
            <a:endParaRPr lang="zh-CN" altLang="zh-CN" sz="1050" kern="100" dirty="0">
              <a:latin typeface="宋体"/>
              <a:cs typeface="Courier New"/>
            </a:endParaRPr>
          </a:p>
        </p:txBody>
      </p:sp>
    </p:spTree>
    <p:extLst>
      <p:ext uri="{BB962C8B-B14F-4D97-AF65-F5344CB8AC3E}">
        <p14:creationId xmlns:p14="http://schemas.microsoft.com/office/powerpoint/2010/main" val="1268367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5197" y="590595"/>
            <a:ext cx="8769291" cy="3939540"/>
          </a:xfrm>
          <a:prstGeom prst="rect">
            <a:avLst/>
          </a:prstGeom>
          <a:noFill/>
        </p:spPr>
        <p:txBody>
          <a:bodyPr wrap="square" rtlCol="0">
            <a:spAutoFit/>
          </a:bodyPr>
          <a:lstStyle/>
          <a:p>
            <a:pPr algn="just">
              <a:lnSpc>
                <a:spcPts val="5000"/>
              </a:lnSpc>
            </a:pPr>
            <a:r>
              <a:rPr lang="zh-CN" altLang="zh-CN" sz="2600" kern="100" dirty="0">
                <a:latin typeface="Times New Roman"/>
                <a:ea typeface="华文细黑"/>
                <a:cs typeface="Times New Roman"/>
              </a:rPr>
              <a:t>的</a:t>
            </a:r>
            <a:r>
              <a:rPr lang="zh-CN" altLang="zh-CN" sz="2600" kern="100" dirty="0" smtClean="0">
                <a:latin typeface="Times New Roman"/>
                <a:ea typeface="华文细黑"/>
                <a:cs typeface="Times New Roman"/>
              </a:rPr>
              <a:t>学生</a:t>
            </a:r>
            <a:r>
              <a:rPr lang="zh-CN" altLang="zh-CN" sz="2600" kern="100" dirty="0">
                <a:latin typeface="Times New Roman"/>
                <a:ea typeface="华文细黑"/>
                <a:cs typeface="Times New Roman"/>
              </a:rPr>
              <a:t>，甚而至于并不是同时同院系的学生，其内容泰半是请求提携的。如果机缘凑巧，再加上铨叙合格，连米贴房贴算在一起足够两个教授的薪水，他写起信来便干干脆脆地称兄道弟了！我的朋友言下不胜欷</a:t>
            </a:r>
            <a:r>
              <a:rPr lang="zh-CN" altLang="zh-CN" sz="2600" kern="100" dirty="0">
                <a:latin typeface="宋体"/>
                <a:ea typeface="华文细黑"/>
                <a:cs typeface="宋体"/>
              </a:rPr>
              <a:t>歔</a:t>
            </a:r>
            <a:r>
              <a:rPr lang="zh-CN" altLang="zh-CN" sz="2600" kern="100" dirty="0">
                <a:latin typeface="楷体_GB2312"/>
                <a:ea typeface="华文细黑"/>
                <a:cs typeface="楷体_GB2312"/>
              </a:rPr>
              <a:t>，其实是他所见不广。</a:t>
            </a:r>
            <a:r>
              <a:rPr lang="zh-CN" altLang="zh-CN" sz="2600" kern="100" dirty="0">
                <a:latin typeface="Times New Roman"/>
                <a:ea typeface="华文细黑"/>
                <a:cs typeface="Times New Roman"/>
              </a:rPr>
              <a:t>师生关系，原属雇佣性质，焉能不受</a:t>
            </a:r>
            <a:r>
              <a:rPr lang="zh-CN" altLang="zh-CN" sz="2600" u="heavy" kern="100" dirty="0">
                <a:latin typeface="Times New Roman"/>
                <a:ea typeface="华文细黑"/>
                <a:cs typeface="Times New Roman"/>
              </a:rPr>
              <a:t>阶级升黜</a:t>
            </a:r>
            <a:r>
              <a:rPr lang="zh-CN" altLang="zh-CN" sz="2600" kern="100" dirty="0">
                <a:latin typeface="Times New Roman"/>
                <a:ea typeface="华文细黑"/>
                <a:cs typeface="Times New Roman"/>
              </a:rPr>
              <a:t>的影响</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r">
              <a:lnSpc>
                <a:spcPts val="5000"/>
              </a:lnSpc>
              <a:spcAft>
                <a:spcPts val="0"/>
              </a:spcAft>
            </a:pPr>
            <a:r>
              <a:rPr lang="en-US" altLang="zh-CN" sz="2600" kern="100" dirty="0" smtClean="0">
                <a:latin typeface="Times New Roman"/>
                <a:ea typeface="华文细黑"/>
                <a:cs typeface="Courier New"/>
              </a:rPr>
              <a:t>(</a:t>
            </a:r>
            <a:r>
              <a:rPr lang="zh-CN" altLang="zh-CN" sz="2600" kern="100" dirty="0">
                <a:latin typeface="Times New Roman"/>
                <a:ea typeface="华文细黑"/>
                <a:cs typeface="Times New Roman"/>
              </a:rPr>
              <a:t>节选自梁实秋《信》</a:t>
            </a:r>
            <a:r>
              <a:rPr lang="en-US" altLang="zh-CN" sz="2600" kern="100" dirty="0" smtClean="0">
                <a:latin typeface="Times New Roman"/>
                <a:ea typeface="华文细黑"/>
                <a:cs typeface="Courier New"/>
              </a:rPr>
              <a:t>)</a:t>
            </a:r>
            <a:endParaRPr lang="zh-CN" altLang="zh-CN" sz="1050" kern="100" dirty="0">
              <a:latin typeface="宋体"/>
              <a:cs typeface="Courier New"/>
            </a:endParaRPr>
          </a:p>
        </p:txBody>
      </p:sp>
    </p:spTree>
    <p:extLst>
      <p:ext uri="{BB962C8B-B14F-4D97-AF65-F5344CB8AC3E}">
        <p14:creationId xmlns:p14="http://schemas.microsoft.com/office/powerpoint/2010/main" val="255810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2278</TotalTime>
  <Words>5950</Words>
  <Application>Microsoft Office PowerPoint</Application>
  <PresentationFormat>全屏显示(16:9)</PresentationFormat>
  <Paragraphs>188</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167</cp:revision>
  <dcterms:created xsi:type="dcterms:W3CDTF">2014-12-15T01:46:29Z</dcterms:created>
  <dcterms:modified xsi:type="dcterms:W3CDTF">2015-04-17T01:23:30Z</dcterms:modified>
</cp:coreProperties>
</file>