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87" r:id="rId3"/>
    <p:sldId id="504" r:id="rId4"/>
    <p:sldId id="519" r:id="rId5"/>
    <p:sldId id="505" r:id="rId6"/>
    <p:sldId id="506" r:id="rId7"/>
    <p:sldId id="507" r:id="rId8"/>
    <p:sldId id="655" r:id="rId9"/>
    <p:sldId id="508" r:id="rId10"/>
    <p:sldId id="509" r:id="rId11"/>
    <p:sldId id="510" r:id="rId12"/>
    <p:sldId id="511" r:id="rId13"/>
    <p:sldId id="758" r:id="rId14"/>
    <p:sldId id="512" r:id="rId15"/>
    <p:sldId id="513" r:id="rId16"/>
    <p:sldId id="514" r:id="rId17"/>
    <p:sldId id="515" r:id="rId18"/>
    <p:sldId id="516" r:id="rId19"/>
    <p:sldId id="517" r:id="rId20"/>
    <p:sldId id="696" r:id="rId21"/>
    <p:sldId id="697" r:id="rId22"/>
    <p:sldId id="656" r:id="rId23"/>
    <p:sldId id="698" r:id="rId24"/>
    <p:sldId id="660" r:id="rId25"/>
    <p:sldId id="661" r:id="rId26"/>
    <p:sldId id="662" r:id="rId27"/>
    <p:sldId id="663" r:id="rId28"/>
    <p:sldId id="665" r:id="rId29"/>
    <p:sldId id="666" r:id="rId30"/>
    <p:sldId id="667" r:id="rId31"/>
    <p:sldId id="678" r:id="rId32"/>
    <p:sldId id="679" r:id="rId33"/>
    <p:sldId id="680" r:id="rId34"/>
    <p:sldId id="427" r:id="rId35"/>
    <p:sldId id="540" r:id="rId36"/>
    <p:sldId id="681" r:id="rId37"/>
    <p:sldId id="682" r:id="rId38"/>
    <p:sldId id="683" r:id="rId39"/>
    <p:sldId id="684" r:id="rId40"/>
    <p:sldId id="541" r:id="rId41"/>
    <p:sldId id="542" r:id="rId42"/>
    <p:sldId id="699" r:id="rId43"/>
    <p:sldId id="700" r:id="rId44"/>
    <p:sldId id="701" r:id="rId45"/>
    <p:sldId id="703" r:id="rId46"/>
    <p:sldId id="702" r:id="rId47"/>
    <p:sldId id="704" r:id="rId48"/>
    <p:sldId id="705" r:id="rId49"/>
    <p:sldId id="778" r:id="rId50"/>
    <p:sldId id="779" r:id="rId51"/>
    <p:sldId id="780" r:id="rId52"/>
    <p:sldId id="781" r:id="rId53"/>
    <p:sldId id="782" r:id="rId54"/>
    <p:sldId id="706" r:id="rId55"/>
    <p:sldId id="381" r:id="rId5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17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528" y="1721448"/>
            <a:ext cx="3600400" cy="605294"/>
          </a:xfrm>
          <a:prstGeom prst="rect">
            <a:avLst/>
          </a:prstGeom>
          <a:noFill/>
        </p:spPr>
        <p:txBody>
          <a:bodyPr wrap="square" rtlCol="0">
            <a:spAutoFit/>
          </a:bodyPr>
          <a:lstStyle/>
          <a:p>
            <a:pPr>
              <a:lnSpc>
                <a:spcPts val="4000"/>
              </a:lnSpc>
            </a:pPr>
            <a:r>
              <a:rPr lang="zh-CN" altLang="en-US" sz="2800" b="1" dirty="0" smtClean="0">
                <a:latin typeface="黑体" pitchFamily="49" charset="-122"/>
                <a:ea typeface="黑体" pitchFamily="49" charset="-122"/>
                <a:cs typeface="Times New Roman" pitchFamily="18" charset="0"/>
              </a:rPr>
              <a:t>专题</a:t>
            </a:r>
            <a:r>
              <a:rPr lang="zh-CN" altLang="en-US" sz="2800" b="1" dirty="0" smtClean="0">
                <a:latin typeface="黑体" pitchFamily="49" charset="-122"/>
                <a:ea typeface="黑体" pitchFamily="49" charset="-122"/>
                <a:cs typeface="Times New Roman" pitchFamily="18" charset="0"/>
              </a:rPr>
              <a:t>二  考点突破</a:t>
            </a:r>
            <a:endParaRPr lang="zh-CN" altLang="zh-CN" sz="2800" b="1" dirty="0">
              <a:latin typeface="黑体" pitchFamily="49" charset="-122"/>
              <a:ea typeface="黑体" pitchFamily="49" charset="-122"/>
              <a:cs typeface="Times New Roman" pitchFamily="18" charset="0"/>
            </a:endParaRPr>
          </a:p>
        </p:txBody>
      </p:sp>
      <p:sp>
        <p:nvSpPr>
          <p:cNvPr id="6" name="TextBox 5"/>
          <p:cNvSpPr txBox="1"/>
          <p:nvPr/>
        </p:nvSpPr>
        <p:spPr>
          <a:xfrm>
            <a:off x="323528" y="2358374"/>
            <a:ext cx="6840760" cy="1374735"/>
          </a:xfrm>
          <a:prstGeom prst="rect">
            <a:avLst/>
          </a:prstGeom>
          <a:noFill/>
        </p:spPr>
        <p:txBody>
          <a:bodyPr wrap="square" rtlCol="0">
            <a:spAutoFit/>
          </a:bodyPr>
          <a:lstStyle/>
          <a:p>
            <a:pPr>
              <a:lnSpc>
                <a:spcPts val="5000"/>
              </a:lnSpc>
            </a:pPr>
            <a:r>
              <a:rPr lang="zh-CN" altLang="zh-CN" sz="3200" b="1" dirty="0">
                <a:solidFill>
                  <a:srgbClr val="FF0000"/>
                </a:solidFill>
                <a:latin typeface="Times New Roman" pitchFamily="18" charset="0"/>
                <a:ea typeface="微软雅黑" pitchFamily="34" charset="-122"/>
                <a:cs typeface="Times New Roman" pitchFamily="18" charset="0"/>
              </a:rPr>
              <a:t>考点五　欣赏散文形象</a:t>
            </a:r>
          </a:p>
          <a:p>
            <a:pPr>
              <a:lnSpc>
                <a:spcPts val="5000"/>
              </a:lnSpc>
            </a:pPr>
            <a:r>
              <a:rPr lang="en-US" altLang="zh-CN" sz="2600" b="1" dirty="0" smtClean="0">
                <a:solidFill>
                  <a:srgbClr val="7030A0"/>
                </a:solidFill>
                <a:latin typeface="Times New Roman" pitchFamily="18" charset="0"/>
                <a:ea typeface="微软雅黑" pitchFamily="34" charset="-122"/>
                <a:cs typeface="Times New Roman" pitchFamily="18" charset="0"/>
              </a:rPr>
              <a:t>                    ——</a:t>
            </a:r>
            <a:r>
              <a:rPr lang="zh-CN" altLang="zh-CN" sz="2600" b="1" dirty="0">
                <a:solidFill>
                  <a:srgbClr val="7030A0"/>
                </a:solidFill>
                <a:latin typeface="Times New Roman" pitchFamily="18" charset="0"/>
                <a:ea typeface="微软雅黑" pitchFamily="34" charset="-122"/>
                <a:cs typeface="Times New Roman" pitchFamily="18" charset="0"/>
              </a:rPr>
              <a:t>穷形尽相，察情悟理</a:t>
            </a:r>
          </a:p>
        </p:txBody>
      </p:sp>
      <p:sp>
        <p:nvSpPr>
          <p:cNvPr id="8" name="TextBox 7"/>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7" name="TextBox 6"/>
          <p:cNvSpPr txBox="1"/>
          <p:nvPr/>
        </p:nvSpPr>
        <p:spPr>
          <a:xfrm>
            <a:off x="395536" y="752386"/>
            <a:ext cx="4152099" cy="523220"/>
          </a:xfrm>
          <a:prstGeom prst="rect">
            <a:avLst/>
          </a:prstGeom>
          <a:noFill/>
        </p:spPr>
        <p:txBody>
          <a:bodyPr wrap="none" rtlCol="0">
            <a:spAutoFit/>
          </a:bodyPr>
          <a:lstStyle/>
          <a:p>
            <a:r>
              <a:rPr lang="zh-CN" altLang="zh-CN" sz="2800" b="1" dirty="0" smtClean="0">
                <a:solidFill>
                  <a:schemeClr val="bg1">
                    <a:lumMod val="50000"/>
                  </a:schemeClr>
                </a:solidFill>
                <a:latin typeface="黑体" pitchFamily="49" charset="-122"/>
                <a:ea typeface="黑体" pitchFamily="49" charset="-122"/>
              </a:rPr>
              <a:t>第</a:t>
            </a:r>
            <a:r>
              <a:rPr lang="zh-CN" altLang="en-US" sz="2800" b="1" dirty="0">
                <a:solidFill>
                  <a:schemeClr val="bg1">
                    <a:lumMod val="50000"/>
                  </a:schemeClr>
                </a:solidFill>
                <a:latin typeface="黑体" pitchFamily="49" charset="-122"/>
                <a:ea typeface="黑体" pitchFamily="49" charset="-122"/>
              </a:rPr>
              <a:t>二</a:t>
            </a:r>
            <a:r>
              <a:rPr lang="zh-CN" altLang="zh-CN" sz="2800" b="1" dirty="0" smtClean="0">
                <a:solidFill>
                  <a:schemeClr val="bg1">
                    <a:lumMod val="50000"/>
                  </a:schemeClr>
                </a:solidFill>
                <a:latin typeface="黑体" pitchFamily="49" charset="-122"/>
                <a:ea typeface="黑体" pitchFamily="49" charset="-122"/>
              </a:rPr>
              <a:t>章</a:t>
            </a:r>
            <a:r>
              <a:rPr lang="zh-CN" altLang="zh-CN" sz="2800" b="1" dirty="0">
                <a:solidFill>
                  <a:schemeClr val="bg1">
                    <a:lumMod val="50000"/>
                  </a:schemeClr>
                </a:solidFill>
                <a:latin typeface="黑体" pitchFamily="49" charset="-122"/>
                <a:ea typeface="黑体" pitchFamily="49" charset="-122"/>
              </a:rPr>
              <a:t>　文学类文本阅读</a:t>
            </a:r>
            <a:endParaRPr lang="zh-CN" altLang="en-US" sz="2800" b="1" dirty="0">
              <a:solidFill>
                <a:schemeClr val="bg1">
                  <a:lumMod val="50000"/>
                </a:schemeClr>
              </a:solidFill>
              <a:latin typeface="黑体" pitchFamily="49" charset="-122"/>
              <a:ea typeface="黑体" pitchFamily="49" charset="-122"/>
            </a:endParaRPr>
          </a:p>
        </p:txBody>
      </p:sp>
      <p:sp>
        <p:nvSpPr>
          <p:cNvPr id="10" name="矩形 9"/>
          <p:cNvSpPr/>
          <p:nvPr/>
        </p:nvSpPr>
        <p:spPr>
          <a:xfrm>
            <a:off x="4860032" y="771550"/>
            <a:ext cx="3326552" cy="562270"/>
          </a:xfrm>
          <a:prstGeom prst="rect">
            <a:avLst/>
          </a:prstGeom>
        </p:spPr>
        <p:txBody>
          <a:bodyPr wrap="none">
            <a:spAutoFit/>
          </a:bodyPr>
          <a:lstStyle/>
          <a:p>
            <a:pPr lvl="0">
              <a:lnSpc>
                <a:spcPts val="4000"/>
              </a:lnSpc>
            </a:pPr>
            <a:r>
              <a:rPr lang="zh-CN" altLang="zh-CN" sz="2800" dirty="0">
                <a:solidFill>
                  <a:schemeClr val="bg1">
                    <a:lumMod val="50000"/>
                  </a:schemeClr>
                </a:solidFill>
                <a:latin typeface="Times New Roman" pitchFamily="18" charset="0"/>
                <a:ea typeface="微软雅黑" pitchFamily="34" charset="-122"/>
                <a:cs typeface="Times New Roman" pitchFamily="18" charset="0"/>
              </a:rPr>
              <a:t>第</a:t>
            </a:r>
            <a:r>
              <a:rPr lang="zh-CN" altLang="en-US" sz="2800" dirty="0">
                <a:solidFill>
                  <a:schemeClr val="bg1">
                    <a:lumMod val="50000"/>
                  </a:schemeClr>
                </a:solidFill>
                <a:latin typeface="Times New Roman" pitchFamily="18" charset="0"/>
                <a:ea typeface="微软雅黑" pitchFamily="34" charset="-122"/>
                <a:cs typeface="Times New Roman" pitchFamily="18" charset="0"/>
              </a:rPr>
              <a:t>二</a:t>
            </a:r>
            <a:r>
              <a:rPr lang="zh-CN" altLang="zh-CN" sz="2800" dirty="0">
                <a:solidFill>
                  <a:schemeClr val="bg1">
                    <a:lumMod val="50000"/>
                  </a:schemeClr>
                </a:solidFill>
                <a:latin typeface="Times New Roman" pitchFamily="18" charset="0"/>
                <a:ea typeface="微软雅黑" pitchFamily="34" charset="-122"/>
                <a:cs typeface="Times New Roman" pitchFamily="18" charset="0"/>
              </a:rPr>
              <a:t>节　散文阅读</a:t>
            </a:r>
            <a:r>
              <a:rPr lang="en-US" altLang="zh-CN" sz="2800" dirty="0">
                <a:solidFill>
                  <a:schemeClr val="bg1">
                    <a:lumMod val="50000"/>
                  </a:schemeClr>
                </a:solidFill>
                <a:latin typeface="Times New Roman" pitchFamily="18" charset="0"/>
                <a:ea typeface="微软雅黑" pitchFamily="34" charset="-122"/>
                <a:cs typeface="Times New Roman" pitchFamily="18" charset="0"/>
              </a:rPr>
              <a:t>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233325"/>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关系</a:t>
            </a:r>
            <a:r>
              <a:rPr lang="zh-CN" altLang="zh-CN" sz="2600" kern="100" dirty="0">
                <a:latin typeface="Times New Roman"/>
                <a:ea typeface="华文细黑"/>
                <a:cs typeface="Times New Roman"/>
              </a:rPr>
              <a:t>就这么在你一句我两句的沟通中变得融洽起来，就像一壶好茶，浸出物是慢慢地释放出来的。</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我还是心里没底，提到了餐费的问题。老代憨憨地说昨天也有人要吃手抓，给了</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元。</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没说啥，心里有底了，见他们开始包饺子了，我说：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让我媳妇儿来帮忙包可以吗？</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可以啊，来吧。</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74" y="-92546"/>
            <a:ext cx="859650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又认真地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调侃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了一句：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俺们山东人包饺子，肉馅儿要塞得满满的。</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a:t>
            </a:r>
            <a:r>
              <a:rPr lang="zh-CN" altLang="zh-CN" sz="2600" kern="100" dirty="0">
                <a:latin typeface="Times New Roman"/>
                <a:ea typeface="华文细黑"/>
                <a:cs typeface="Times New Roman"/>
              </a:rPr>
              <a:t>代乐呵呵地回了一句：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没事啊，包成包子都行。</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饺子</a:t>
            </a:r>
            <a:r>
              <a:rPr lang="zh-CN" altLang="zh-CN" sz="2600" kern="100" dirty="0">
                <a:latin typeface="Times New Roman"/>
                <a:ea typeface="华文细黑"/>
                <a:cs typeface="Times New Roman"/>
              </a:rPr>
              <a:t>是用搁在外面空地上的炉子煮的，到了晚间这炉子就得抬进蒙古包生火烧水取暖。姑娘在煮饺子，我就开始拍照，这时才开始观察老代家周边的一切。荒漠深处的额济纳，秋天显得十分的短促，犹如礼花般绽放的黄色叶片或繁如花海或星星点点，映衬着千年胡杨那遒劲的枝干，美得让人窒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73144"/>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手</a:t>
            </a:r>
            <a:r>
              <a:rPr lang="zh-CN" altLang="zh-CN" sz="2600" kern="100" dirty="0">
                <a:latin typeface="Times New Roman"/>
                <a:ea typeface="华文细黑"/>
                <a:cs typeface="Times New Roman"/>
              </a:rPr>
              <a:t>抓羊肉上来了，是一整块羊胛骨肉，在甘肃，在青海，在陕西，没少吃手抓羊肉，这回真长见识了。毫不夸张地说，这是我吃到的最棒的手抓！问起老代，为啥会给我们上这块肉。</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家里来了尊贵的客人我们就会杀一只羊，用最好吃的肉来招待客人，你们吃完走了，这块骨头，我们洗一洗，拴上一根麻绳要挂在蒙古包上的。</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呜呜</a:t>
            </a:r>
            <a:r>
              <a:rPr lang="zh-CN" altLang="zh-CN" sz="2600" kern="100" dirty="0">
                <a:latin typeface="Times New Roman"/>
                <a:ea typeface="华文细黑"/>
                <a:cs typeface="Times New Roman"/>
              </a:rPr>
              <a:t>，我差点没感动得冒泡儿</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8518" y="-129912"/>
            <a:ext cx="8647507"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慢慢</a:t>
            </a:r>
            <a:r>
              <a:rPr lang="zh-CN" altLang="zh-CN" sz="2600" kern="100" dirty="0">
                <a:latin typeface="Times New Roman"/>
                <a:ea typeface="华文细黑"/>
                <a:cs typeface="Times New Roman"/>
              </a:rPr>
              <a:t>聊着，我这才知道，之前最先打招呼的那位中年妇女是老代的丈母娘，而那位年轻的姑娘是老代媳妇儿，我的眼镜差点儿没掉地上，这关系一时我都没反应过来。老实说，刚开始我把他媳妇儿当他女儿了。老代没生气，反而开怀大笑，蒙古人的豪情和大度一览无余。</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因为</a:t>
            </a:r>
            <a:r>
              <a:rPr lang="zh-CN" altLang="zh-CN" sz="2600" kern="100" dirty="0">
                <a:latin typeface="Times New Roman"/>
                <a:ea typeface="华文细黑"/>
                <a:cs typeface="Times New Roman"/>
              </a:rPr>
              <a:t>忙活我们这顿饭，等我们吃完了，人家一家才开始用餐，怪不好意思的。又等了一袋烟工夫，才最后过去把饭钱硬塞给了老代。之前说好了的：两盘羊肉饺子、</a:t>
            </a:r>
            <a:r>
              <a:rPr lang="zh-CN" altLang="zh-CN" sz="2600" kern="100" dirty="0" smtClean="0">
                <a:latin typeface="Times New Roman"/>
                <a:ea typeface="华文细黑"/>
                <a:cs typeface="Times New Roman"/>
              </a:rPr>
              <a:t>一</a:t>
            </a:r>
            <a:endParaRPr lang="zh-CN" altLang="zh-CN" sz="2600" kern="100" dirty="0">
              <a:latin typeface="宋体"/>
              <a:cs typeface="Courier New"/>
            </a:endParaRPr>
          </a:p>
        </p:txBody>
      </p:sp>
    </p:spTree>
    <p:extLst>
      <p:ext uri="{BB962C8B-B14F-4D97-AF65-F5344CB8AC3E}">
        <p14:creationId xmlns:p14="http://schemas.microsoft.com/office/powerpoint/2010/main" val="2285060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538"/>
            <a:ext cx="9143999"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份手抓羊肉，共</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元。给老代一张，没让他找钱，老代有点不好意思收，这时候，我的态度有点强硬了，必须收下！见他们也喝茶，也不管他们喜不喜欢，留下我摄影包里带的所有的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大红袍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，挥一挥衣袖，与老代一家人道别，没有相约来年，轻轻地带着一份纯真，我们走了，还觉得有点儿豪迈</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回来</a:t>
            </a:r>
            <a:r>
              <a:rPr lang="zh-CN" altLang="zh-CN" sz="2600" kern="100" dirty="0">
                <a:latin typeface="Times New Roman"/>
                <a:ea typeface="华文细黑"/>
                <a:cs typeface="Times New Roman"/>
              </a:rPr>
              <a:t>的路上，在想一件事儿，如果戴望舒是蒙古族的，他还会不会潇洒地轻轻挥一挥衣袖，撑着那把油纸伞去幽会那丁香般的姑娘？扑哧</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选文有删改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584" y="11021"/>
            <a:ext cx="8769291" cy="4936993"/>
          </a:xfrm>
          <a:prstGeom prst="rect">
            <a:avLst/>
          </a:prstGeom>
          <a:noFill/>
        </p:spPr>
        <p:txBody>
          <a:bodyPr wrap="square" rtlCol="0">
            <a:spAutoFit/>
          </a:bodyPr>
          <a:lstStyle/>
          <a:p>
            <a:pPr algn="just">
              <a:lnSpc>
                <a:spcPts val="48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请概括老代的性格特点，并加以分析。</a:t>
            </a:r>
            <a:endParaRPr lang="zh-CN" altLang="zh-CN" sz="1050" kern="100" dirty="0">
              <a:latin typeface="宋体"/>
              <a:cs typeface="Courier New"/>
            </a:endParaRPr>
          </a:p>
          <a:p>
            <a:pPr algn="just">
              <a:lnSpc>
                <a:spcPts val="4800"/>
              </a:lnSpc>
              <a:spcAft>
                <a:spcPts val="0"/>
              </a:spcAft>
            </a:pPr>
            <a:r>
              <a:rPr lang="zh-CN" altLang="zh-CN" sz="2600" kern="100" spc="-100" dirty="0">
                <a:solidFill>
                  <a:srgbClr val="0000FF"/>
                </a:solidFill>
                <a:latin typeface="Times New Roman"/>
                <a:ea typeface="华文细黑"/>
                <a:cs typeface="Times New Roman"/>
              </a:rPr>
              <a:t>解析</a:t>
            </a:r>
            <a:r>
              <a:rPr lang="zh-CN" altLang="zh-CN" sz="2600" kern="100" spc="-100" dirty="0">
                <a:latin typeface="Times New Roman"/>
                <a:ea typeface="华文细黑"/>
                <a:cs typeface="Times New Roman"/>
              </a:rPr>
              <a:t>　本题考查归纳人物的性格特点。从文中找出描写老代的内容进行概括，要抓关键词语，如</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憨憨地</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豪情和大度</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等。文中作者初次见到老代时，对老代的外貌描写显出其淳朴的特点；在作者与老代商量钱和包饺子时，老代的语言都显出憨厚的特点；从</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刚开始我把他媳妇儿当他女儿了</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老代没生气，反而开怀大笑</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可看出老代的豪爽和大度。</a:t>
            </a:r>
            <a:endParaRPr lang="zh-CN" altLang="zh-CN" sz="1050" kern="100" spc="-100" dirty="0">
              <a:latin typeface="宋体"/>
              <a:cs typeface="Courier New"/>
            </a:endParaRPr>
          </a:p>
          <a:p>
            <a:pPr algn="just">
              <a:lnSpc>
                <a:spcPts val="48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要点</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淳朴、憨厚、豪爽、大度等</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584" y="943765"/>
            <a:ext cx="8596501" cy="321216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审题同小说中的人物形象题差不多，主要审清：</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是分析还是概括。</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是形象特点还是性格特点。</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必须结合文中材料</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2902"/>
            <a:ext cx="8682466"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答题的核心是对人物的性格特征和精神面貌作出准确的概括和分析。为此，宜从以下几方面入手：</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将人物置于文中的具体事件和特写中去把握。掌握文章写作背景与作者的情感倾向，特别要学会借助文中的关键词、句来解读人物言行，找出其独特性。</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人物的精神风貌由人物的思想、人物的社会价值组成，特别要关注其思想特征</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38259"/>
            <a:ext cx="8806138" cy="4580741"/>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善于结合生活实际，调动自己的生活阅历和感悟，设身处地地站在文中主人公的角度品味和感受人物的心理和感情。</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掌握答题模式：</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概括型，直接用一些人物思想、性格方面的语言答出即可；</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分析型，应结合作品中的材料分析概括其人物的思想性格，可用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分析＋概括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式或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概括＋分析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式。</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注意使用术语</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7" y="-115432"/>
            <a:ext cx="8769291" cy="528606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分析概括人物形象作用题</a:t>
            </a:r>
            <a:endParaRPr lang="zh-CN" altLang="zh-CN" sz="1050" kern="100" dirty="0">
              <a:latin typeface="宋体"/>
              <a:cs typeface="Courier New"/>
            </a:endParaRPr>
          </a:p>
          <a:p>
            <a:pPr algn="just">
              <a:lnSpc>
                <a:spcPts val="4500"/>
              </a:lnSpc>
              <a:spcAft>
                <a:spcPts val="0"/>
              </a:spcAft>
            </a:pP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饮一口汨罗江</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熊召政</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汨</a:t>
            </a:r>
            <a:r>
              <a:rPr lang="zh-CN" altLang="zh-CN" sz="2600" kern="100" dirty="0">
                <a:latin typeface="Times New Roman"/>
                <a:ea typeface="华文细黑"/>
                <a:cs typeface="Times New Roman"/>
              </a:rPr>
              <a:t>罗一水，迤迤逦逦，在中国的诗史中，已经流了两千多年。诗人如我辈，视之为愤世嫉俗之波的，不乏其人；取它一瓢饮者，更是大有人在。当然，饮的不是玉液琼浆，而是在漫长的春秋中浊了又清，清了又浊的苦涩。这苦涩，比秋茶更酽</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2699792" y="1230451"/>
            <a:ext cx="5854488"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Ⅰ</a:t>
            </a:r>
            <a:r>
              <a:rPr lang="zh-CN" altLang="zh-CN" sz="2600" b="1" dirty="0">
                <a:solidFill>
                  <a:schemeClr val="bg1"/>
                </a:solidFill>
                <a:latin typeface="宋体" pitchFamily="2" charset="-122"/>
                <a:ea typeface="微软雅黑" pitchFamily="34" charset="-122"/>
              </a:rPr>
              <a:t>　如何分析概括人物形象特点和</a:t>
            </a:r>
            <a:r>
              <a:rPr lang="zh-CN" altLang="zh-CN" sz="2600" b="1" dirty="0" smtClean="0">
                <a:solidFill>
                  <a:schemeClr val="bg1"/>
                </a:solidFill>
                <a:latin typeface="宋体" pitchFamily="2" charset="-122"/>
                <a:ea typeface="微软雅黑" pitchFamily="34" charset="-122"/>
              </a:rPr>
              <a:t>作用</a:t>
            </a:r>
            <a:endParaRPr lang="zh-CN" altLang="zh-CN" sz="2600" b="1" dirty="0">
              <a:solidFill>
                <a:schemeClr val="bg1"/>
              </a:solidFill>
              <a:latin typeface="宋体" pitchFamily="2" charset="-122"/>
              <a:ea typeface="微软雅黑" pitchFamily="34" charset="-122"/>
            </a:endParaRPr>
          </a:p>
        </p:txBody>
      </p:sp>
      <p:sp>
        <p:nvSpPr>
          <p:cNvPr id="7" name="矩形 6">
            <a:hlinkClick r:id="rId3" action="ppaction://hlinksldjump"/>
          </p:cNvPr>
          <p:cNvSpPr/>
          <p:nvPr/>
        </p:nvSpPr>
        <p:spPr>
          <a:xfrm>
            <a:off x="2699792" y="2230943"/>
            <a:ext cx="6191118"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Ⅱ</a:t>
            </a:r>
            <a:r>
              <a:rPr lang="zh-CN" altLang="zh-CN" sz="2600" b="1" dirty="0">
                <a:solidFill>
                  <a:schemeClr val="bg1"/>
                </a:solidFill>
                <a:latin typeface="宋体" pitchFamily="2" charset="-122"/>
                <a:ea typeface="微软雅黑" pitchFamily="34" charset="-122"/>
              </a:rPr>
              <a:t>　如何分析概括物象特点</a:t>
            </a:r>
            <a:r>
              <a:rPr lang="en-US" altLang="zh-CN" sz="2600" b="1" dirty="0">
                <a:solidFill>
                  <a:schemeClr val="bg1"/>
                </a:solidFill>
                <a:latin typeface="宋体" pitchFamily="2" charset="-122"/>
                <a:ea typeface="微软雅黑" pitchFamily="34" charset="-122"/>
              </a:rPr>
              <a:t>(</a:t>
            </a:r>
            <a:r>
              <a:rPr lang="zh-CN" altLang="zh-CN" sz="2600" b="1" dirty="0">
                <a:solidFill>
                  <a:schemeClr val="bg1"/>
                </a:solidFill>
                <a:latin typeface="宋体" pitchFamily="2" charset="-122"/>
                <a:ea typeface="微软雅黑" pitchFamily="34" charset="-122"/>
              </a:rPr>
              <a:t>内涵</a:t>
            </a:r>
            <a:r>
              <a:rPr lang="en-US" altLang="zh-CN" sz="2600" b="1" dirty="0">
                <a:solidFill>
                  <a:schemeClr val="bg1"/>
                </a:solidFill>
                <a:latin typeface="宋体" pitchFamily="2" charset="-122"/>
                <a:ea typeface="微软雅黑" pitchFamily="34" charset="-122"/>
              </a:rPr>
              <a:t>)</a:t>
            </a:r>
            <a:r>
              <a:rPr lang="zh-CN" altLang="zh-CN" sz="2600" b="1" dirty="0">
                <a:solidFill>
                  <a:schemeClr val="bg1"/>
                </a:solidFill>
                <a:latin typeface="宋体" pitchFamily="2" charset="-122"/>
                <a:ea typeface="微软雅黑" pitchFamily="34" charset="-122"/>
              </a:rPr>
              <a:t>和</a:t>
            </a:r>
            <a:r>
              <a:rPr lang="zh-CN" altLang="zh-CN" sz="2600" b="1" dirty="0" smtClean="0">
                <a:solidFill>
                  <a:schemeClr val="bg1"/>
                </a:solidFill>
                <a:latin typeface="宋体" pitchFamily="2" charset="-122"/>
                <a:ea typeface="微软雅黑" pitchFamily="34" charset="-122"/>
              </a:rPr>
              <a:t>作用</a:t>
            </a:r>
            <a:endParaRPr lang="zh-CN" altLang="zh-CN" sz="2600" b="1" dirty="0">
              <a:solidFill>
                <a:schemeClr val="bg1"/>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7" y="-100166"/>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这会儿</a:t>
            </a:r>
            <a:r>
              <a:rPr lang="zh-CN" altLang="zh-CN" sz="2600" kern="100" dirty="0">
                <a:latin typeface="Times New Roman"/>
                <a:ea typeface="华文细黑"/>
                <a:cs typeface="Times New Roman"/>
              </a:rPr>
              <a:t>，我正在汨罗江的岸边，掬起一杯浑黄得叫人失望的江水。为了在端午节这一天，饮一口汨罗江的水，我可是千里奔驰特意赶来的啊！</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脖子</a:t>
            </a:r>
            <a:r>
              <a:rPr lang="zh-CN" altLang="zh-CN" sz="2600" kern="100" dirty="0">
                <a:latin typeface="Times New Roman"/>
                <a:ea typeface="华文细黑"/>
                <a:cs typeface="Times New Roman"/>
              </a:rPr>
              <a:t>一扬，我，饮了一口汨罗。</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立刻</a:t>
            </a:r>
            <a:r>
              <a:rPr lang="zh-CN" altLang="zh-CN" sz="2600" kern="100" dirty="0">
                <a:latin typeface="Times New Roman"/>
                <a:ea typeface="华文细黑"/>
                <a:cs typeface="Times New Roman"/>
              </a:rPr>
              <a:t>，我感觉到，就像有一条吐着芯子的蛇窜入我的喉管，冰凉而滑溜，在我肝胆心肺间穿行，如同在烟雨迷蒙的天气里穿过三峡的蛟龙。</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愤世嫉俗</a:t>
            </a:r>
            <a:r>
              <a:rPr lang="zh-CN" altLang="zh-CN" sz="2600" kern="100" dirty="0">
                <a:latin typeface="Times New Roman"/>
                <a:ea typeface="华文细黑"/>
                <a:cs typeface="Times New Roman"/>
              </a:rPr>
              <a:t>的味道真苦啊</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49314"/>
            <a:ext cx="876929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同行</a:t>
            </a:r>
            <a:r>
              <a:rPr lang="zh-CN" altLang="zh-CN" sz="2600" kern="100" dirty="0">
                <a:latin typeface="Times New Roman"/>
                <a:ea typeface="华文细黑"/>
                <a:cs typeface="Times New Roman"/>
              </a:rPr>
              <a:t>人大概看出我脸色难堪，埋怨说：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叫你不要喝你偏要喝，这水太脏了。</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报以苦笑。</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朋友</a:t>
            </a:r>
            <a:r>
              <a:rPr lang="zh-CN" altLang="zh-CN" sz="2600" kern="100" dirty="0">
                <a:latin typeface="Times New Roman"/>
                <a:ea typeface="华文细黑"/>
                <a:cs typeface="Times New Roman"/>
              </a:rPr>
              <a:t>继续说：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你们诗人都是疯子，不过，也像圣徒。恒河的水污染那么严重，圣徒们也是长途跋涉，非得跑到那里去喝一口。</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得承认，朋友这么说，并不是讥笑我，他只是不理解。我的行囊中，带有青岛啤酒和可口可乐，为什么，我非得饮这浑黄的汨罗</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95265"/>
            <a:ext cx="8647507"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小小的隔阂，让我想起禅家的一段公案。一次，著名禅师药山惟俨看到一个和尚，问：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你从哪里来？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和尚答：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我从湖南来。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药山又问：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湖水是不是在泛滥？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湖水还没有泛滥。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药山接着说：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奇怪，下那么多雨，湖水为什么没有泛滥？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和尚对此没有满意的回答。因而药山的弟子云岩说：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是在泛滥。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同时，药山另一个弟子东山大叫道：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何劫中不曾泛滥！</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41694"/>
            <a:ext cx="873398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细细</a:t>
            </a:r>
            <a:r>
              <a:rPr lang="zh-CN" altLang="zh-CN" sz="2600" kern="100" dirty="0">
                <a:latin typeface="Times New Roman"/>
                <a:ea typeface="华文细黑"/>
                <a:cs typeface="Times New Roman"/>
              </a:rPr>
              <a:t>品味这句话，不得不佩服禅家独特的思维品质。何水不脏？我想对朋友当头棒喝的这四个字，本源于何劫中不曾泛滥的追问。</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不过</a:t>
            </a:r>
            <a:r>
              <a:rPr lang="zh-CN" altLang="zh-CN" sz="2600" kern="100" dirty="0">
                <a:latin typeface="Times New Roman"/>
                <a:ea typeface="华文细黑"/>
                <a:cs typeface="Times New Roman"/>
              </a:rPr>
              <a:t>，那四个字我终究没有问出口。然而由禅家推及诗家，我想得更多了。</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汛期</a:t>
            </a:r>
            <a:r>
              <a:rPr lang="zh-CN" altLang="zh-CN" sz="2600" kern="100" dirty="0">
                <a:latin typeface="Times New Roman"/>
                <a:ea typeface="华文细黑"/>
                <a:cs typeface="Times New Roman"/>
              </a:rPr>
              <a:t>湖水泛滥，每个人都看得到。可是，干旱季节的湖水泛滥，又有几个人能感觉到呢？屈原淹死在汨罗江，这是大家都知道的。但汨罗不只是湖北的这一条，也不尽然是由波涛组成，知道这一点的，恐怕更是微乎其微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44496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79241"/>
            <a:ext cx="8733982"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何</a:t>
            </a:r>
            <a:r>
              <a:rPr lang="zh-CN" altLang="zh-CN" sz="2600" kern="100" dirty="0">
                <a:latin typeface="Times New Roman"/>
                <a:ea typeface="华文细黑"/>
                <a:cs typeface="Times New Roman"/>
              </a:rPr>
              <a:t>劫中不曾泛滥！还可以推补一句，何处没有汨罗江？</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嵇</a:t>
            </a:r>
            <a:r>
              <a:rPr lang="zh-CN" altLang="zh-CN" sz="2600" kern="100" dirty="0">
                <a:latin typeface="Times New Roman"/>
                <a:ea typeface="华文细黑"/>
                <a:cs typeface="Times New Roman"/>
              </a:rPr>
              <a:t>康的汨罗江，是一曲裂人心魄的《广陵散》；李白的汨罗江，是一片明月；苏东坡的汨罗江，是一条走不到尽头的贬谪之路；秋瑾的汨罗江，是一把砍头的大刀；闻一多的汨罗江，是一颗穿胸的子弹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到这里，我禁不住问自己：</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你</a:t>
            </a:r>
            <a:r>
              <a:rPr lang="zh-CN" altLang="zh-CN" sz="2600" kern="100" dirty="0">
                <a:latin typeface="Times New Roman"/>
                <a:ea typeface="华文细黑"/>
                <a:cs typeface="Times New Roman"/>
              </a:rPr>
              <a:t>的汨罗江会是什么呢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08526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518587"/>
            <a:ext cx="8821322"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据</a:t>
            </a:r>
            <a:r>
              <a:rPr lang="zh-CN" altLang="zh-CN" sz="2600" kern="100" dirty="0">
                <a:latin typeface="Times New Roman"/>
                <a:ea typeface="华文细黑"/>
                <a:cs typeface="Times New Roman"/>
              </a:rPr>
              <a:t>考证，屈原本姓熊，是我的同宗。从知道他的那一天起，他就是我写诗做人的坐标。每当灾难来临，我就想到那形形色色的汨罗江。好多次，当我的愤怒无法宣泄，我就想跑到这里来，跳进去。让汨罗再汨罗一回。今天，我真的站到了这汨罗江的岸边，饮了一口浑黄后，我的愤怒被淹灭了，浮起的是从来也没有经历过的惆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42539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771550"/>
            <a:ext cx="8393185"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江面</a:t>
            </a:r>
            <a:r>
              <a:rPr lang="zh-CN" altLang="zh-CN" sz="2600" kern="100" dirty="0">
                <a:latin typeface="Times New Roman"/>
                <a:ea typeface="华文细黑"/>
                <a:cs typeface="Times New Roman"/>
              </a:rPr>
              <a:t>上，二三渔舟以一种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与尔同销万古愁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悠然，从我眼前飘过。不知道屈原为何许人也的渔翁，一网撒去，捞回来的是最为奢侈的五月的阳光。偶尔有几条鱼苗，看上去像二月的柳叶，也被渔翁扔进了鱼篓。那也是他的收获啊！醉翁之意不在酒，而渔翁之意，却是肯定在于鱼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0592" y="-51034"/>
            <a:ext cx="8561888" cy="5863144"/>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中国</a:t>
            </a:r>
            <a:r>
              <a:rPr lang="zh-CN" altLang="zh-CN" sz="2600" kern="100" dirty="0">
                <a:latin typeface="Times New Roman"/>
                <a:ea typeface="华文细黑"/>
                <a:cs typeface="Times New Roman"/>
              </a:rPr>
              <a:t>的渔翁形象，从劝屈原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何不随其流而逐其波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的那一位，到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惯看秋月春风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那一位，都是明哲保身的遁世者，权力更迭，人间兴废，与他们毫不相干。船头上一坐，就着明月，两三条小鱼，一壶酒，他们活得好逍遥啊！你看这条因屈原而名垂千古的汨罗江上，屈原早就不见了，而渔翁仍在。</a:t>
            </a:r>
            <a:endParaRPr lang="zh-CN" altLang="zh-CN" sz="1050" kern="100" dirty="0">
              <a:latin typeface="宋体"/>
              <a:cs typeface="Courier New"/>
            </a:endParaRPr>
          </a:p>
          <a:p>
            <a:pPr algn="just">
              <a:lnSpc>
                <a:spcPts val="5000"/>
              </a:lnSpc>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就是我的惆怅所在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位清代的湖南诗人写过这么一首诗：</a:t>
            </a:r>
          </a:p>
          <a:p>
            <a:pPr algn="just">
              <a:lnSpc>
                <a:spcPts val="5000"/>
              </a:lnSpc>
              <a:spcAft>
                <a:spcPts val="0"/>
              </a:spcAft>
            </a:pPr>
            <a:endParaRPr lang="zh-CN" altLang="zh-CN" sz="1050" kern="100" dirty="0">
              <a:effectLst/>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41694"/>
            <a:ext cx="873398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萧瑟</a:t>
            </a:r>
            <a:r>
              <a:rPr lang="zh-CN" altLang="zh-CN" sz="2600" kern="100" dirty="0">
                <a:latin typeface="Times New Roman"/>
                <a:ea typeface="华文细黑"/>
                <a:cs typeface="Times New Roman"/>
              </a:rPr>
              <a:t>寒塘垂竹枝，长桥屈曲带涟漪。</a:t>
            </a:r>
            <a:endParaRPr lang="zh-CN" altLang="zh-CN" sz="2600" kern="100" dirty="0">
              <a:latin typeface="宋体"/>
              <a:cs typeface="Courier New"/>
            </a:endParaRPr>
          </a:p>
          <a:p>
            <a:pPr algn="ctr">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持</a:t>
            </a:r>
            <a:r>
              <a:rPr lang="zh-CN" altLang="zh-CN" sz="2600" kern="100" dirty="0">
                <a:latin typeface="Times New Roman"/>
                <a:ea typeface="华文细黑"/>
                <a:cs typeface="Times New Roman"/>
              </a:rPr>
              <a:t>竿不是因鲂鲤，要斫青光写楚辞。</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看来</a:t>
            </a:r>
            <a:r>
              <a:rPr lang="zh-CN" altLang="zh-CN" sz="2600" kern="100" dirty="0">
                <a:latin typeface="Times New Roman"/>
                <a:ea typeface="华文细黑"/>
                <a:cs typeface="Times New Roman"/>
              </a:rPr>
              <a:t>，这位诗人的心态和我差不多，又想当屈子，又想当渔翁，结果是两样都当不好，鱼和熊掌不可兼得，古人早就这么说过</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既</a:t>
            </a:r>
            <a:r>
              <a:rPr lang="zh-CN" altLang="zh-CN" sz="2600" kern="100" dirty="0">
                <a:latin typeface="Times New Roman"/>
                <a:ea typeface="华文细黑"/>
                <a:cs typeface="Times New Roman"/>
              </a:rPr>
              <a:t>如此，我的饮一口汨罗的朝圣心情，到此也就索然了。归去罢，归去来兮，说不定东湖边上的小书斋，就是我明日的汨罗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选自《问花笑谁：熊召政美文精选》，有删改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92546"/>
            <a:ext cx="8821322" cy="521508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渔翁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在文中有何寓意？其作用是什么？</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醉翁之意不在酒，而渔翁之意，却是肯定在于鱼的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都是明哲保身的遁世者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两句可概括出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渔翁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的寓意。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你看这条因屈原而名垂千古的汨罗江上，屈原早就不见了，而渔翁仍在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一句点明了写渔翁的作用</a:t>
            </a:r>
            <a:r>
              <a:rPr lang="zh-CN" altLang="zh-CN" sz="2600" kern="100" dirty="0" smtClean="0">
                <a:latin typeface="Times New Roman"/>
                <a:ea typeface="华文细黑"/>
                <a:cs typeface="Times New Roman"/>
              </a:rPr>
              <a:t>。</a:t>
            </a: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寓意：</a:t>
            </a:r>
            <a:r>
              <a:rPr lang="en-US" altLang="zh-CN" sz="2600" kern="100" dirty="0" smtClean="0">
                <a:solidFill>
                  <a:schemeClr val="accent6">
                    <a:lumMod val="75000"/>
                  </a:schemeClr>
                </a:solidFill>
                <a:latin typeface="宋体"/>
                <a:ea typeface="华文细黑"/>
                <a:cs typeface="Times New Roman"/>
              </a:rPr>
              <a:t>①</a:t>
            </a:r>
            <a:r>
              <a:rPr lang="zh-CN" altLang="zh-CN" sz="2600" kern="100" dirty="0" smtClean="0">
                <a:solidFill>
                  <a:schemeClr val="accent6">
                    <a:lumMod val="75000"/>
                  </a:schemeClr>
                </a:solidFill>
                <a:latin typeface="Times New Roman"/>
                <a:ea typeface="华文细黑"/>
                <a:cs typeface="Times New Roman"/>
              </a:rPr>
              <a:t>指只关注眼前物质利益的人，</a:t>
            </a:r>
            <a:r>
              <a:rPr lang="en-US" altLang="zh-CN" sz="2600" kern="100" dirty="0" smtClean="0">
                <a:solidFill>
                  <a:schemeClr val="accent6">
                    <a:lumMod val="75000"/>
                  </a:schemeClr>
                </a:solidFill>
                <a:latin typeface="宋体"/>
                <a:ea typeface="华文细黑"/>
                <a:cs typeface="Times New Roman"/>
              </a:rPr>
              <a:t>②</a:t>
            </a:r>
            <a:r>
              <a:rPr lang="zh-CN" altLang="zh-CN" sz="2600" kern="100" dirty="0" smtClean="0">
                <a:solidFill>
                  <a:schemeClr val="accent6">
                    <a:lumMod val="75000"/>
                  </a:schemeClr>
                </a:solidFill>
                <a:latin typeface="Times New Roman"/>
                <a:ea typeface="华文细黑"/>
                <a:cs typeface="Times New Roman"/>
              </a:rPr>
              <a:t>指明哲保身的遁世者。</a:t>
            </a:r>
            <a:endParaRPr lang="zh-CN" altLang="zh-CN" sz="1050" kern="100" dirty="0" smtClean="0">
              <a:solidFill>
                <a:schemeClr val="accent6">
                  <a:lumMod val="75000"/>
                </a:schemeClr>
              </a:solidFill>
              <a:latin typeface="宋体"/>
              <a:cs typeface="Courier New"/>
            </a:endParaRPr>
          </a:p>
          <a:p>
            <a:pPr algn="just">
              <a:lnSpc>
                <a:spcPts val="4500"/>
              </a:lnSpc>
              <a:spcAft>
                <a:spcPts val="0"/>
              </a:spcAft>
            </a:pPr>
            <a:r>
              <a:rPr lang="zh-CN" altLang="zh-CN" sz="2600" kern="100" dirty="0" smtClean="0">
                <a:solidFill>
                  <a:schemeClr val="accent6">
                    <a:lumMod val="75000"/>
                  </a:schemeClr>
                </a:solidFill>
                <a:latin typeface="Times New Roman"/>
                <a:ea typeface="华文细黑"/>
                <a:cs typeface="Times New Roman"/>
              </a:rPr>
              <a:t>作用：与愤世嫉俗的屈原形成鲜明的对比，以凸显屈原的高尚，表达作者对现实的感慨。</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24265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zh-CN" sz="2800" dirty="0">
                <a:solidFill>
                  <a:srgbClr val="FFFF00"/>
                </a:solidFill>
                <a:latin typeface="黑体" pitchFamily="2" charset="-122"/>
                <a:ea typeface="黑体" pitchFamily="2" charset="-122"/>
              </a:rPr>
              <a:t>　如何分析概括人物形象特点和</a:t>
            </a:r>
            <a:r>
              <a:rPr lang="zh-CN" altLang="zh-CN" sz="2800" dirty="0" smtClean="0">
                <a:solidFill>
                  <a:srgbClr val="FFFF00"/>
                </a:solidFill>
                <a:latin typeface="黑体" pitchFamily="2" charset="-122"/>
                <a:ea typeface="黑体" pitchFamily="2" charset="-122"/>
              </a:rPr>
              <a:t>作用</a:t>
            </a:r>
            <a:endParaRPr lang="zh-CN" altLang="zh-CN" sz="2800" dirty="0">
              <a:solidFill>
                <a:srgbClr val="FFFF00"/>
              </a:solidFill>
              <a:latin typeface="黑体" pitchFamily="2" charset="-122"/>
              <a:ea typeface="黑体" pitchFamily="2" charset="-122"/>
            </a:endParaRPr>
          </a:p>
        </p:txBody>
      </p:sp>
      <p:sp>
        <p:nvSpPr>
          <p:cNvPr id="6" name="矩形 5"/>
          <p:cNvSpPr/>
          <p:nvPr/>
        </p:nvSpPr>
        <p:spPr>
          <a:xfrm>
            <a:off x="115124" y="936466"/>
            <a:ext cx="8821322" cy="393954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一、认识散文中的人物形象，掌握其分析方法</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基本概念</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散文中的人物与小说中的有所不同。小说是以塑造人物为中心的，反映社会的主要手段是塑造人物形象。小说中的人物，是作者根据现实生活中的人物原型加工提炼而成的，是艺术的真实，通过这样典型的人物形象反映生活，更集中也更</a:t>
            </a:r>
            <a:r>
              <a:rPr lang="zh-CN" altLang="zh-CN" sz="2600" kern="100" dirty="0" smtClean="0">
                <a:latin typeface="Times New Roman"/>
                <a:ea typeface="华文细黑"/>
                <a:cs typeface="Times New Roman"/>
              </a:rPr>
              <a:t>有</a:t>
            </a:r>
            <a:endParaRPr lang="zh-CN" altLang="zh-CN" sz="105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92546"/>
            <a:ext cx="8821322" cy="5215915"/>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这类题型在散文阅读中很少出现，如果出现，则在答题时要特别注意。</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有判断文体的意识。文体不同，人物形象的作用就不同。人物形象出现在写人叙事散文中，它是主旨、情感之所在；出现在状物散文中，它是主体物象一个很好的衬托，有助于主旨意蕴的生发。</a:t>
            </a:r>
            <a:endParaRPr lang="zh-CN" altLang="zh-CN" sz="2600" kern="100" dirty="0">
              <a:latin typeface="宋体"/>
              <a:cs typeface="Courier New"/>
            </a:endParaRPr>
          </a:p>
          <a:p>
            <a:pPr>
              <a:lnSpc>
                <a:spcPts val="4500"/>
              </a:lnSpc>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掌握答题角度：内容主旨角度、结构构思角度、主体物象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人物形象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角度</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pSp>
        <p:nvGrpSpPr>
          <p:cNvPr id="4" name="组合 3"/>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158675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如何分析概括物象特点</a:t>
            </a:r>
            <a:r>
              <a:rPr lang="en-US" altLang="zh-CN" sz="2800" dirty="0">
                <a:solidFill>
                  <a:srgbClr val="FFFF00"/>
                </a:solidFill>
                <a:latin typeface="黑体" pitchFamily="2" charset="-122"/>
                <a:ea typeface="黑体" pitchFamily="2" charset="-122"/>
              </a:rPr>
              <a:t>(</a:t>
            </a:r>
            <a:r>
              <a:rPr lang="zh-CN" altLang="zh-CN" sz="2800" dirty="0">
                <a:solidFill>
                  <a:srgbClr val="FFFF00"/>
                </a:solidFill>
                <a:latin typeface="黑体" pitchFamily="2" charset="-122"/>
                <a:ea typeface="黑体" pitchFamily="2" charset="-122"/>
              </a:rPr>
              <a:t>内涵</a:t>
            </a:r>
            <a:r>
              <a:rPr lang="en-US" altLang="zh-CN" sz="2800" dirty="0">
                <a:solidFill>
                  <a:srgbClr val="FFFF00"/>
                </a:solidFill>
                <a:latin typeface="黑体" pitchFamily="2" charset="-122"/>
                <a:ea typeface="黑体" pitchFamily="2" charset="-122"/>
              </a:rPr>
              <a:t>)</a:t>
            </a:r>
            <a:r>
              <a:rPr lang="zh-CN" altLang="zh-CN" sz="2800" dirty="0">
                <a:solidFill>
                  <a:srgbClr val="FFFF00"/>
                </a:solidFill>
                <a:latin typeface="黑体" pitchFamily="2" charset="-122"/>
                <a:ea typeface="黑体" pitchFamily="2" charset="-122"/>
              </a:rPr>
              <a:t>和</a:t>
            </a:r>
            <a:r>
              <a:rPr lang="zh-CN" altLang="zh-CN" sz="2800" dirty="0" smtClean="0">
                <a:solidFill>
                  <a:srgbClr val="FFFF00"/>
                </a:solidFill>
                <a:latin typeface="黑体" pitchFamily="2" charset="-122"/>
                <a:ea typeface="黑体" pitchFamily="2" charset="-122"/>
              </a:rPr>
              <a:t>作用</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107504" y="771550"/>
            <a:ext cx="8821322" cy="4141070"/>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一、认识散文中的物象，掌握其分析方法</a:t>
            </a: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基本概念</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所谓物象就是指文学作品中所出现的具体事物形象，它在以事物形象本身出现的同时，也包含着作者或人物的思想感情，也就是说，物象不仅有其本身的具体意义，而且具有被赋予的抽象意义。可以说，我们在文学作品中欣赏到的物象，都是客观物象和作者或人物主观思想感情融合而成的形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7494"/>
            <a:ext cx="8769291"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分析方法</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抓住散文类别特点，了解物象出现场合</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写景</a:t>
            </a:r>
            <a:r>
              <a:rPr lang="zh-CN" altLang="zh-CN" sz="2600" kern="100" dirty="0" smtClean="0">
                <a:latin typeface="Times New Roman"/>
                <a:ea typeface="华文细黑"/>
                <a:cs typeface="Times New Roman"/>
              </a:rPr>
              <a:t>散文</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smtClean="0">
                <a:latin typeface="Times New Roman"/>
                <a:ea typeface="华文细黑"/>
                <a:cs typeface="Times New Roman"/>
              </a:rPr>
              <a:t>写景</a:t>
            </a:r>
            <a:r>
              <a:rPr lang="zh-CN" altLang="zh-CN" sz="2600" kern="100" dirty="0">
                <a:latin typeface="Times New Roman"/>
                <a:ea typeface="华文细黑"/>
                <a:cs typeface="Times New Roman"/>
              </a:rPr>
              <a:t>散文以自然景观和历史人文景观为描写对象，分析物象就是分析这些景观。景观是写景散文的主角和灵魂，它在使文章血肉丰满的同时，也承载着作者的情感。所以，分析写景散文中的物象，要始终将其与作者的情感结合起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93" y="-20538"/>
            <a:ext cx="8511387" cy="5134932"/>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状物</a:t>
            </a:r>
            <a:r>
              <a:rPr lang="zh-CN" altLang="zh-CN" sz="2600" kern="100" dirty="0" smtClean="0">
                <a:latin typeface="Times New Roman"/>
                <a:ea typeface="华文细黑"/>
                <a:cs typeface="Times New Roman"/>
              </a:rPr>
              <a:t>散文</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smtClean="0">
                <a:latin typeface="Times New Roman"/>
                <a:ea typeface="华文细黑"/>
                <a:cs typeface="Times New Roman"/>
              </a:rPr>
              <a:t>状</a:t>
            </a:r>
            <a:r>
              <a:rPr lang="zh-CN" altLang="zh-CN" sz="2600" kern="100" dirty="0">
                <a:latin typeface="Times New Roman"/>
                <a:ea typeface="华文细黑"/>
                <a:cs typeface="Times New Roman"/>
              </a:rPr>
              <a:t>物散文一般以具体事物为描写对象，文章围绕着某一具体事物展示。这一事物就是我们要研究的物象。状物散文的层次非常清楚，往往会从物象的外观、特性、用途等说起，然后发散到其所代表的精神、品质、价值观等。作者往往是言在此而意在彼，事物的本身意义仅仅是一个引子，其抽象意义才是文章的重点。因此分析这类物象时一定要注意由具体到抽象的过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321" y="267494"/>
            <a:ext cx="8547151" cy="4493731"/>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偶感</a:t>
            </a:r>
            <a:r>
              <a:rPr lang="zh-CN" altLang="zh-CN" sz="2600" kern="100" dirty="0" smtClean="0">
                <a:latin typeface="Times New Roman"/>
                <a:ea typeface="华文细黑"/>
                <a:cs typeface="Times New Roman"/>
              </a:rPr>
              <a:t>散文</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smtClean="0">
                <a:latin typeface="Times New Roman"/>
                <a:ea typeface="华文细黑"/>
                <a:cs typeface="Times New Roman"/>
              </a:rPr>
              <a:t>情缘</a:t>
            </a:r>
            <a:r>
              <a:rPr lang="zh-CN" altLang="zh-CN" sz="2600" kern="100" dirty="0">
                <a:latin typeface="Times New Roman"/>
                <a:ea typeface="华文细黑"/>
                <a:cs typeface="Times New Roman"/>
              </a:rPr>
              <a:t>物起，有一些偶感散文，虽然文章主要是在抒发某种情感或思考，但引发这种情感或思考的，却是具体事物。有时，我们也需要分析这类散文中的物象，那么此刻的物象则是下文的情感或思考的触发点。从内容上说，物象可能是文章情感或思考的一个例证；从结构上说，物象往往起到引起下文、为下文做铺垫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84926"/>
            <a:ext cx="8769291"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抓住外形特征，分析内在品质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作者对生活中的某些事物的感触必须要借助于描写所托之物的外形特征来抒发，这类事物往往外形特征比较鲜明，只要找准对其外在形象的描写，就可分析出它的内在品质。事实上，事物的外形特征便是其内在品质的外在表现。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为例，我们可以归纳出其内在品质：纯朴、谦逊、无私，普通、刚毅、无求，献身、奉献、无悔等。通过外形分析出内在品质是我们理解文章主旨的关键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267494"/>
            <a:ext cx="8769291"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仔细品读文本，提炼所言之志</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一般说来，作者所描绘的事物不一定是最终所赞美的对象，真正赞美的对象常常隐含其中。这就需要我们认真品读文章，理解作者的写作意图，感受作者的情感脉搏，找出所托之物与所赞美的对象之间的相似点。如</a:t>
            </a:r>
            <a:r>
              <a:rPr lang="en-US" altLang="zh-CN" sz="2600" kern="100" dirty="0">
                <a:latin typeface="Times New Roman"/>
                <a:ea typeface="华文细黑"/>
                <a:cs typeface="Courier New"/>
              </a:rPr>
              <a:t>2009</a:t>
            </a:r>
            <a:r>
              <a:rPr lang="zh-CN" altLang="zh-CN" sz="2600" kern="100" dirty="0">
                <a:latin typeface="Times New Roman"/>
                <a:ea typeface="华文细黑"/>
                <a:cs typeface="Times New Roman"/>
              </a:rPr>
              <a:t>年高考全国卷</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《彩色的荒漠》，文中描写了恶劣环境中的胡杨树，最后写到了在荒漠中劳动的石油工人，那么作者的赞美对象就很清楚了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3249568" y="2780154"/>
            <a:ext cx="601447"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r>
              <a:rPr lang="en-US" altLang="zh-CN" sz="2600" kern="100" dirty="0">
                <a:solidFill>
                  <a:prstClr val="black"/>
                </a:solidFill>
                <a:latin typeface="Times New Roman"/>
                <a:ea typeface="华文细黑"/>
                <a:cs typeface="Courier New"/>
              </a:rPr>
              <a:t> </a:t>
            </a:r>
            <a:r>
              <a:rPr lang="en-US" altLang="zh-CN" sz="2600" kern="100" dirty="0" smtClean="0">
                <a:solidFill>
                  <a:prstClr val="black"/>
                </a:solidFill>
                <a:latin typeface="Times New Roman"/>
                <a:ea typeface="华文细黑"/>
                <a:cs typeface="Courier New"/>
              </a:rPr>
              <a:t>  .</a:t>
            </a:r>
            <a:endParaRPr lang="zh-CN" altLang="en-US" sz="2600" dirty="0"/>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203106"/>
            <a:ext cx="876929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二、掌握考查物象的两种题型规范</a:t>
            </a: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分析概括物象特点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题</a:t>
            </a:r>
            <a:endParaRPr lang="zh-CN" altLang="zh-CN" sz="1050" kern="100" dirty="0">
              <a:latin typeface="宋体"/>
              <a:cs typeface="Courier New"/>
            </a:endParaRPr>
          </a:p>
          <a:p>
            <a:pPr algn="just">
              <a:lnSpc>
                <a:spcPts val="5000"/>
              </a:lnSpc>
              <a:spcAft>
                <a:spcPts val="0"/>
              </a:spcAft>
            </a:pP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江西</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《饮一口汨罗江》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原文见本考点</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结合文意，概括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汨罗江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的两种主要含义。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每种不超过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答：</a:t>
            </a:r>
            <a:r>
              <a:rPr lang="en-US" altLang="zh-CN" sz="2600" kern="100" dirty="0">
                <a:latin typeface="Times New Roman"/>
                <a:ea typeface="华文细黑"/>
                <a:cs typeface="Courier New"/>
              </a:rPr>
              <a:t>(</a:t>
            </a:r>
            <a:r>
              <a:rPr lang="en-US" altLang="zh-CN" sz="2600" kern="100" dirty="0" smtClean="0">
                <a:latin typeface="Times New Roman"/>
                <a:ea typeface="华文细黑"/>
                <a:cs typeface="Courier New"/>
              </a:rPr>
              <a:t>1)_____________________________________________ </a:t>
            </a:r>
          </a:p>
          <a:p>
            <a:pPr algn="just">
              <a:lnSpc>
                <a:spcPts val="5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en-US" altLang="zh-CN" sz="2600" kern="100" dirty="0" smtClean="0">
                <a:latin typeface="Times New Roman"/>
                <a:ea typeface="华文细黑"/>
                <a:cs typeface="Courier New"/>
              </a:rPr>
              <a:t>)_________________________________________________</a:t>
            </a: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509" y="195486"/>
            <a:ext cx="8856984" cy="4708981"/>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诗人如我辈，视之为愤世嫉俗之波的，不乏其人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愤世嫉俗的味道真苦啊！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两句表现了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汨罗江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的理解是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愤世嫉俗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愤世嫉俗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者的苦难，再联系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嵇康的汨罗江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一段，就可以判断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汨罗江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的含义</a:t>
            </a:r>
            <a:r>
              <a:rPr lang="zh-CN" altLang="zh-CN" sz="2600" kern="100" spc="-100" dirty="0">
                <a:latin typeface="Times New Roman"/>
                <a:ea typeface="华文细黑"/>
                <a:cs typeface="Times New Roman"/>
              </a:rPr>
              <a:t>不仅仅是</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愤世嫉俗</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，还有为国捐躯、为民请命的忧国情怀。</a:t>
            </a:r>
            <a:endParaRPr lang="zh-CN" altLang="zh-CN" sz="1050" kern="100" spc="-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忧国忧民者的精神寄托，</a:t>
            </a:r>
            <a:endParaRPr lang="zh-CN" altLang="zh-CN" sz="1050" kern="100" dirty="0">
              <a:solidFill>
                <a:schemeClr val="accent6">
                  <a:lumMod val="75000"/>
                </a:schemeClr>
              </a:solidFill>
              <a:latin typeface="宋体"/>
              <a:cs typeface="Courier New"/>
            </a:endParaRPr>
          </a:p>
          <a:p>
            <a:pPr algn="just">
              <a:lnSpc>
                <a:spcPts val="4500"/>
              </a:lnSpc>
              <a:spcAft>
                <a:spcPts val="0"/>
              </a:spcAft>
            </a:pP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忧国忧民者苦难的象征，</a:t>
            </a:r>
            <a:endParaRPr lang="zh-CN" altLang="zh-CN" sz="1050" kern="100" dirty="0">
              <a:solidFill>
                <a:schemeClr val="accent6">
                  <a:lumMod val="75000"/>
                </a:schemeClr>
              </a:solidFill>
              <a:latin typeface="宋体"/>
              <a:cs typeface="Courier New"/>
            </a:endParaRPr>
          </a:p>
          <a:p>
            <a:pPr algn="just">
              <a:lnSpc>
                <a:spcPts val="4500"/>
              </a:lnSpc>
              <a:spcAft>
                <a:spcPts val="0"/>
              </a:spcAft>
            </a:pPr>
            <a:r>
              <a:rPr lang="en-US" altLang="zh-CN" sz="2600" kern="100" dirty="0">
                <a:solidFill>
                  <a:schemeClr val="accent6">
                    <a:lumMod val="75000"/>
                  </a:schemeClr>
                </a:solidFill>
                <a:latin typeface="Times New Roman"/>
                <a:ea typeface="华文细黑"/>
                <a:cs typeface="Courier New"/>
              </a:rPr>
              <a:t>(3)</a:t>
            </a:r>
            <a:r>
              <a:rPr lang="zh-CN" altLang="zh-CN" sz="2600" kern="100" dirty="0">
                <a:solidFill>
                  <a:schemeClr val="accent6">
                    <a:lumMod val="75000"/>
                  </a:schemeClr>
                </a:solidFill>
                <a:latin typeface="Times New Roman"/>
                <a:ea typeface="华文细黑"/>
                <a:cs typeface="Times New Roman"/>
              </a:rPr>
              <a:t>屈原殉国之处。</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任选其中两项即可</a:t>
            </a:r>
            <a:r>
              <a:rPr lang="en-US" altLang="zh-CN" sz="2600" kern="100" dirty="0" smtClean="0">
                <a:solidFill>
                  <a:schemeClr val="accent6">
                    <a:lumMod val="75000"/>
                  </a:schemeClr>
                </a:solidFill>
                <a:latin typeface="Times New Roman"/>
                <a:ea typeface="华文细黑"/>
                <a:cs typeface="Courier New"/>
              </a:rPr>
              <a:t>)</a:t>
            </a: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66284"/>
            <a:ext cx="8769291" cy="5215082"/>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常见的提问方式有：</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根据全文概括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在文中的含义。</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在全文中有何意义？</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在全文中的内涵。</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注意答题区间。对主要物象特点、内涵的分析概括一般是着眼于全文的，但要特别关注该物象在文中出现的位置，其前后往往是答题要点所在的地方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339502"/>
            <a:ext cx="8769291" cy="449373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普遍的代表性。散文中的人物形象是为表达散文主旨服务的，它并非塑造人物，而是借助人物形象表达作者某种思想感情，所以散文中可以没有中心人物，也可以有多位中心人物，而人物本身往往是真实的。</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当然，散文中的人物形象同样具有艺术性和思想性，艺术性体现在其人物形象塑造的基本方法上，而思想性则包括人物形象的性格特征和社会意义两个方面</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321" y="591428"/>
            <a:ext cx="8547151"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分析概括物象的含义，应从三个方面入手：一是物象的外在特征或特点，包括形态、声音、色彩、气味等等；二是物象的内在品质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内涵、本质、精神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；三是它所蕴涵的作者的思想感情。</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答题要注意由表及里、由浅入深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31098"/>
            <a:ext cx="8733982"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分析概括物象作用题</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如何分析概括主体物象的作用</a:t>
            </a:r>
            <a:endParaRPr lang="zh-CN" altLang="zh-CN" sz="1050" kern="100" dirty="0">
              <a:latin typeface="宋体"/>
              <a:cs typeface="Courier New"/>
            </a:endParaRPr>
          </a:p>
          <a:p>
            <a:pPr algn="just">
              <a:lnSpc>
                <a:spcPts val="50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浙江</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牛铃叮当</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李清明</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①</a:t>
            </a:r>
            <a:r>
              <a:rPr lang="zh-CN" altLang="zh-CN" sz="2600" kern="100" dirty="0">
                <a:latin typeface="Times New Roman"/>
                <a:ea typeface="华文细黑"/>
                <a:cs typeface="Times New Roman"/>
              </a:rPr>
              <a:t>水乡多水牛。</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endParaRPr lang="zh-CN" altLang="zh-CN" sz="1050" kern="100" dirty="0">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3002" y="-57904"/>
            <a:ext cx="8913494" cy="5221942"/>
          </a:xfrm>
          <a:prstGeom prst="rect">
            <a:avLst/>
          </a:prstGeom>
        </p:spPr>
        <p:txBody>
          <a:bodyPr wrap="square">
            <a:spAutoFit/>
          </a:bodyPr>
          <a:lstStyle/>
          <a:p>
            <a:pPr algn="just">
              <a:lnSpc>
                <a:spcPts val="5000"/>
              </a:lnSpc>
              <a:spcAft>
                <a:spcPts val="0"/>
              </a:spcAft>
            </a:pPr>
            <a:r>
              <a:rPr lang="en-US" altLang="zh-CN" sz="2600" kern="100" dirty="0" smtClean="0">
                <a:latin typeface="宋体"/>
                <a:ea typeface="华文细黑"/>
                <a:cs typeface="Times New Roman"/>
              </a:rPr>
              <a:t>    ④</a:t>
            </a:r>
            <a:r>
              <a:rPr lang="zh-CN" altLang="zh-CN" sz="2600" kern="100" dirty="0">
                <a:latin typeface="Times New Roman"/>
                <a:ea typeface="华文细黑"/>
                <a:cs typeface="Times New Roman"/>
              </a:rPr>
              <a:t>漫长的农耕时代，水牛一直被视为农家的命根子。从牛犊学会走路的那天起，它的脖子上便被精心挂上一串铜制的铃铛。农忙季节，水牛可用于犁田、耙田；农闲时分，水牛能帮助拉磨，碾压菜籽、稻谷，以便得到食油、大米。记得上世纪七十年代初，村里就购买了东方红牌拖拉机，还配备了犁、耙等成套的耕田机械。没承想几吨重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铁牛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开进农田却经常陷进淤泥中，有时淹得只看见顶部的烟囱，最后还得用十头八头水牛合力，才能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拖拉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56934"/>
            <a:ext cx="8561888" cy="5221942"/>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⑥</a:t>
            </a:r>
            <a:r>
              <a:rPr lang="zh-CN" altLang="zh-CN" sz="2600" kern="100" dirty="0">
                <a:latin typeface="Times New Roman"/>
                <a:ea typeface="华文细黑"/>
                <a:cs typeface="Times New Roman"/>
              </a:rPr>
              <a:t>与水牛朝夕相处，我们也摸透了它温和、驯良的习性。只要你往牛头前一站，哪怕它正在吞食草料，也会赶紧把头一低，让你攀住牛角，爬到它背上。待你坐好，水牛还不忘摆动头角，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嗯呀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嗯呀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撒娇般地叫唤几声，牛铃也会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叮当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叮当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地响个不停。骑在牛背上的我们，头上扎着柳条帽，腰间别着把弹弓，右手高高扬起柳条鞭子，活像一个个舞剑骑马、披挂出征的大将军</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129" y="662603"/>
            <a:ext cx="8733982" cy="4580741"/>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⑦</a:t>
            </a:r>
            <a:r>
              <a:rPr lang="zh-CN" altLang="zh-CN" sz="2600" kern="100" dirty="0">
                <a:latin typeface="Times New Roman"/>
                <a:ea typeface="华文细黑"/>
                <a:cs typeface="Times New Roman"/>
              </a:rPr>
              <a:t>别看水牛平日温驯，一旦打起架来却异常勇猛，尤以处于发情期的公牛为甚。当攻击开始时，公牛们双眼通红，抵足弓背，头缩至前腿中间，亮出尖尖的双角，冲撞挑击。一时间，牛铃骤响，沙飞石跳，响声震天。这时，只有将干草燃成的火把投掷到牛头角力处，方能将它们分开。</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endParaRPr lang="zh-CN" altLang="zh-CN" sz="1050" kern="100" dirty="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9176" y="-42902"/>
            <a:ext cx="8561888" cy="5221942"/>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⑨</a:t>
            </a:r>
            <a:r>
              <a:rPr lang="zh-CN" altLang="zh-CN" sz="2600" kern="100" dirty="0">
                <a:latin typeface="Times New Roman"/>
                <a:ea typeface="华文细黑"/>
                <a:cs typeface="Times New Roman"/>
              </a:rPr>
              <a:t>现今的水乡，早已不用水牛精耕细作，而是直接向稻田抛撒谷种，等天收粮，靠天吃饭。放眼望去，湖洲上唯有水草疯长，久而久之便成了放养水牛的天然牧场。春天里，不再耕田的水牛被赶至牧场，脖子上换上了刻有记号的新铃铛，直到冬天才各自牵回。一起牵回的还有傍着公牛母牛的新生牛犊。牛犊的认领沿用的是乡里的老规矩：将各家的大牛小牛赶至一处，看哪头牛犊跟谁家的大牛走，哪头牛犊就算是谁家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367" y="195486"/>
            <a:ext cx="8647507" cy="4580741"/>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⑩</a:t>
            </a:r>
            <a:r>
              <a:rPr lang="zh-CN" altLang="zh-CN" sz="2600" kern="100" dirty="0">
                <a:latin typeface="Times New Roman"/>
                <a:ea typeface="华文细黑"/>
                <a:cs typeface="Times New Roman"/>
              </a:rPr>
              <a:t>如今，利益的驱动让这样的老规矩开始面临挑战。由牛犊引发的纠纷，每有耳闻。曾有相邻的两家因争六条小牛而互不相让，直至对簿公堂，一家甚至提出要用船装着大牛小牛去省城做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亲子鉴定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。自然，鉴定最后平息了纠纷，但花去的鉴定费、差旅费和诉讼费加起来远远超过几头小牛的价值，这一时成了人们茶余饭后谈论最多的黑色幽默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9176" y="1008902"/>
            <a:ext cx="8561888" cy="2657138"/>
          </a:xfrm>
          <a:prstGeom prst="rect">
            <a:avLst/>
          </a:prstGeom>
        </p:spPr>
        <p:txBody>
          <a:bodyPr>
            <a:spAutoFit/>
          </a:bodyPr>
          <a:lstStyle/>
          <a:p>
            <a:pPr algn="just">
              <a:lnSpc>
                <a:spcPts val="5000"/>
              </a:lnSpc>
              <a:spcAft>
                <a:spcPts val="0"/>
              </a:spcAft>
            </a:pPr>
            <a:r>
              <a:rPr lang="en-US" altLang="zh-CN" sz="2600" kern="100" dirty="0" smtClean="0">
                <a:latin typeface="宋体"/>
                <a:ea typeface="MS Mincho"/>
                <a:cs typeface="MS Mincho"/>
              </a:rPr>
              <a:t>    </a:t>
            </a:r>
            <a:r>
              <a:rPr lang="zh-CN" altLang="zh-CN" sz="2600" kern="100" dirty="0" smtClean="0">
                <a:latin typeface="宋体"/>
                <a:ea typeface="MS Mincho"/>
                <a:cs typeface="MS Mincho"/>
              </a:rPr>
              <a:t>⑪</a:t>
            </a:r>
            <a:r>
              <a:rPr lang="zh-CN" altLang="zh-CN" sz="2600" kern="100" dirty="0">
                <a:latin typeface="Times New Roman"/>
                <a:ea typeface="华文细黑"/>
                <a:cs typeface="Times New Roman"/>
              </a:rPr>
              <a:t>打那以后，水乡的水牛们大都由放养改成了圈养。岁月流逝，牧童牛笛仿佛一夜之间成了绝响。没了广阔湖洲茵茵绿草的映衬，少了骀荡和风的吹拂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牛铃依旧叮当，但总觉得少了往昔的悦耳与悠扬</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20098425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129" y="165997"/>
            <a:ext cx="8733982" cy="4638001"/>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文中多次写到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牛铃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，有什么艺术效果？</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本题考查领悟作品的艺术魅力的能力。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牛铃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在文中多次出现：第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它的脖子上便被精心挂上一串铜制的铃铛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牛铃也会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叮当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叮当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地响个不停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牛铃骤响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⑨</a:t>
            </a:r>
            <a:r>
              <a:rPr lang="zh-CN" altLang="zh-CN" sz="2600" kern="100" dirty="0">
                <a:latin typeface="Times New Roman"/>
                <a:ea typeface="华文细黑"/>
                <a:cs typeface="Times New Roman"/>
              </a:rPr>
              <a:t>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脖子上换上了刻有记号的新铃铛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，第</a:t>
            </a:r>
            <a:r>
              <a:rPr lang="zh-CN" altLang="zh-CN" sz="2600" kern="100" dirty="0">
                <a:latin typeface="宋体"/>
                <a:ea typeface="MS Mincho"/>
                <a:cs typeface="MS Mincho"/>
              </a:rPr>
              <a:t>⑪</a:t>
            </a:r>
            <a:r>
              <a:rPr lang="zh-CN" altLang="zh-CN" sz="2600" kern="100" dirty="0">
                <a:latin typeface="Times New Roman"/>
                <a:ea typeface="华文细黑"/>
                <a:cs typeface="Times New Roman"/>
              </a:rPr>
              <a:t>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牛铃依旧叮当，但总觉得少了往昔的悦耳与悠扬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。勾画出这些语句，根据它们所在的位置，再结合文章的主旨作答即可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9780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9176" y="1290896"/>
            <a:ext cx="8561888" cy="1928926"/>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呼应题目，点明文旨。</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作为线索，使全文结构更加紧凑。</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形成背景旋律，增添了感染力。</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构成象征，承载了农耕时代的情感与记忆</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615137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66251"/>
            <a:ext cx="8632623"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分析方法</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掌握人物形象分类，准确把握作者情感</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散文写人，重在表达某种思想感情，如写历史之人，写功成名就之人，写作者敬仰之人，作者的思想感情除了敬仰之外，更重要的是对这一人物所具有的精神品质的推崇。所以，掌握人物形象的分类，在分析作者思想感情上就可以事半功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9176" y="-73894"/>
            <a:ext cx="8561888" cy="521508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主体物象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又名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中心物象</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和作者的感情有直接关联，或贯串全文，或直接点明中心。分析其作用，一般要从以下两个角度入手：</a:t>
            </a:r>
            <a:endParaRPr lang="zh-CN" altLang="zh-CN" sz="2600" kern="100" dirty="0">
              <a:latin typeface="宋体"/>
              <a:cs typeface="Courier New"/>
            </a:endParaRPr>
          </a:p>
          <a:p>
            <a:pPr algn="just">
              <a:lnSpc>
                <a:spcPts val="4500"/>
              </a:lnSpc>
              <a:spcAft>
                <a:spcPts val="0"/>
              </a:spcAft>
            </a:pPr>
            <a:r>
              <a:rPr lang="en-US" altLang="zh-CN" sz="2600" kern="100" spc="-100" dirty="0">
                <a:latin typeface="宋体"/>
                <a:ea typeface="华文细黑"/>
                <a:cs typeface="Times New Roman"/>
              </a:rPr>
              <a:t>①</a:t>
            </a:r>
            <a:r>
              <a:rPr lang="zh-CN" altLang="zh-CN" sz="2600" kern="100" spc="-100" dirty="0">
                <a:latin typeface="Times New Roman"/>
                <a:ea typeface="华文细黑"/>
                <a:cs typeface="Times New Roman"/>
              </a:rPr>
              <a:t>内容主旨作用。主体物象是散文主旨之所在，是作者思想感情的主要载体，分析其作用，首先看其在表达主旨方面的作用。一般而言，写物的散文要找志，写景的散文要析情。</a:t>
            </a:r>
            <a:endParaRPr lang="zh-CN" altLang="zh-CN" sz="2600" kern="100" spc="-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艺术构思作用。它可以是全文的线索，把众多材料组织穿串在一起；或起着象征、衬托的作用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526511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459" y="-92546"/>
            <a:ext cx="8821322" cy="528606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如何分析概括次要物象的作用</a:t>
            </a:r>
            <a:endParaRPr lang="zh-CN" altLang="zh-CN" sz="1050" kern="100" dirty="0">
              <a:latin typeface="宋体"/>
              <a:cs typeface="Courier New"/>
            </a:endParaRPr>
          </a:p>
          <a:p>
            <a:pPr algn="just">
              <a:lnSpc>
                <a:spcPts val="45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《负重的河流》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原文见本节</a:t>
            </a:r>
            <a:r>
              <a:rPr lang="zh-CN" altLang="zh-CN" sz="2600" kern="100" dirty="0" smtClean="0">
                <a:latin typeface="Times New Roman"/>
                <a:ea typeface="华文细黑"/>
                <a:cs typeface="Times New Roman"/>
              </a:rPr>
              <a:t>专题</a:t>
            </a:r>
            <a:r>
              <a:rPr lang="zh-CN" altLang="en-US" sz="2600" kern="100" dirty="0">
                <a:latin typeface="Times New Roman"/>
                <a:ea typeface="华文细黑"/>
                <a:cs typeface="Times New Roman"/>
              </a:rPr>
              <a:t>二</a:t>
            </a:r>
            <a:r>
              <a:rPr lang="zh-CN" altLang="zh-CN" sz="2600" kern="100" dirty="0" smtClean="0">
                <a:latin typeface="Times New Roman"/>
                <a:ea typeface="华文细黑"/>
                <a:cs typeface="Times New Roman"/>
              </a:rPr>
              <a:t>考点</a:t>
            </a:r>
            <a:r>
              <a:rPr lang="zh-CN" altLang="zh-CN" sz="2600" kern="100" dirty="0">
                <a:latin typeface="Times New Roman"/>
                <a:ea typeface="华文细黑"/>
                <a:cs typeface="Times New Roman"/>
              </a:rPr>
              <a:t>二</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文中第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段写胡杨林有什么作用？请简要分析。</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分析第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段在文中的作用，可以从胡杨林自身的特点、对主题表达的作用、对结构的作用等方面组织答案。胡杨林郁郁苍苍、高壮精神、英姿勃发，令人震撼，给人以昂扬向上的进取精神；胡杨林的生命力源于河流的滋养，突出胡杨林便是突出了塔里木河的伟大，深化主题；在结构上，由前面写河引出河边的树，然后过渡到写人，流畅自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7299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9176" y="1081743"/>
            <a:ext cx="8561888" cy="2570127"/>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生动地刻画出胡杨林坚韧顽强的形象，增强文章的感染力；</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深化主题，以胡杨树的生死暗示河流的变化，表现生命离开河流后的困顿；</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由河到树，由树到人，承上启下，结构更加严密</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0608929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23257"/>
            <a:ext cx="8393185"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对于次要物象的作用，应从文章结构形式、内容主旨、作者的思想感情、对主要物象的彰显意义等方面作多角度思考。</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对文章结构具体分析的思考角度：开头结尾的策划，详略主次的安排，行文线索的贯穿，过渡照应的勾连，伏笔悬念的设置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70328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7" name="矩形 6"/>
          <p:cNvSpPr/>
          <p:nvPr/>
        </p:nvSpPr>
        <p:spPr>
          <a:xfrm>
            <a:off x="355279" y="1441783"/>
            <a:ext cx="8393185" cy="2570127"/>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结合文章内容具体分析的思考角度：</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对内容的充实作用，</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对主旨的深化升华作用，</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寄托作者的思想感情。</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对主要形象的彰显意义：对比、衬托、类比、虚实相生，使主要形象更加鲜明突出</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66454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16" y="310267"/>
            <a:ext cx="8872826" cy="4493731"/>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从时间上分，有历史之人、追忆之人、现实之人等。</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从身份上分，有功成名就之人、对作者产生重要影响之人、生活中平凡之人等。</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从作者态度上分，有作者敬仰之人、批判之人、同情之人、褒贬不一之人等。</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从写作目的上分，有追念亡人、激励后人、引人深思、博人同情等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956" y="-100166"/>
            <a:ext cx="8769291" cy="521976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掌握分析人物的手法，理解、概括人物性格、品质、精神等特点</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散文分析人物的方法同小说一样，即要抓住正面描写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语言、动作、心理、外貌、神态等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和侧面描写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正衬、反衬等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。所不同的两点是：</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散文中的人物形象往往不像小说中的那样丰满、完整，而是集中突出其中的一个或几个方面，因此，在分析概括时，要根据散文中重点描写人物的段落，用几个词语集中概括；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散文中作者经常会有议论、抒情，而这些议论、抒情句可以帮助我们完成对人物的分析、概括</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48" y="-108645"/>
            <a:ext cx="8769291" cy="5286062"/>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二、掌握考查人物形象的两种题型规范</a:t>
            </a:r>
            <a:endParaRPr lang="zh-CN" altLang="zh-CN" sz="1050" kern="100" dirty="0">
              <a:solidFill>
                <a:srgbClr val="0000FF"/>
              </a:solidFill>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分析概括人物形象特点题</a:t>
            </a:r>
            <a:endParaRPr lang="zh-CN" altLang="zh-CN" sz="1050" kern="100" dirty="0">
              <a:latin typeface="宋体"/>
              <a:cs typeface="Courier New"/>
            </a:endParaRPr>
          </a:p>
          <a:p>
            <a:pPr algn="just">
              <a:lnSpc>
                <a:spcPts val="45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胡杨人家</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日出</a:t>
            </a:r>
            <a:r>
              <a:rPr lang="zh-CN" altLang="zh-CN" sz="2600" kern="100" dirty="0">
                <a:latin typeface="Times New Roman"/>
                <a:ea typeface="华文细黑"/>
                <a:cs typeface="Times New Roman"/>
              </a:rPr>
              <a:t>之前赶到二道桥，当走到四道桥，已接近晌午时分，刚过了一座新修的木桥，想找个地方交个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，见一处茂密的胡杨林掩映下有毗邻的两座蒙古包，就直奔过去。蒙古包里的一位中年妇女和一位年轻姑娘热情地接待了我。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本段文字编者有改动</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5406"/>
            <a:ext cx="9108504" cy="5286062"/>
          </a:xfrm>
          <a:prstGeom prst="rect">
            <a:avLst/>
          </a:prstGeom>
          <a:noFill/>
        </p:spPr>
        <p:txBody>
          <a:bodyPr wrap="square" rtlCol="0">
            <a:spAutoFit/>
          </a:bodyPr>
          <a:lstStyle/>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我就纳了闷了，这哪像是不期而遇，明明是到亲戚家里。便回身招呼伙伴们钻进了一座摆着一张折叠餐桌的蒙古包。不一会儿，蒙古包外由远而近传来一阵摩托车的马达声，循声望去，一个男人出现在门口。</a:t>
            </a:r>
            <a:endParaRPr lang="zh-CN" altLang="zh-CN" sz="2500" kern="100" dirty="0" smtClean="0">
              <a:latin typeface="宋体"/>
              <a:cs typeface="Courier New"/>
            </a:endParaRPr>
          </a:p>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老代。这是我真真切切在额济纳近距离见到的第一位蒙古汉子，不高的个头，但十分的壮实，一样的黝黑发亮得让城里人无比艳羡的肤色，健康阳光。不曾想到的是，在后面的交谈里我才发现，之前印在我脑海里的蒙古汉子应该是端着苍鹰的姿势，个顶个儿膀大腰圆的摔跤手模样，而老代很浓缩且很腼腆。</a:t>
            </a:r>
            <a:endParaRPr lang="zh-CN" altLang="zh-CN" sz="250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2226</TotalTime>
  <Words>4805</Words>
  <Application>Microsoft Office PowerPoint</Application>
  <PresentationFormat>全屏显示(16:9)</PresentationFormat>
  <Paragraphs>168</Paragraphs>
  <Slides>55</Slides>
  <Notes>0</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161</cp:revision>
  <dcterms:created xsi:type="dcterms:W3CDTF">2014-12-15T01:46:29Z</dcterms:created>
  <dcterms:modified xsi:type="dcterms:W3CDTF">2015-04-17T01:25:26Z</dcterms:modified>
</cp:coreProperties>
</file>