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57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08E9C-4A5D-2540-8EE5-752F5684DA6E}" v="5" dt="2022-11-09T03:22:29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55"/>
  </p:normalViewPr>
  <p:slideViewPr>
    <p:cSldViewPr>
      <p:cViewPr varScale="1">
        <p:scale>
          <a:sx n="117" d="100"/>
          <a:sy n="117" d="100"/>
        </p:scale>
        <p:origin x="704" y="16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 Jingyan" userId="5aa46e66a768d05e" providerId="LiveId" clId="{77208E9C-4A5D-2540-8EE5-752F5684DA6E}"/>
    <pc:docChg chg="undo custSel addSld modSld modMainMaster">
      <pc:chgData name="Jiang Jingyan" userId="5aa46e66a768d05e" providerId="LiveId" clId="{77208E9C-4A5D-2540-8EE5-752F5684DA6E}" dt="2022-11-09T03:22:42.322" v="41" actId="478"/>
      <pc:docMkLst>
        <pc:docMk/>
      </pc:docMkLst>
      <pc:sldChg chg="addSp delSp modSp new mod">
        <pc:chgData name="Jiang Jingyan" userId="5aa46e66a768d05e" providerId="LiveId" clId="{77208E9C-4A5D-2540-8EE5-752F5684DA6E}" dt="2022-11-09T03:22:32.509" v="40"/>
        <pc:sldMkLst>
          <pc:docMk/>
          <pc:sldMk cId="1705669812" sldId="457"/>
        </pc:sldMkLst>
        <pc:spChg chg="del mod">
          <ac:chgData name="Jiang Jingyan" userId="5aa46e66a768d05e" providerId="LiveId" clId="{77208E9C-4A5D-2540-8EE5-752F5684DA6E}" dt="2022-11-09T03:22:07.916" v="6" actId="478"/>
          <ac:spMkLst>
            <pc:docMk/>
            <pc:sldMk cId="1705669812" sldId="457"/>
            <ac:spMk id="2" creationId="{FA7FAF6E-5462-70AA-69CD-62DC5E2DEC18}"/>
          </ac:spMkLst>
        </pc:spChg>
        <pc:spChg chg="del">
          <ac:chgData name="Jiang Jingyan" userId="5aa46e66a768d05e" providerId="LiveId" clId="{77208E9C-4A5D-2540-8EE5-752F5684DA6E}" dt="2022-11-09T03:22:05.549" v="5" actId="478"/>
          <ac:spMkLst>
            <pc:docMk/>
            <pc:sldMk cId="1705669812" sldId="457"/>
            <ac:spMk id="3" creationId="{A125FA6D-B16B-CA5D-9A81-CAA8BCA1D0C4}"/>
          </ac:spMkLst>
        </pc:spChg>
        <pc:spChg chg="add mod">
          <ac:chgData name="Jiang Jingyan" userId="5aa46e66a768d05e" providerId="LiveId" clId="{77208E9C-4A5D-2540-8EE5-752F5684DA6E}" dt="2022-11-09T03:22:22.259" v="34" actId="20577"/>
          <ac:spMkLst>
            <pc:docMk/>
            <pc:sldMk cId="1705669812" sldId="457"/>
            <ac:spMk id="5" creationId="{3AA2704A-A61E-81E4-9953-A7E7B9E67D39}"/>
          </ac:spMkLst>
        </pc:spChg>
        <pc:spChg chg="add del mod">
          <ac:chgData name="Jiang Jingyan" userId="5aa46e66a768d05e" providerId="LiveId" clId="{77208E9C-4A5D-2540-8EE5-752F5684DA6E}" dt="2022-11-09T03:22:15.019" v="11" actId="478"/>
          <ac:spMkLst>
            <pc:docMk/>
            <pc:sldMk cId="1705669812" sldId="457"/>
            <ac:spMk id="6" creationId="{ED4D87D6-6767-13D0-5134-C4DB72540962}"/>
          </ac:spMkLst>
        </pc:spChg>
        <pc:spChg chg="add del mod">
          <ac:chgData name="Jiang Jingyan" userId="5aa46e66a768d05e" providerId="LiveId" clId="{77208E9C-4A5D-2540-8EE5-752F5684DA6E}" dt="2022-11-09T03:22:31.904" v="38"/>
          <ac:spMkLst>
            <pc:docMk/>
            <pc:sldMk cId="1705669812" sldId="457"/>
            <ac:spMk id="7" creationId="{F2425BF3-C0D7-160C-827E-186F8F6B2FD8}"/>
          </ac:spMkLst>
        </pc:spChg>
        <pc:spChg chg="add del mod">
          <ac:chgData name="Jiang Jingyan" userId="5aa46e66a768d05e" providerId="LiveId" clId="{77208E9C-4A5D-2540-8EE5-752F5684DA6E}" dt="2022-11-09T03:22:32.509" v="40"/>
          <ac:spMkLst>
            <pc:docMk/>
            <pc:sldMk cId="1705669812" sldId="457"/>
            <ac:spMk id="8" creationId="{C88C1126-75BF-4B1E-8910-1F7441EF2A03}"/>
          </ac:spMkLst>
        </pc:spChg>
      </pc:sldChg>
      <pc:sldMasterChg chg="modSldLayout">
        <pc:chgData name="Jiang Jingyan" userId="5aa46e66a768d05e" providerId="LiveId" clId="{77208E9C-4A5D-2540-8EE5-752F5684DA6E}" dt="2022-11-09T03:22:42.322" v="41" actId="478"/>
        <pc:sldMasterMkLst>
          <pc:docMk/>
          <pc:sldMasterMk cId="0" sldId="2147483648"/>
        </pc:sldMasterMkLst>
        <pc:sldLayoutChg chg="delSp mod">
          <pc:chgData name="Jiang Jingyan" userId="5aa46e66a768d05e" providerId="LiveId" clId="{77208E9C-4A5D-2540-8EE5-752F5684DA6E}" dt="2022-11-09T03:22:42.322" v="41" actId="478"/>
          <pc:sldLayoutMkLst>
            <pc:docMk/>
            <pc:sldMasterMk cId="0" sldId="2147483648"/>
            <pc:sldLayoutMk cId="2955205983" sldId="2147483872"/>
          </pc:sldLayoutMkLst>
          <pc:spChg chg="del">
            <ac:chgData name="Jiang Jingyan" userId="5aa46e66a768d05e" providerId="LiveId" clId="{77208E9C-4A5D-2540-8EE5-752F5684DA6E}" dt="2022-11-09T03:22:42.322" v="41" actId="478"/>
            <ac:spMkLst>
              <pc:docMk/>
              <pc:sldMasterMk cId="0" sldId="2147483648"/>
              <pc:sldLayoutMk cId="2955205983" sldId="2147483872"/>
              <ac:spMk id="4" creationId="{A59A0DEA-10A6-FAF3-41A5-EBE71F17446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BDD45D0-6BF5-15A0-0266-0A091C993A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94C8D02-E8E3-73F3-0108-2E2E753CFE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A8DD77D1-6302-8A40-A4FF-171BC4A26CF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6027C3A-C6F0-B802-FDF2-DCA28430068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0FA5BAF-48FE-4AE3-85CF-91E1FEBCDA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99FB2BC-1B8A-32EB-FBC5-4897A900C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C83BCC-0305-A247-9282-9281F032EE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52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2855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58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4F5F72A1-91E8-6E93-B5F5-B22F9D61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910363AA-58F8-6EBB-C168-7AE93C8421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92FAF29B-EA35-E5D8-7354-27E4DD6CF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2">
            <a:extLst>
              <a:ext uri="{FF2B5EF4-FFF2-40B4-BE49-F238E27FC236}">
                <a16:creationId xmlns:a16="http://schemas.microsoft.com/office/drawing/2014/main" id="{9F77AFFB-FFF1-8564-B4D6-CEFC2AE467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7" r:id="rId2"/>
    <p:sldLayoutId id="214748386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AA2704A-A61E-81E4-9953-A7E7B9E67D39}"/>
              </a:ext>
            </a:extLst>
          </p:cNvPr>
          <p:cNvSpPr txBox="1"/>
          <p:nvPr/>
        </p:nvSpPr>
        <p:spPr>
          <a:xfrm>
            <a:off x="2280557" y="3238891"/>
            <a:ext cx="4582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也可以参考网址：</a:t>
            </a:r>
            <a:endParaRPr lang="en-US" altLang="zh-CN" dirty="0"/>
          </a:p>
          <a:p>
            <a:r>
              <a:rPr lang="zh-CN" altLang="en-US" dirty="0"/>
              <a:t>https://dblab.xmu.edu.cn/blog/2460/</a:t>
            </a:r>
          </a:p>
        </p:txBody>
      </p:sp>
    </p:spTree>
    <p:extLst>
      <p:ext uri="{BB962C8B-B14F-4D97-AF65-F5344CB8AC3E}">
        <p14:creationId xmlns:p14="http://schemas.microsoft.com/office/powerpoint/2010/main" val="170566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31B36ACF-2C56-9F3C-9ED5-2DC2E0253A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 HDFS</a:t>
            </a:r>
            <a:r>
              <a:rPr lang="zh-CN" altLang="zh-CN"/>
              <a:t>编程实践</a:t>
            </a:r>
            <a:endParaRPr lang="zh-CN" altLang="en-US"/>
          </a:p>
        </p:txBody>
      </p:sp>
      <p:sp>
        <p:nvSpPr>
          <p:cNvPr id="14339" name="TextBox 2">
            <a:extLst>
              <a:ext uri="{FF2B5EF4-FFF2-40B4-BE49-F238E27FC236}">
                <a16:creationId xmlns:a16="http://schemas.microsoft.com/office/drawing/2014/main" id="{D4ED2F38-3868-9225-ECDC-9FFD1B60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00200"/>
            <a:ext cx="6705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现在要执行的任务是：假设在目录“</a:t>
            </a:r>
            <a:r>
              <a:rPr lang="en-US" altLang="zh-CN"/>
              <a:t>hdfs://localhost:9000/user/hadoop</a:t>
            </a:r>
            <a:r>
              <a:rPr lang="zh-CN" altLang="zh-CN"/>
              <a:t>”下面有几个文件，分别是</a:t>
            </a:r>
            <a:r>
              <a:rPr lang="en-US" altLang="zh-CN"/>
              <a:t>file1.txt</a:t>
            </a:r>
            <a:r>
              <a:rPr lang="zh-CN" altLang="zh-CN"/>
              <a:t>、</a:t>
            </a:r>
            <a:r>
              <a:rPr lang="en-US" altLang="zh-CN"/>
              <a:t>file2.txt</a:t>
            </a:r>
            <a:r>
              <a:rPr lang="zh-CN" altLang="zh-CN"/>
              <a:t>、</a:t>
            </a:r>
            <a:r>
              <a:rPr lang="en-US" altLang="zh-CN"/>
              <a:t>file3.txt</a:t>
            </a:r>
            <a:r>
              <a:rPr lang="zh-CN" altLang="zh-CN"/>
              <a:t>、</a:t>
            </a:r>
            <a:r>
              <a:rPr lang="en-US" altLang="zh-CN"/>
              <a:t>file4.abc</a:t>
            </a:r>
            <a:r>
              <a:rPr lang="zh-CN" altLang="zh-CN"/>
              <a:t>和</a:t>
            </a:r>
            <a:r>
              <a:rPr lang="en-US" altLang="zh-CN"/>
              <a:t>file5.abc</a:t>
            </a:r>
            <a:r>
              <a:rPr lang="zh-CN" altLang="zh-CN"/>
              <a:t>，这里需要从该目录中过滤出所有后缀名不为“</a:t>
            </a:r>
            <a:r>
              <a:rPr lang="en-US" altLang="zh-CN"/>
              <a:t>.abc</a:t>
            </a:r>
            <a:r>
              <a:rPr lang="zh-CN" altLang="zh-CN"/>
              <a:t>”的文件，对过滤之后的文件进行读取，并将这些文件的内容合并到文件“</a:t>
            </a:r>
            <a:r>
              <a:rPr lang="en-US" altLang="zh-CN"/>
              <a:t>hdfs://localhost:9000/user/hadoop/merge.txt</a:t>
            </a:r>
            <a:r>
              <a:rPr lang="zh-CN" altLang="zh-CN"/>
              <a:t>”中。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4.3.1 </a:t>
            </a:r>
            <a:r>
              <a:rPr lang="zh-CN" altLang="zh-CN"/>
              <a:t>在</a:t>
            </a:r>
            <a:r>
              <a:rPr lang="en-US" altLang="zh-CN"/>
              <a:t>Eclipse</a:t>
            </a:r>
            <a:r>
              <a:rPr lang="zh-CN" altLang="zh-CN"/>
              <a:t>中创建项目</a:t>
            </a:r>
            <a:endParaRPr lang="en-US" altLang="zh-CN"/>
          </a:p>
          <a:p>
            <a:pPr eaLnBrk="1" hangingPunct="1"/>
            <a:r>
              <a:rPr lang="en-US" altLang="zh-CN"/>
              <a:t>4.3.2</a:t>
            </a:r>
            <a:r>
              <a:rPr lang="zh-CN" altLang="zh-CN"/>
              <a:t>为项目添加需要用到的</a:t>
            </a:r>
            <a:r>
              <a:rPr lang="en-US" altLang="zh-CN"/>
              <a:t>JAR</a:t>
            </a:r>
            <a:r>
              <a:rPr lang="zh-CN" altLang="zh-CN"/>
              <a:t>包</a:t>
            </a:r>
            <a:endParaRPr lang="en-US" altLang="zh-CN"/>
          </a:p>
          <a:p>
            <a:pPr eaLnBrk="1" hangingPunct="1"/>
            <a:r>
              <a:rPr lang="en-US" altLang="zh-CN"/>
              <a:t>4.3.3 </a:t>
            </a:r>
            <a:r>
              <a:rPr lang="zh-CN" altLang="zh-CN"/>
              <a:t>编写</a:t>
            </a:r>
            <a:r>
              <a:rPr lang="en-US" altLang="zh-CN"/>
              <a:t>Java</a:t>
            </a:r>
            <a:r>
              <a:rPr lang="zh-CN" altLang="zh-CN"/>
              <a:t>应用程序</a:t>
            </a:r>
            <a:endParaRPr lang="en-US" altLang="zh-CN"/>
          </a:p>
          <a:p>
            <a:pPr eaLnBrk="1" hangingPunct="1"/>
            <a:r>
              <a:rPr lang="en-US" altLang="zh-CN"/>
              <a:t>4.3.4 </a:t>
            </a:r>
            <a:r>
              <a:rPr lang="zh-CN" altLang="zh-CN"/>
              <a:t>编译运行程序</a:t>
            </a:r>
            <a:endParaRPr lang="en-US" altLang="zh-CN"/>
          </a:p>
          <a:p>
            <a:pPr eaLnBrk="1" hangingPunct="1"/>
            <a:r>
              <a:rPr lang="en-US" altLang="zh-CN"/>
              <a:t>4.3.5</a:t>
            </a:r>
            <a:r>
              <a:rPr lang="zh-CN" altLang="zh-CN"/>
              <a:t>应用程序的部署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7C542144-62F6-AF8F-EE6A-237725C682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4.3.1 </a:t>
            </a:r>
            <a:r>
              <a:rPr lang="zh-CN" altLang="zh-CN"/>
              <a:t>在</a:t>
            </a:r>
            <a:r>
              <a:rPr lang="en-US" altLang="zh-CN"/>
              <a:t>Eclipse</a:t>
            </a:r>
            <a:r>
              <a:rPr lang="zh-CN" altLang="zh-CN"/>
              <a:t>中创建项目</a:t>
            </a:r>
            <a:endParaRPr lang="zh-CN" altLang="en-US"/>
          </a:p>
        </p:txBody>
      </p:sp>
      <p:sp>
        <p:nvSpPr>
          <p:cNvPr id="15363" name="TextBox 2">
            <a:extLst>
              <a:ext uri="{FF2B5EF4-FFF2-40B4-BE49-F238E27FC236}">
                <a16:creationId xmlns:a16="http://schemas.microsoft.com/office/drawing/2014/main" id="{BA9FDBAE-0E59-C1DC-6D37-8466F707D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5364" name="图片 3">
            <a:extLst>
              <a:ext uri="{FF2B5EF4-FFF2-40B4-BE49-F238E27FC236}">
                <a16:creationId xmlns:a16="http://schemas.microsoft.com/office/drawing/2014/main" id="{2F3D06E7-A5F1-7B85-F969-25AF4C14E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3564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82F78234-54B8-FC47-3CBE-19944B82BE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4.3.1 </a:t>
            </a:r>
            <a:r>
              <a:rPr lang="zh-CN" altLang="zh-CN"/>
              <a:t>在</a:t>
            </a:r>
            <a:r>
              <a:rPr lang="en-US" altLang="zh-CN"/>
              <a:t>Eclipse</a:t>
            </a:r>
            <a:r>
              <a:rPr lang="zh-CN" altLang="zh-CN"/>
              <a:t>中创建项目</a:t>
            </a:r>
            <a:endParaRPr lang="zh-CN" altLang="en-US"/>
          </a:p>
        </p:txBody>
      </p:sp>
      <p:pic>
        <p:nvPicPr>
          <p:cNvPr id="16387" name="图片 2">
            <a:extLst>
              <a:ext uri="{FF2B5EF4-FFF2-40B4-BE49-F238E27FC236}">
                <a16:creationId xmlns:a16="http://schemas.microsoft.com/office/drawing/2014/main" id="{4220F076-61D5-8772-A54F-87019F3E1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8913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63D42997-1671-3D50-5BA6-F63B7D17E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4.3.1 </a:t>
            </a:r>
            <a:r>
              <a:rPr lang="zh-CN" altLang="zh-CN"/>
              <a:t>在</a:t>
            </a:r>
            <a:r>
              <a:rPr lang="en-US" altLang="zh-CN"/>
              <a:t>Eclipse</a:t>
            </a:r>
            <a:r>
              <a:rPr lang="zh-CN" altLang="zh-CN"/>
              <a:t>中创建项目</a:t>
            </a:r>
            <a:endParaRPr lang="zh-CN" altLang="en-US"/>
          </a:p>
        </p:txBody>
      </p:sp>
      <p:pic>
        <p:nvPicPr>
          <p:cNvPr id="17411" name="图片 2">
            <a:extLst>
              <a:ext uri="{FF2B5EF4-FFF2-40B4-BE49-F238E27FC236}">
                <a16:creationId xmlns:a16="http://schemas.microsoft.com/office/drawing/2014/main" id="{39564021-C510-B1E0-8D63-00556C253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9721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8C13A926-AE05-F286-982B-BFB799158F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4.3.2</a:t>
            </a:r>
            <a:r>
              <a:rPr lang="zh-CN" altLang="zh-CN"/>
              <a:t>为项目添加需要用到的</a:t>
            </a:r>
            <a:r>
              <a:rPr lang="en-US" altLang="zh-CN"/>
              <a:t>JAR</a:t>
            </a:r>
            <a:r>
              <a:rPr lang="zh-CN" altLang="zh-CN"/>
              <a:t>包</a:t>
            </a:r>
            <a:endParaRPr lang="zh-CN" altLang="en-US"/>
          </a:p>
        </p:txBody>
      </p:sp>
      <p:pic>
        <p:nvPicPr>
          <p:cNvPr id="18435" name="图片 2">
            <a:extLst>
              <a:ext uri="{FF2B5EF4-FFF2-40B4-BE49-F238E27FC236}">
                <a16:creationId xmlns:a16="http://schemas.microsoft.com/office/drawing/2014/main" id="{4D3C1AB8-68C6-BEB4-ED30-7209EA51F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7324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39BE9E6C-C319-222F-36C1-AAC957034B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4.3.2</a:t>
            </a:r>
            <a:r>
              <a:rPr lang="zh-CN" altLang="zh-CN"/>
              <a:t>为项目添加需要用到的</a:t>
            </a:r>
            <a:r>
              <a:rPr lang="en-US" altLang="zh-CN"/>
              <a:t>JAR</a:t>
            </a:r>
            <a:r>
              <a:rPr lang="zh-CN" altLang="zh-CN"/>
              <a:t>包</a:t>
            </a:r>
            <a:endParaRPr lang="zh-CN" altLang="en-US"/>
          </a:p>
        </p:txBody>
      </p:sp>
      <p:pic>
        <p:nvPicPr>
          <p:cNvPr id="19459" name="图片 2">
            <a:extLst>
              <a:ext uri="{FF2B5EF4-FFF2-40B4-BE49-F238E27FC236}">
                <a16:creationId xmlns:a16="http://schemas.microsoft.com/office/drawing/2014/main" id="{517AAD9A-F4D9-BC41-454E-919125748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E4C0A809-CF8B-4893-B434-A37D22962E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4.3.2</a:t>
            </a:r>
            <a:r>
              <a:rPr lang="zh-CN" altLang="zh-CN"/>
              <a:t>为项目添加需要用到的</a:t>
            </a:r>
            <a:r>
              <a:rPr lang="en-US" altLang="zh-CN"/>
              <a:t>JAR</a:t>
            </a:r>
            <a:r>
              <a:rPr lang="zh-CN" altLang="zh-CN"/>
              <a:t>包</a:t>
            </a:r>
            <a:endParaRPr lang="zh-CN" altLang="en-US"/>
          </a:p>
        </p:txBody>
      </p:sp>
      <p:pic>
        <p:nvPicPr>
          <p:cNvPr id="20483" name="图片 2">
            <a:extLst>
              <a:ext uri="{FF2B5EF4-FFF2-40B4-BE49-F238E27FC236}">
                <a16:creationId xmlns:a16="http://schemas.microsoft.com/office/drawing/2014/main" id="{AB419687-B16F-5D06-D14C-47710A3FC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1167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CA542403-EC09-9A73-46F7-DC72A30075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4.3.2</a:t>
            </a:r>
            <a:r>
              <a:rPr lang="zh-CN" altLang="zh-CN"/>
              <a:t>为项目添加需要用到的</a:t>
            </a:r>
            <a:r>
              <a:rPr lang="en-US" altLang="zh-CN"/>
              <a:t>JAR</a:t>
            </a:r>
            <a:r>
              <a:rPr lang="zh-CN" altLang="zh-CN"/>
              <a:t>包</a:t>
            </a:r>
            <a:endParaRPr lang="zh-CN" altLang="en-US"/>
          </a:p>
        </p:txBody>
      </p:sp>
      <p:pic>
        <p:nvPicPr>
          <p:cNvPr id="21507" name="图片 2">
            <a:extLst>
              <a:ext uri="{FF2B5EF4-FFF2-40B4-BE49-F238E27FC236}">
                <a16:creationId xmlns:a16="http://schemas.microsoft.com/office/drawing/2014/main" id="{5D3A6AD9-9389-E6A7-E4E9-B14C8DF10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2007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87F825C-B090-6CB7-BF01-19F890AAEB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4.3.3 </a:t>
            </a:r>
            <a:r>
              <a:rPr lang="zh-CN" altLang="zh-CN"/>
              <a:t>编写</a:t>
            </a:r>
            <a:r>
              <a:rPr lang="en-US" altLang="zh-CN"/>
              <a:t>Java</a:t>
            </a:r>
            <a:r>
              <a:rPr lang="zh-CN" altLang="zh-CN"/>
              <a:t>应用程序</a:t>
            </a:r>
            <a:endParaRPr lang="zh-CN" altLang="en-US"/>
          </a:p>
        </p:txBody>
      </p:sp>
      <p:pic>
        <p:nvPicPr>
          <p:cNvPr id="22531" name="图片 2" descr="C:\Users\Administrator\AppData\Roaming\Tencent\Users\70004972\QQ\WinTemp\RichOle\1VG${0X()31EZRGPB`9W{OE.png">
            <a:extLst>
              <a:ext uri="{FF2B5EF4-FFF2-40B4-BE49-F238E27FC236}">
                <a16:creationId xmlns:a16="http://schemas.microsoft.com/office/drawing/2014/main" id="{41D6A517-7850-1C40-131F-07162FFD8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39925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19CA26D2-345D-51BF-63A0-4D2211C5DA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4.3.3 </a:t>
            </a:r>
            <a:r>
              <a:rPr lang="zh-CN" altLang="zh-CN"/>
              <a:t>编写</a:t>
            </a:r>
            <a:r>
              <a:rPr lang="en-US" altLang="zh-CN"/>
              <a:t>Java</a:t>
            </a:r>
            <a:r>
              <a:rPr lang="zh-CN" altLang="zh-CN"/>
              <a:t>应用程序</a:t>
            </a:r>
            <a:endParaRPr lang="zh-CN" altLang="en-US"/>
          </a:p>
        </p:txBody>
      </p:sp>
      <p:pic>
        <p:nvPicPr>
          <p:cNvPr id="23555" name="图片 2">
            <a:extLst>
              <a:ext uri="{FF2B5EF4-FFF2-40B4-BE49-F238E27FC236}">
                <a16:creationId xmlns:a16="http://schemas.microsoft.com/office/drawing/2014/main" id="{5734E774-B1F5-25B8-4E39-88041B0E7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1595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66081410-6D6D-90BA-A583-F98BC1B370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 b="1"/>
              <a:t>4.1 HDFS</a:t>
            </a:r>
            <a:r>
              <a:rPr lang="zh-CN" altLang="en-US" b="1"/>
              <a:t>操作常用</a:t>
            </a:r>
            <a:r>
              <a:rPr lang="en-US" altLang="zh-CN" b="1"/>
              <a:t>Shell</a:t>
            </a:r>
            <a:r>
              <a:rPr lang="zh-CN" altLang="en-US" b="1"/>
              <a:t>命令</a:t>
            </a:r>
            <a:endParaRPr lang="zh-CN" altLang="en-US"/>
          </a:p>
        </p:txBody>
      </p:sp>
      <p:sp>
        <p:nvSpPr>
          <p:cNvPr id="6147" name="TextBox 2">
            <a:extLst>
              <a:ext uri="{FF2B5EF4-FFF2-40B4-BE49-F238E27FC236}">
                <a16:creationId xmlns:a16="http://schemas.microsoft.com/office/drawing/2014/main" id="{47EB1DCF-9230-7743-1A6E-0FE059E64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24000"/>
            <a:ext cx="3416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4.1.1 </a:t>
            </a:r>
            <a:r>
              <a:rPr lang="zh-CN" altLang="zh-CN" sz="2400"/>
              <a:t>查看命令使用方法</a:t>
            </a:r>
            <a:endParaRPr lang="en-US" altLang="zh-CN" sz="2400"/>
          </a:p>
          <a:p>
            <a:pPr eaLnBrk="1" hangingPunct="1"/>
            <a:r>
              <a:rPr lang="en-US" altLang="zh-CN" sz="2400"/>
              <a:t>4.1.2 HDFS</a:t>
            </a:r>
            <a:r>
              <a:rPr lang="zh-CN" altLang="zh-CN" sz="2400"/>
              <a:t>目录操作</a:t>
            </a: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900AD8A3-A04E-04C0-7014-031CE43E40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4.3.3 </a:t>
            </a:r>
            <a:r>
              <a:rPr lang="zh-CN" altLang="zh-CN"/>
              <a:t>编写</a:t>
            </a:r>
            <a:r>
              <a:rPr lang="en-US" altLang="zh-CN"/>
              <a:t>Java</a:t>
            </a:r>
            <a:r>
              <a:rPr lang="zh-CN" altLang="zh-CN"/>
              <a:t>应用程序</a:t>
            </a:r>
            <a:endParaRPr lang="zh-CN" altLang="en-US"/>
          </a:p>
        </p:txBody>
      </p:sp>
      <p:pic>
        <p:nvPicPr>
          <p:cNvPr id="24579" name="图片 2">
            <a:extLst>
              <a:ext uri="{FF2B5EF4-FFF2-40B4-BE49-F238E27FC236}">
                <a16:creationId xmlns:a16="http://schemas.microsoft.com/office/drawing/2014/main" id="{BDB3E8FF-8F9E-DB6F-3A54-74D9457B7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25963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0DFD9A9A-EB8A-1EC3-D872-2E29FDF60B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4.3.3 </a:t>
            </a:r>
            <a:r>
              <a:rPr lang="zh-CN" altLang="zh-CN"/>
              <a:t>编写</a:t>
            </a:r>
            <a:r>
              <a:rPr lang="en-US" altLang="zh-CN"/>
              <a:t>Java</a:t>
            </a:r>
            <a:r>
              <a:rPr lang="zh-CN" altLang="zh-CN"/>
              <a:t>应用程序</a:t>
            </a:r>
            <a:endParaRPr lang="zh-CN" altLang="en-US"/>
          </a:p>
        </p:txBody>
      </p:sp>
      <p:sp>
        <p:nvSpPr>
          <p:cNvPr id="25603" name="TextBox 2">
            <a:extLst>
              <a:ext uri="{FF2B5EF4-FFF2-40B4-BE49-F238E27FC236}">
                <a16:creationId xmlns:a16="http://schemas.microsoft.com/office/drawing/2014/main" id="{41EC6739-C242-6C89-5868-EA7CEE26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78486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/>
              <a:t>import</a:t>
            </a:r>
            <a:r>
              <a:rPr lang="en-US" altLang="zh-CN" sz="1400"/>
              <a:t> java.io.IOException;</a:t>
            </a:r>
            <a:endParaRPr lang="zh-CN" altLang="zh-CN" sz="1400"/>
          </a:p>
          <a:p>
            <a:pPr eaLnBrk="1" hangingPunct="1"/>
            <a:r>
              <a:rPr lang="en-US" altLang="zh-CN" sz="1400" b="1"/>
              <a:t>import</a:t>
            </a:r>
            <a:r>
              <a:rPr lang="en-US" altLang="zh-CN" sz="1400"/>
              <a:t> java.io.PrintStream;</a:t>
            </a:r>
            <a:endParaRPr lang="zh-CN" altLang="zh-CN" sz="1400"/>
          </a:p>
          <a:p>
            <a:pPr eaLnBrk="1" hangingPunct="1"/>
            <a:r>
              <a:rPr lang="en-US" altLang="zh-CN" sz="1400" b="1"/>
              <a:t>import</a:t>
            </a:r>
            <a:r>
              <a:rPr lang="en-US" altLang="zh-CN" sz="1400"/>
              <a:t> java.net.URI;</a:t>
            </a:r>
            <a:endParaRPr lang="zh-CN" altLang="zh-CN" sz="1400"/>
          </a:p>
          <a:p>
            <a:pPr eaLnBrk="1" hangingPunct="1"/>
            <a:r>
              <a:rPr lang="en-US" altLang="zh-CN" sz="1400"/>
              <a:t> </a:t>
            </a:r>
            <a:endParaRPr lang="zh-CN" altLang="zh-CN" sz="1400"/>
          </a:p>
          <a:p>
            <a:pPr eaLnBrk="1" hangingPunct="1"/>
            <a:r>
              <a:rPr lang="en-US" altLang="zh-CN" sz="1400" b="1"/>
              <a:t>import</a:t>
            </a:r>
            <a:r>
              <a:rPr lang="en-US" altLang="zh-CN" sz="1400"/>
              <a:t> org.apache.hadoop.conf.Configuration;</a:t>
            </a:r>
            <a:endParaRPr lang="zh-CN" altLang="zh-CN" sz="1400"/>
          </a:p>
          <a:p>
            <a:pPr eaLnBrk="1" hangingPunct="1"/>
            <a:r>
              <a:rPr lang="en-US" altLang="zh-CN" sz="1400" b="1"/>
              <a:t>import</a:t>
            </a:r>
            <a:r>
              <a:rPr lang="en-US" altLang="zh-CN" sz="1400"/>
              <a:t> org.apache.hadoop.fs.*;</a:t>
            </a:r>
            <a:endParaRPr lang="zh-CN" altLang="zh-CN" sz="1400"/>
          </a:p>
          <a:p>
            <a:pPr eaLnBrk="1" hangingPunct="1"/>
            <a:r>
              <a:rPr lang="en-US" altLang="zh-CN" sz="1400"/>
              <a:t> </a:t>
            </a:r>
            <a:endParaRPr lang="zh-CN" altLang="zh-CN" sz="1400"/>
          </a:p>
          <a:p>
            <a:pPr eaLnBrk="1" hangingPunct="1"/>
            <a:r>
              <a:rPr lang="en-US" altLang="zh-CN" sz="1400"/>
              <a:t>/**</a:t>
            </a:r>
            <a:endParaRPr lang="zh-CN" altLang="zh-CN" sz="1400"/>
          </a:p>
          <a:p>
            <a:pPr eaLnBrk="1" hangingPunct="1"/>
            <a:r>
              <a:rPr lang="en-US" altLang="zh-CN" sz="1400"/>
              <a:t> * </a:t>
            </a:r>
            <a:r>
              <a:rPr lang="zh-CN" altLang="zh-CN" sz="1400"/>
              <a:t>过滤掉文件名满足特定条件的文件 </a:t>
            </a:r>
          </a:p>
          <a:p>
            <a:pPr eaLnBrk="1" hangingPunct="1"/>
            <a:r>
              <a:rPr lang="en-US" altLang="zh-CN" sz="1400"/>
              <a:t> */</a:t>
            </a:r>
            <a:endParaRPr lang="zh-CN" altLang="zh-CN" sz="1400"/>
          </a:p>
          <a:p>
            <a:pPr eaLnBrk="1" hangingPunct="1"/>
            <a:r>
              <a:rPr lang="en-US" altLang="zh-CN" sz="1400" b="1"/>
              <a:t>class</a:t>
            </a:r>
            <a:r>
              <a:rPr lang="en-US" altLang="zh-CN" sz="1400"/>
              <a:t> MyPathFilter </a:t>
            </a:r>
            <a:r>
              <a:rPr lang="en-US" altLang="zh-CN" sz="1400" b="1"/>
              <a:t>implements</a:t>
            </a:r>
            <a:r>
              <a:rPr lang="en-US" altLang="zh-CN" sz="1400"/>
              <a:t> PathFilter {</a:t>
            </a:r>
            <a:endParaRPr lang="zh-CN" altLang="zh-CN" sz="1400"/>
          </a:p>
          <a:p>
            <a:pPr eaLnBrk="1" hangingPunct="1"/>
            <a:r>
              <a:rPr lang="en-US" altLang="zh-CN" sz="1400"/>
              <a:t>     String reg = </a:t>
            </a:r>
            <a:r>
              <a:rPr lang="en-US" altLang="zh-CN" sz="1400" b="1"/>
              <a:t>null</a:t>
            </a:r>
            <a:r>
              <a:rPr lang="en-US" altLang="zh-CN" sz="1400"/>
              <a:t>; </a:t>
            </a:r>
            <a:endParaRPr lang="zh-CN" altLang="zh-CN" sz="1400"/>
          </a:p>
          <a:p>
            <a:pPr eaLnBrk="1" hangingPunct="1"/>
            <a:r>
              <a:rPr lang="en-US" altLang="zh-CN" sz="1400"/>
              <a:t>     MyPathFilter(String reg) {</a:t>
            </a:r>
            <a:endParaRPr lang="zh-CN" altLang="zh-CN" sz="1400"/>
          </a:p>
          <a:p>
            <a:pPr eaLnBrk="1" hangingPunct="1"/>
            <a:r>
              <a:rPr lang="en-US" altLang="zh-CN" sz="1400"/>
              <a:t>          </a:t>
            </a:r>
            <a:r>
              <a:rPr lang="en-US" altLang="zh-CN" sz="1400" b="1"/>
              <a:t>this</a:t>
            </a:r>
            <a:r>
              <a:rPr lang="en-US" altLang="zh-CN" sz="1400"/>
              <a:t>.reg = reg;</a:t>
            </a:r>
            <a:endParaRPr lang="zh-CN" altLang="zh-CN" sz="1400"/>
          </a:p>
          <a:p>
            <a:pPr eaLnBrk="1" hangingPunct="1"/>
            <a:r>
              <a:rPr lang="en-US" altLang="zh-CN" sz="1400"/>
              <a:t>     }</a:t>
            </a:r>
            <a:endParaRPr lang="zh-CN" altLang="zh-CN" sz="1400"/>
          </a:p>
          <a:p>
            <a:pPr eaLnBrk="1" hangingPunct="1"/>
            <a:r>
              <a:rPr lang="en-US" altLang="zh-CN" sz="1400"/>
              <a:t>     </a:t>
            </a:r>
            <a:r>
              <a:rPr lang="en-US" altLang="zh-CN" sz="1400" b="1"/>
              <a:t>public</a:t>
            </a:r>
            <a:r>
              <a:rPr lang="en-US" altLang="zh-CN" sz="1400"/>
              <a:t> </a:t>
            </a:r>
            <a:r>
              <a:rPr lang="en-US" altLang="zh-CN" sz="1400" b="1"/>
              <a:t>boolean</a:t>
            </a:r>
            <a:r>
              <a:rPr lang="en-US" altLang="zh-CN" sz="1400"/>
              <a:t> accept(Path path) {</a:t>
            </a:r>
            <a:endParaRPr lang="zh-CN" altLang="zh-CN" sz="1400"/>
          </a:p>
          <a:p>
            <a:pPr eaLnBrk="1" hangingPunct="1"/>
            <a:r>
              <a:rPr lang="en-US" altLang="zh-CN" sz="1400"/>
              <a:t>		</a:t>
            </a:r>
            <a:r>
              <a:rPr lang="en-US" altLang="zh-CN" sz="1400" b="1"/>
              <a:t>if</a:t>
            </a:r>
            <a:r>
              <a:rPr lang="en-US" altLang="zh-CN" sz="1400"/>
              <a:t> (!(path.toString().matches(reg)))</a:t>
            </a:r>
            <a:endParaRPr lang="zh-CN" altLang="zh-CN" sz="1400"/>
          </a:p>
          <a:p>
            <a:pPr eaLnBrk="1" hangingPunct="1"/>
            <a:r>
              <a:rPr lang="en-US" altLang="zh-CN" sz="1400"/>
              <a:t>			</a:t>
            </a:r>
            <a:r>
              <a:rPr lang="en-US" altLang="zh-CN" sz="1400" b="1"/>
              <a:t>return</a:t>
            </a:r>
            <a:r>
              <a:rPr lang="en-US" altLang="zh-CN" sz="1400"/>
              <a:t> </a:t>
            </a:r>
            <a:r>
              <a:rPr lang="en-US" altLang="zh-CN" sz="1400" b="1"/>
              <a:t>true</a:t>
            </a:r>
            <a:r>
              <a:rPr lang="en-US" altLang="zh-CN" sz="1400"/>
              <a:t>;</a:t>
            </a:r>
            <a:endParaRPr lang="zh-CN" altLang="zh-CN" sz="1400"/>
          </a:p>
          <a:p>
            <a:pPr eaLnBrk="1" hangingPunct="1"/>
            <a:r>
              <a:rPr lang="en-US" altLang="zh-CN" sz="1400"/>
              <a:t>		</a:t>
            </a:r>
            <a:r>
              <a:rPr lang="en-US" altLang="zh-CN" sz="1400" b="1"/>
              <a:t>return</a:t>
            </a:r>
            <a:r>
              <a:rPr lang="en-US" altLang="zh-CN" sz="1400"/>
              <a:t> </a:t>
            </a:r>
            <a:r>
              <a:rPr lang="en-US" altLang="zh-CN" sz="1400" b="1"/>
              <a:t>false</a:t>
            </a:r>
            <a:r>
              <a:rPr lang="en-US" altLang="zh-CN" sz="1400"/>
              <a:t>;</a:t>
            </a:r>
            <a:endParaRPr lang="zh-CN" altLang="zh-CN" sz="1400"/>
          </a:p>
          <a:p>
            <a:pPr eaLnBrk="1" hangingPunct="1"/>
            <a:r>
              <a:rPr lang="en-US" altLang="zh-CN" sz="1400"/>
              <a:t>	}</a:t>
            </a:r>
            <a:endParaRPr lang="zh-CN" altLang="zh-CN" sz="1400"/>
          </a:p>
          <a:p>
            <a:pPr eaLnBrk="1" hangingPunct="1"/>
            <a:r>
              <a:rPr lang="en-US" altLang="zh-CN" sz="1400"/>
              <a:t>}</a:t>
            </a:r>
            <a:endParaRPr lang="zh-CN" altLang="zh-CN" sz="1400"/>
          </a:p>
          <a:p>
            <a:pPr eaLnBrk="1" hangingPunct="1"/>
            <a:endParaRPr lang="zh-CN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40D0F1C2-4F40-65FA-1C92-72F9751FFA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4.3.3 </a:t>
            </a:r>
            <a:r>
              <a:rPr lang="zh-CN" altLang="zh-CN"/>
              <a:t>编写</a:t>
            </a:r>
            <a:r>
              <a:rPr lang="en-US" altLang="zh-CN"/>
              <a:t>Java</a:t>
            </a:r>
            <a:r>
              <a:rPr lang="zh-CN" altLang="zh-CN"/>
              <a:t>应用程序</a:t>
            </a:r>
            <a:endParaRPr lang="zh-CN" altLang="en-US"/>
          </a:p>
        </p:txBody>
      </p:sp>
      <p:sp>
        <p:nvSpPr>
          <p:cNvPr id="26627" name="TextBox 2">
            <a:extLst>
              <a:ext uri="{FF2B5EF4-FFF2-40B4-BE49-F238E27FC236}">
                <a16:creationId xmlns:a16="http://schemas.microsoft.com/office/drawing/2014/main" id="{85964876-2910-3F16-6A94-33EA4D45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7543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/***</a:t>
            </a:r>
            <a:endParaRPr lang="zh-CN" altLang="zh-CN"/>
          </a:p>
          <a:p>
            <a:pPr eaLnBrk="1" hangingPunct="1"/>
            <a:r>
              <a:rPr lang="en-US" altLang="zh-CN"/>
              <a:t> * </a:t>
            </a:r>
            <a:r>
              <a:rPr lang="zh-CN" altLang="zh-CN"/>
              <a:t>利用</a:t>
            </a:r>
            <a:r>
              <a:rPr lang="en-US" altLang="zh-CN"/>
              <a:t>FSDataOutputStream</a:t>
            </a:r>
            <a:r>
              <a:rPr lang="zh-CN" altLang="zh-CN"/>
              <a:t>和</a:t>
            </a:r>
            <a:r>
              <a:rPr lang="en-US" altLang="zh-CN"/>
              <a:t>FSDataInputStream</a:t>
            </a:r>
            <a:r>
              <a:rPr lang="zh-CN" altLang="zh-CN"/>
              <a:t>合并</a:t>
            </a:r>
            <a:r>
              <a:rPr lang="en-US" altLang="zh-CN"/>
              <a:t>HDFS</a:t>
            </a:r>
            <a:r>
              <a:rPr lang="zh-CN" altLang="zh-CN"/>
              <a:t>中的文件</a:t>
            </a:r>
          </a:p>
          <a:p>
            <a:pPr eaLnBrk="1" hangingPunct="1"/>
            <a:r>
              <a:rPr lang="en-US" altLang="zh-CN"/>
              <a:t> */</a:t>
            </a:r>
            <a:endParaRPr lang="zh-CN" altLang="zh-CN"/>
          </a:p>
          <a:p>
            <a:pPr eaLnBrk="1" hangingPunct="1"/>
            <a:r>
              <a:rPr lang="en-US" altLang="zh-CN" b="1"/>
              <a:t>public</a:t>
            </a:r>
            <a:r>
              <a:rPr lang="en-US" altLang="zh-CN"/>
              <a:t> </a:t>
            </a:r>
            <a:r>
              <a:rPr lang="en-US" altLang="zh-CN" b="1"/>
              <a:t>class</a:t>
            </a:r>
            <a:r>
              <a:rPr lang="en-US" altLang="zh-CN"/>
              <a:t> MergeFile {</a:t>
            </a:r>
            <a:endParaRPr lang="zh-CN" altLang="zh-CN"/>
          </a:p>
          <a:p>
            <a:pPr eaLnBrk="1" hangingPunct="1"/>
            <a:r>
              <a:rPr lang="en-US" altLang="zh-CN"/>
              <a:t>	Path inputPath = </a:t>
            </a:r>
            <a:r>
              <a:rPr lang="en-US" altLang="zh-CN" b="1"/>
              <a:t>null</a:t>
            </a:r>
            <a:r>
              <a:rPr lang="en-US" altLang="zh-CN"/>
              <a:t>; //</a:t>
            </a:r>
            <a:r>
              <a:rPr lang="zh-CN" altLang="zh-CN"/>
              <a:t>待合并的文件所在的目录的路径</a:t>
            </a:r>
          </a:p>
          <a:p>
            <a:pPr eaLnBrk="1" hangingPunct="1"/>
            <a:r>
              <a:rPr lang="en-US" altLang="zh-CN"/>
              <a:t>	Path outputPath = </a:t>
            </a:r>
            <a:r>
              <a:rPr lang="en-US" altLang="zh-CN" b="1"/>
              <a:t>null</a:t>
            </a:r>
            <a:r>
              <a:rPr lang="en-US" altLang="zh-CN"/>
              <a:t>; //</a:t>
            </a:r>
            <a:r>
              <a:rPr lang="zh-CN" altLang="zh-CN"/>
              <a:t>输出文件的路径</a:t>
            </a:r>
          </a:p>
          <a:p>
            <a:pPr eaLnBrk="1" hangingPunct="1"/>
            <a:r>
              <a:rPr lang="en-US" altLang="zh-CN"/>
              <a:t>	</a:t>
            </a:r>
            <a:r>
              <a:rPr lang="en-US" altLang="zh-CN" b="1"/>
              <a:t>public</a:t>
            </a:r>
            <a:r>
              <a:rPr lang="en-US" altLang="zh-CN"/>
              <a:t> MergeFile(String input, String output) {</a:t>
            </a:r>
            <a:endParaRPr lang="zh-CN" altLang="zh-CN"/>
          </a:p>
          <a:p>
            <a:pPr eaLnBrk="1" hangingPunct="1"/>
            <a:r>
              <a:rPr lang="en-US" altLang="zh-CN"/>
              <a:t>		</a:t>
            </a:r>
            <a:r>
              <a:rPr lang="en-US" altLang="zh-CN" b="1"/>
              <a:t>this</a:t>
            </a:r>
            <a:r>
              <a:rPr lang="en-US" altLang="zh-CN"/>
              <a:t>.inputPath = </a:t>
            </a:r>
            <a:r>
              <a:rPr lang="en-US" altLang="zh-CN" b="1"/>
              <a:t>new</a:t>
            </a:r>
            <a:r>
              <a:rPr lang="en-US" altLang="zh-CN"/>
              <a:t> Path(input);</a:t>
            </a:r>
            <a:endParaRPr lang="zh-CN" altLang="zh-CN"/>
          </a:p>
          <a:p>
            <a:pPr eaLnBrk="1" hangingPunct="1"/>
            <a:r>
              <a:rPr lang="en-US" altLang="zh-CN"/>
              <a:t>		</a:t>
            </a:r>
            <a:r>
              <a:rPr lang="en-US" altLang="zh-CN" b="1"/>
              <a:t>this</a:t>
            </a:r>
            <a:r>
              <a:rPr lang="en-US" altLang="zh-CN"/>
              <a:t>.outputPath = </a:t>
            </a:r>
            <a:r>
              <a:rPr lang="en-US" altLang="zh-CN" b="1"/>
              <a:t>new</a:t>
            </a:r>
            <a:r>
              <a:rPr lang="en-US" altLang="zh-CN"/>
              <a:t> Path(output);</a:t>
            </a:r>
            <a:endParaRPr lang="zh-CN" altLang="zh-CN"/>
          </a:p>
          <a:p>
            <a:pPr eaLnBrk="1" hangingPunct="1"/>
            <a:r>
              <a:rPr lang="en-US" altLang="zh-CN"/>
              <a:t>	}</a:t>
            </a:r>
            <a:endParaRPr lang="zh-CN" altLang="zh-CN"/>
          </a:p>
          <a:p>
            <a:pPr eaLnBrk="1" hangingPunct="1"/>
            <a:r>
              <a:rPr lang="en-US" altLang="zh-CN"/>
              <a:t>	</a:t>
            </a:r>
            <a:r>
              <a:rPr lang="en-US" altLang="zh-CN" b="1"/>
              <a:t>public</a:t>
            </a:r>
            <a:r>
              <a:rPr lang="en-US" altLang="zh-CN"/>
              <a:t> </a:t>
            </a:r>
            <a:r>
              <a:rPr lang="en-US" altLang="zh-CN" b="1"/>
              <a:t>void</a:t>
            </a:r>
            <a:r>
              <a:rPr lang="en-US" altLang="zh-CN"/>
              <a:t> doMerge() </a:t>
            </a:r>
            <a:r>
              <a:rPr lang="en-US" altLang="zh-CN" b="1"/>
              <a:t>throws</a:t>
            </a:r>
            <a:r>
              <a:rPr lang="en-US" altLang="zh-CN"/>
              <a:t> IOException {</a:t>
            </a:r>
            <a:endParaRPr lang="zh-CN" altLang="zh-CN"/>
          </a:p>
          <a:p>
            <a:pPr eaLnBrk="1" hangingPunct="1"/>
            <a:r>
              <a:rPr lang="en-US" altLang="zh-CN"/>
              <a:t>		Configuration conf = </a:t>
            </a:r>
            <a:r>
              <a:rPr lang="en-US" altLang="zh-CN" b="1"/>
              <a:t>new</a:t>
            </a:r>
            <a:r>
              <a:rPr lang="en-US" altLang="zh-CN"/>
              <a:t> Configuration();</a:t>
            </a:r>
            <a:endParaRPr lang="zh-CN" altLang="zh-CN"/>
          </a:p>
          <a:p>
            <a:pPr eaLnBrk="1" hangingPunct="1"/>
            <a:r>
              <a:rPr lang="en-US" altLang="zh-CN"/>
              <a:t>		conf.set("fs.defaultFS","hdfs://localhost:9000");</a:t>
            </a:r>
            <a:endParaRPr lang="zh-CN" altLang="zh-CN"/>
          </a:p>
          <a:p>
            <a:pPr eaLnBrk="1" hangingPunct="1"/>
            <a:r>
              <a:rPr lang="en-US" altLang="zh-CN"/>
              <a:t>          conf.set("fs.hdfs.impl","org.apache.hadoop.hdfs.DistributedFileSystem");</a:t>
            </a:r>
            <a:endParaRPr lang="zh-CN" altLang="zh-CN"/>
          </a:p>
          <a:p>
            <a:pPr eaLnBrk="1" hangingPunct="1"/>
            <a:r>
              <a:rPr lang="en-US" altLang="zh-CN"/>
              <a:t>		FileSystem fsSource = FileSystem.</a:t>
            </a:r>
            <a:r>
              <a:rPr lang="en-US" altLang="zh-CN" i="1"/>
              <a:t>get</a:t>
            </a:r>
            <a:r>
              <a:rPr lang="en-US" altLang="zh-CN"/>
              <a:t>(URI.</a:t>
            </a:r>
            <a:r>
              <a:rPr lang="en-US" altLang="zh-CN" i="1"/>
              <a:t>create</a:t>
            </a:r>
            <a:r>
              <a:rPr lang="en-US" altLang="zh-CN"/>
              <a:t>(inputPath.toString()), conf);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107C8649-6499-CD7C-B110-932F8227D4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4.3.3 </a:t>
            </a:r>
            <a:r>
              <a:rPr lang="zh-CN" altLang="zh-CN"/>
              <a:t>编写</a:t>
            </a:r>
            <a:r>
              <a:rPr lang="en-US" altLang="zh-CN"/>
              <a:t>Java</a:t>
            </a:r>
            <a:r>
              <a:rPr lang="zh-CN" altLang="zh-CN"/>
              <a:t>应用程序</a:t>
            </a:r>
            <a:endParaRPr lang="zh-CN" altLang="en-US"/>
          </a:p>
        </p:txBody>
      </p:sp>
      <p:sp>
        <p:nvSpPr>
          <p:cNvPr id="27651" name="TextBox 2">
            <a:extLst>
              <a:ext uri="{FF2B5EF4-FFF2-40B4-BE49-F238E27FC236}">
                <a16:creationId xmlns:a16="http://schemas.microsoft.com/office/drawing/2014/main" id="{6882FF8E-FC99-E20B-0EDE-88BF60335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87438"/>
            <a:ext cx="8458200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FileSystem fsDst = FileSystem.</a:t>
            </a:r>
            <a:r>
              <a:rPr lang="en-US" altLang="zh-CN" sz="1400" i="1"/>
              <a:t>get</a:t>
            </a:r>
            <a:r>
              <a:rPr lang="en-US" altLang="zh-CN" sz="1400"/>
              <a:t>(URI.</a:t>
            </a:r>
            <a:r>
              <a:rPr lang="en-US" altLang="zh-CN" sz="1400" i="1"/>
              <a:t>create</a:t>
            </a:r>
            <a:r>
              <a:rPr lang="en-US" altLang="zh-CN" sz="1400"/>
              <a:t>(outputPath.toString()), conf);</a:t>
            </a:r>
            <a:endParaRPr lang="zh-CN" altLang="zh-CN" sz="1400"/>
          </a:p>
          <a:p>
            <a:pPr eaLnBrk="1" hangingPunct="1"/>
            <a:r>
              <a:rPr lang="en-US" altLang="zh-CN" sz="1400"/>
              <a:t>				//</a:t>
            </a:r>
            <a:r>
              <a:rPr lang="zh-CN" altLang="zh-CN" sz="1400"/>
              <a:t>下面过滤掉输入目录中后缀为</a:t>
            </a:r>
            <a:r>
              <a:rPr lang="en-US" altLang="zh-CN" sz="1400"/>
              <a:t>.</a:t>
            </a:r>
            <a:r>
              <a:rPr lang="en-US" altLang="zh-CN" sz="1400" u="sng"/>
              <a:t>abc</a:t>
            </a:r>
            <a:r>
              <a:rPr lang="zh-CN" altLang="zh-CN" sz="1400"/>
              <a:t>的文件</a:t>
            </a:r>
          </a:p>
          <a:p>
            <a:pPr eaLnBrk="1" hangingPunct="1"/>
            <a:r>
              <a:rPr lang="en-US" altLang="zh-CN" sz="1400"/>
              <a:t>		FileStatus[] sourceStatus = fsSource.listStatus(inputPath,</a:t>
            </a:r>
            <a:endParaRPr lang="zh-CN" altLang="zh-CN" sz="1400"/>
          </a:p>
          <a:p>
            <a:pPr eaLnBrk="1" hangingPunct="1"/>
            <a:r>
              <a:rPr lang="en-US" altLang="zh-CN" sz="1400"/>
              <a:t>				</a:t>
            </a:r>
            <a:r>
              <a:rPr lang="en-US" altLang="zh-CN" sz="1400" b="1"/>
              <a:t>new</a:t>
            </a:r>
            <a:r>
              <a:rPr lang="en-US" altLang="zh-CN" sz="1400"/>
              <a:t> MyPathFilter(".*\\.abc")); </a:t>
            </a:r>
            <a:endParaRPr lang="zh-CN" altLang="zh-CN" sz="1400"/>
          </a:p>
          <a:p>
            <a:pPr eaLnBrk="1" hangingPunct="1"/>
            <a:r>
              <a:rPr lang="en-US" altLang="zh-CN" sz="1400"/>
              <a:t>		FSDataOutputStream fsdos = fsDst.create(outputPath);</a:t>
            </a:r>
            <a:endParaRPr lang="zh-CN" altLang="zh-CN" sz="1400"/>
          </a:p>
          <a:p>
            <a:pPr eaLnBrk="1" hangingPunct="1"/>
            <a:r>
              <a:rPr lang="en-US" altLang="zh-CN" sz="1400"/>
              <a:t>		PrintStream ps = </a:t>
            </a:r>
            <a:r>
              <a:rPr lang="en-US" altLang="zh-CN" sz="1400" b="1"/>
              <a:t>new</a:t>
            </a:r>
            <a:r>
              <a:rPr lang="en-US" altLang="zh-CN" sz="1400"/>
              <a:t> PrintStream(System.</a:t>
            </a:r>
            <a:r>
              <a:rPr lang="en-US" altLang="zh-CN" sz="1400" b="1" i="1"/>
              <a:t>out</a:t>
            </a:r>
            <a:r>
              <a:rPr lang="en-US" altLang="zh-CN" sz="1400"/>
              <a:t>);</a:t>
            </a:r>
            <a:endParaRPr lang="zh-CN" altLang="zh-CN" sz="1400"/>
          </a:p>
          <a:p>
            <a:pPr eaLnBrk="1" hangingPunct="1"/>
            <a:r>
              <a:rPr lang="en-US" altLang="zh-CN" sz="1400"/>
              <a:t>		//</a:t>
            </a:r>
            <a:r>
              <a:rPr lang="zh-CN" altLang="zh-CN" sz="1400"/>
              <a:t>下面分别读取过滤之后的每个文件的内容，并输出到同一个文件中</a:t>
            </a:r>
          </a:p>
          <a:p>
            <a:pPr eaLnBrk="1" hangingPunct="1"/>
            <a:r>
              <a:rPr lang="en-US" altLang="zh-CN" sz="1400"/>
              <a:t>		</a:t>
            </a:r>
            <a:r>
              <a:rPr lang="en-US" altLang="zh-CN" sz="1400" b="1"/>
              <a:t>for</a:t>
            </a:r>
            <a:r>
              <a:rPr lang="en-US" altLang="zh-CN" sz="1400"/>
              <a:t> (FileStatus sta : sourceStatus) {</a:t>
            </a:r>
            <a:endParaRPr lang="zh-CN" altLang="zh-CN" sz="1400"/>
          </a:p>
          <a:p>
            <a:pPr eaLnBrk="1" hangingPunct="1"/>
            <a:r>
              <a:rPr lang="en-US" altLang="zh-CN" sz="1400"/>
              <a:t>			//</a:t>
            </a:r>
            <a:r>
              <a:rPr lang="zh-CN" altLang="zh-CN" sz="1400"/>
              <a:t>下面打印后缀不为</a:t>
            </a:r>
            <a:r>
              <a:rPr lang="en-US" altLang="zh-CN" sz="1400"/>
              <a:t>.</a:t>
            </a:r>
            <a:r>
              <a:rPr lang="en-US" altLang="zh-CN" sz="1400" u="sng"/>
              <a:t>abc</a:t>
            </a:r>
            <a:r>
              <a:rPr lang="zh-CN" altLang="zh-CN" sz="1400"/>
              <a:t>的文件的路径、文件大小</a:t>
            </a:r>
          </a:p>
          <a:p>
            <a:pPr eaLnBrk="1" hangingPunct="1"/>
            <a:r>
              <a:rPr lang="en-US" altLang="zh-CN" sz="1400"/>
              <a:t>			System.</a:t>
            </a:r>
            <a:r>
              <a:rPr lang="en-US" altLang="zh-CN" sz="1400" b="1" i="1"/>
              <a:t>out</a:t>
            </a:r>
            <a:r>
              <a:rPr lang="en-US" altLang="zh-CN" sz="1400"/>
              <a:t>.print("</a:t>
            </a:r>
            <a:r>
              <a:rPr lang="zh-CN" altLang="zh-CN" sz="1400"/>
              <a:t>路径：</a:t>
            </a:r>
            <a:r>
              <a:rPr lang="en-US" altLang="zh-CN" sz="1400"/>
              <a:t>" + sta.getPath() + "    </a:t>
            </a:r>
            <a:r>
              <a:rPr lang="zh-CN" altLang="zh-CN" sz="1400"/>
              <a:t>文件大小：</a:t>
            </a:r>
            <a:r>
              <a:rPr lang="en-US" altLang="zh-CN" sz="1400"/>
              <a:t>" + sta.getLen()</a:t>
            </a:r>
            <a:endParaRPr lang="zh-CN" altLang="zh-CN" sz="1400"/>
          </a:p>
          <a:p>
            <a:pPr eaLnBrk="1" hangingPunct="1"/>
            <a:r>
              <a:rPr lang="en-US" altLang="zh-CN" sz="1400"/>
              <a:t>					+ "   </a:t>
            </a:r>
            <a:r>
              <a:rPr lang="zh-CN" altLang="zh-CN" sz="1400"/>
              <a:t>权限：</a:t>
            </a:r>
            <a:r>
              <a:rPr lang="en-US" altLang="zh-CN" sz="1400"/>
              <a:t>" + sta.getPermission() + "   </a:t>
            </a:r>
            <a:r>
              <a:rPr lang="zh-CN" altLang="zh-CN" sz="1400"/>
              <a:t>内容：</a:t>
            </a:r>
            <a:r>
              <a:rPr lang="en-US" altLang="zh-CN" sz="1400"/>
              <a:t>");</a:t>
            </a:r>
            <a:endParaRPr lang="zh-CN" altLang="zh-CN" sz="1400"/>
          </a:p>
          <a:p>
            <a:pPr eaLnBrk="1" hangingPunct="1"/>
            <a:r>
              <a:rPr lang="en-US" altLang="zh-CN" sz="1400"/>
              <a:t>			FSDataInputStream fsdis = fsSource.open(sta.getPath());</a:t>
            </a:r>
            <a:endParaRPr lang="zh-CN" altLang="zh-CN" sz="1400"/>
          </a:p>
          <a:p>
            <a:pPr eaLnBrk="1" hangingPunct="1"/>
            <a:r>
              <a:rPr lang="en-US" altLang="zh-CN" sz="1400"/>
              <a:t>			</a:t>
            </a:r>
            <a:r>
              <a:rPr lang="en-US" altLang="zh-CN" sz="1400" b="1"/>
              <a:t>byte</a:t>
            </a:r>
            <a:r>
              <a:rPr lang="en-US" altLang="zh-CN" sz="1400"/>
              <a:t>[] data = </a:t>
            </a:r>
            <a:r>
              <a:rPr lang="en-US" altLang="zh-CN" sz="1400" b="1"/>
              <a:t>new</a:t>
            </a:r>
            <a:r>
              <a:rPr lang="en-US" altLang="zh-CN" sz="1400"/>
              <a:t> </a:t>
            </a:r>
            <a:r>
              <a:rPr lang="en-US" altLang="zh-CN" sz="1400" b="1"/>
              <a:t>byte</a:t>
            </a:r>
            <a:r>
              <a:rPr lang="en-US" altLang="zh-CN" sz="1400"/>
              <a:t>[1024];</a:t>
            </a:r>
            <a:endParaRPr lang="zh-CN" altLang="zh-CN" sz="1400"/>
          </a:p>
          <a:p>
            <a:pPr eaLnBrk="1" hangingPunct="1"/>
            <a:r>
              <a:rPr lang="en-US" altLang="zh-CN" sz="1400"/>
              <a:t>			</a:t>
            </a:r>
            <a:r>
              <a:rPr lang="en-US" altLang="zh-CN" sz="1400" b="1"/>
              <a:t>int</a:t>
            </a:r>
            <a:r>
              <a:rPr lang="en-US" altLang="zh-CN" sz="1400"/>
              <a:t> read = -1;</a:t>
            </a:r>
            <a:endParaRPr lang="zh-CN" altLang="zh-CN" sz="1400"/>
          </a:p>
          <a:p>
            <a:pPr eaLnBrk="1" hangingPunct="1"/>
            <a:r>
              <a:rPr lang="en-US" altLang="zh-CN" sz="1400"/>
              <a:t>			</a:t>
            </a:r>
            <a:endParaRPr lang="zh-CN" altLang="zh-CN" sz="1400"/>
          </a:p>
          <a:p>
            <a:pPr eaLnBrk="1" hangingPunct="1"/>
            <a:r>
              <a:rPr lang="en-US" altLang="zh-CN" sz="1400"/>
              <a:t>			</a:t>
            </a:r>
            <a:r>
              <a:rPr lang="en-US" altLang="zh-CN" sz="1400" b="1"/>
              <a:t>while</a:t>
            </a:r>
            <a:r>
              <a:rPr lang="en-US" altLang="zh-CN" sz="1400"/>
              <a:t> ((read = fsdis.read(data)) &gt; 0) {</a:t>
            </a:r>
            <a:endParaRPr lang="zh-CN" altLang="zh-CN" sz="1400"/>
          </a:p>
          <a:p>
            <a:pPr eaLnBrk="1" hangingPunct="1"/>
            <a:r>
              <a:rPr lang="en-US" altLang="zh-CN" sz="1400"/>
              <a:t>				ps.write(data, 0, read);</a:t>
            </a:r>
            <a:endParaRPr lang="zh-CN" altLang="zh-CN" sz="1400"/>
          </a:p>
          <a:p>
            <a:pPr eaLnBrk="1" hangingPunct="1"/>
            <a:r>
              <a:rPr lang="en-US" altLang="zh-CN" sz="1400"/>
              <a:t>				fsdos.write(data, 0, read);</a:t>
            </a:r>
            <a:endParaRPr lang="zh-CN" altLang="zh-CN" sz="1400"/>
          </a:p>
          <a:p>
            <a:pPr eaLnBrk="1" hangingPunct="1"/>
            <a:r>
              <a:rPr lang="en-US" altLang="zh-CN" sz="1400"/>
              <a:t>			}</a:t>
            </a:r>
            <a:endParaRPr lang="zh-CN" altLang="zh-CN" sz="1400"/>
          </a:p>
          <a:p>
            <a:pPr eaLnBrk="1" hangingPunct="1"/>
            <a:r>
              <a:rPr lang="en-US" altLang="zh-CN" sz="1400"/>
              <a:t>			fsdis.close();			</a:t>
            </a:r>
            <a:endParaRPr lang="zh-CN" altLang="zh-CN" sz="1400"/>
          </a:p>
          <a:p>
            <a:pPr eaLnBrk="1" hangingPunct="1"/>
            <a:r>
              <a:rPr lang="en-US" altLang="zh-CN" sz="1400"/>
              <a:t>		}</a:t>
            </a:r>
            <a:endParaRPr lang="zh-CN" altLang="zh-CN" sz="1400"/>
          </a:p>
          <a:p>
            <a:pPr eaLnBrk="1" hangingPunct="1"/>
            <a:r>
              <a:rPr lang="en-US" altLang="zh-CN" sz="1400"/>
              <a:t>		ps.close();</a:t>
            </a:r>
            <a:endParaRPr lang="zh-CN" altLang="zh-CN" sz="1400"/>
          </a:p>
          <a:p>
            <a:pPr eaLnBrk="1" hangingPunct="1"/>
            <a:r>
              <a:rPr lang="en-US" altLang="zh-CN" sz="1400"/>
              <a:t>		fsdos.close();</a:t>
            </a:r>
            <a:endParaRPr lang="zh-CN" altLang="zh-CN" sz="1400"/>
          </a:p>
          <a:p>
            <a:pPr eaLnBrk="1" hangingPunct="1"/>
            <a:r>
              <a:rPr lang="en-US" altLang="zh-CN" sz="1400"/>
              <a:t>	}</a:t>
            </a:r>
            <a:endParaRPr lang="zh-CN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953A284F-CA0F-A9EE-75CD-B6FACA282F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4.3.3 </a:t>
            </a:r>
            <a:r>
              <a:rPr lang="zh-CN" altLang="zh-CN"/>
              <a:t>编写</a:t>
            </a:r>
            <a:r>
              <a:rPr lang="en-US" altLang="zh-CN"/>
              <a:t>Java</a:t>
            </a:r>
            <a:r>
              <a:rPr lang="zh-CN" altLang="zh-CN"/>
              <a:t>应用程序</a:t>
            </a:r>
            <a:endParaRPr lang="zh-CN" altLang="en-US"/>
          </a:p>
        </p:txBody>
      </p:sp>
      <p:sp>
        <p:nvSpPr>
          <p:cNvPr id="28675" name="TextBox 2">
            <a:extLst>
              <a:ext uri="{FF2B5EF4-FFF2-40B4-BE49-F238E27FC236}">
                <a16:creationId xmlns:a16="http://schemas.microsoft.com/office/drawing/2014/main" id="{3AA1DBB1-9F9C-65AA-C990-6FE5EAF39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86709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	</a:t>
            </a:r>
            <a:r>
              <a:rPr lang="en-US" altLang="zh-CN" b="1"/>
              <a:t>public</a:t>
            </a:r>
            <a:r>
              <a:rPr lang="en-US" altLang="zh-CN"/>
              <a:t> </a:t>
            </a:r>
            <a:r>
              <a:rPr lang="en-US" altLang="zh-CN" b="1"/>
              <a:t>static</a:t>
            </a:r>
            <a:r>
              <a:rPr lang="en-US" altLang="zh-CN"/>
              <a:t> </a:t>
            </a:r>
            <a:r>
              <a:rPr lang="en-US" altLang="zh-CN" b="1"/>
              <a:t>void</a:t>
            </a:r>
            <a:r>
              <a:rPr lang="en-US" altLang="zh-CN"/>
              <a:t> main(String[] args) </a:t>
            </a:r>
            <a:r>
              <a:rPr lang="en-US" altLang="zh-CN" b="1"/>
              <a:t>throws</a:t>
            </a:r>
            <a:r>
              <a:rPr lang="en-US" altLang="zh-CN"/>
              <a:t> IOException {</a:t>
            </a:r>
            <a:endParaRPr lang="zh-CN" altLang="zh-CN"/>
          </a:p>
          <a:p>
            <a:pPr eaLnBrk="1" hangingPunct="1"/>
            <a:r>
              <a:rPr lang="en-US" altLang="zh-CN"/>
              <a:t>		MergeFile merge = </a:t>
            </a:r>
            <a:r>
              <a:rPr lang="en-US" altLang="zh-CN" b="1"/>
              <a:t>new</a:t>
            </a:r>
            <a:r>
              <a:rPr lang="en-US" altLang="zh-CN"/>
              <a:t> MergeFile(</a:t>
            </a:r>
            <a:endParaRPr lang="zh-CN" altLang="zh-CN"/>
          </a:p>
          <a:p>
            <a:pPr eaLnBrk="1" hangingPunct="1"/>
            <a:r>
              <a:rPr lang="en-US" altLang="zh-CN"/>
              <a:t>				"hdfs://localhost:9000/user/hadoop/",</a:t>
            </a:r>
            <a:endParaRPr lang="zh-CN" altLang="zh-CN"/>
          </a:p>
          <a:p>
            <a:pPr eaLnBrk="1" hangingPunct="1"/>
            <a:r>
              <a:rPr lang="en-US" altLang="zh-CN"/>
              <a:t>				"hdfs://localhost:9000/user/hadoop/merge.txt");</a:t>
            </a:r>
            <a:endParaRPr lang="zh-CN" altLang="zh-CN"/>
          </a:p>
          <a:p>
            <a:pPr eaLnBrk="1" hangingPunct="1"/>
            <a:r>
              <a:rPr lang="en-US" altLang="zh-CN"/>
              <a:t>		merge.doMerge();</a:t>
            </a:r>
            <a:endParaRPr lang="zh-CN" altLang="zh-CN"/>
          </a:p>
          <a:p>
            <a:pPr eaLnBrk="1" hangingPunct="1"/>
            <a:r>
              <a:rPr lang="en-US" altLang="zh-CN"/>
              <a:t>	}</a:t>
            </a:r>
            <a:endParaRPr lang="zh-CN" altLang="zh-CN"/>
          </a:p>
          <a:p>
            <a:pPr eaLnBrk="1" hangingPunct="1"/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9AE3ABD7-21EB-BB1D-0BB1-9BBB7FD2A7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4.3.4 </a:t>
            </a:r>
            <a:r>
              <a:rPr lang="zh-CN" altLang="zh-CN"/>
              <a:t>编译运行程序</a:t>
            </a:r>
            <a:endParaRPr lang="zh-CN" altLang="en-US"/>
          </a:p>
        </p:txBody>
      </p:sp>
      <p:sp>
        <p:nvSpPr>
          <p:cNvPr id="29699" name="TextBox 2">
            <a:extLst>
              <a:ext uri="{FF2B5EF4-FFF2-40B4-BE49-F238E27FC236}">
                <a16:creationId xmlns:a16="http://schemas.microsoft.com/office/drawing/2014/main" id="{EE1A4D31-7254-D438-D9D6-FF690DBC5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39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在开始编译运行程序之前，请一定确保</a:t>
            </a:r>
            <a:r>
              <a:rPr lang="en-US" altLang="zh-CN"/>
              <a:t>Hadoop</a:t>
            </a:r>
            <a:r>
              <a:rPr lang="zh-CN" altLang="zh-CN"/>
              <a:t>已经启动运行，如果还没有启动，需要打开一个</a:t>
            </a:r>
            <a:r>
              <a:rPr lang="en-US" altLang="zh-CN"/>
              <a:t>Linux</a:t>
            </a:r>
            <a:r>
              <a:rPr lang="zh-CN" altLang="zh-CN"/>
              <a:t>终端，输入以下命令启动</a:t>
            </a:r>
            <a:r>
              <a:rPr lang="en-US" altLang="zh-CN"/>
              <a:t>Hadoop</a:t>
            </a:r>
            <a:r>
              <a:rPr lang="zh-CN" altLang="zh-CN"/>
              <a:t>：</a:t>
            </a:r>
            <a:endParaRPr lang="zh-CN" altLang="en-US"/>
          </a:p>
        </p:txBody>
      </p:sp>
      <p:sp>
        <p:nvSpPr>
          <p:cNvPr id="29700" name="TextBox 3">
            <a:extLst>
              <a:ext uri="{FF2B5EF4-FFF2-40B4-BE49-F238E27FC236}">
                <a16:creationId xmlns:a16="http://schemas.microsoft.com/office/drawing/2014/main" id="{1EFA91B1-85F8-D6A7-1050-C1E5744AE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0"/>
            <a:ext cx="45720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/usr/local/hadoop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./sbin/start-dfs.sh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AC7BA91-1CCC-0991-A591-83B276A8330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4240213"/>
          <a:ext cx="5411788" cy="1646237"/>
        </p:xfrm>
        <a:graphic>
          <a:graphicData uri="http://schemas.openxmlformats.org/drawingml/2006/table">
            <a:tbl>
              <a:tblPr/>
              <a:tblGrid>
                <a:gridCol w="270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文件名称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文件内容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file1.txt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this is file1.txt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file2.txt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this is file2.txt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file3.txt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this is file3.txt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file4.abc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this is file4.abc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file5.abc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this is file5.abc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24" name="Rectangle 1">
            <a:extLst>
              <a:ext uri="{FF2B5EF4-FFF2-40B4-BE49-F238E27FC236}">
                <a16:creationId xmlns:a16="http://schemas.microsoft.com/office/drawing/2014/main" id="{9E487787-01E0-31CD-D8C0-868DA6666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429000"/>
            <a:ext cx="541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4-1 HDFS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系统中的文件内容</a:t>
            </a:r>
            <a:endParaRPr lang="zh-CN" altLang="en-US"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2D011D7A-681A-5675-BDB5-6E76E646F3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4.3.4 </a:t>
            </a:r>
            <a:r>
              <a:rPr lang="zh-CN" altLang="zh-CN"/>
              <a:t>编译运行程序</a:t>
            </a:r>
            <a:endParaRPr lang="zh-CN" altLang="en-US"/>
          </a:p>
        </p:txBody>
      </p:sp>
      <p:pic>
        <p:nvPicPr>
          <p:cNvPr id="30723" name="图片 2">
            <a:extLst>
              <a:ext uri="{FF2B5EF4-FFF2-40B4-BE49-F238E27FC236}">
                <a16:creationId xmlns:a16="http://schemas.microsoft.com/office/drawing/2014/main" id="{C6DA939E-8503-D770-3075-ED3E81D15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6755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06BA7C7-E879-FB1F-B916-3911FC559E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4.3.4 </a:t>
            </a:r>
            <a:r>
              <a:rPr lang="zh-CN" altLang="zh-CN"/>
              <a:t>编译运行程序</a:t>
            </a:r>
            <a:endParaRPr lang="zh-CN" altLang="en-US"/>
          </a:p>
        </p:txBody>
      </p:sp>
      <p:pic>
        <p:nvPicPr>
          <p:cNvPr id="31747" name="图片 2">
            <a:extLst>
              <a:ext uri="{FF2B5EF4-FFF2-40B4-BE49-F238E27FC236}">
                <a16:creationId xmlns:a16="http://schemas.microsoft.com/office/drawing/2014/main" id="{3BAF72C3-15BC-62E7-8CBE-BFC0C8B4F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40417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E2542DE3-54AF-DE69-92D6-C1F9C47102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4.3.4 </a:t>
            </a:r>
            <a:r>
              <a:rPr lang="zh-CN" altLang="zh-CN"/>
              <a:t>编译运行程序</a:t>
            </a:r>
            <a:endParaRPr lang="zh-CN" altLang="en-US"/>
          </a:p>
        </p:txBody>
      </p:sp>
      <p:pic>
        <p:nvPicPr>
          <p:cNvPr id="32771" name="图片 2">
            <a:extLst>
              <a:ext uri="{FF2B5EF4-FFF2-40B4-BE49-F238E27FC236}">
                <a16:creationId xmlns:a16="http://schemas.microsoft.com/office/drawing/2014/main" id="{BB3F0FD4-44F1-9FE1-0506-F0421F1A7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6628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F889D62C-BFDF-EACE-B733-52283D91E9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4.3.4 </a:t>
            </a:r>
            <a:r>
              <a:rPr lang="zh-CN" altLang="zh-CN"/>
              <a:t>编译运行程序</a:t>
            </a:r>
            <a:endParaRPr lang="zh-CN" altLang="en-US"/>
          </a:p>
        </p:txBody>
      </p:sp>
      <p:sp>
        <p:nvSpPr>
          <p:cNvPr id="33795" name="TextBox 2">
            <a:extLst>
              <a:ext uri="{FF2B5EF4-FFF2-40B4-BE49-F238E27FC236}">
                <a16:creationId xmlns:a16="http://schemas.microsoft.com/office/drawing/2014/main" id="{F35C49DF-FB8C-D048-4DF6-3388D56A2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746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如果程序运行成功，这时，可以到</a:t>
            </a:r>
            <a:r>
              <a:rPr lang="en-US" altLang="zh-CN"/>
              <a:t>HDFS</a:t>
            </a:r>
            <a:r>
              <a:rPr lang="zh-CN" altLang="zh-CN"/>
              <a:t>中查看生成的</a:t>
            </a:r>
            <a:r>
              <a:rPr lang="en-US" altLang="zh-CN"/>
              <a:t>merge.txt</a:t>
            </a:r>
            <a:r>
              <a:rPr lang="zh-CN" altLang="zh-CN"/>
              <a:t>文件，比如，可以在</a:t>
            </a:r>
            <a:r>
              <a:rPr lang="en-US" altLang="zh-CN"/>
              <a:t>Linux</a:t>
            </a:r>
            <a:r>
              <a:rPr lang="zh-CN" altLang="zh-CN"/>
              <a:t>终端中执行如下命令：</a:t>
            </a:r>
            <a:endParaRPr lang="zh-CN" altLang="en-US"/>
          </a:p>
        </p:txBody>
      </p:sp>
      <p:sp>
        <p:nvSpPr>
          <p:cNvPr id="33796" name="TextBox 3">
            <a:extLst>
              <a:ext uri="{FF2B5EF4-FFF2-40B4-BE49-F238E27FC236}">
                <a16:creationId xmlns:a16="http://schemas.microsoft.com/office/drawing/2014/main" id="{1B4705C3-5A87-5B08-6F24-1B9611FCB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0"/>
            <a:ext cx="6705600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/usr/local/hadoop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-ls /user/hadoop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-cat /user/hadoop/merge.txt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797" name="TextBox 4">
            <a:extLst>
              <a:ext uri="{FF2B5EF4-FFF2-40B4-BE49-F238E27FC236}">
                <a16:creationId xmlns:a16="http://schemas.microsoft.com/office/drawing/2014/main" id="{F85ED99A-87EF-EFC7-4834-09B7199F7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05200"/>
            <a:ext cx="226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可以看到如下结果：</a:t>
            </a:r>
            <a:endParaRPr lang="zh-CN" altLang="en-US"/>
          </a:p>
        </p:txBody>
      </p:sp>
      <p:sp>
        <p:nvSpPr>
          <p:cNvPr id="33798" name="TextBox 5">
            <a:extLst>
              <a:ext uri="{FF2B5EF4-FFF2-40B4-BE49-F238E27FC236}">
                <a16:creationId xmlns:a16="http://schemas.microsoft.com/office/drawing/2014/main" id="{0545173E-8C72-EC58-173F-CA9D6879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14800"/>
            <a:ext cx="1570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this is file1.txt</a:t>
            </a:r>
            <a:endParaRPr lang="zh-CN" altLang="zh-CN"/>
          </a:p>
          <a:p>
            <a:pPr eaLnBrk="1" hangingPunct="1"/>
            <a:r>
              <a:rPr lang="en-US" altLang="zh-CN"/>
              <a:t>this is file2.txt</a:t>
            </a:r>
            <a:endParaRPr lang="zh-CN" altLang="zh-CN"/>
          </a:p>
          <a:p>
            <a:pPr eaLnBrk="1" hangingPunct="1"/>
            <a:r>
              <a:rPr lang="en-US" altLang="zh-CN"/>
              <a:t>this is file3.txt</a:t>
            </a:r>
            <a:endParaRPr lang="zh-CN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AB1D5B2B-C3B9-E8D2-04BE-4415617756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4.1.1 </a:t>
            </a:r>
            <a:r>
              <a:rPr lang="zh-CN" altLang="zh-CN"/>
              <a:t>查看命令使用方法</a:t>
            </a:r>
            <a:endParaRPr lang="zh-CN" altLang="en-US"/>
          </a:p>
        </p:txBody>
      </p:sp>
      <p:sp>
        <p:nvSpPr>
          <p:cNvPr id="7171" name="TextBox 2">
            <a:extLst>
              <a:ext uri="{FF2B5EF4-FFF2-40B4-BE49-F238E27FC236}">
                <a16:creationId xmlns:a16="http://schemas.microsoft.com/office/drawing/2014/main" id="{116DA3B5-00FA-258C-3B9F-BF9598145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685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请登录</a:t>
            </a:r>
            <a:r>
              <a:rPr lang="en-US" altLang="zh-CN"/>
              <a:t>Linux</a:t>
            </a:r>
            <a:r>
              <a:rPr lang="zh-CN" altLang="zh-CN"/>
              <a:t>系统，打开一个终端，首先启动</a:t>
            </a:r>
            <a:r>
              <a:rPr lang="en-US" altLang="zh-CN"/>
              <a:t>Hadoop</a:t>
            </a:r>
            <a:r>
              <a:rPr lang="zh-CN" altLang="zh-CN"/>
              <a:t>，命令如下：</a:t>
            </a:r>
            <a:endParaRPr lang="zh-CN" altLang="en-US"/>
          </a:p>
        </p:txBody>
      </p:sp>
      <p:sp>
        <p:nvSpPr>
          <p:cNvPr id="7172" name="TextBox 3">
            <a:extLst>
              <a:ext uri="{FF2B5EF4-FFF2-40B4-BE49-F238E27FC236}">
                <a16:creationId xmlns:a16="http://schemas.microsoft.com/office/drawing/2014/main" id="{71E7EF2F-AD93-BAF2-DFD6-7AB78F243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133600"/>
            <a:ext cx="55626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/usr/local/hadoop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./sbin/start-dfs.sh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3" name="TextBox 4">
            <a:extLst>
              <a:ext uri="{FF2B5EF4-FFF2-40B4-BE49-F238E27FC236}">
                <a16:creationId xmlns:a16="http://schemas.microsoft.com/office/drawing/2014/main" id="{B7997B11-A83E-FA2A-993B-AE982862B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124200"/>
            <a:ext cx="630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可以在终端输入如下命令，查看</a:t>
            </a:r>
            <a:r>
              <a:rPr lang="en-US" altLang="zh-CN"/>
              <a:t>hdfs dfs</a:t>
            </a:r>
            <a:r>
              <a:rPr lang="zh-CN" altLang="zh-CN"/>
              <a:t>总共支持哪些操作：</a:t>
            </a:r>
            <a:endParaRPr lang="zh-CN" altLang="en-US"/>
          </a:p>
        </p:txBody>
      </p:sp>
      <p:sp>
        <p:nvSpPr>
          <p:cNvPr id="7174" name="TextBox 5">
            <a:extLst>
              <a:ext uri="{FF2B5EF4-FFF2-40B4-BE49-F238E27FC236}">
                <a16:creationId xmlns:a16="http://schemas.microsoft.com/office/drawing/2014/main" id="{003FB382-6ADE-18B4-386D-6AC516EEC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54864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/usr/local/hadoop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5" name="TextBox 6">
            <a:extLst>
              <a:ext uri="{FF2B5EF4-FFF2-40B4-BE49-F238E27FC236}">
                <a16:creationId xmlns:a16="http://schemas.microsoft.com/office/drawing/2014/main" id="{FB601E13-A1BF-DEF0-F805-671822775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723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可以查看某个命令的作用，比如，当需要查询</a:t>
            </a:r>
            <a:r>
              <a:rPr lang="en-US" altLang="zh-CN"/>
              <a:t>put</a:t>
            </a:r>
            <a:r>
              <a:rPr lang="zh-CN" altLang="zh-CN"/>
              <a:t>命令的具体用法时，可以采用如下命令：</a:t>
            </a:r>
            <a:endParaRPr lang="zh-CN" altLang="en-US"/>
          </a:p>
        </p:txBody>
      </p:sp>
      <p:sp>
        <p:nvSpPr>
          <p:cNvPr id="7176" name="TextBox 7">
            <a:extLst>
              <a:ext uri="{FF2B5EF4-FFF2-40B4-BE49-F238E27FC236}">
                <a16:creationId xmlns:a16="http://schemas.microsoft.com/office/drawing/2014/main" id="{271D9F2A-3B6C-7B2B-4BCA-2115C9301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10200"/>
            <a:ext cx="55626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–help put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CE87EE17-B16B-0385-E41E-3B698642D6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4.3.5</a:t>
            </a:r>
            <a:r>
              <a:rPr lang="zh-CN" altLang="zh-CN"/>
              <a:t>应用程序的部署</a:t>
            </a:r>
            <a:endParaRPr lang="zh-CN" altLang="en-US"/>
          </a:p>
        </p:txBody>
      </p:sp>
      <p:sp>
        <p:nvSpPr>
          <p:cNvPr id="34819" name="TextBox 2">
            <a:extLst>
              <a:ext uri="{FF2B5EF4-FFF2-40B4-BE49-F238E27FC236}">
                <a16:creationId xmlns:a16="http://schemas.microsoft.com/office/drawing/2014/main" id="{1698251D-993B-2B5E-AD52-D1F91F575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首先，在</a:t>
            </a:r>
            <a:r>
              <a:rPr lang="en-US" altLang="zh-CN"/>
              <a:t>Hadoop</a:t>
            </a:r>
            <a:r>
              <a:rPr lang="zh-CN" altLang="zh-CN"/>
              <a:t>安装目录下新建一个名称为</a:t>
            </a:r>
            <a:r>
              <a:rPr lang="en-US" altLang="zh-CN"/>
              <a:t>myapp</a:t>
            </a:r>
            <a:r>
              <a:rPr lang="zh-CN" altLang="zh-CN"/>
              <a:t>的目录，用来存放我们自己编写的</a:t>
            </a:r>
            <a:r>
              <a:rPr lang="en-US" altLang="zh-CN"/>
              <a:t>Hadoop</a:t>
            </a:r>
            <a:r>
              <a:rPr lang="zh-CN" altLang="zh-CN"/>
              <a:t>应用程序，可以在</a:t>
            </a:r>
            <a:r>
              <a:rPr lang="en-US" altLang="zh-CN"/>
              <a:t>Linux</a:t>
            </a:r>
            <a:r>
              <a:rPr lang="zh-CN" altLang="zh-CN"/>
              <a:t>的终端中执行如下命令：</a:t>
            </a:r>
            <a:endParaRPr lang="zh-CN" altLang="en-US"/>
          </a:p>
        </p:txBody>
      </p:sp>
      <p:sp>
        <p:nvSpPr>
          <p:cNvPr id="34820" name="TextBox 3">
            <a:extLst>
              <a:ext uri="{FF2B5EF4-FFF2-40B4-BE49-F238E27FC236}">
                <a16:creationId xmlns:a16="http://schemas.microsoft.com/office/drawing/2014/main" id="{2B7E2CD5-6A24-2424-65DA-F6B4E3D8F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7400"/>
            <a:ext cx="50292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/usr/local/hadoop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mkdir myapp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4821" name="图片 4">
            <a:extLst>
              <a:ext uri="{FF2B5EF4-FFF2-40B4-BE49-F238E27FC236}">
                <a16:creationId xmlns:a16="http://schemas.microsoft.com/office/drawing/2014/main" id="{98A3946C-4AE4-E05D-DB70-AFDD09A88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5267325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9AE3D7F3-AD86-750D-CE69-B40BA0565D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4.3.5</a:t>
            </a:r>
            <a:r>
              <a:rPr lang="zh-CN" altLang="zh-CN"/>
              <a:t>应用程序的部署</a:t>
            </a:r>
            <a:endParaRPr lang="zh-CN" altLang="en-US"/>
          </a:p>
        </p:txBody>
      </p:sp>
      <p:pic>
        <p:nvPicPr>
          <p:cNvPr id="35843" name="图片 2" descr="C:\Users\Administrator\AppData\Roaming\Tencent\Users\70004972\QQ\WinTemp\RichOle\3E2B0AU~{OF]CBB[D{UZPWT.png">
            <a:extLst>
              <a:ext uri="{FF2B5EF4-FFF2-40B4-BE49-F238E27FC236}">
                <a16:creationId xmlns:a16="http://schemas.microsoft.com/office/drawing/2014/main" id="{256D2AE1-6690-0E8F-0BB8-4C73CC3AD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2896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65BD6BF7-637A-B794-F653-C79971CB47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4.3.5</a:t>
            </a:r>
            <a:r>
              <a:rPr lang="zh-CN" altLang="zh-CN"/>
              <a:t>应用程序的部署</a:t>
            </a:r>
            <a:endParaRPr lang="zh-CN" altLang="en-US"/>
          </a:p>
        </p:txBody>
      </p:sp>
      <p:pic>
        <p:nvPicPr>
          <p:cNvPr id="36867" name="图片 2">
            <a:extLst>
              <a:ext uri="{FF2B5EF4-FFF2-40B4-BE49-F238E27FC236}">
                <a16:creationId xmlns:a16="http://schemas.microsoft.com/office/drawing/2014/main" id="{17A13984-5B37-0389-CE35-7CA89931D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8865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FEEEC351-A82B-436C-BC9E-A764BFC8CA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4.3.5</a:t>
            </a:r>
            <a:r>
              <a:rPr lang="zh-CN" altLang="zh-CN"/>
              <a:t>应用程序的部署</a:t>
            </a:r>
            <a:endParaRPr lang="zh-CN" altLang="en-US"/>
          </a:p>
        </p:txBody>
      </p:sp>
      <p:pic>
        <p:nvPicPr>
          <p:cNvPr id="37891" name="图片 2">
            <a:extLst>
              <a:ext uri="{FF2B5EF4-FFF2-40B4-BE49-F238E27FC236}">
                <a16:creationId xmlns:a16="http://schemas.microsoft.com/office/drawing/2014/main" id="{C34DE549-D2E7-200D-0A53-43D16D708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0929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9A252165-C1FA-B78F-E1F0-EB5D726750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4.3.5</a:t>
            </a:r>
            <a:r>
              <a:rPr lang="zh-CN" altLang="zh-CN"/>
              <a:t>应用程序的部署</a:t>
            </a:r>
            <a:endParaRPr lang="zh-CN" altLang="en-US"/>
          </a:p>
        </p:txBody>
      </p:sp>
      <p:pic>
        <p:nvPicPr>
          <p:cNvPr id="38915" name="图片 2">
            <a:extLst>
              <a:ext uri="{FF2B5EF4-FFF2-40B4-BE49-F238E27FC236}">
                <a16:creationId xmlns:a16="http://schemas.microsoft.com/office/drawing/2014/main" id="{C11D2927-DCC6-8EEB-4662-8A9B1BC7A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2421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398E684A-12B1-148C-98A5-A7A204D5FD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4.3.5</a:t>
            </a:r>
            <a:r>
              <a:rPr lang="zh-CN" altLang="zh-CN"/>
              <a:t>应用程序的部署</a:t>
            </a:r>
            <a:endParaRPr lang="zh-CN" altLang="en-US"/>
          </a:p>
        </p:txBody>
      </p:sp>
      <p:sp>
        <p:nvSpPr>
          <p:cNvPr id="39939" name="TextBox 2">
            <a:extLst>
              <a:ext uri="{FF2B5EF4-FFF2-40B4-BE49-F238E27FC236}">
                <a16:creationId xmlns:a16="http://schemas.microsoft.com/office/drawing/2014/main" id="{09125933-3BB0-8C7B-37EF-FF7B70125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777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可以到</a:t>
            </a:r>
            <a:r>
              <a:rPr lang="en-US" altLang="zh-CN"/>
              <a:t>Linux</a:t>
            </a:r>
            <a:r>
              <a:rPr lang="zh-CN" altLang="zh-CN"/>
              <a:t>系统中查看一下生成的</a:t>
            </a:r>
            <a:r>
              <a:rPr lang="en-US" altLang="zh-CN"/>
              <a:t>HDFSExample.jar</a:t>
            </a:r>
            <a:r>
              <a:rPr lang="zh-CN" altLang="zh-CN"/>
              <a:t>文件，可以在</a:t>
            </a:r>
            <a:r>
              <a:rPr lang="en-US" altLang="zh-CN"/>
              <a:t>Linux</a:t>
            </a:r>
            <a:r>
              <a:rPr lang="zh-CN" altLang="zh-CN"/>
              <a:t>的终端中执行如下命令：</a:t>
            </a:r>
            <a:endParaRPr lang="zh-CN" altLang="en-US"/>
          </a:p>
        </p:txBody>
      </p:sp>
      <p:sp>
        <p:nvSpPr>
          <p:cNvPr id="39940" name="TextBox 3">
            <a:extLst>
              <a:ext uri="{FF2B5EF4-FFF2-40B4-BE49-F238E27FC236}">
                <a16:creationId xmlns:a16="http://schemas.microsoft.com/office/drawing/2014/main" id="{DF564F95-120F-6E2B-5E4B-194D2B336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6000"/>
            <a:ext cx="71628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/usr/local/hadoop/myapp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ls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941" name="TextBox 4">
            <a:extLst>
              <a:ext uri="{FF2B5EF4-FFF2-40B4-BE49-F238E27FC236}">
                <a16:creationId xmlns:a16="http://schemas.microsoft.com/office/drawing/2014/main" id="{C54A3943-5794-86B5-2571-79E71E2A1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76600"/>
            <a:ext cx="746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可以看到，</a:t>
            </a:r>
            <a:r>
              <a:rPr lang="en-US" altLang="zh-CN"/>
              <a:t>“/usr/local/hadoop/myapp”</a:t>
            </a:r>
            <a:r>
              <a:rPr lang="zh-CN" altLang="zh-CN"/>
              <a:t>目录下已经存在一个</a:t>
            </a:r>
            <a:r>
              <a:rPr lang="en-US" altLang="zh-CN"/>
              <a:t>HDFSExample.jar</a:t>
            </a:r>
            <a:r>
              <a:rPr lang="zh-CN" altLang="zh-CN"/>
              <a:t>文件。</a:t>
            </a:r>
          </a:p>
          <a:p>
            <a:pPr eaLnBrk="1" hangingPunct="1"/>
            <a:r>
              <a:rPr lang="zh-CN" altLang="zh-CN"/>
              <a:t>由于之前已经运行过一次程序，已经生成了</a:t>
            </a:r>
            <a:r>
              <a:rPr lang="en-US" altLang="zh-CN"/>
              <a:t>merge.txt</a:t>
            </a:r>
            <a:r>
              <a:rPr lang="zh-CN" altLang="zh-CN"/>
              <a:t>，因此，需要首先执行如下命令删除该文件：</a:t>
            </a:r>
            <a:endParaRPr lang="zh-CN" altLang="en-US"/>
          </a:p>
        </p:txBody>
      </p:sp>
      <p:sp>
        <p:nvSpPr>
          <p:cNvPr id="39942" name="TextBox 5">
            <a:extLst>
              <a:ext uri="{FF2B5EF4-FFF2-40B4-BE49-F238E27FC236}">
                <a16:creationId xmlns:a16="http://schemas.microsoft.com/office/drawing/2014/main" id="{3551762D-DAD1-6048-EBC9-8A3C3CB4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48200"/>
            <a:ext cx="70866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/usr/local/hadoop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-rm /user/hadoop/merge.txt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F305B070-2C7D-89DA-557B-EACEC89BE5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4.3.5</a:t>
            </a:r>
            <a:r>
              <a:rPr lang="zh-CN" altLang="zh-CN"/>
              <a:t>应用程序的部署</a:t>
            </a:r>
            <a:endParaRPr lang="zh-CN" altLang="en-US"/>
          </a:p>
        </p:txBody>
      </p:sp>
      <p:sp>
        <p:nvSpPr>
          <p:cNvPr id="40963" name="TextBox 2">
            <a:extLst>
              <a:ext uri="{FF2B5EF4-FFF2-40B4-BE49-F238E27FC236}">
                <a16:creationId xmlns:a16="http://schemas.microsoft.com/office/drawing/2014/main" id="{9F45341E-131B-F452-89D9-414FF3615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71600"/>
            <a:ext cx="759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现在，就可以在</a:t>
            </a:r>
            <a:r>
              <a:rPr lang="en-US" altLang="zh-CN"/>
              <a:t>Linux</a:t>
            </a:r>
            <a:r>
              <a:rPr lang="zh-CN" altLang="zh-CN"/>
              <a:t>系统中，使用</a:t>
            </a:r>
            <a:r>
              <a:rPr lang="en-US" altLang="zh-CN"/>
              <a:t>hadoop jar</a:t>
            </a:r>
            <a:r>
              <a:rPr lang="zh-CN" altLang="zh-CN"/>
              <a:t>命令运行程序，命令如下：</a:t>
            </a:r>
            <a:endParaRPr lang="zh-CN" altLang="en-US"/>
          </a:p>
        </p:txBody>
      </p:sp>
      <p:sp>
        <p:nvSpPr>
          <p:cNvPr id="40964" name="TextBox 3">
            <a:extLst>
              <a:ext uri="{FF2B5EF4-FFF2-40B4-BE49-F238E27FC236}">
                <a16:creationId xmlns:a16="http://schemas.microsoft.com/office/drawing/2014/main" id="{78342CBC-9438-A32C-F9A9-41240C4DF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59436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/usr/local/hadoop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./bin/hadoop jar ./myapp/HDFSExample.jar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965" name="TextBox 4">
            <a:extLst>
              <a:ext uri="{FF2B5EF4-FFF2-40B4-BE49-F238E27FC236}">
                <a16:creationId xmlns:a16="http://schemas.microsoft.com/office/drawing/2014/main" id="{0300FB92-FA08-FE7C-FF68-11741FFDF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95600"/>
            <a:ext cx="716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上面程序执行结束以后，可以到</a:t>
            </a:r>
            <a:r>
              <a:rPr lang="en-US" altLang="zh-CN"/>
              <a:t>HDFS</a:t>
            </a:r>
            <a:r>
              <a:rPr lang="zh-CN" altLang="zh-CN"/>
              <a:t>中查看生成的</a:t>
            </a:r>
            <a:r>
              <a:rPr lang="en-US" altLang="zh-CN"/>
              <a:t>merge.txt</a:t>
            </a:r>
            <a:r>
              <a:rPr lang="zh-CN" altLang="zh-CN"/>
              <a:t>文件，比如，可以在</a:t>
            </a:r>
            <a:r>
              <a:rPr lang="en-US" altLang="zh-CN"/>
              <a:t>Linux</a:t>
            </a:r>
            <a:r>
              <a:rPr lang="zh-CN" altLang="zh-CN"/>
              <a:t>终端中执行如下命令：</a:t>
            </a:r>
            <a:endParaRPr lang="zh-CN" altLang="en-US"/>
          </a:p>
        </p:txBody>
      </p:sp>
      <p:sp>
        <p:nvSpPr>
          <p:cNvPr id="40966" name="TextBox 5">
            <a:extLst>
              <a:ext uri="{FF2B5EF4-FFF2-40B4-BE49-F238E27FC236}">
                <a16:creationId xmlns:a16="http://schemas.microsoft.com/office/drawing/2014/main" id="{77AFA744-8892-9A96-0060-D70BF5CCD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10000"/>
            <a:ext cx="5867400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/usr/local/hadoop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-ls /user/hadoop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-cat /user/hadoop/merge.txt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967" name="TextBox 6">
            <a:extLst>
              <a:ext uri="{FF2B5EF4-FFF2-40B4-BE49-F238E27FC236}">
                <a16:creationId xmlns:a16="http://schemas.microsoft.com/office/drawing/2014/main" id="{B1664520-4F6C-92BB-41CF-2AD3C97F7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029200"/>
            <a:ext cx="226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可以看到如下结果：</a:t>
            </a:r>
            <a:endParaRPr lang="zh-CN" altLang="en-US"/>
          </a:p>
        </p:txBody>
      </p:sp>
      <p:sp>
        <p:nvSpPr>
          <p:cNvPr id="40968" name="TextBox 7">
            <a:extLst>
              <a:ext uri="{FF2B5EF4-FFF2-40B4-BE49-F238E27FC236}">
                <a16:creationId xmlns:a16="http://schemas.microsoft.com/office/drawing/2014/main" id="{0281C6B2-9504-69BD-970B-B47332D97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15700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this is file1.txt</a:t>
            </a:r>
            <a:endParaRPr lang="zh-CN" altLang="zh-CN"/>
          </a:p>
          <a:p>
            <a:pPr eaLnBrk="1" hangingPunct="1"/>
            <a:r>
              <a:rPr lang="en-US" altLang="zh-CN"/>
              <a:t>this is file2.txt</a:t>
            </a:r>
            <a:endParaRPr lang="zh-CN" altLang="zh-CN"/>
          </a:p>
          <a:p>
            <a:pPr eaLnBrk="1" hangingPunct="1"/>
            <a:r>
              <a:rPr lang="en-US" altLang="zh-CN"/>
              <a:t>this is file3.txt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6604DFCF-36C0-DC06-4441-9ED53BA9FF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4.4 </a:t>
            </a:r>
            <a:r>
              <a:rPr lang="zh-CN" altLang="zh-CN"/>
              <a:t>本章小结</a:t>
            </a:r>
            <a:endParaRPr lang="zh-CN" altLang="en-US"/>
          </a:p>
        </p:txBody>
      </p:sp>
      <p:sp>
        <p:nvSpPr>
          <p:cNvPr id="41987" name="TextBox 2">
            <a:extLst>
              <a:ext uri="{FF2B5EF4-FFF2-40B4-BE49-F238E27FC236}">
                <a16:creationId xmlns:a16="http://schemas.microsoft.com/office/drawing/2014/main" id="{AD372E44-9297-C1B7-D341-318FA967E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73914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大数据时代必须解决海量数据的高效存储问题，为此，谷歌开发了分布式文件系统</a:t>
            </a:r>
            <a:r>
              <a:rPr lang="en-US" altLang="zh-CN"/>
              <a:t>GFS</a:t>
            </a:r>
            <a:r>
              <a:rPr lang="zh-CN" altLang="zh-CN"/>
              <a:t>，通过网络实现文件在多台机器上的分布式存储，较好地满足了大规模数据存储的需求。</a:t>
            </a:r>
            <a:r>
              <a:rPr lang="en-US" altLang="zh-CN"/>
              <a:t>HDFS</a:t>
            </a:r>
            <a:r>
              <a:rPr lang="zh-CN" altLang="zh-CN"/>
              <a:t>是针对</a:t>
            </a:r>
            <a:r>
              <a:rPr lang="en-US" altLang="zh-CN"/>
              <a:t>GFS</a:t>
            </a:r>
            <a:r>
              <a:rPr lang="zh-CN" altLang="zh-CN"/>
              <a:t>的开源实现，它是</a:t>
            </a:r>
            <a:r>
              <a:rPr lang="en-US" altLang="zh-CN"/>
              <a:t>Hadoop</a:t>
            </a:r>
            <a:r>
              <a:rPr lang="zh-CN" altLang="zh-CN"/>
              <a:t>两大核心组成部分之一。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zh-CN"/>
              <a:t>在很多情形下，需要使用</a:t>
            </a:r>
            <a:r>
              <a:rPr lang="en-US" altLang="zh-CN"/>
              <a:t>Shell</a:t>
            </a:r>
            <a:r>
              <a:rPr lang="zh-CN" altLang="zh-CN"/>
              <a:t>命令来操作</a:t>
            </a:r>
            <a:r>
              <a:rPr lang="en-US" altLang="zh-CN"/>
              <a:t>HDFS</a:t>
            </a:r>
            <a:r>
              <a:rPr lang="zh-CN" altLang="zh-CN"/>
              <a:t>，因此，本章介绍了</a:t>
            </a:r>
            <a:r>
              <a:rPr lang="en-US" altLang="zh-CN"/>
              <a:t>HDFS</a:t>
            </a:r>
            <a:r>
              <a:rPr lang="zh-CN" altLang="zh-CN"/>
              <a:t>操作常用的</a:t>
            </a:r>
            <a:r>
              <a:rPr lang="en-US" altLang="zh-CN"/>
              <a:t>Shell</a:t>
            </a:r>
            <a:r>
              <a:rPr lang="zh-CN" altLang="zh-CN"/>
              <a:t>命令，包括目录操作命令和文件操作命令等。同时，还介绍了如何利用</a:t>
            </a:r>
            <a:r>
              <a:rPr lang="en-US" altLang="zh-CN"/>
              <a:t>HDFS</a:t>
            </a:r>
            <a:r>
              <a:rPr lang="zh-CN" altLang="zh-CN"/>
              <a:t>的</a:t>
            </a:r>
            <a:r>
              <a:rPr lang="en-US" altLang="zh-CN"/>
              <a:t>Web</a:t>
            </a:r>
            <a:r>
              <a:rPr lang="zh-CN" altLang="zh-CN"/>
              <a:t>管理界面，以可视化的方式查看</a:t>
            </a:r>
            <a:r>
              <a:rPr lang="en-US" altLang="zh-CN"/>
              <a:t>HDFS</a:t>
            </a:r>
            <a:r>
              <a:rPr lang="zh-CN" altLang="zh-CN"/>
              <a:t>的相关信息。最后，本章详细介绍了如何使用</a:t>
            </a:r>
            <a:r>
              <a:rPr lang="en-US" altLang="zh-CN"/>
              <a:t>Eclipse</a:t>
            </a:r>
            <a:r>
              <a:rPr lang="zh-CN" altLang="zh-CN"/>
              <a:t>开发操作</a:t>
            </a:r>
            <a:r>
              <a:rPr lang="en-US" altLang="zh-CN"/>
              <a:t>HDFS</a:t>
            </a:r>
            <a:r>
              <a:rPr lang="zh-CN" altLang="zh-CN"/>
              <a:t>的</a:t>
            </a:r>
            <a:r>
              <a:rPr lang="en-US" altLang="zh-CN"/>
              <a:t>Java</a:t>
            </a:r>
            <a:r>
              <a:rPr lang="zh-CN" altLang="zh-CN"/>
              <a:t>应用程序。本章介绍的</a:t>
            </a:r>
            <a:r>
              <a:rPr lang="en-US" altLang="zh-CN"/>
              <a:t>Eclipse</a:t>
            </a:r>
            <a:r>
              <a:rPr lang="zh-CN" altLang="zh-CN"/>
              <a:t>开发方法，为后续章节的编程开发提供了很好的借鉴。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342AA916-8035-B97C-03AD-33CD776D74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4.1.2 HDFS</a:t>
            </a:r>
            <a:r>
              <a:rPr lang="zh-CN" altLang="zh-CN"/>
              <a:t>目录操作</a:t>
            </a:r>
            <a:endParaRPr lang="zh-CN" altLang="en-US"/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0691CB2D-9600-AB05-4AC9-73CEBC315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1. </a:t>
            </a:r>
            <a:r>
              <a:rPr lang="zh-CN" altLang="zh-CN" b="1"/>
              <a:t>目录操作</a:t>
            </a:r>
            <a:endParaRPr lang="zh-CN" altLang="en-US"/>
          </a:p>
        </p:txBody>
      </p:sp>
      <p:sp>
        <p:nvSpPr>
          <p:cNvPr id="8196" name="TextBox 3">
            <a:extLst>
              <a:ext uri="{FF2B5EF4-FFF2-40B4-BE49-F238E27FC236}">
                <a16:creationId xmlns:a16="http://schemas.microsoft.com/office/drawing/2014/main" id="{D7DFDF05-5742-DB84-37B3-70F13D038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7696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需要注意的是，</a:t>
            </a:r>
            <a:r>
              <a:rPr lang="en-US" altLang="zh-CN"/>
              <a:t>Hadoop</a:t>
            </a:r>
            <a:r>
              <a:rPr lang="zh-CN" altLang="zh-CN"/>
              <a:t>系统安装好以后，第一次使用</a:t>
            </a:r>
            <a:r>
              <a:rPr lang="en-US" altLang="zh-CN"/>
              <a:t>HDFS</a:t>
            </a:r>
            <a:r>
              <a:rPr lang="zh-CN" altLang="zh-CN"/>
              <a:t>时，需要首先在</a:t>
            </a:r>
            <a:r>
              <a:rPr lang="en-US" altLang="zh-CN"/>
              <a:t>HDFS</a:t>
            </a:r>
            <a:r>
              <a:rPr lang="zh-CN" altLang="zh-CN"/>
              <a:t>中创建用户目录。本教程全部采用</a:t>
            </a:r>
            <a:r>
              <a:rPr lang="en-US" altLang="zh-CN"/>
              <a:t>hadoop</a:t>
            </a:r>
            <a:r>
              <a:rPr lang="zh-CN" altLang="zh-CN"/>
              <a:t>用户登录</a:t>
            </a:r>
            <a:r>
              <a:rPr lang="en-US" altLang="zh-CN"/>
              <a:t>Linux</a:t>
            </a:r>
            <a:r>
              <a:rPr lang="zh-CN" altLang="zh-CN"/>
              <a:t>系统，因此，需要在</a:t>
            </a:r>
            <a:r>
              <a:rPr lang="en-US" altLang="zh-CN"/>
              <a:t>HDFS</a:t>
            </a:r>
            <a:r>
              <a:rPr lang="zh-CN" altLang="zh-CN"/>
              <a:t>中为</a:t>
            </a:r>
            <a:r>
              <a:rPr lang="en-US" altLang="zh-CN"/>
              <a:t>hadoop</a:t>
            </a:r>
            <a:r>
              <a:rPr lang="zh-CN" altLang="zh-CN"/>
              <a:t>用户创建一个用户目录，命令如下：</a:t>
            </a:r>
            <a:endParaRPr lang="zh-CN" altLang="en-US"/>
          </a:p>
        </p:txBody>
      </p:sp>
      <p:sp>
        <p:nvSpPr>
          <p:cNvPr id="8197" name="TextBox 4">
            <a:extLst>
              <a:ext uri="{FF2B5EF4-FFF2-40B4-BE49-F238E27FC236}">
                <a16:creationId xmlns:a16="http://schemas.microsoft.com/office/drawing/2014/main" id="{80CD0C36-E640-6A86-B2AC-816388566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95600"/>
            <a:ext cx="51816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/usr/local/hadoop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–mkdir –p /user/hadoop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98" name="TextBox 5">
            <a:extLst>
              <a:ext uri="{FF2B5EF4-FFF2-40B4-BE49-F238E27FC236}">
                <a16:creationId xmlns:a16="http://schemas.microsoft.com/office/drawing/2014/main" id="{378F9F5B-637F-D836-5F9B-C25FC9318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962400"/>
            <a:ext cx="739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“/user/hadoop”</a:t>
            </a:r>
            <a:r>
              <a:rPr lang="zh-CN" altLang="zh-CN"/>
              <a:t>目录就成为</a:t>
            </a:r>
            <a:r>
              <a:rPr lang="en-US" altLang="zh-CN"/>
              <a:t>hadoop</a:t>
            </a:r>
            <a:r>
              <a:rPr lang="zh-CN" altLang="zh-CN"/>
              <a:t>用户对应的用户目录，可以使用如下命令显示</a:t>
            </a:r>
            <a:r>
              <a:rPr lang="en-US" altLang="zh-CN"/>
              <a:t>HDFS</a:t>
            </a:r>
            <a:r>
              <a:rPr lang="zh-CN" altLang="zh-CN"/>
              <a:t>中与当前用户</a:t>
            </a:r>
            <a:r>
              <a:rPr lang="en-US" altLang="zh-CN"/>
              <a:t>hadoop</a:t>
            </a:r>
            <a:r>
              <a:rPr lang="zh-CN" altLang="zh-CN"/>
              <a:t>对应的用户目录下的内容：</a:t>
            </a:r>
            <a:endParaRPr lang="zh-CN" altLang="en-US"/>
          </a:p>
        </p:txBody>
      </p:sp>
      <p:sp>
        <p:nvSpPr>
          <p:cNvPr id="8199" name="TextBox 6">
            <a:extLst>
              <a:ext uri="{FF2B5EF4-FFF2-40B4-BE49-F238E27FC236}">
                <a16:creationId xmlns:a16="http://schemas.microsoft.com/office/drawing/2014/main" id="{6C32BE86-8234-838C-741F-685CC354C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724400"/>
            <a:ext cx="51816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–ls .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00" name="TextBox 7">
            <a:extLst>
              <a:ext uri="{FF2B5EF4-FFF2-40B4-BE49-F238E27FC236}">
                <a16:creationId xmlns:a16="http://schemas.microsoft.com/office/drawing/2014/main" id="{11186E69-79C4-9D22-7CD5-331066274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334000"/>
            <a:ext cx="387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上面的命令和下面的命令是等价的：</a:t>
            </a:r>
            <a:endParaRPr lang="zh-CN" altLang="en-US"/>
          </a:p>
        </p:txBody>
      </p:sp>
      <p:sp>
        <p:nvSpPr>
          <p:cNvPr id="8201" name="TextBox 8">
            <a:extLst>
              <a:ext uri="{FF2B5EF4-FFF2-40B4-BE49-F238E27FC236}">
                <a16:creationId xmlns:a16="http://schemas.microsoft.com/office/drawing/2014/main" id="{B68DBF7C-F303-0BC1-6A92-F129981FA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19800"/>
            <a:ext cx="51816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–ls /user/hadoop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6210DE2E-74F7-C9CC-3B5A-0550DEDFB3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4.1.2 HDFS</a:t>
            </a:r>
            <a:r>
              <a:rPr lang="zh-CN" altLang="zh-CN"/>
              <a:t>目录操作</a:t>
            </a:r>
            <a:endParaRPr lang="zh-CN" altLang="en-US"/>
          </a:p>
        </p:txBody>
      </p:sp>
      <p:sp>
        <p:nvSpPr>
          <p:cNvPr id="9219" name="TextBox 2">
            <a:extLst>
              <a:ext uri="{FF2B5EF4-FFF2-40B4-BE49-F238E27FC236}">
                <a16:creationId xmlns:a16="http://schemas.microsoft.com/office/drawing/2014/main" id="{5A15CBB8-CDD0-F10F-8E9E-D275C86EB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566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如果要列出</a:t>
            </a:r>
            <a:r>
              <a:rPr lang="en-US" altLang="zh-CN"/>
              <a:t>HDFS</a:t>
            </a:r>
            <a:r>
              <a:rPr lang="zh-CN" altLang="zh-CN"/>
              <a:t>上的所有目录，可以使用如下命令：</a:t>
            </a:r>
            <a:endParaRPr lang="zh-CN" altLang="en-US"/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id="{B572751A-FE9D-A16D-2191-6DF33F1DD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81200"/>
            <a:ext cx="41910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–ls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221" name="TextBox 4">
            <a:extLst>
              <a:ext uri="{FF2B5EF4-FFF2-40B4-BE49-F238E27FC236}">
                <a16:creationId xmlns:a16="http://schemas.microsoft.com/office/drawing/2014/main" id="{55551BDC-ED14-B775-402C-8BA2FE3F2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67000"/>
            <a:ext cx="484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下面，可以使用如下命令创建一个</a:t>
            </a:r>
            <a:r>
              <a:rPr lang="en-US" altLang="zh-CN"/>
              <a:t>input</a:t>
            </a:r>
            <a:r>
              <a:rPr lang="zh-CN" altLang="zh-CN"/>
              <a:t>目录：</a:t>
            </a:r>
            <a:endParaRPr lang="zh-CN" altLang="en-US"/>
          </a:p>
        </p:txBody>
      </p:sp>
      <p:sp>
        <p:nvSpPr>
          <p:cNvPr id="9222" name="TextBox 5">
            <a:extLst>
              <a:ext uri="{FF2B5EF4-FFF2-40B4-BE49-F238E27FC236}">
                <a16:creationId xmlns:a16="http://schemas.microsoft.com/office/drawing/2014/main" id="{4592BF3F-D877-372F-A19A-B16FAF2F5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00400"/>
            <a:ext cx="41910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–mkdir input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223" name="TextBox 6">
            <a:extLst>
              <a:ext uri="{FF2B5EF4-FFF2-40B4-BE49-F238E27FC236}">
                <a16:creationId xmlns:a16="http://schemas.microsoft.com/office/drawing/2014/main" id="{DA8152F7-C661-203A-5CF2-E2E8AE9D4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86200"/>
            <a:ext cx="678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如果要在</a:t>
            </a:r>
            <a:r>
              <a:rPr lang="en-US" altLang="zh-CN"/>
              <a:t>HDFS</a:t>
            </a:r>
            <a:r>
              <a:rPr lang="zh-CN" altLang="zh-CN"/>
              <a:t>的根目录下创建一个名称为</a:t>
            </a:r>
            <a:r>
              <a:rPr lang="en-US" altLang="zh-CN"/>
              <a:t>input</a:t>
            </a:r>
            <a:r>
              <a:rPr lang="zh-CN" altLang="zh-CN"/>
              <a:t>的目录，则需要使用如下命令：</a:t>
            </a:r>
            <a:endParaRPr lang="zh-CN" altLang="en-US"/>
          </a:p>
        </p:txBody>
      </p:sp>
      <p:sp>
        <p:nvSpPr>
          <p:cNvPr id="9224" name="TextBox 7">
            <a:extLst>
              <a:ext uri="{FF2B5EF4-FFF2-40B4-BE49-F238E27FC236}">
                <a16:creationId xmlns:a16="http://schemas.microsoft.com/office/drawing/2014/main" id="{0E7568AB-B186-41FA-CF69-61587617F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41910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–mkdir /input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225" name="TextBox 8">
            <a:extLst>
              <a:ext uri="{FF2B5EF4-FFF2-40B4-BE49-F238E27FC236}">
                <a16:creationId xmlns:a16="http://schemas.microsoft.com/office/drawing/2014/main" id="{0B001578-72BD-01ED-DE60-6635DCB5F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731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可以使用</a:t>
            </a:r>
            <a:r>
              <a:rPr lang="en-US" altLang="zh-CN"/>
              <a:t>rm</a:t>
            </a:r>
            <a:r>
              <a:rPr lang="zh-CN" altLang="zh-CN"/>
              <a:t>命令删除一个目录，比如，可以使用如下命令删除刚才在</a:t>
            </a:r>
            <a:r>
              <a:rPr lang="en-US" altLang="zh-CN"/>
              <a:t>HDFS</a:t>
            </a:r>
            <a:r>
              <a:rPr lang="zh-CN" altLang="zh-CN"/>
              <a:t>中创建的</a:t>
            </a:r>
            <a:r>
              <a:rPr lang="en-US" altLang="zh-CN"/>
              <a:t>“/input”</a:t>
            </a:r>
            <a:r>
              <a:rPr lang="zh-CN" altLang="zh-CN"/>
              <a:t>目录（不是</a:t>
            </a:r>
            <a:r>
              <a:rPr lang="en-US" altLang="zh-CN"/>
              <a:t>“/user/hadoop/input”</a:t>
            </a:r>
            <a:r>
              <a:rPr lang="zh-CN" altLang="zh-CN"/>
              <a:t>目录）：</a:t>
            </a:r>
            <a:endParaRPr lang="zh-CN" altLang="en-US"/>
          </a:p>
        </p:txBody>
      </p:sp>
      <p:sp>
        <p:nvSpPr>
          <p:cNvPr id="9226" name="TextBox 9">
            <a:extLst>
              <a:ext uri="{FF2B5EF4-FFF2-40B4-BE49-F238E27FC236}">
                <a16:creationId xmlns:a16="http://schemas.microsoft.com/office/drawing/2014/main" id="{7571BE64-DD81-398A-864B-64342FEE8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96000"/>
            <a:ext cx="41148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–rm –r /input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090E471-46BE-BED0-A390-FAE039227C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4.1.2 HDFS</a:t>
            </a:r>
            <a:r>
              <a:rPr lang="zh-CN" altLang="zh-CN"/>
              <a:t>目录操作</a:t>
            </a:r>
            <a:endParaRPr lang="zh-CN" altLang="en-US"/>
          </a:p>
        </p:txBody>
      </p:sp>
      <p:sp>
        <p:nvSpPr>
          <p:cNvPr id="10243" name="TextBox 2">
            <a:extLst>
              <a:ext uri="{FF2B5EF4-FFF2-40B4-BE49-F238E27FC236}">
                <a16:creationId xmlns:a16="http://schemas.microsoft.com/office/drawing/2014/main" id="{AA1EE211-2493-E7FC-D5CF-15CFF293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2. </a:t>
            </a:r>
            <a:r>
              <a:rPr lang="zh-CN" altLang="zh-CN" b="1"/>
              <a:t>文件操作</a:t>
            </a:r>
            <a:endParaRPr lang="zh-CN" altLang="en-US"/>
          </a:p>
        </p:txBody>
      </p:sp>
      <p:sp>
        <p:nvSpPr>
          <p:cNvPr id="10244" name="TextBox 3">
            <a:extLst>
              <a:ext uri="{FF2B5EF4-FFF2-40B4-BE49-F238E27FC236}">
                <a16:creationId xmlns:a16="http://schemas.microsoft.com/office/drawing/2014/main" id="{FEDD7D4E-7BAB-970C-3349-72A3B94CE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76400"/>
            <a:ext cx="7543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首先，使用</a:t>
            </a:r>
            <a:r>
              <a:rPr lang="en-US" altLang="zh-CN"/>
              <a:t>vim</a:t>
            </a:r>
            <a:r>
              <a:rPr lang="zh-CN" altLang="zh-CN"/>
              <a:t>编辑器，在本地</a:t>
            </a:r>
            <a:r>
              <a:rPr lang="en-US" altLang="zh-CN"/>
              <a:t>Linux</a:t>
            </a:r>
            <a:r>
              <a:rPr lang="zh-CN" altLang="zh-CN"/>
              <a:t>文件系统的</a:t>
            </a:r>
            <a:r>
              <a:rPr lang="en-US" altLang="zh-CN"/>
              <a:t>“/home/hadoop/”</a:t>
            </a:r>
            <a:r>
              <a:rPr lang="zh-CN" altLang="zh-CN"/>
              <a:t>目录下创建一个文件</a:t>
            </a:r>
            <a:r>
              <a:rPr lang="en-US" altLang="zh-CN"/>
              <a:t>myLocalFile.txt</a:t>
            </a:r>
            <a:r>
              <a:rPr lang="zh-CN" altLang="zh-CN"/>
              <a:t>，里面可以随意输入一些单词，比如，输入如下三行：</a:t>
            </a:r>
            <a:endParaRPr lang="zh-CN" altLang="en-US"/>
          </a:p>
        </p:txBody>
      </p:sp>
      <p:sp>
        <p:nvSpPr>
          <p:cNvPr id="10245" name="TextBox 4">
            <a:extLst>
              <a:ext uri="{FF2B5EF4-FFF2-40B4-BE49-F238E27FC236}">
                <a16:creationId xmlns:a16="http://schemas.microsoft.com/office/drawing/2014/main" id="{2D86B034-5814-3924-400E-ACA37AE16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43200"/>
            <a:ext cx="15192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Hadoop</a:t>
            </a:r>
            <a:endParaRPr lang="zh-CN" altLang="zh-CN"/>
          </a:p>
          <a:p>
            <a:pPr eaLnBrk="1" hangingPunct="1"/>
            <a:r>
              <a:rPr lang="en-US" altLang="zh-CN"/>
              <a:t>Spark</a:t>
            </a:r>
            <a:endParaRPr lang="zh-CN" altLang="zh-CN"/>
          </a:p>
          <a:p>
            <a:pPr eaLnBrk="1" hangingPunct="1"/>
            <a:r>
              <a:rPr lang="en-US" altLang="zh-CN"/>
              <a:t>XMU DBLAB</a:t>
            </a:r>
            <a:endParaRPr lang="zh-CN" altLang="en-US"/>
          </a:p>
        </p:txBody>
      </p:sp>
      <p:sp>
        <p:nvSpPr>
          <p:cNvPr id="10246" name="TextBox 5">
            <a:extLst>
              <a:ext uri="{FF2B5EF4-FFF2-40B4-BE49-F238E27FC236}">
                <a16:creationId xmlns:a16="http://schemas.microsoft.com/office/drawing/2014/main" id="{45F64B9B-9915-B208-8098-D5ECF9D5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7620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然后，可以使用如下命令把本地文件系统的</a:t>
            </a:r>
            <a:r>
              <a:rPr lang="en-US" altLang="zh-CN"/>
              <a:t>“/home/hadoop/myLocalFile.txt”</a:t>
            </a:r>
            <a:r>
              <a:rPr lang="zh-CN" altLang="zh-CN"/>
              <a:t>上传到</a:t>
            </a:r>
            <a:r>
              <a:rPr lang="en-US" altLang="zh-CN"/>
              <a:t>HDFS</a:t>
            </a:r>
            <a:r>
              <a:rPr lang="zh-CN" altLang="zh-CN"/>
              <a:t>中的当前用户目录的</a:t>
            </a:r>
            <a:r>
              <a:rPr lang="en-US" altLang="zh-CN"/>
              <a:t>input</a:t>
            </a:r>
            <a:r>
              <a:rPr lang="zh-CN" altLang="zh-CN"/>
              <a:t>目录下，也就是上传到</a:t>
            </a:r>
            <a:r>
              <a:rPr lang="en-US" altLang="zh-CN"/>
              <a:t>HDFS</a:t>
            </a:r>
            <a:r>
              <a:rPr lang="zh-CN" altLang="zh-CN"/>
              <a:t>的</a:t>
            </a:r>
            <a:r>
              <a:rPr lang="en-US" altLang="zh-CN"/>
              <a:t>“/user/hadoop/input/”</a:t>
            </a:r>
            <a:r>
              <a:rPr lang="zh-CN" altLang="zh-CN"/>
              <a:t>目录下：</a:t>
            </a:r>
            <a:endParaRPr lang="zh-CN" altLang="en-US"/>
          </a:p>
        </p:txBody>
      </p:sp>
      <p:sp>
        <p:nvSpPr>
          <p:cNvPr id="10247" name="TextBox 6">
            <a:extLst>
              <a:ext uri="{FF2B5EF4-FFF2-40B4-BE49-F238E27FC236}">
                <a16:creationId xmlns:a16="http://schemas.microsoft.com/office/drawing/2014/main" id="{CAB34873-E799-C6C4-8275-6835F60FC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73152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-put /home/hadoop/myLocalFile.txt  input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248" name="TextBox 7">
            <a:extLst>
              <a:ext uri="{FF2B5EF4-FFF2-40B4-BE49-F238E27FC236}">
                <a16:creationId xmlns:a16="http://schemas.microsoft.com/office/drawing/2014/main" id="{E2F4B480-AB94-4462-CAF2-5872402F1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86400"/>
            <a:ext cx="698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可以使用</a:t>
            </a:r>
            <a:r>
              <a:rPr lang="en-US" altLang="zh-CN"/>
              <a:t>ls</a:t>
            </a:r>
            <a:r>
              <a:rPr lang="zh-CN" altLang="zh-CN"/>
              <a:t>命令查看一下文件是否成功上传到</a:t>
            </a:r>
            <a:r>
              <a:rPr lang="en-US" altLang="zh-CN"/>
              <a:t>HDFS</a:t>
            </a:r>
            <a:r>
              <a:rPr lang="zh-CN" altLang="zh-CN"/>
              <a:t>中，具体如下：</a:t>
            </a:r>
            <a:endParaRPr lang="zh-CN" altLang="en-US"/>
          </a:p>
        </p:txBody>
      </p:sp>
      <p:sp>
        <p:nvSpPr>
          <p:cNvPr id="10249" name="TextBox 8">
            <a:extLst>
              <a:ext uri="{FF2B5EF4-FFF2-40B4-BE49-F238E27FC236}">
                <a16:creationId xmlns:a16="http://schemas.microsoft.com/office/drawing/2014/main" id="{F07085FD-9BE9-9985-417A-123747B5B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19800"/>
            <a:ext cx="42672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-ls input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14FA3C5-36D4-A257-CE48-7AABA2C317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4.1.2 HDFS</a:t>
            </a:r>
            <a:r>
              <a:rPr lang="zh-CN" altLang="zh-CN"/>
              <a:t>目录操作</a:t>
            </a:r>
            <a:endParaRPr lang="zh-CN" altLang="en-US"/>
          </a:p>
        </p:txBody>
      </p:sp>
      <p:sp>
        <p:nvSpPr>
          <p:cNvPr id="11267" name="TextBox 2">
            <a:extLst>
              <a:ext uri="{FF2B5EF4-FFF2-40B4-BE49-F238E27FC236}">
                <a16:creationId xmlns:a16="http://schemas.microsoft.com/office/drawing/2014/main" id="{88A928FD-BCC2-43E5-48F4-2BE3BC27A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71600"/>
            <a:ext cx="696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下面使用如下命令查看</a:t>
            </a:r>
            <a:r>
              <a:rPr lang="en-US" altLang="zh-CN"/>
              <a:t>HDFS</a:t>
            </a:r>
            <a:r>
              <a:rPr lang="zh-CN" altLang="zh-CN"/>
              <a:t>中的</a:t>
            </a:r>
            <a:r>
              <a:rPr lang="en-US" altLang="zh-CN"/>
              <a:t>myLocalFile.txt</a:t>
            </a:r>
            <a:r>
              <a:rPr lang="zh-CN" altLang="zh-CN"/>
              <a:t>这个文件的内容：</a:t>
            </a:r>
            <a:endParaRPr lang="zh-CN" altLang="en-US"/>
          </a:p>
        </p:txBody>
      </p:sp>
      <p:sp>
        <p:nvSpPr>
          <p:cNvPr id="11268" name="TextBox 3">
            <a:extLst>
              <a:ext uri="{FF2B5EF4-FFF2-40B4-BE49-F238E27FC236}">
                <a16:creationId xmlns:a16="http://schemas.microsoft.com/office/drawing/2014/main" id="{26257E92-A609-0F44-40AB-11B5E465F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64008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–cat input/myLocalFile.txt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269" name="TextBox 4">
            <a:extLst>
              <a:ext uri="{FF2B5EF4-FFF2-40B4-BE49-F238E27FC236}">
                <a16:creationId xmlns:a16="http://schemas.microsoft.com/office/drawing/2014/main" id="{1BA3448B-4965-8047-BDCF-64A72250E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51460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下面把</a:t>
            </a:r>
            <a:r>
              <a:rPr lang="en-US" altLang="zh-CN"/>
              <a:t>HDFS</a:t>
            </a:r>
            <a:r>
              <a:rPr lang="zh-CN" altLang="zh-CN"/>
              <a:t>中的</a:t>
            </a:r>
            <a:r>
              <a:rPr lang="en-US" altLang="zh-CN"/>
              <a:t>myLocalFile.txt</a:t>
            </a:r>
            <a:r>
              <a:rPr lang="zh-CN" altLang="zh-CN"/>
              <a:t>文件下载到本地文件系统中的</a:t>
            </a:r>
            <a:r>
              <a:rPr lang="en-US" altLang="zh-CN"/>
              <a:t>“/home/hadoop/</a:t>
            </a:r>
            <a:r>
              <a:rPr lang="zh-CN" altLang="zh-CN"/>
              <a:t>下载</a:t>
            </a:r>
            <a:r>
              <a:rPr lang="en-US" altLang="zh-CN"/>
              <a:t>/”</a:t>
            </a:r>
            <a:r>
              <a:rPr lang="zh-CN" altLang="zh-CN"/>
              <a:t>这个目录下，命令如下：</a:t>
            </a:r>
            <a:endParaRPr lang="zh-CN" altLang="en-US"/>
          </a:p>
        </p:txBody>
      </p:sp>
      <p:sp>
        <p:nvSpPr>
          <p:cNvPr id="11270" name="TextBox 5">
            <a:extLst>
              <a:ext uri="{FF2B5EF4-FFF2-40B4-BE49-F238E27FC236}">
                <a16:creationId xmlns:a16="http://schemas.microsoft.com/office/drawing/2014/main" id="{FD5C7931-4ED4-63B4-04E9-FF089FE3C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66294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-get input/myLocalFile.txt  /home/hadoop/</a:t>
            </a:r>
            <a:r>
              <a:rPr lang="zh-CN" altLang="zh-CN">
                <a:solidFill>
                  <a:schemeClr val="bg1"/>
                </a:solidFill>
              </a:rPr>
              <a:t>下载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271" name="TextBox 6">
            <a:extLst>
              <a:ext uri="{FF2B5EF4-FFF2-40B4-BE49-F238E27FC236}">
                <a16:creationId xmlns:a16="http://schemas.microsoft.com/office/drawing/2014/main" id="{65B848A3-2F19-CC2E-B349-0AE062474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38600"/>
            <a:ext cx="7724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可以使用如下命令，到本地文件系统查看下载下来的文件</a:t>
            </a:r>
            <a:r>
              <a:rPr lang="en-US" altLang="zh-CN"/>
              <a:t>myLocalFile.txt</a:t>
            </a:r>
            <a:r>
              <a:rPr lang="zh-CN" altLang="zh-CN"/>
              <a:t>：</a:t>
            </a:r>
            <a:endParaRPr lang="zh-CN" altLang="en-US"/>
          </a:p>
        </p:txBody>
      </p:sp>
      <p:sp>
        <p:nvSpPr>
          <p:cNvPr id="11272" name="TextBox 7">
            <a:extLst>
              <a:ext uri="{FF2B5EF4-FFF2-40B4-BE49-F238E27FC236}">
                <a16:creationId xmlns:a16="http://schemas.microsoft.com/office/drawing/2014/main" id="{C487DCE4-640B-0208-3EF9-472C173A8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648200"/>
            <a:ext cx="3886200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~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</a:t>
            </a:r>
            <a:r>
              <a:rPr lang="zh-CN" altLang="zh-CN">
                <a:solidFill>
                  <a:schemeClr val="bg1"/>
                </a:solidFill>
              </a:rPr>
              <a:t>下载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ls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cat myLocalFile.txt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BFCA3953-BA05-65DC-08A7-19A4DFC901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4.1.2 HDFS</a:t>
            </a:r>
            <a:r>
              <a:rPr lang="zh-CN" altLang="zh-CN"/>
              <a:t>目录操作</a:t>
            </a:r>
            <a:endParaRPr lang="zh-CN" altLang="en-US"/>
          </a:p>
        </p:txBody>
      </p:sp>
      <p:sp>
        <p:nvSpPr>
          <p:cNvPr id="12291" name="TextBox 2">
            <a:extLst>
              <a:ext uri="{FF2B5EF4-FFF2-40B4-BE49-F238E27FC236}">
                <a16:creationId xmlns:a16="http://schemas.microsoft.com/office/drawing/2014/main" id="{6B572E14-32AB-7852-E47C-27258C495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最后，了解一下如何把文件从</a:t>
            </a:r>
            <a:r>
              <a:rPr lang="en-US" altLang="zh-CN"/>
              <a:t>HDFS</a:t>
            </a:r>
            <a:r>
              <a:rPr lang="zh-CN" altLang="zh-CN"/>
              <a:t>中的一个目录拷贝到</a:t>
            </a:r>
            <a:r>
              <a:rPr lang="en-US" altLang="zh-CN"/>
              <a:t>HDFS</a:t>
            </a:r>
            <a:r>
              <a:rPr lang="zh-CN" altLang="zh-CN"/>
              <a:t>中的另外一个目录。比如，如果要把</a:t>
            </a:r>
            <a:r>
              <a:rPr lang="en-US" altLang="zh-CN"/>
              <a:t>HDFS</a:t>
            </a:r>
            <a:r>
              <a:rPr lang="zh-CN" altLang="zh-CN"/>
              <a:t>的</a:t>
            </a:r>
            <a:r>
              <a:rPr lang="en-US" altLang="zh-CN"/>
              <a:t>“/user/hadoop/input/myLocalFile.txt”</a:t>
            </a:r>
            <a:r>
              <a:rPr lang="zh-CN" altLang="zh-CN"/>
              <a:t>文件，拷贝到</a:t>
            </a:r>
            <a:r>
              <a:rPr lang="en-US" altLang="zh-CN"/>
              <a:t>HDFS</a:t>
            </a:r>
            <a:r>
              <a:rPr lang="zh-CN" altLang="zh-CN"/>
              <a:t>的另外一个目录</a:t>
            </a:r>
            <a:r>
              <a:rPr lang="en-US" altLang="zh-CN"/>
              <a:t>“/input”</a:t>
            </a:r>
            <a:r>
              <a:rPr lang="zh-CN" altLang="zh-CN"/>
              <a:t>中（注意，这个</a:t>
            </a:r>
            <a:r>
              <a:rPr lang="en-US" altLang="zh-CN"/>
              <a:t>input</a:t>
            </a:r>
            <a:r>
              <a:rPr lang="zh-CN" altLang="zh-CN"/>
              <a:t>目录位于</a:t>
            </a:r>
            <a:r>
              <a:rPr lang="en-US" altLang="zh-CN"/>
              <a:t>HDFS</a:t>
            </a:r>
            <a:r>
              <a:rPr lang="zh-CN" altLang="zh-CN"/>
              <a:t>根目录下），可以使用如下命令：</a:t>
            </a:r>
            <a:endParaRPr lang="zh-CN" altLang="en-US"/>
          </a:p>
        </p:txBody>
      </p:sp>
      <p:sp>
        <p:nvSpPr>
          <p:cNvPr id="12292" name="TextBox 3">
            <a:extLst>
              <a:ext uri="{FF2B5EF4-FFF2-40B4-BE49-F238E27FC236}">
                <a16:creationId xmlns:a16="http://schemas.microsoft.com/office/drawing/2014/main" id="{5C1BD76A-A5C6-5C4F-09EC-B88688098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43200"/>
            <a:ext cx="70104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-cp input/myLocalFile.txt  /input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DD70F1BA-4511-8125-8F9D-B7ADB8BA34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en-US" altLang="zh-CN"/>
              <a:t>4.2 </a:t>
            </a:r>
            <a:r>
              <a:rPr lang="zh-CN" altLang="zh-CN"/>
              <a:t>利用</a:t>
            </a:r>
            <a:r>
              <a:rPr lang="en-US" altLang="zh-CN"/>
              <a:t>HDFS</a:t>
            </a:r>
            <a:r>
              <a:rPr lang="zh-CN" altLang="zh-CN"/>
              <a:t>的</a:t>
            </a:r>
            <a:r>
              <a:rPr lang="en-US" altLang="zh-CN"/>
              <a:t>Web</a:t>
            </a:r>
            <a:r>
              <a:rPr lang="zh-CN" altLang="zh-CN"/>
              <a:t>管理界面</a:t>
            </a:r>
            <a:endParaRPr lang="zh-CN" altLang="en-US"/>
          </a:p>
        </p:txBody>
      </p:sp>
      <p:pic>
        <p:nvPicPr>
          <p:cNvPr id="13315" name="图片 2">
            <a:extLst>
              <a:ext uri="{FF2B5EF4-FFF2-40B4-BE49-F238E27FC236}">
                <a16:creationId xmlns:a16="http://schemas.microsoft.com/office/drawing/2014/main" id="{C802D000-F48F-D1FA-F963-FBB425C8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2707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2308</Words>
  <Application>Microsoft Macintosh PowerPoint</Application>
  <PresentationFormat>全屏显示(4:3)</PresentationFormat>
  <Paragraphs>206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Arial</vt:lpstr>
      <vt:lpstr>Calibri</vt:lpstr>
      <vt:lpstr>Times New Roman</vt:lpstr>
      <vt:lpstr>默认设计模板</vt:lpstr>
      <vt:lpstr>PowerPoint 演示文稿</vt:lpstr>
      <vt:lpstr>4.1 HDFS操作常用Shell命令</vt:lpstr>
      <vt:lpstr>4.1.1 查看命令使用方法</vt:lpstr>
      <vt:lpstr>4.1.2 HDFS目录操作</vt:lpstr>
      <vt:lpstr>4.1.2 HDFS目录操作</vt:lpstr>
      <vt:lpstr>4.1.2 HDFS目录操作</vt:lpstr>
      <vt:lpstr>4.1.2 HDFS目录操作</vt:lpstr>
      <vt:lpstr>4.1.2 HDFS目录操作</vt:lpstr>
      <vt:lpstr>4.2 利用HDFS的Web管理界面</vt:lpstr>
      <vt:lpstr>4.3 HDFS编程实践</vt:lpstr>
      <vt:lpstr>4.3.1 在Eclipse中创建项目</vt:lpstr>
      <vt:lpstr>4.3.1 在Eclipse中创建项目</vt:lpstr>
      <vt:lpstr>4.3.1 在Eclipse中创建项目</vt:lpstr>
      <vt:lpstr>4.3.2为项目添加需要用到的JAR包</vt:lpstr>
      <vt:lpstr>4.3.2为项目添加需要用到的JAR包</vt:lpstr>
      <vt:lpstr>4.3.2为项目添加需要用到的JAR包</vt:lpstr>
      <vt:lpstr>4.3.2为项目添加需要用到的JAR包</vt:lpstr>
      <vt:lpstr>4.3.3 编写Java应用程序</vt:lpstr>
      <vt:lpstr>4.3.3 编写Java应用程序</vt:lpstr>
      <vt:lpstr>4.3.3 编写Java应用程序</vt:lpstr>
      <vt:lpstr>4.3.3 编写Java应用程序</vt:lpstr>
      <vt:lpstr>4.3.3 编写Java应用程序</vt:lpstr>
      <vt:lpstr>4.3.3 编写Java应用程序</vt:lpstr>
      <vt:lpstr>4.3.3 编写Java应用程序</vt:lpstr>
      <vt:lpstr>4.3.4 编译运行程序</vt:lpstr>
      <vt:lpstr>4.3.4 编译运行程序</vt:lpstr>
      <vt:lpstr>4.3.4 编译运行程序</vt:lpstr>
      <vt:lpstr>4.3.4 编译运行程序</vt:lpstr>
      <vt:lpstr>4.3.4 编译运行程序</vt:lpstr>
      <vt:lpstr>4.3.5应用程序的部署</vt:lpstr>
      <vt:lpstr>4.3.5应用程序的部署</vt:lpstr>
      <vt:lpstr>4.3.5应用程序的部署</vt:lpstr>
      <vt:lpstr>4.3.5应用程序的部署</vt:lpstr>
      <vt:lpstr>4.3.5应用程序的部署</vt:lpstr>
      <vt:lpstr>4.3.5应用程序的部署</vt:lpstr>
      <vt:lpstr>4.3.5应用程序的部署</vt:lpstr>
      <vt:lpstr>4.4 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Jiang Jingyan</cp:lastModifiedBy>
  <cp:revision>296</cp:revision>
  <dcterms:modified xsi:type="dcterms:W3CDTF">2022-11-09T03:22:48Z</dcterms:modified>
</cp:coreProperties>
</file>