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552" r:id="rId5"/>
    <p:sldId id="470" r:id="rId6"/>
    <p:sldId id="551" r:id="rId7"/>
    <p:sldId id="572" r:id="rId8"/>
    <p:sldId id="573" r:id="rId9"/>
    <p:sldId id="574" r:id="rId10"/>
    <p:sldId id="583" r:id="rId11"/>
    <p:sldId id="575" r:id="rId12"/>
    <p:sldId id="542" r:id="rId13"/>
    <p:sldId id="576" r:id="rId14"/>
    <p:sldId id="556" r:id="rId15"/>
    <p:sldId id="577" r:id="rId16"/>
    <p:sldId id="557" r:id="rId17"/>
    <p:sldId id="563" r:id="rId18"/>
    <p:sldId id="565" r:id="rId19"/>
    <p:sldId id="566" r:id="rId20"/>
    <p:sldId id="578" r:id="rId21"/>
    <p:sldId id="579" r:id="rId22"/>
    <p:sldId id="581" r:id="rId23"/>
    <p:sldId id="580" r:id="rId24"/>
    <p:sldId id="582" r:id="rId25"/>
    <p:sldId id="40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7"/>
    <p:restoredTop sz="94643" autoAdjust="0"/>
  </p:normalViewPr>
  <p:slideViewPr>
    <p:cSldViewPr snapToGrid="0" snapToObjects="1">
      <p:cViewPr varScale="1">
        <p:scale>
          <a:sx n="80" d="100"/>
          <a:sy n="80" d="100"/>
        </p:scale>
        <p:origin x="2024" y="192"/>
      </p:cViewPr>
      <p:guideLst>
        <p:guide orient="horz" pos="2214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622790" cy="289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 by starting time, color them according to starting time and previous color available or not.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622790" cy="289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 time when k activities happening at the same time, that is the rest k-1 color are all occupied.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622790" cy="289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 by starting time -- other activities are still in progress. 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622790" cy="365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we could also do sorting by finishing time and scan from end to beginning.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622790" cy="289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C: time to finish previous jobs. 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622790" cy="289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we swap dk and dk+1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622790" cy="289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L{k+1}&gt;L'{k+1}, since d{k+1}&lt;d{k}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Scheduling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Problems</a:t>
            </a:r>
            <a:endParaRPr lang="en-US" sz="40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357110" y="5296557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11:30-12:45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08723" y="3807383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8:30-11:00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370361" y="4583440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5: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9:00-10:00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408723" y="1728969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7:00-9:30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448479" y="2413102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7:45-8:00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488235" y="3162112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8:15-9:15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11968" y="1684796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604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1968" y="2417006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605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1968" y="3145312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605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11968" y="3807383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606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13017" y="4550696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607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1968" y="5263813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604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1628273" y="3024775"/>
            <a:ext cx="15721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2775284" y="2760080"/>
            <a:ext cx="179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2205789" y="3369681"/>
            <a:ext cx="146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1868905" y="3690523"/>
            <a:ext cx="1556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042609" y="3024775"/>
            <a:ext cx="657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3954378" y="3514060"/>
            <a:ext cx="13314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3866149" y="3690523"/>
            <a:ext cx="376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4636167" y="3217281"/>
            <a:ext cx="12753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5686924" y="3016754"/>
            <a:ext cx="12753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5301915" y="2727995"/>
            <a:ext cx="1660357" cy="32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6123203" y="3514060"/>
            <a:ext cx="11269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-250114" y="2727995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61" y="3486627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0630" y="3129884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11742" y="2494952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72974" y="3450777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44699" y="3153996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08864" y="2727995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47002" y="2961038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88688" y="2502920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71145" y="2735963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04287" y="3242593"/>
            <a:ext cx="3042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Proof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Correctness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5887" y="1919812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Suppose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colors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3239953"/>
            <a:ext cx="90233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Prove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that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other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ways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k-1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works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91892" y="4618085"/>
            <a:ext cx="70822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Idea: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show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there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exists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contained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8" name="直线连接符 27"/>
          <p:cNvCxnSpPr/>
          <p:nvPr/>
        </p:nvCxnSpPr>
        <p:spPr>
          <a:xfrm>
            <a:off x="6825914" y="5074620"/>
            <a:ext cx="12753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6440905" y="4785861"/>
            <a:ext cx="1660357" cy="32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7271083" y="5571926"/>
            <a:ext cx="11269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"/>
          <p:cNvCxnSpPr/>
          <p:nvPr/>
        </p:nvCxnSpPr>
        <p:spPr>
          <a:xfrm>
            <a:off x="7539789" y="4235116"/>
            <a:ext cx="0" cy="1818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402477" y="4060155"/>
            <a:ext cx="90233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647" y="5866986"/>
            <a:ext cx="708223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=&gt;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k-1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don’t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work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Proof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Correctness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5887" y="1733718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Suppose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colors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526601" y="2427236"/>
            <a:ext cx="90233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Let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first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695736" y="3576162"/>
            <a:ext cx="7082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(denoted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as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0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…,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0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k-1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)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0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3037065"/>
            <a:ext cx="90233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=&gt;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overlaps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intervals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colors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1,…,k-1</a:t>
            </a:r>
            <a:endParaRPr lang="en-US" altLang="zh-CN" sz="2500" dirty="0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695736" y="4166887"/>
            <a:ext cx="708223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Sorted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starting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time,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90339" y="4779767"/>
            <a:ext cx="90233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=&gt;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,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…,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en-US" altLang="zh-CN" sz="2500" baseline="-25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k-1</a:t>
            </a:r>
            <a:r>
              <a:rPr lang="zh-CN" altLang="en-US" sz="2500" baseline="-25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starts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earlier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than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endParaRPr lang="en-US" altLang="zh-CN" sz="2500" dirty="0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5667" y="5583262"/>
            <a:ext cx="4572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 err="1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r>
              <a:rPr lang="en-US" altLang="zh-CN" sz="2500" baseline="-25000" dirty="0" err="1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j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contained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intervals</a:t>
            </a:r>
            <a:endParaRPr lang="en-US" altLang="zh-CN" sz="2500" dirty="0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/>
      <p:bldP spid="32" grpId="0"/>
      <p:bldP spid="12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Question?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61641" y="2340362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Will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finishing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work?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61641" y="3996191"/>
            <a:ext cx="104672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complexity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algorithm?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pPr algn="l"/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Problem</a:t>
            </a:r>
            <a:r>
              <a:rPr 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II: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Minimizing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Lateness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Minimizing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Lateness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967184"/>
            <a:ext cx="79427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jobs,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each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preprocessing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&gt;0),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deadline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ordering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that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minimize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maximal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lateness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job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i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-d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i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5647" y="5850260"/>
            <a:ext cx="18101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min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endParaRPr lang="zh-CN" altLang="en-US" sz="2500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Strategy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1913" y="1802315"/>
            <a:ext cx="794272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Finish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easiest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thing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first?</a:t>
            </a:r>
            <a:endParaRPr kumimoji="1" lang="en-US" altLang="zh-CN" sz="3500" dirty="0">
              <a:latin typeface="Comic Sans MS" panose="030F0702030302020204" pitchFamily="66" charset="0"/>
            </a:endParaRPr>
          </a:p>
          <a:p>
            <a:pPr algn="ctr"/>
            <a:r>
              <a:rPr kumimoji="1" lang="zh-CN" altLang="en-US" sz="3000" dirty="0">
                <a:latin typeface="Comic Sans MS" panose="030F0702030302020204" pitchFamily="66" charset="0"/>
              </a:rPr>
              <a:t>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070" y="3344673"/>
            <a:ext cx="79427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500" dirty="0">
                <a:latin typeface="Comic Sans MS" panose="030F0702030302020204" pitchFamily="66" charset="0"/>
              </a:rPr>
              <a:t>Doesn’t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work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71" y="4875116"/>
            <a:ext cx="79427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500" dirty="0">
                <a:latin typeface="Comic Sans MS" panose="030F0702030302020204" pitchFamily="66" charset="0"/>
              </a:rPr>
              <a:t>Finish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one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earliest</a:t>
            </a:r>
            <a:r>
              <a:rPr kumimoji="1" lang="zh-CN" altLang="en-US" sz="3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500" dirty="0">
                <a:latin typeface="Comic Sans MS" panose="030F0702030302020204" pitchFamily="66" charset="0"/>
              </a:rPr>
              <a:t>deadline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Exchange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Argument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0" y="1662383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Consider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sorted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deadline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76350" y="3559416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there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exists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625" y="2414045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3877" y="4311078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76350" y="5365871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>
                <a:latin typeface="Comic Sans MS" panose="030F0702030302020204" pitchFamily="66" charset="0"/>
              </a:rPr>
              <a:t>=&gt;</a:t>
            </a:r>
            <a:r>
              <a:rPr kumimoji="1" lang="zh-CN" altLang="en-US" sz="3000">
                <a:latin typeface="Comic Sans MS" panose="030F0702030302020204" pitchFamily="66" charset="0"/>
              </a:rPr>
              <a:t>  </a:t>
            </a:r>
            <a:r>
              <a:rPr kumimoji="1" lang="en-US" altLang="zh-CN" sz="3000">
                <a:latin typeface="Comic Sans MS" panose="030F0702030302020204" pitchFamily="66" charset="0"/>
              </a:rPr>
              <a:t>swapping</a:t>
            </a:r>
            <a:r>
              <a:rPr kumimoji="1" lang="zh-CN" altLang="en-US" sz="3000">
                <a:latin typeface="Comic Sans MS" panose="030F0702030302020204" pitchFamily="66" charset="0"/>
              </a:rPr>
              <a:t> </a:t>
            </a:r>
            <a:r>
              <a:rPr kumimoji="1" lang="en-US" altLang="zh-CN" sz="3000">
                <a:latin typeface="Comic Sans MS" panose="030F0702030302020204" pitchFamily="66" charset="0"/>
              </a:rPr>
              <a:t>them</a:t>
            </a:r>
            <a:r>
              <a:rPr kumimoji="1" lang="zh-CN" altLang="en-US" sz="3000">
                <a:latin typeface="Comic Sans MS" panose="030F0702030302020204" pitchFamily="66" charset="0"/>
              </a:rPr>
              <a:t> </a:t>
            </a:r>
            <a:r>
              <a:rPr kumimoji="1" lang="en-US" altLang="zh-CN" sz="3000">
                <a:latin typeface="Comic Sans MS" panose="030F0702030302020204" pitchFamily="66" charset="0"/>
              </a:rPr>
              <a:t>gives</a:t>
            </a:r>
            <a:r>
              <a:rPr kumimoji="1" lang="zh-CN" altLang="en-US" sz="3000">
                <a:latin typeface="Comic Sans MS" panose="030F0702030302020204" pitchFamily="66" charset="0"/>
              </a:rPr>
              <a:t> </a:t>
            </a:r>
            <a:r>
              <a:rPr kumimoji="1" lang="en-US" altLang="zh-CN" sz="3000">
                <a:latin typeface="Comic Sans MS" panose="030F0702030302020204" pitchFamily="66" charset="0"/>
              </a:rPr>
              <a:t>a</a:t>
            </a:r>
            <a:r>
              <a:rPr kumimoji="1" lang="zh-CN" altLang="en-US" sz="3000">
                <a:latin typeface="Comic Sans MS" panose="030F0702030302020204" pitchFamily="66" charset="0"/>
              </a:rPr>
              <a:t> </a:t>
            </a:r>
            <a:r>
              <a:rPr kumimoji="1" lang="en-US" altLang="zh-CN" sz="3000">
                <a:latin typeface="Comic Sans MS" panose="030F0702030302020204" pitchFamily="66" charset="0"/>
              </a:rPr>
              <a:t>better</a:t>
            </a:r>
            <a:r>
              <a:rPr kumimoji="1" lang="zh-CN" altLang="en-US" sz="3000">
                <a:latin typeface="Comic Sans MS" panose="030F0702030302020204" pitchFamily="66" charset="0"/>
              </a:rPr>
              <a:t> </a:t>
            </a:r>
            <a:r>
              <a:rPr kumimoji="1" lang="en-US" altLang="zh-CN" sz="3000">
                <a:latin typeface="Comic Sans MS" panose="030F0702030302020204" pitchFamily="66" charset="0"/>
              </a:rPr>
              <a:t>solution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Before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Swapping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</a:t>
            </a:r>
            <a:r>
              <a:rPr lang="en-US" altLang="zh-CN" sz="3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</a:t>
            </a:r>
            <a:r>
              <a:rPr lang="en-US" altLang="zh-CN" sz="3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k+1</a:t>
            </a:r>
            <a:endParaRPr lang="en-US" sz="3500" baseline="-25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0" y="1662383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Consider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sorted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deadline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625" y="2414045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17688" y="3468838"/>
            <a:ext cx="9579376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job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k-1: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74254" y="4259630"/>
            <a:ext cx="957937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job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 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1232" y="5815218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 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–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74254" y="5037424"/>
            <a:ext cx="9579376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job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k+1: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 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贪心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Strategy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55908" y="5499199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thinking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ahead,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250" y="1584158"/>
            <a:ext cx="4282187" cy="36896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82250" y="5499199"/>
            <a:ext cx="799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LOCAL</a:t>
            </a:r>
            <a:r>
              <a:rPr lang="zh-CN" altLang="en-US" sz="3000" dirty="0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optimal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After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Swapping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</a:t>
            </a:r>
            <a:r>
              <a:rPr lang="en-US" altLang="zh-CN" sz="3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</a:t>
            </a:r>
            <a:r>
              <a:rPr lang="en-US" altLang="zh-CN" sz="3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k+1</a:t>
            </a:r>
            <a:endParaRPr lang="en-US" sz="3500" baseline="-25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0" y="1662383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Consider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sorted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deadline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625" y="2414045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17688" y="3468838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job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k-1: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74254" y="4259630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job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 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2301" y="5828216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 err="1">
                <a:latin typeface="Comic Sans MS" panose="030F0702030302020204" pitchFamily="66" charset="0"/>
              </a:rPr>
              <a:t>L’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k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 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L’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–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74254" y="5037424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job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k+1: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completion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 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Compare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Maximal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Lateness</a:t>
            </a:r>
            <a:endParaRPr lang="en-US" sz="3500" baseline="-25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69" y="2209150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After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swapping: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max{L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L’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k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L’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k+1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,…,L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}</a:t>
            </a:r>
            <a:endParaRPr kumimoji="1" lang="zh-CN" altLang="en-US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9" y="1565014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Before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swapping: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max{L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k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k+1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,…,L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}</a:t>
            </a:r>
            <a:endParaRPr kumimoji="1" lang="zh-CN" altLang="en-US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5093" y="3519706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 err="1">
                <a:latin typeface="Comic Sans MS" panose="030F0702030302020204" pitchFamily="66" charset="0"/>
              </a:rPr>
              <a:t>L’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k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 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L’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–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5093" y="2910895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 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=C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–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137" y="4181374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=&gt;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L’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k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&lt;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8137" y="4862286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=&gt;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L’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&lt;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L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      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(d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&gt;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k+1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)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18589" y="5568874"/>
            <a:ext cx="957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max{</a:t>
            </a:r>
            <a:r>
              <a:rPr kumimoji="1" lang="en-US" altLang="zh-CN" sz="3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L’</a:t>
            </a:r>
            <a:r>
              <a:rPr kumimoji="1" lang="en-US" altLang="zh-CN" sz="3000" baseline="-25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L’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k+1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}&lt;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k+1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&lt;=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max{L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,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kumimoji="1" lang="en-US" altLang="zh-CN" sz="3000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k+1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}</a:t>
            </a:r>
            <a:r>
              <a:rPr kumimoji="1" lang="zh-CN" altLang="en-US" sz="3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zh-CN" altLang="en-US" sz="3000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Swapping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good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before!</a:t>
            </a:r>
            <a:endParaRPr lang="en-US" sz="3500" baseline="-25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4070" y="1662383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Consider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sorted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deadline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    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50625" y="2414045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d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6516" y="3468838"/>
            <a:ext cx="83578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Repeatedly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swapping,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end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up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sorted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50624" y="4391113"/>
            <a:ext cx="79427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d’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d’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2,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d’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n-1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 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d’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6515" y="5168907"/>
            <a:ext cx="83578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which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good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as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before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19828" y="2852608"/>
            <a:ext cx="1888735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9783" y="2071108"/>
            <a:ext cx="671438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Coloring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(sort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starting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time,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then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scan)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9943" y="3945778"/>
            <a:ext cx="671438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Minimizing</a:t>
            </a:r>
            <a:r>
              <a:rPr lang="zh-CN" altLang="en-US" sz="30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Lateness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(exchange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argument)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Problem</a:t>
            </a:r>
            <a:r>
              <a:rPr 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Interval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Coloring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Booking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94075" y="3190473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604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9012" y="1754432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11:30-12:45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9012" y="240059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8:30-11:00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9012" y="307719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9:00-10:00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4844" y="3741828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7:00-9:30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4844" y="4330844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5: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7:45-8:00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4634" y="4982258"/>
            <a:ext cx="6280484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8:15-9:15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" y="5745634"/>
            <a:ext cx="839804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Maximize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#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activities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conflicts?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Multiple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Rooms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Available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4167" y="2679760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604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9012" y="1754432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11:30-12:45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9012" y="240059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8:30-11:00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9012" y="307719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9:00-10:00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4844" y="3741828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7:00-9:30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4844" y="4330844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5: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7:45-8:00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4634" y="4982258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Activity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6: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8:15-9:15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2979" y="5888732"/>
            <a:ext cx="839804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Minimize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#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needed?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4167" y="3391339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605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4028150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Room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606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4663332"/>
            <a:ext cx="34228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…..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Coloring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103889"/>
            <a:ext cx="8399929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intervals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     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3000" dirty="0">
                <a:latin typeface="Comic Sans MS" panose="030F0702030302020204" pitchFamily="66" charset="0"/>
              </a:rPr>
              <a:t>                 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[s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,f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],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…,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[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s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,f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n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]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minimal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number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colors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that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800" dirty="0">
                <a:latin typeface="Comic Sans MS" panose="030F0702030302020204" pitchFamily="66" charset="0"/>
              </a:rPr>
              <a:t>-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each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interval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gets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one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color</a:t>
            </a:r>
            <a:endParaRPr kumimoji="1" lang="en-US" altLang="zh-CN" sz="2800" dirty="0">
              <a:latin typeface="Comic Sans MS" panose="030F0702030302020204" pitchFamily="66" charset="0"/>
            </a:endParaRPr>
          </a:p>
          <a:p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-no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overlapping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intervals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have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same</a:t>
            </a:r>
            <a:r>
              <a:rPr kumimoji="1" lang="zh-CN" altLang="en-US" sz="28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latin typeface="Comic Sans MS" panose="030F0702030302020204" pitchFamily="66" charset="0"/>
              </a:rPr>
              <a:t>color</a:t>
            </a:r>
            <a:endParaRPr kumimoji="1" lang="zh-CN" altLang="en-US" sz="28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1628273" y="3024775"/>
            <a:ext cx="15721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775284" y="2760080"/>
            <a:ext cx="179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2205789" y="3369681"/>
            <a:ext cx="146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868905" y="3690523"/>
            <a:ext cx="1556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914273" y="3024775"/>
            <a:ext cx="657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3970420" y="3514060"/>
            <a:ext cx="13314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3866149" y="3690523"/>
            <a:ext cx="376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4636167" y="3217281"/>
            <a:ext cx="12753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5686924" y="3016754"/>
            <a:ext cx="12753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5301915" y="2727995"/>
            <a:ext cx="1660357" cy="32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32093" y="3514060"/>
            <a:ext cx="11269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88758" y="5080469"/>
            <a:ext cx="839804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colors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0455" y="1838759"/>
            <a:ext cx="62804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Repeatedly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choose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maximal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disjoint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intervals?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1672" y="3388923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Doesn’t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work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2975" y="4487151"/>
            <a:ext cx="62804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earliest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available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Greedy?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5255" y="1820133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Sort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intervals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starting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4368" y="2810881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r>
              <a:rPr lang="zh-CN" altLang="en-US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&lt;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&lt;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r>
              <a:rPr lang="en-US" altLang="zh-CN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</a:t>
            </a:r>
            <a:r>
              <a:rPr lang="zh-CN" altLang="en-US" sz="2500" baseline="-25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&lt;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…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&lt;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r>
              <a:rPr lang="en-US" altLang="zh-CN" sz="2500" baseline="-250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</a:t>
            </a:r>
            <a:endParaRPr lang="en-US" altLang="zh-CN" sz="2500" baseline="-25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163400" y="3692085"/>
            <a:ext cx="62804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1&lt;=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 err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&lt;=n,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1758" y="4678760"/>
            <a:ext cx="62804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minimal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available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color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</a:t>
            </a:r>
            <a:r>
              <a:rPr lang="zh-CN" altLang="en-US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altLang="zh-CN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3677</Words>
  <Application>WPS 演示</Application>
  <PresentationFormat>全屏显示(4:3)</PresentationFormat>
  <Paragraphs>279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Greedy (贪心) Strategy</vt:lpstr>
      <vt:lpstr>Problem I: Interval Coloring</vt:lpstr>
      <vt:lpstr>Room Booking</vt:lpstr>
      <vt:lpstr>Multiple Rooms Available</vt:lpstr>
      <vt:lpstr>Problem 1: Interval Coloring</vt:lpstr>
      <vt:lpstr>Example</vt:lpstr>
      <vt:lpstr>Being Greedy?</vt:lpstr>
      <vt:lpstr>Being Greedy?</vt:lpstr>
      <vt:lpstr>Example</vt:lpstr>
      <vt:lpstr>Example</vt:lpstr>
      <vt:lpstr>Proof of Correctness</vt:lpstr>
      <vt:lpstr>Proof of Correctness</vt:lpstr>
      <vt:lpstr>Question?</vt:lpstr>
      <vt:lpstr>Problem II: Minimizing Lateness</vt:lpstr>
      <vt:lpstr>Problem 2: Minimizing Lateness</vt:lpstr>
      <vt:lpstr>Greedy Strategy</vt:lpstr>
      <vt:lpstr>Exchange Argument</vt:lpstr>
      <vt:lpstr>Before Swapping dk and dk+1</vt:lpstr>
      <vt:lpstr>After Swapping dk and dk+1</vt:lpstr>
      <vt:lpstr>Compare Maximal Lateness</vt:lpstr>
      <vt:lpstr>Swapping is as good as before!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58</cp:revision>
  <dcterms:created xsi:type="dcterms:W3CDTF">2020-10-04T00:44:00Z</dcterms:created>
  <dcterms:modified xsi:type="dcterms:W3CDTF">2020-10-28T13:05:39Z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