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2" r:id="rId3"/>
    <p:sldId id="470" r:id="rId5"/>
    <p:sldId id="552" r:id="rId6"/>
    <p:sldId id="600" r:id="rId7"/>
    <p:sldId id="584" r:id="rId8"/>
    <p:sldId id="585" r:id="rId9"/>
    <p:sldId id="586" r:id="rId10"/>
    <p:sldId id="588" r:id="rId11"/>
    <p:sldId id="589" r:id="rId12"/>
    <p:sldId id="601" r:id="rId13"/>
    <p:sldId id="591" r:id="rId14"/>
    <p:sldId id="573" r:id="rId15"/>
    <p:sldId id="593" r:id="rId16"/>
    <p:sldId id="596" r:id="rId17"/>
    <p:sldId id="597" r:id="rId18"/>
    <p:sldId id="598" r:id="rId19"/>
    <p:sldId id="603" r:id="rId20"/>
    <p:sldId id="604" r:id="rId21"/>
    <p:sldId id="605" r:id="rId22"/>
    <p:sldId id="606" r:id="rId23"/>
    <p:sldId id="607" r:id="rId24"/>
    <p:sldId id="608" r:id="rId25"/>
    <p:sldId id="609" r:id="rId26"/>
    <p:sldId id="610" r:id="rId27"/>
    <p:sldId id="611" r:id="rId28"/>
    <p:sldId id="612" r:id="rId29"/>
    <p:sldId id="40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00"/>
    <p:restoredTop sz="94643" autoAdjust="0"/>
  </p:normalViewPr>
  <p:slideViewPr>
    <p:cSldViewPr snapToGrid="0" snapToObjects="1">
      <p:cViewPr varScale="1">
        <p:scale>
          <a:sx n="80" d="100"/>
          <a:sy n="80" d="100"/>
        </p:scale>
        <p:origin x="7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6BC2-7761-974E-AD79-AE7DEA14831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F4C3A-D8DA-DB4A-88B8-28689BF40B0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865454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  <a:endParaRPr 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622790" cy="2895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r>
              <a:rPr lang="en-US" sz="2500" dirty="0">
                <a:solidFill>
                  <a:srgbClr val="008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we count one frequency for k level time, k is the level the freq lies in the tree</a:t>
            </a: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3434478" y="5913049"/>
            <a:ext cx="5876612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Fall 2020 @ NYU Shanghai</a:t>
            </a:r>
            <a:endParaRPr lang="en-US" altLang="zh-CN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Shape 85"/>
          <p:cNvSpPr txBox="1"/>
          <p:nvPr/>
        </p:nvSpPr>
        <p:spPr>
          <a:xfrm>
            <a:off x="-33418" y="310391"/>
            <a:ext cx="5346880" cy="5539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CSCI-SHU 220: Algorithms</a:t>
            </a:r>
            <a:endParaRPr lang="en-US" altLang="zh-CN" sz="3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39714" y="2740469"/>
            <a:ext cx="675328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558ED5"/>
                </a:solidFill>
                <a:latin typeface="Comic Sans MS" panose="030F0702030302020204"/>
              </a:rPr>
              <a:t>Huffman Coding</a:t>
            </a:r>
            <a:endParaRPr lang="en-US" sz="4000" dirty="0">
              <a:solidFill>
                <a:srgbClr val="558ED5"/>
              </a:solidFill>
              <a:latin typeface="Comic Sans MS" panose="030F07020303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89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Decoding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Tree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sz="4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矩形 6"/>
          <p:cNvSpPr/>
          <p:nvPr/>
        </p:nvSpPr>
        <p:spPr>
          <a:xfrm>
            <a:off x="196535" y="1841235"/>
            <a:ext cx="222215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a -&gt; 11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6218" y="2651714"/>
            <a:ext cx="26549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 -&gt; 000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6837" y="3413277"/>
            <a:ext cx="156164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-&gt;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001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8921" y="4159077"/>
            <a:ext cx="13564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-&gt;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01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40897" y="4944832"/>
            <a:ext cx="1340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-&gt;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10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8" name="矩形 6"/>
          <p:cNvSpPr/>
          <p:nvPr/>
        </p:nvSpPr>
        <p:spPr>
          <a:xfrm>
            <a:off x="1749068" y="4921046"/>
            <a:ext cx="799114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Decode   “001110001001” ?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40" name="矩形 6"/>
          <p:cNvSpPr/>
          <p:nvPr/>
        </p:nvSpPr>
        <p:spPr>
          <a:xfrm>
            <a:off x="695654" y="5859259"/>
            <a:ext cx="799114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Each prefix code &lt;=&gt; a binary decoding tree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39010" y="1874148"/>
            <a:ext cx="3051151" cy="2761247"/>
            <a:chOff x="3739010" y="1874148"/>
            <a:chExt cx="3051151" cy="2761247"/>
          </a:xfrm>
        </p:grpSpPr>
        <p:cxnSp>
          <p:nvCxnSpPr>
            <p:cNvPr id="17" name="Straight Arrow Connector 2"/>
            <p:cNvCxnSpPr/>
            <p:nvPr/>
          </p:nvCxnSpPr>
          <p:spPr>
            <a:xfrm flipH="1">
              <a:off x="4858027" y="2249764"/>
              <a:ext cx="606175" cy="7294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2"/>
            <p:cNvCxnSpPr/>
            <p:nvPr/>
          </p:nvCxnSpPr>
          <p:spPr>
            <a:xfrm>
              <a:off x="5454980" y="2279708"/>
              <a:ext cx="502382" cy="7200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4"/>
            <p:cNvCxnSpPr/>
            <p:nvPr/>
          </p:nvCxnSpPr>
          <p:spPr>
            <a:xfrm flipH="1">
              <a:off x="5566944" y="2979229"/>
              <a:ext cx="380143" cy="6369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6"/>
            <p:cNvCxnSpPr/>
            <p:nvPr/>
          </p:nvCxnSpPr>
          <p:spPr>
            <a:xfrm>
              <a:off x="5957362" y="2979229"/>
              <a:ext cx="493159" cy="6986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18"/>
            <p:cNvCxnSpPr/>
            <p:nvPr/>
          </p:nvCxnSpPr>
          <p:spPr>
            <a:xfrm flipH="1">
              <a:off x="4344319" y="2999778"/>
              <a:ext cx="513708" cy="6164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0"/>
            <p:cNvCxnSpPr/>
            <p:nvPr/>
          </p:nvCxnSpPr>
          <p:spPr>
            <a:xfrm>
              <a:off x="4858027" y="2999778"/>
              <a:ext cx="400692" cy="6780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933353" y="3616227"/>
              <a:ext cx="410966" cy="6061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4"/>
            <p:cNvCxnSpPr/>
            <p:nvPr/>
          </p:nvCxnSpPr>
          <p:spPr>
            <a:xfrm>
              <a:off x="4344319" y="3616227"/>
              <a:ext cx="431515" cy="6369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5"/>
            <p:cNvSpPr txBox="1"/>
            <p:nvPr/>
          </p:nvSpPr>
          <p:spPr>
            <a:xfrm>
              <a:off x="5152106" y="1874148"/>
              <a:ext cx="581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root</a:t>
              </a:r>
              <a:endParaRPr lang="en-US" dirty="0"/>
            </a:p>
          </p:txBody>
        </p:sp>
        <p:sp>
          <p:nvSpPr>
            <p:cNvPr id="26" name="TextBox 27"/>
            <p:cNvSpPr txBox="1"/>
            <p:nvPr/>
          </p:nvSpPr>
          <p:spPr>
            <a:xfrm>
              <a:off x="5796244" y="234264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27" name="TextBox 28"/>
            <p:cNvSpPr txBox="1"/>
            <p:nvPr/>
          </p:nvSpPr>
          <p:spPr>
            <a:xfrm>
              <a:off x="5442955" y="294894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US" dirty="0"/>
            </a:p>
          </p:txBody>
        </p:sp>
        <p:sp>
          <p:nvSpPr>
            <p:cNvPr id="28" name="TextBox 29"/>
            <p:cNvSpPr txBox="1"/>
            <p:nvPr/>
          </p:nvSpPr>
          <p:spPr>
            <a:xfrm>
              <a:off x="6494887" y="3565394"/>
              <a:ext cx="295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en-US" dirty="0"/>
            </a:p>
          </p:txBody>
        </p:sp>
        <p:sp>
          <p:nvSpPr>
            <p:cNvPr id="29" name="TextBox 30"/>
            <p:cNvSpPr txBox="1"/>
            <p:nvPr/>
          </p:nvSpPr>
          <p:spPr>
            <a:xfrm>
              <a:off x="6315245" y="3111008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30" name="TextBox 31"/>
            <p:cNvSpPr txBox="1"/>
            <p:nvPr/>
          </p:nvSpPr>
          <p:spPr>
            <a:xfrm>
              <a:off x="5454980" y="3677872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endParaRPr lang="en-US" dirty="0"/>
            </a:p>
          </p:txBody>
        </p:sp>
        <p:sp>
          <p:nvSpPr>
            <p:cNvPr id="31" name="TextBox 32"/>
            <p:cNvSpPr txBox="1"/>
            <p:nvPr/>
          </p:nvSpPr>
          <p:spPr>
            <a:xfrm>
              <a:off x="4772450" y="3203021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32" name="TextBox 33"/>
            <p:cNvSpPr txBox="1"/>
            <p:nvPr/>
          </p:nvSpPr>
          <p:spPr>
            <a:xfrm>
              <a:off x="4872855" y="2357302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US" dirty="0"/>
            </a:p>
          </p:txBody>
        </p:sp>
        <p:sp>
          <p:nvSpPr>
            <p:cNvPr id="33" name="TextBox 35"/>
            <p:cNvSpPr txBox="1"/>
            <p:nvPr/>
          </p:nvSpPr>
          <p:spPr>
            <a:xfrm>
              <a:off x="5010271" y="367787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endParaRPr lang="en-US" dirty="0"/>
            </a:p>
          </p:txBody>
        </p:sp>
        <p:sp>
          <p:nvSpPr>
            <p:cNvPr id="34" name="TextBox 36"/>
            <p:cNvSpPr txBox="1"/>
            <p:nvPr/>
          </p:nvSpPr>
          <p:spPr>
            <a:xfrm>
              <a:off x="4213910" y="3014310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US" dirty="0"/>
            </a:p>
          </p:txBody>
        </p:sp>
        <p:sp>
          <p:nvSpPr>
            <p:cNvPr id="35" name="TextBox 37"/>
            <p:cNvSpPr txBox="1"/>
            <p:nvPr/>
          </p:nvSpPr>
          <p:spPr>
            <a:xfrm>
              <a:off x="3851160" y="361622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US" dirty="0"/>
            </a:p>
          </p:txBody>
        </p:sp>
        <p:sp>
          <p:nvSpPr>
            <p:cNvPr id="36" name="TextBox 38"/>
            <p:cNvSpPr txBox="1"/>
            <p:nvPr/>
          </p:nvSpPr>
          <p:spPr>
            <a:xfrm>
              <a:off x="3739010" y="4222403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/>
            </a:p>
          </p:txBody>
        </p:sp>
        <p:sp>
          <p:nvSpPr>
            <p:cNvPr id="37" name="TextBox 39"/>
            <p:cNvSpPr txBox="1"/>
            <p:nvPr/>
          </p:nvSpPr>
          <p:spPr>
            <a:xfrm>
              <a:off x="4619203" y="4266063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/>
            </a:p>
          </p:txBody>
        </p:sp>
        <p:sp>
          <p:nvSpPr>
            <p:cNvPr id="39" name="TextBox 27"/>
            <p:cNvSpPr txBox="1"/>
            <p:nvPr/>
          </p:nvSpPr>
          <p:spPr>
            <a:xfrm>
              <a:off x="4551733" y="366518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</p:grp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5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Average Length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of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Encoding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Letter</a:t>
            </a:r>
            <a:endParaRPr lang="en-US" sz="35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81999" y="1710446"/>
            <a:ext cx="3051151" cy="2761247"/>
            <a:chOff x="2004327" y="1473732"/>
            <a:chExt cx="3051151" cy="2761247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3123344" y="1849348"/>
              <a:ext cx="606175" cy="7294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720297" y="1879292"/>
              <a:ext cx="502382" cy="7200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832261" y="2578813"/>
              <a:ext cx="380143" cy="6369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222679" y="2578813"/>
              <a:ext cx="493159" cy="6986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2609636" y="2599362"/>
              <a:ext cx="513708" cy="6164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123344" y="2599362"/>
              <a:ext cx="400692" cy="6780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2198670" y="3215811"/>
              <a:ext cx="410966" cy="6061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609636" y="3215811"/>
              <a:ext cx="431515" cy="6369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417423" y="1473732"/>
              <a:ext cx="581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root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61561" y="1942228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08272" y="2548528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60204" y="3164978"/>
              <a:ext cx="295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80562" y="2710592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0297" y="3277456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37767" y="2802605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38172" y="195688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75588" y="3277456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79227" y="261389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16477" y="3215811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04327" y="382198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84520" y="386564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/>
            </a:p>
          </p:txBody>
        </p:sp>
      </p:grpSp>
      <p:sp>
        <p:nvSpPr>
          <p:cNvPr id="27" name="矩形 6"/>
          <p:cNvSpPr/>
          <p:nvPr/>
        </p:nvSpPr>
        <p:spPr>
          <a:xfrm>
            <a:off x="2096601" y="1766571"/>
            <a:ext cx="799114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Given frequencies of letters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5" name="矩形 6"/>
          <p:cNvSpPr/>
          <p:nvPr/>
        </p:nvSpPr>
        <p:spPr>
          <a:xfrm>
            <a:off x="1961007" y="3857415"/>
            <a:ext cx="799114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Average length of a letter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41" name="矩形 6"/>
          <p:cNvSpPr/>
          <p:nvPr/>
        </p:nvSpPr>
        <p:spPr>
          <a:xfrm>
            <a:off x="1152854" y="4821357"/>
            <a:ext cx="799114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0.8*2+0.05*3+0.05*3+0.05*2+0.05*2=2.1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42" name="矩形 6"/>
          <p:cNvSpPr/>
          <p:nvPr/>
        </p:nvSpPr>
        <p:spPr>
          <a:xfrm>
            <a:off x="2101362" y="2879983"/>
            <a:ext cx="799114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=0.8, f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=f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=</a:t>
            </a:r>
            <a:r>
              <a:rPr lang="en-US" altLang="zh-CN" sz="25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</a:t>
            </a:r>
            <a:r>
              <a:rPr lang="en-US" altLang="zh-CN" sz="2500" baseline="-250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=</a:t>
            </a:r>
            <a:r>
              <a:rPr lang="en-US" altLang="zh-CN" sz="25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</a:t>
            </a:r>
            <a:r>
              <a:rPr lang="en-US" altLang="zh-CN" sz="2500" baseline="-250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=0.05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43" name="矩形 6"/>
          <p:cNvSpPr/>
          <p:nvPr/>
        </p:nvSpPr>
        <p:spPr>
          <a:xfrm>
            <a:off x="576427" y="5699588"/>
            <a:ext cx="799114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Minimal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average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length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of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all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prefix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codes?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5" grpId="0"/>
      <p:bldP spid="41" grpId="0"/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Optimal Prefix Codes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ele attr="{83A50D39-E50B-1E4F-A3A1-30C056ECB6E5}"/>
                  </a:ext>
                </a:extLst>
              </p:cNvPr>
              <p:cNvSpPr/>
              <p:nvPr/>
            </p:nvSpPr>
            <p:spPr>
              <a:xfrm>
                <a:off x="744071" y="2103889"/>
                <a:ext cx="8399929" cy="3565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3000" dirty="0">
                    <a:latin typeface="Comic Sans MS" panose="030F0902030302020204" pitchFamily="66" charset="0"/>
                  </a:rPr>
                  <a:t>Input: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  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 n symbols with frequencies </a:t>
                </a:r>
              </a:p>
              <a:p>
                <a:r>
                  <a:rPr kumimoji="1" lang="zh-CN" altLang="en-US" sz="3000" dirty="0">
                    <a:latin typeface="Comic Sans MS" panose="030F0902030302020204" pitchFamily="66" charset="0"/>
                  </a:rPr>
                  <a:t>                        </a:t>
                </a:r>
                <a:endParaRPr kumimoji="1" lang="en-US" altLang="zh-CN" sz="3000" dirty="0">
                  <a:latin typeface="Comic Sans MS" panose="030F0902030302020204" pitchFamily="66" charset="0"/>
                </a:endParaRPr>
              </a:p>
              <a:p>
                <a:r>
                  <a:rPr kumimoji="1" lang="zh-CN" altLang="en-US" sz="3000" dirty="0">
                    <a:latin typeface="Comic Sans MS" panose="030F0902030302020204" pitchFamily="66" charset="0"/>
                  </a:rPr>
                  <a:t>                    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f</a:t>
                </a:r>
                <a:r>
                  <a:rPr kumimoji="1" lang="en-US" altLang="zh-CN" sz="3000" baseline="-25000" dirty="0">
                    <a:latin typeface="Comic Sans MS" panose="030F0902030302020204" pitchFamily="66" charset="0"/>
                  </a:rPr>
                  <a:t>1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,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…,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 err="1">
                    <a:latin typeface="Comic Sans MS" panose="030F0902030302020204" pitchFamily="66" charset="0"/>
                  </a:rPr>
                  <a:t>f</a:t>
                </a:r>
                <a:r>
                  <a:rPr kumimoji="1" lang="en-US" altLang="zh-CN" sz="3000" baseline="-25000" dirty="0" err="1">
                    <a:latin typeface="Comic Sans MS" panose="030F0902030302020204" pitchFamily="66" charset="0"/>
                  </a:rPr>
                  <a:t>n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 err="1">
                    <a:latin typeface="Comic Sans MS" panose="030F0902030302020204" pitchFamily="66" charset="0"/>
                  </a:rPr>
                  <a:t>s.t.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  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∑</m:t>
                    </m:r>
                    <m:r>
                      <a:rPr lang="en-US" altLang="zh-CN" sz="32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𝑖</m:t>
                    </m:r>
                  </m:oMath>
                </a14:m>
                <a:r>
                  <a:rPr lang="en-US" altLang="zh-CN" sz="32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</a:t>
                </a:r>
                <a:r>
                  <a:rPr lang="en-US" altLang="zh-CN" sz="3200" baseline="-25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</a:t>
                </a:r>
                <a:r>
                  <a:rPr lang="en-US" altLang="zh-CN" sz="32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=1</a:t>
                </a:r>
                <a:endParaRPr kumimoji="1" lang="en-US" altLang="zh-CN" sz="3000" dirty="0">
                  <a:latin typeface="Comic Sans MS" panose="030F0902030302020204" pitchFamily="66" charset="0"/>
                </a:endParaRPr>
              </a:p>
              <a:p>
                <a:endParaRPr kumimoji="1" lang="en-US" altLang="zh-CN" sz="3000" dirty="0">
                  <a:latin typeface="Comic Sans MS" panose="030F0902030302020204" pitchFamily="66" charset="0"/>
                </a:endParaRPr>
              </a:p>
              <a:p>
                <a:r>
                  <a:rPr kumimoji="1" lang="en-US" altLang="zh-CN" sz="3000" dirty="0">
                    <a:latin typeface="Comic Sans MS" panose="030F0902030302020204" pitchFamily="66" charset="0"/>
                  </a:rPr>
                  <a:t>Output:    a binary tree T with n leaves      </a:t>
                </a:r>
              </a:p>
              <a:p>
                <a:r>
                  <a:rPr kumimoji="1" lang="en-US" altLang="zh-CN" sz="3000" dirty="0">
                    <a:latin typeface="Comic Sans MS" panose="030F0902030302020204" pitchFamily="66" charset="0"/>
                  </a:rPr>
                  <a:t>                minimizes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the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average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length</a:t>
                </a:r>
              </a:p>
              <a:p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endParaRPr kumimoji="1" lang="en-US" altLang="zh-CN" sz="2500" dirty="0">
                  <a:latin typeface="Comic Sans MS" panose="030F0902030302020204" pitchFamily="66" charset="0"/>
                </a:endParaRPr>
              </a:p>
              <a:p>
                <a:endParaRPr kumimoji="1" lang="zh-CN" altLang="en-US" sz="2800" baseline="-25000" dirty="0">
                  <a:latin typeface="Comic Sans MS" panose="030F0902030302020204" pitchFamily="66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71" y="2103889"/>
                <a:ext cx="8399929" cy="3565079"/>
              </a:xfrm>
              <a:prstGeom prst="rect">
                <a:avLst/>
              </a:prstGeom>
              <a:blipFill rotWithShape="1">
                <a:blip r:embed="rId1"/>
                <a:stretch>
                  <a:fillRect l="-1662" t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6">
                <a:extLst>
                  <a:ext uri="{FF2B5EF4-FFF2-40B4-BE49-F238E27FC236}">
                    <ele attr="{F3FEE7C4-A0A1-7E4A-AEA0-D5D7C58673AB}"/>
                  </a:ext>
                </a:extLst>
              </p:cNvPr>
              <p:cNvSpPr/>
              <p:nvPr/>
            </p:nvSpPr>
            <p:spPr>
              <a:xfrm>
                <a:off x="576427" y="5342373"/>
                <a:ext cx="7991146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algn="ctr">
                  <a:spcBef>
                    <a:spcPts val="400"/>
                  </a:spcBef>
                  <a:buClr>
                    <a:schemeClr val="dk1"/>
                  </a:buClr>
                  <a:buSzPct val="80000"/>
                  <a:defRPr/>
                </a:pPr>
                <a14:m>
                  <m:oMath xmlns:m="http://schemas.openxmlformats.org/officeDocument/2006/math">
                    <m:r>
                      <a:rPr lang="en-US" altLang="zh-CN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∑</m:t>
                    </m:r>
                    <m:r>
                      <a:rPr lang="en-US" altLang="zh-CN" sz="25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𝑖</m:t>
                    </m:r>
                  </m:oMath>
                </a14:m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 f</a:t>
                </a:r>
                <a:r>
                  <a:rPr lang="en-US" altLang="zh-CN" sz="2500" baseline="-25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500" dirty="0" err="1">
                    <a:latin typeface="Comic Sans MS"/>
                    <a:ea typeface="Comic Sans MS"/>
                    <a:cs typeface="Comic Sans MS"/>
                    <a:sym typeface="Comic Sans MS"/>
                  </a:rPr>
                  <a:t>depth</a:t>
                </a:r>
                <a:r>
                  <a:rPr lang="en-US" altLang="zh-CN" sz="2500" baseline="-25000" dirty="0" err="1">
                    <a:latin typeface="Comic Sans MS"/>
                    <a:ea typeface="Comic Sans MS"/>
                    <a:cs typeface="Comic Sans MS"/>
                    <a:sym typeface="Comic Sans MS"/>
                  </a:rPr>
                  <a:t>T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(</a:t>
                </a:r>
                <a:r>
                  <a:rPr lang="en-US" altLang="zh-CN" sz="2500" dirty="0" err="1">
                    <a:latin typeface="Comic Sans MS"/>
                    <a:ea typeface="Comic Sans MS"/>
                    <a:cs typeface="Comic Sans MS"/>
                    <a:sym typeface="Comic Sans MS"/>
                  </a:rPr>
                  <a:t>i</a:t>
                </a:r>
                <a:r>
                  <a:rPr lang="en-US" altLang="zh-CN" sz="2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</a:t>
                </a:r>
              </a:p>
            </p:txBody>
          </p:sp>
        </mc:Choice>
        <mc:Fallback>
          <p:sp>
            <p:nvSpPr>
              <p:cNvPr id="4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27" y="5342373"/>
                <a:ext cx="7991146" cy="477054"/>
              </a:xfrm>
              <a:prstGeom prst="rect">
                <a:avLst/>
              </a:prstGeom>
              <a:blipFill rotWithShape="1"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916" y="2819681"/>
            <a:ext cx="7630821" cy="121863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Part II: The Algorithm</a:t>
            </a:r>
            <a:endParaRPr lang="en-US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n=2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538671" y="3021777"/>
            <a:ext cx="907311" cy="1091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445982" y="3021777"/>
            <a:ext cx="684223" cy="1087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16558" y="4250280"/>
            <a:ext cx="777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67588" y="1794513"/>
            <a:ext cx="6925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Frequencies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0.3,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b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=0.7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5089864" y="4250280"/>
            <a:ext cx="77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9" name="TextBox 14"/>
          <p:cNvSpPr txBox="1"/>
          <p:nvPr/>
        </p:nvSpPr>
        <p:spPr>
          <a:xfrm>
            <a:off x="2691346" y="5133503"/>
            <a:ext cx="37613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Average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length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1</a:t>
            </a:r>
            <a:endParaRPr lang="en-US" sz="3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n=3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97186" y="2857888"/>
            <a:ext cx="3014975" cy="2694319"/>
            <a:chOff x="1097186" y="2857888"/>
            <a:chExt cx="3014975" cy="2694319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1549715" y="2857888"/>
              <a:ext cx="907311" cy="10916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457026" y="2857888"/>
              <a:ext cx="645041" cy="10462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97186" y="4080632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55340" y="5182875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2325891" y="3904159"/>
              <a:ext cx="776177" cy="11653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16" idx="0"/>
            </p:cNvCxnSpPr>
            <p:nvPr/>
          </p:nvCxnSpPr>
          <p:spPr>
            <a:xfrm>
              <a:off x="3102067" y="3881010"/>
              <a:ext cx="859251" cy="120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810475" y="5089210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/>
            </a:p>
          </p:txBody>
        </p:sp>
      </p:grpSp>
      <p:sp>
        <p:nvSpPr>
          <p:cNvPr id="20" name="TextBox 14"/>
          <p:cNvSpPr txBox="1"/>
          <p:nvPr/>
        </p:nvSpPr>
        <p:spPr>
          <a:xfrm>
            <a:off x="1097186" y="1732739"/>
            <a:ext cx="6925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Frequencies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0.3,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b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=0.3,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c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=0.4</a:t>
            </a:r>
            <a:endParaRPr lang="en-US" sz="3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4949713" y="2733472"/>
            <a:ext cx="3014975" cy="2694319"/>
            <a:chOff x="4730155" y="2720818"/>
            <a:chExt cx="3014975" cy="2694319"/>
          </a:xfrm>
        </p:grpSpPr>
        <p:cxnSp>
          <p:nvCxnSpPr>
            <p:cNvPr id="21" name="Straight Arrow Connector 2"/>
            <p:cNvCxnSpPr/>
            <p:nvPr/>
          </p:nvCxnSpPr>
          <p:spPr>
            <a:xfrm flipH="1">
              <a:off x="5182684" y="2720818"/>
              <a:ext cx="907311" cy="10916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6"/>
            <p:cNvCxnSpPr/>
            <p:nvPr/>
          </p:nvCxnSpPr>
          <p:spPr>
            <a:xfrm>
              <a:off x="6089995" y="2720818"/>
              <a:ext cx="645041" cy="10462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14"/>
            <p:cNvSpPr txBox="1"/>
            <p:nvPr/>
          </p:nvSpPr>
          <p:spPr>
            <a:xfrm>
              <a:off x="4730155" y="3943562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en-US" dirty="0"/>
            </a:p>
          </p:txBody>
        </p:sp>
        <p:sp>
          <p:nvSpPr>
            <p:cNvPr id="24" name="TextBox 16"/>
            <p:cNvSpPr txBox="1"/>
            <p:nvPr/>
          </p:nvSpPr>
          <p:spPr>
            <a:xfrm>
              <a:off x="5788309" y="5045805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en-US" dirty="0"/>
            </a:p>
          </p:txBody>
        </p:sp>
        <p:cxnSp>
          <p:nvCxnSpPr>
            <p:cNvPr id="25" name="Straight Arrow Connector 8"/>
            <p:cNvCxnSpPr/>
            <p:nvPr/>
          </p:nvCxnSpPr>
          <p:spPr>
            <a:xfrm flipH="1">
              <a:off x="5958860" y="3767089"/>
              <a:ext cx="776177" cy="11653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9"/>
            <p:cNvCxnSpPr>
              <a:endCxn id="27" idx="0"/>
            </p:cNvCxnSpPr>
            <p:nvPr/>
          </p:nvCxnSpPr>
          <p:spPr>
            <a:xfrm>
              <a:off x="6735036" y="3767089"/>
              <a:ext cx="859251" cy="120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15"/>
            <p:cNvSpPr txBox="1"/>
            <p:nvPr/>
          </p:nvSpPr>
          <p:spPr>
            <a:xfrm>
              <a:off x="7443444" y="497528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en-US" dirty="0"/>
            </a:p>
          </p:txBody>
        </p:sp>
      </p:grpSp>
      <p:sp>
        <p:nvSpPr>
          <p:cNvPr id="28" name="TextBox 14"/>
          <p:cNvSpPr txBox="1"/>
          <p:nvPr/>
        </p:nvSpPr>
        <p:spPr>
          <a:xfrm>
            <a:off x="833325" y="5835333"/>
            <a:ext cx="37613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Average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length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1.7</a:t>
            </a: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29" name="TextBox 14"/>
          <p:cNvSpPr txBox="1"/>
          <p:nvPr/>
        </p:nvSpPr>
        <p:spPr>
          <a:xfrm>
            <a:off x="4880998" y="5835333"/>
            <a:ext cx="37613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Average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length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1.6</a:t>
            </a:r>
            <a:endParaRPr lang="en-US" sz="3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n=4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515878" y="2679057"/>
            <a:ext cx="907311" cy="1091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423189" y="2679057"/>
            <a:ext cx="645041" cy="1046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544510" y="3725328"/>
            <a:ext cx="523722" cy="1278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68230" y="3725328"/>
            <a:ext cx="859251" cy="1208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77271" y="524941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739700" y="3770666"/>
            <a:ext cx="776177" cy="1165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32254" y="3749216"/>
            <a:ext cx="517157" cy="1254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4"/>
          <p:cNvSpPr txBox="1"/>
          <p:nvPr/>
        </p:nvSpPr>
        <p:spPr>
          <a:xfrm>
            <a:off x="851488" y="1481062"/>
            <a:ext cx="7256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Frequencies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0.2,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b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=0.2,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c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=0.3,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d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0.3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lang="en-US" sz="2500" dirty="0"/>
          </a:p>
        </p:txBody>
      </p:sp>
      <p:sp>
        <p:nvSpPr>
          <p:cNvPr id="18" name="TextBox 14"/>
          <p:cNvSpPr txBox="1"/>
          <p:nvPr/>
        </p:nvSpPr>
        <p:spPr>
          <a:xfrm>
            <a:off x="2774874" y="5776664"/>
            <a:ext cx="37613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Average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length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2</a:t>
            </a: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2588857" y="501934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sp>
        <p:nvSpPr>
          <p:cNvPr id="23" name="TextBox 14"/>
          <p:cNvSpPr txBox="1"/>
          <p:nvPr/>
        </p:nvSpPr>
        <p:spPr>
          <a:xfrm>
            <a:off x="3916220" y="506475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24" name="TextBox 14"/>
          <p:cNvSpPr txBox="1"/>
          <p:nvPr/>
        </p:nvSpPr>
        <p:spPr>
          <a:xfrm>
            <a:off x="4504685" y="504970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32" name="TextBox 14"/>
          <p:cNvSpPr txBox="1"/>
          <p:nvPr/>
        </p:nvSpPr>
        <p:spPr>
          <a:xfrm>
            <a:off x="5776599" y="501227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en-US" dirty="0"/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3" grpId="0"/>
      <p:bldP spid="24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n=4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851488" y="1481062"/>
            <a:ext cx="7256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Frequencies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0.2,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b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=0.2,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c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=0.3,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d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0.3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lang="en-US" sz="25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57175" y="2458571"/>
            <a:ext cx="2223810" cy="2449978"/>
            <a:chOff x="829552" y="2027405"/>
            <a:chExt cx="3417726" cy="4422655"/>
          </a:xfrm>
        </p:grpSpPr>
        <p:cxnSp>
          <p:nvCxnSpPr>
            <p:cNvPr id="25" name="Straight Arrow Connector 24"/>
            <p:cNvCxnSpPr/>
            <p:nvPr/>
          </p:nvCxnSpPr>
          <p:spPr>
            <a:xfrm flipH="1">
              <a:off x="1395466" y="2027405"/>
              <a:ext cx="907311" cy="10916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302777" y="2027405"/>
              <a:ext cx="645041" cy="10462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2424098" y="3073676"/>
              <a:ext cx="523722" cy="12787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947818" y="3073676"/>
              <a:ext cx="859251" cy="120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1654486" y="4341446"/>
              <a:ext cx="776177" cy="11653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441851" y="4342028"/>
              <a:ext cx="517157" cy="12548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14"/>
            <p:cNvSpPr txBox="1"/>
            <p:nvPr/>
          </p:nvSpPr>
          <p:spPr>
            <a:xfrm>
              <a:off x="829552" y="3168438"/>
              <a:ext cx="744115" cy="666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0.2</a:t>
              </a:r>
              <a:endParaRPr lang="en-US" dirty="0"/>
            </a:p>
          </p:txBody>
        </p:sp>
        <p:sp>
          <p:nvSpPr>
            <p:cNvPr id="33" name="TextBox 19"/>
            <p:cNvSpPr txBox="1"/>
            <p:nvPr/>
          </p:nvSpPr>
          <p:spPr>
            <a:xfrm>
              <a:off x="3563911" y="4705750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TextBox 14"/>
            <p:cNvSpPr txBox="1"/>
            <p:nvPr/>
          </p:nvSpPr>
          <p:spPr>
            <a:xfrm>
              <a:off x="1184983" y="5622855"/>
              <a:ext cx="744115" cy="666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0.2</a:t>
              </a:r>
              <a:endParaRPr lang="en-US" dirty="0"/>
            </a:p>
          </p:txBody>
        </p:sp>
        <p:sp>
          <p:nvSpPr>
            <p:cNvPr id="35" name="TextBox 14"/>
            <p:cNvSpPr txBox="1"/>
            <p:nvPr/>
          </p:nvSpPr>
          <p:spPr>
            <a:xfrm>
              <a:off x="2625297" y="5783349"/>
              <a:ext cx="1169463" cy="666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0.3</a:t>
              </a:r>
              <a:endParaRPr lang="en-US" dirty="0"/>
            </a:p>
          </p:txBody>
        </p:sp>
        <p:sp>
          <p:nvSpPr>
            <p:cNvPr id="36" name="TextBox 14"/>
            <p:cNvSpPr txBox="1"/>
            <p:nvPr/>
          </p:nvSpPr>
          <p:spPr>
            <a:xfrm>
              <a:off x="3503865" y="4391743"/>
              <a:ext cx="743413" cy="666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0.3</a:t>
              </a:r>
              <a:endParaRPr lang="en-US" dirty="0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480137" y="2515470"/>
            <a:ext cx="2223810" cy="2449978"/>
            <a:chOff x="829552" y="2027405"/>
            <a:chExt cx="3417726" cy="4422655"/>
          </a:xfrm>
        </p:grpSpPr>
        <p:cxnSp>
          <p:nvCxnSpPr>
            <p:cNvPr id="73" name="Straight Arrow Connector 24"/>
            <p:cNvCxnSpPr/>
            <p:nvPr/>
          </p:nvCxnSpPr>
          <p:spPr>
            <a:xfrm flipH="1">
              <a:off x="1395466" y="2027405"/>
              <a:ext cx="907311" cy="10916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25"/>
            <p:cNvCxnSpPr/>
            <p:nvPr/>
          </p:nvCxnSpPr>
          <p:spPr>
            <a:xfrm>
              <a:off x="2302777" y="2027405"/>
              <a:ext cx="645041" cy="10462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26"/>
            <p:cNvCxnSpPr/>
            <p:nvPr/>
          </p:nvCxnSpPr>
          <p:spPr>
            <a:xfrm flipH="1">
              <a:off x="2424098" y="3073676"/>
              <a:ext cx="523722" cy="12787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27"/>
            <p:cNvCxnSpPr/>
            <p:nvPr/>
          </p:nvCxnSpPr>
          <p:spPr>
            <a:xfrm>
              <a:off x="2947818" y="3073676"/>
              <a:ext cx="859251" cy="120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28"/>
            <p:cNvCxnSpPr/>
            <p:nvPr/>
          </p:nvCxnSpPr>
          <p:spPr>
            <a:xfrm flipH="1">
              <a:off x="1654486" y="4341446"/>
              <a:ext cx="776177" cy="11653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29"/>
            <p:cNvCxnSpPr/>
            <p:nvPr/>
          </p:nvCxnSpPr>
          <p:spPr>
            <a:xfrm>
              <a:off x="2441851" y="4342028"/>
              <a:ext cx="517157" cy="12548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14"/>
            <p:cNvSpPr txBox="1"/>
            <p:nvPr/>
          </p:nvSpPr>
          <p:spPr>
            <a:xfrm>
              <a:off x="829552" y="3168438"/>
              <a:ext cx="744115" cy="666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0.2</a:t>
              </a:r>
              <a:endParaRPr lang="en-US" dirty="0"/>
            </a:p>
          </p:txBody>
        </p:sp>
        <p:sp>
          <p:nvSpPr>
            <p:cNvPr id="80" name="TextBox 19"/>
            <p:cNvSpPr txBox="1"/>
            <p:nvPr/>
          </p:nvSpPr>
          <p:spPr>
            <a:xfrm>
              <a:off x="3563911" y="4705750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1" name="TextBox 14"/>
            <p:cNvSpPr txBox="1"/>
            <p:nvPr/>
          </p:nvSpPr>
          <p:spPr>
            <a:xfrm>
              <a:off x="1184983" y="5622855"/>
              <a:ext cx="744115" cy="666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0.3</a:t>
              </a:r>
              <a:endParaRPr lang="en-US" dirty="0"/>
            </a:p>
          </p:txBody>
        </p:sp>
        <p:sp>
          <p:nvSpPr>
            <p:cNvPr id="82" name="TextBox 14"/>
            <p:cNvSpPr txBox="1"/>
            <p:nvPr/>
          </p:nvSpPr>
          <p:spPr>
            <a:xfrm>
              <a:off x="2625297" y="5783349"/>
              <a:ext cx="1169463" cy="666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0.3</a:t>
              </a:r>
              <a:endParaRPr lang="en-US" dirty="0"/>
            </a:p>
          </p:txBody>
        </p:sp>
        <p:sp>
          <p:nvSpPr>
            <p:cNvPr id="83" name="TextBox 14"/>
            <p:cNvSpPr txBox="1"/>
            <p:nvPr/>
          </p:nvSpPr>
          <p:spPr>
            <a:xfrm>
              <a:off x="3503865" y="4391743"/>
              <a:ext cx="743413" cy="666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0.2</a:t>
              </a:r>
              <a:endParaRPr lang="en-US" dirty="0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4803098" y="2482471"/>
            <a:ext cx="2278421" cy="2394070"/>
            <a:chOff x="829552" y="2027405"/>
            <a:chExt cx="3417726" cy="4422655"/>
          </a:xfrm>
        </p:grpSpPr>
        <p:cxnSp>
          <p:nvCxnSpPr>
            <p:cNvPr id="85" name="Straight Arrow Connector 24"/>
            <p:cNvCxnSpPr/>
            <p:nvPr/>
          </p:nvCxnSpPr>
          <p:spPr>
            <a:xfrm flipH="1">
              <a:off x="1395466" y="2027405"/>
              <a:ext cx="907311" cy="10916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25"/>
            <p:cNvCxnSpPr/>
            <p:nvPr/>
          </p:nvCxnSpPr>
          <p:spPr>
            <a:xfrm>
              <a:off x="2302777" y="2027405"/>
              <a:ext cx="645041" cy="10462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26"/>
            <p:cNvCxnSpPr/>
            <p:nvPr/>
          </p:nvCxnSpPr>
          <p:spPr>
            <a:xfrm flipH="1">
              <a:off x="2424098" y="3073676"/>
              <a:ext cx="523722" cy="12787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27"/>
            <p:cNvCxnSpPr/>
            <p:nvPr/>
          </p:nvCxnSpPr>
          <p:spPr>
            <a:xfrm>
              <a:off x="2947818" y="3073676"/>
              <a:ext cx="859251" cy="120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28"/>
            <p:cNvCxnSpPr/>
            <p:nvPr/>
          </p:nvCxnSpPr>
          <p:spPr>
            <a:xfrm flipH="1">
              <a:off x="1654486" y="4341446"/>
              <a:ext cx="776177" cy="11653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29"/>
            <p:cNvCxnSpPr/>
            <p:nvPr/>
          </p:nvCxnSpPr>
          <p:spPr>
            <a:xfrm>
              <a:off x="2441851" y="4342028"/>
              <a:ext cx="517157" cy="12548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14"/>
            <p:cNvSpPr txBox="1"/>
            <p:nvPr/>
          </p:nvSpPr>
          <p:spPr>
            <a:xfrm>
              <a:off x="829552" y="3168438"/>
              <a:ext cx="744115" cy="666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0.3</a:t>
              </a:r>
              <a:endParaRPr lang="en-US" dirty="0"/>
            </a:p>
          </p:txBody>
        </p:sp>
        <p:sp>
          <p:nvSpPr>
            <p:cNvPr id="92" name="TextBox 19"/>
            <p:cNvSpPr txBox="1"/>
            <p:nvPr/>
          </p:nvSpPr>
          <p:spPr>
            <a:xfrm>
              <a:off x="3563911" y="4705750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3" name="TextBox 14"/>
            <p:cNvSpPr txBox="1"/>
            <p:nvPr/>
          </p:nvSpPr>
          <p:spPr>
            <a:xfrm>
              <a:off x="1184983" y="5622855"/>
              <a:ext cx="744115" cy="666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0.2</a:t>
              </a:r>
              <a:endParaRPr lang="en-US" dirty="0"/>
            </a:p>
          </p:txBody>
        </p:sp>
        <p:sp>
          <p:nvSpPr>
            <p:cNvPr id="94" name="TextBox 14"/>
            <p:cNvSpPr txBox="1"/>
            <p:nvPr/>
          </p:nvSpPr>
          <p:spPr>
            <a:xfrm>
              <a:off x="2625297" y="5783349"/>
              <a:ext cx="1169463" cy="666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0.2</a:t>
              </a:r>
              <a:endParaRPr lang="en-US" dirty="0"/>
            </a:p>
          </p:txBody>
        </p:sp>
        <p:sp>
          <p:nvSpPr>
            <p:cNvPr id="95" name="TextBox 14"/>
            <p:cNvSpPr txBox="1"/>
            <p:nvPr/>
          </p:nvSpPr>
          <p:spPr>
            <a:xfrm>
              <a:off x="3503865" y="4391743"/>
              <a:ext cx="743413" cy="666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0.3</a:t>
              </a:r>
              <a:endParaRPr lang="en-US" dirty="0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6902585" y="2482471"/>
            <a:ext cx="2278421" cy="2394070"/>
            <a:chOff x="829552" y="2027405"/>
            <a:chExt cx="3417726" cy="4422655"/>
          </a:xfrm>
        </p:grpSpPr>
        <p:cxnSp>
          <p:nvCxnSpPr>
            <p:cNvPr id="98" name="Straight Arrow Connector 24"/>
            <p:cNvCxnSpPr/>
            <p:nvPr/>
          </p:nvCxnSpPr>
          <p:spPr>
            <a:xfrm flipH="1">
              <a:off x="1395466" y="2027405"/>
              <a:ext cx="907311" cy="10916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25"/>
            <p:cNvCxnSpPr/>
            <p:nvPr/>
          </p:nvCxnSpPr>
          <p:spPr>
            <a:xfrm>
              <a:off x="2302777" y="2027405"/>
              <a:ext cx="645041" cy="10462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26"/>
            <p:cNvCxnSpPr/>
            <p:nvPr/>
          </p:nvCxnSpPr>
          <p:spPr>
            <a:xfrm flipH="1">
              <a:off x="2424098" y="3073676"/>
              <a:ext cx="523722" cy="12787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27"/>
            <p:cNvCxnSpPr/>
            <p:nvPr/>
          </p:nvCxnSpPr>
          <p:spPr>
            <a:xfrm>
              <a:off x="2947818" y="3073676"/>
              <a:ext cx="859251" cy="120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28"/>
            <p:cNvCxnSpPr/>
            <p:nvPr/>
          </p:nvCxnSpPr>
          <p:spPr>
            <a:xfrm flipH="1">
              <a:off x="1654486" y="4341446"/>
              <a:ext cx="776177" cy="11653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29"/>
            <p:cNvCxnSpPr/>
            <p:nvPr/>
          </p:nvCxnSpPr>
          <p:spPr>
            <a:xfrm>
              <a:off x="2441851" y="4342028"/>
              <a:ext cx="517157" cy="12548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4"/>
            <p:cNvSpPr txBox="1"/>
            <p:nvPr/>
          </p:nvSpPr>
          <p:spPr>
            <a:xfrm>
              <a:off x="829552" y="3168438"/>
              <a:ext cx="744115" cy="666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0.3</a:t>
              </a:r>
              <a:endParaRPr lang="en-US" dirty="0"/>
            </a:p>
          </p:txBody>
        </p:sp>
        <p:sp>
          <p:nvSpPr>
            <p:cNvPr id="105" name="TextBox 19"/>
            <p:cNvSpPr txBox="1"/>
            <p:nvPr/>
          </p:nvSpPr>
          <p:spPr>
            <a:xfrm>
              <a:off x="3563911" y="4705750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6" name="TextBox 14"/>
            <p:cNvSpPr txBox="1"/>
            <p:nvPr/>
          </p:nvSpPr>
          <p:spPr>
            <a:xfrm>
              <a:off x="1184982" y="5622856"/>
              <a:ext cx="744115" cy="682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0.3</a:t>
              </a:r>
              <a:endParaRPr lang="en-US" dirty="0"/>
            </a:p>
          </p:txBody>
        </p:sp>
        <p:sp>
          <p:nvSpPr>
            <p:cNvPr id="107" name="TextBox 14"/>
            <p:cNvSpPr txBox="1"/>
            <p:nvPr/>
          </p:nvSpPr>
          <p:spPr>
            <a:xfrm>
              <a:off x="2625297" y="5783349"/>
              <a:ext cx="1169463" cy="666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0.2</a:t>
              </a:r>
              <a:endParaRPr lang="en-US" dirty="0"/>
            </a:p>
          </p:txBody>
        </p:sp>
        <p:sp>
          <p:nvSpPr>
            <p:cNvPr id="108" name="TextBox 14"/>
            <p:cNvSpPr txBox="1"/>
            <p:nvPr/>
          </p:nvSpPr>
          <p:spPr>
            <a:xfrm>
              <a:off x="3503865" y="4391744"/>
              <a:ext cx="743413" cy="682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0.2</a:t>
              </a:r>
              <a:endParaRPr lang="en-US" dirty="0"/>
            </a:p>
          </p:txBody>
        </p:sp>
      </p:grpSp>
      <p:sp>
        <p:nvSpPr>
          <p:cNvPr id="109" name="TextBox 14"/>
          <p:cNvSpPr txBox="1"/>
          <p:nvPr/>
        </p:nvSpPr>
        <p:spPr>
          <a:xfrm>
            <a:off x="625125" y="5294590"/>
            <a:ext cx="665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1)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0.2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*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1+0.2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*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3+0.3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*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3+0.3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*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2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0" name="TextBox 14"/>
          <p:cNvSpPr txBox="1"/>
          <p:nvPr/>
        </p:nvSpPr>
        <p:spPr>
          <a:xfrm>
            <a:off x="641348" y="5776003"/>
            <a:ext cx="665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2)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0.2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*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1+0.3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*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3+0.3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*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3+0.2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*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2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1" name="TextBox 14"/>
          <p:cNvSpPr txBox="1"/>
          <p:nvPr/>
        </p:nvSpPr>
        <p:spPr>
          <a:xfrm>
            <a:off x="4557345" y="5279954"/>
            <a:ext cx="665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3)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0.3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*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1+0.2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*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3+0.2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*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3+0.3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*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2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2" name="TextBox 14"/>
          <p:cNvSpPr txBox="1"/>
          <p:nvPr/>
        </p:nvSpPr>
        <p:spPr>
          <a:xfrm>
            <a:off x="4557345" y="5753552"/>
            <a:ext cx="665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4)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0.3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*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1+0.3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*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3+0.2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*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3+0.2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*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2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9" grpId="0"/>
      <p:bldP spid="110" grpId="0"/>
      <p:bldP spid="111" grpId="0"/>
      <p:bldP spid="1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Another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Look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at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Best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Solution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851488" y="1481062"/>
            <a:ext cx="7256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Frequencies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0.2,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b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=0.2,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c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=0.3,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d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0.3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lang="en-US" sz="2500" dirty="0"/>
          </a:p>
        </p:txBody>
      </p:sp>
      <p:grpSp>
        <p:nvGrpSpPr>
          <p:cNvPr id="84" name="组合 83"/>
          <p:cNvGrpSpPr/>
          <p:nvPr/>
        </p:nvGrpSpPr>
        <p:grpSpPr>
          <a:xfrm>
            <a:off x="1367077" y="2739505"/>
            <a:ext cx="2278421" cy="2394070"/>
            <a:chOff x="829552" y="2027405"/>
            <a:chExt cx="3417726" cy="4422655"/>
          </a:xfrm>
        </p:grpSpPr>
        <p:cxnSp>
          <p:nvCxnSpPr>
            <p:cNvPr id="85" name="Straight Arrow Connector 24"/>
            <p:cNvCxnSpPr/>
            <p:nvPr/>
          </p:nvCxnSpPr>
          <p:spPr>
            <a:xfrm flipH="1">
              <a:off x="1395466" y="2027405"/>
              <a:ext cx="907311" cy="10916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25"/>
            <p:cNvCxnSpPr/>
            <p:nvPr/>
          </p:nvCxnSpPr>
          <p:spPr>
            <a:xfrm>
              <a:off x="2302777" y="2027405"/>
              <a:ext cx="645041" cy="10462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26"/>
            <p:cNvCxnSpPr/>
            <p:nvPr/>
          </p:nvCxnSpPr>
          <p:spPr>
            <a:xfrm flipH="1">
              <a:off x="2424098" y="3073676"/>
              <a:ext cx="523722" cy="12787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27"/>
            <p:cNvCxnSpPr/>
            <p:nvPr/>
          </p:nvCxnSpPr>
          <p:spPr>
            <a:xfrm>
              <a:off x="2947818" y="3073676"/>
              <a:ext cx="859251" cy="120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28"/>
            <p:cNvCxnSpPr/>
            <p:nvPr/>
          </p:nvCxnSpPr>
          <p:spPr>
            <a:xfrm flipH="1">
              <a:off x="1654486" y="4341446"/>
              <a:ext cx="776177" cy="11653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29"/>
            <p:cNvCxnSpPr/>
            <p:nvPr/>
          </p:nvCxnSpPr>
          <p:spPr>
            <a:xfrm>
              <a:off x="2441851" y="4342028"/>
              <a:ext cx="517157" cy="12548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14"/>
            <p:cNvSpPr txBox="1"/>
            <p:nvPr/>
          </p:nvSpPr>
          <p:spPr>
            <a:xfrm>
              <a:off x="829552" y="3168438"/>
              <a:ext cx="744115" cy="666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0.3</a:t>
              </a:r>
              <a:endParaRPr lang="en-US" dirty="0"/>
            </a:p>
          </p:txBody>
        </p:sp>
        <p:sp>
          <p:nvSpPr>
            <p:cNvPr id="92" name="TextBox 19"/>
            <p:cNvSpPr txBox="1"/>
            <p:nvPr/>
          </p:nvSpPr>
          <p:spPr>
            <a:xfrm>
              <a:off x="3563911" y="4705750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3" name="TextBox 14"/>
            <p:cNvSpPr txBox="1"/>
            <p:nvPr/>
          </p:nvSpPr>
          <p:spPr>
            <a:xfrm>
              <a:off x="1184983" y="5622855"/>
              <a:ext cx="744115" cy="666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0.2</a:t>
              </a:r>
              <a:endParaRPr lang="en-US" dirty="0"/>
            </a:p>
          </p:txBody>
        </p:sp>
        <p:sp>
          <p:nvSpPr>
            <p:cNvPr id="94" name="TextBox 14"/>
            <p:cNvSpPr txBox="1"/>
            <p:nvPr/>
          </p:nvSpPr>
          <p:spPr>
            <a:xfrm>
              <a:off x="2625297" y="5783349"/>
              <a:ext cx="1169463" cy="666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0.2</a:t>
              </a:r>
              <a:endParaRPr lang="en-US" dirty="0"/>
            </a:p>
          </p:txBody>
        </p:sp>
        <p:sp>
          <p:nvSpPr>
            <p:cNvPr id="95" name="TextBox 14"/>
            <p:cNvSpPr txBox="1"/>
            <p:nvPr/>
          </p:nvSpPr>
          <p:spPr>
            <a:xfrm>
              <a:off x="3503865" y="4391743"/>
              <a:ext cx="743413" cy="666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0.3</a:t>
              </a:r>
              <a:endParaRPr lang="en-US" dirty="0"/>
            </a:p>
          </p:txBody>
        </p:sp>
      </p:grpSp>
      <p:sp>
        <p:nvSpPr>
          <p:cNvPr id="111" name="TextBox 14"/>
          <p:cNvSpPr txBox="1"/>
          <p:nvPr/>
        </p:nvSpPr>
        <p:spPr>
          <a:xfrm>
            <a:off x="4048756" y="2514058"/>
            <a:ext cx="4959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Observations: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best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to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put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two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smallest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frequencies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at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the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lowest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level</a:t>
            </a:r>
            <a:endParaRPr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TextBox 14"/>
          <p:cNvSpPr txBox="1"/>
          <p:nvPr/>
        </p:nvSpPr>
        <p:spPr>
          <a:xfrm>
            <a:off x="873760" y="5804109"/>
            <a:ext cx="665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0.3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*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1+0.2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*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3+0.2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*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3+0.3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*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1.5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57" name="TextBox 14"/>
          <p:cNvSpPr txBox="1"/>
          <p:nvPr/>
        </p:nvSpPr>
        <p:spPr>
          <a:xfrm>
            <a:off x="4056215" y="4064785"/>
            <a:ext cx="4959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moreover,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we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can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make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them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siblings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  <a:endParaRPr lang="en-US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1" grpId="1" uiExpand="1" build="allAtOnce"/>
      <p:bldP spid="56" grpId="0"/>
      <p:bldP spid="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n=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5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495998" y="1486358"/>
            <a:ext cx="85668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Frequencies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0.1,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b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=0.1,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c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=0.2,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d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0.3,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0.3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lang="en-US" sz="25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023238" y="2580491"/>
            <a:ext cx="2059636" cy="1977336"/>
            <a:chOff x="1023238" y="2580491"/>
            <a:chExt cx="2059636" cy="1977336"/>
          </a:xfrm>
        </p:grpSpPr>
        <p:grpSp>
          <p:nvGrpSpPr>
            <p:cNvPr id="5" name="组合 4"/>
            <p:cNvGrpSpPr/>
            <p:nvPr/>
          </p:nvGrpSpPr>
          <p:grpSpPr>
            <a:xfrm>
              <a:off x="1023238" y="2580491"/>
              <a:ext cx="1607239" cy="1977336"/>
              <a:chOff x="1023238" y="2580491"/>
              <a:chExt cx="1607239" cy="1977336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>
                <a:off x="1023238" y="2580491"/>
                <a:ext cx="590360" cy="6047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1613598" y="2580491"/>
                <a:ext cx="419709" cy="5795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1692538" y="3160084"/>
                <a:ext cx="340770" cy="708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033306" y="3160084"/>
                <a:ext cx="559088" cy="6692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>
                <a:off x="1191774" y="3862379"/>
                <a:ext cx="505035" cy="6455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1704089" y="3862701"/>
                <a:ext cx="336498" cy="695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19"/>
              <p:cNvSpPr txBox="1"/>
              <p:nvPr/>
            </p:nvSpPr>
            <p:spPr>
              <a:xfrm>
                <a:off x="2434179" y="4064189"/>
                <a:ext cx="196298" cy="204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cxnSp>
          <p:nvCxnSpPr>
            <p:cNvPr id="56" name="Straight Arrow Connector 28"/>
            <p:cNvCxnSpPr/>
            <p:nvPr/>
          </p:nvCxnSpPr>
          <p:spPr>
            <a:xfrm flipH="1">
              <a:off x="2260080" y="3829379"/>
              <a:ext cx="332314" cy="7178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19"/>
            <p:cNvSpPr txBox="1"/>
            <p:nvPr/>
          </p:nvSpPr>
          <p:spPr>
            <a:xfrm>
              <a:off x="2886576" y="4141870"/>
              <a:ext cx="196298" cy="204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59" name="Straight Arrow Connector 29"/>
            <p:cNvCxnSpPr/>
            <p:nvPr/>
          </p:nvCxnSpPr>
          <p:spPr>
            <a:xfrm>
              <a:off x="2586134" y="3812784"/>
              <a:ext cx="472026" cy="7344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5927316" y="2606359"/>
            <a:ext cx="2541332" cy="1966708"/>
            <a:chOff x="6207397" y="2379757"/>
            <a:chExt cx="2541332" cy="1966708"/>
          </a:xfrm>
        </p:grpSpPr>
        <p:cxnSp>
          <p:nvCxnSpPr>
            <p:cNvPr id="61" name="Straight Arrow Connector 24"/>
            <p:cNvCxnSpPr/>
            <p:nvPr/>
          </p:nvCxnSpPr>
          <p:spPr>
            <a:xfrm flipH="1">
              <a:off x="6713807" y="2379757"/>
              <a:ext cx="590360" cy="604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25"/>
            <p:cNvCxnSpPr/>
            <p:nvPr/>
          </p:nvCxnSpPr>
          <p:spPr>
            <a:xfrm>
              <a:off x="7304167" y="2379757"/>
              <a:ext cx="419709" cy="5795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26"/>
            <p:cNvCxnSpPr/>
            <p:nvPr/>
          </p:nvCxnSpPr>
          <p:spPr>
            <a:xfrm flipH="1">
              <a:off x="7383107" y="2959350"/>
              <a:ext cx="340770" cy="70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27"/>
            <p:cNvCxnSpPr/>
            <p:nvPr/>
          </p:nvCxnSpPr>
          <p:spPr>
            <a:xfrm>
              <a:off x="7723875" y="2959350"/>
              <a:ext cx="559088" cy="6692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28"/>
            <p:cNvCxnSpPr/>
            <p:nvPr/>
          </p:nvCxnSpPr>
          <p:spPr>
            <a:xfrm flipH="1">
              <a:off x="6207397" y="2990763"/>
              <a:ext cx="505035" cy="6455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29"/>
            <p:cNvCxnSpPr/>
            <p:nvPr/>
          </p:nvCxnSpPr>
          <p:spPr>
            <a:xfrm>
              <a:off x="6742399" y="2984466"/>
              <a:ext cx="336498" cy="6951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19"/>
            <p:cNvSpPr txBox="1"/>
            <p:nvPr/>
          </p:nvSpPr>
          <p:spPr>
            <a:xfrm>
              <a:off x="8124748" y="3863455"/>
              <a:ext cx="196298" cy="204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68" name="Straight Arrow Connector 28"/>
            <p:cNvCxnSpPr/>
            <p:nvPr/>
          </p:nvCxnSpPr>
          <p:spPr>
            <a:xfrm flipH="1">
              <a:off x="7950649" y="3628645"/>
              <a:ext cx="332314" cy="7178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19"/>
            <p:cNvSpPr txBox="1"/>
            <p:nvPr/>
          </p:nvSpPr>
          <p:spPr>
            <a:xfrm>
              <a:off x="7107869" y="3987675"/>
              <a:ext cx="196298" cy="204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70" name="Straight Arrow Connector 29"/>
            <p:cNvCxnSpPr/>
            <p:nvPr/>
          </p:nvCxnSpPr>
          <p:spPr>
            <a:xfrm>
              <a:off x="8276703" y="3612050"/>
              <a:ext cx="472026" cy="7344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3385498" y="2516524"/>
            <a:ext cx="2059636" cy="2691710"/>
            <a:chOff x="3735820" y="2561243"/>
            <a:chExt cx="2059636" cy="2691710"/>
          </a:xfrm>
        </p:grpSpPr>
        <p:cxnSp>
          <p:nvCxnSpPr>
            <p:cNvPr id="71" name="Straight Arrow Connector 24"/>
            <p:cNvCxnSpPr/>
            <p:nvPr/>
          </p:nvCxnSpPr>
          <p:spPr>
            <a:xfrm flipH="1">
              <a:off x="3735820" y="2561243"/>
              <a:ext cx="590360" cy="604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25"/>
            <p:cNvCxnSpPr/>
            <p:nvPr/>
          </p:nvCxnSpPr>
          <p:spPr>
            <a:xfrm>
              <a:off x="4326180" y="2561243"/>
              <a:ext cx="419709" cy="5795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26"/>
            <p:cNvCxnSpPr/>
            <p:nvPr/>
          </p:nvCxnSpPr>
          <p:spPr>
            <a:xfrm flipH="1">
              <a:off x="4405120" y="3140836"/>
              <a:ext cx="340770" cy="70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27"/>
            <p:cNvCxnSpPr/>
            <p:nvPr/>
          </p:nvCxnSpPr>
          <p:spPr>
            <a:xfrm>
              <a:off x="4745888" y="3140836"/>
              <a:ext cx="559088" cy="6692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28"/>
            <p:cNvCxnSpPr/>
            <p:nvPr/>
          </p:nvCxnSpPr>
          <p:spPr>
            <a:xfrm flipH="1">
              <a:off x="4506896" y="4520726"/>
              <a:ext cx="505035" cy="6455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29"/>
            <p:cNvCxnSpPr/>
            <p:nvPr/>
          </p:nvCxnSpPr>
          <p:spPr>
            <a:xfrm>
              <a:off x="5025432" y="4557827"/>
              <a:ext cx="336498" cy="6951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9"/>
            <p:cNvSpPr txBox="1"/>
            <p:nvPr/>
          </p:nvSpPr>
          <p:spPr>
            <a:xfrm>
              <a:off x="5146761" y="4044941"/>
              <a:ext cx="196298" cy="204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118" name="Straight Arrow Connector 28"/>
            <p:cNvCxnSpPr/>
            <p:nvPr/>
          </p:nvCxnSpPr>
          <p:spPr>
            <a:xfrm flipH="1">
              <a:off x="4972662" y="3810131"/>
              <a:ext cx="332314" cy="7178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9"/>
            <p:cNvSpPr txBox="1"/>
            <p:nvPr/>
          </p:nvSpPr>
          <p:spPr>
            <a:xfrm>
              <a:off x="5599158" y="4122622"/>
              <a:ext cx="196298" cy="204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120" name="Straight Arrow Connector 29"/>
            <p:cNvCxnSpPr/>
            <p:nvPr/>
          </p:nvCxnSpPr>
          <p:spPr>
            <a:xfrm>
              <a:off x="5298716" y="3793536"/>
              <a:ext cx="472026" cy="7344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4"/>
          <p:cNvSpPr txBox="1"/>
          <p:nvPr/>
        </p:nvSpPr>
        <p:spPr>
          <a:xfrm>
            <a:off x="2148934" y="5691599"/>
            <a:ext cx="85668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Comic Sans MS" panose="030F0702030302020204" pitchFamily="66" charset="0"/>
              </a:rPr>
              <a:t>A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lot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of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shapes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and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combinations</a:t>
            </a:r>
            <a:endParaRPr lang="en-US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916" y="2819681"/>
            <a:ext cx="7630821" cy="121863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Part I:  The Problem</a:t>
            </a:r>
            <a:endParaRPr lang="en-US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Recall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Observation: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85" name="Straight Arrow Connector 24"/>
          <p:cNvCxnSpPr/>
          <p:nvPr/>
        </p:nvCxnSpPr>
        <p:spPr>
          <a:xfrm flipH="1">
            <a:off x="1754503" y="2682511"/>
            <a:ext cx="604857" cy="590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25"/>
          <p:cNvCxnSpPr/>
          <p:nvPr/>
        </p:nvCxnSpPr>
        <p:spPr>
          <a:xfrm>
            <a:off x="2359360" y="2682511"/>
            <a:ext cx="430015" cy="566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26"/>
          <p:cNvCxnSpPr/>
          <p:nvPr/>
        </p:nvCxnSpPr>
        <p:spPr>
          <a:xfrm flipH="1">
            <a:off x="2440238" y="3248878"/>
            <a:ext cx="349138" cy="692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27"/>
          <p:cNvCxnSpPr/>
          <p:nvPr/>
        </p:nvCxnSpPr>
        <p:spPr>
          <a:xfrm>
            <a:off x="2789375" y="3248878"/>
            <a:ext cx="572818" cy="654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28"/>
          <p:cNvCxnSpPr/>
          <p:nvPr/>
        </p:nvCxnSpPr>
        <p:spPr>
          <a:xfrm flipH="1">
            <a:off x="1841923" y="4106007"/>
            <a:ext cx="517437" cy="630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29"/>
          <p:cNvCxnSpPr/>
          <p:nvPr/>
        </p:nvCxnSpPr>
        <p:spPr>
          <a:xfrm>
            <a:off x="2359360" y="4107661"/>
            <a:ext cx="344762" cy="679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14"/>
          <p:cNvSpPr txBox="1"/>
          <p:nvPr/>
        </p:nvSpPr>
        <p:spPr>
          <a:xfrm>
            <a:off x="1377237" y="3300174"/>
            <a:ext cx="49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92" name="TextBox 19"/>
          <p:cNvSpPr txBox="1"/>
          <p:nvPr/>
        </p:nvSpPr>
        <p:spPr>
          <a:xfrm>
            <a:off x="3200093" y="4132352"/>
            <a:ext cx="201118" cy="19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3" name="TextBox 14"/>
          <p:cNvSpPr txBox="1"/>
          <p:nvPr/>
        </p:nvSpPr>
        <p:spPr>
          <a:xfrm>
            <a:off x="1604578" y="4767125"/>
            <a:ext cx="49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0.1</a:t>
            </a:r>
            <a:endParaRPr lang="en-US" b="1" dirty="0"/>
          </a:p>
        </p:txBody>
      </p:sp>
      <p:sp>
        <p:nvSpPr>
          <p:cNvPr id="94" name="TextBox 14"/>
          <p:cNvSpPr txBox="1"/>
          <p:nvPr/>
        </p:nvSpPr>
        <p:spPr>
          <a:xfrm>
            <a:off x="2549422" y="4796614"/>
            <a:ext cx="77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0.1</a:t>
            </a:r>
            <a:endParaRPr lang="en-US" b="1" dirty="0"/>
          </a:p>
        </p:txBody>
      </p:sp>
      <p:sp>
        <p:nvSpPr>
          <p:cNvPr id="95" name="TextBox 14"/>
          <p:cNvSpPr txBox="1"/>
          <p:nvPr/>
        </p:nvSpPr>
        <p:spPr>
          <a:xfrm>
            <a:off x="2152002" y="3533568"/>
            <a:ext cx="495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111" name="TextBox 14"/>
          <p:cNvSpPr txBox="1"/>
          <p:nvPr/>
        </p:nvSpPr>
        <p:spPr>
          <a:xfrm>
            <a:off x="4013045" y="3273420"/>
            <a:ext cx="4959946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there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is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an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optimal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solution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with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latin typeface="Comic Sans MS" panose="030F0702030302020204" pitchFamily="66" charset="0"/>
              </a:rPr>
              <a:t>two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smallest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frequencies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at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the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lowers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level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(as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siblings)</a:t>
            </a:r>
            <a:endParaRPr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495998" y="1486358"/>
            <a:ext cx="85668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Frequencies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0.1,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b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=0.1,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c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=0.2,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d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0.3,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0.3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lang="en-US" sz="2500" dirty="0"/>
          </a:p>
        </p:txBody>
      </p:sp>
      <p:sp>
        <p:nvSpPr>
          <p:cNvPr id="20" name="TextBox 14"/>
          <p:cNvSpPr txBox="1"/>
          <p:nvPr/>
        </p:nvSpPr>
        <p:spPr>
          <a:xfrm>
            <a:off x="3153413" y="3832960"/>
            <a:ext cx="495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23" name="TextBox 14"/>
          <p:cNvSpPr txBox="1"/>
          <p:nvPr/>
        </p:nvSpPr>
        <p:spPr>
          <a:xfrm>
            <a:off x="2092960" y="5876842"/>
            <a:ext cx="575303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treat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this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as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a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single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“big”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leaf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endParaRPr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377237" y="4106006"/>
            <a:ext cx="1776176" cy="12656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92960" y="802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3" grpId="0"/>
      <p:bldP spid="94" grpId="0"/>
      <p:bldP spid="95" grpId="0"/>
      <p:bldP spid="111" grpId="0" animBg="1"/>
      <p:bldP spid="19" grpId="0"/>
      <p:bldP spid="20" grpId="0"/>
      <p:bldP spid="23" grpId="0" animBg="1"/>
      <p:bldP spid="4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Reduce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to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4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frequencies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85" name="Straight Arrow Connector 24"/>
          <p:cNvCxnSpPr/>
          <p:nvPr/>
        </p:nvCxnSpPr>
        <p:spPr>
          <a:xfrm flipH="1">
            <a:off x="1754503" y="2682511"/>
            <a:ext cx="604857" cy="590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25"/>
          <p:cNvCxnSpPr/>
          <p:nvPr/>
        </p:nvCxnSpPr>
        <p:spPr>
          <a:xfrm>
            <a:off x="2359360" y="2682511"/>
            <a:ext cx="430015" cy="566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26"/>
          <p:cNvCxnSpPr/>
          <p:nvPr/>
        </p:nvCxnSpPr>
        <p:spPr>
          <a:xfrm flipH="1">
            <a:off x="2440238" y="3248878"/>
            <a:ext cx="349138" cy="692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27"/>
          <p:cNvCxnSpPr/>
          <p:nvPr/>
        </p:nvCxnSpPr>
        <p:spPr>
          <a:xfrm>
            <a:off x="2789375" y="3248878"/>
            <a:ext cx="572818" cy="654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28"/>
          <p:cNvCxnSpPr/>
          <p:nvPr/>
        </p:nvCxnSpPr>
        <p:spPr>
          <a:xfrm flipH="1">
            <a:off x="1841923" y="4106007"/>
            <a:ext cx="517437" cy="630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29"/>
          <p:cNvCxnSpPr/>
          <p:nvPr/>
        </p:nvCxnSpPr>
        <p:spPr>
          <a:xfrm>
            <a:off x="2359360" y="4107661"/>
            <a:ext cx="344762" cy="679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14"/>
          <p:cNvSpPr txBox="1"/>
          <p:nvPr/>
        </p:nvSpPr>
        <p:spPr>
          <a:xfrm>
            <a:off x="1377237" y="3300174"/>
            <a:ext cx="49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92" name="TextBox 19"/>
          <p:cNvSpPr txBox="1"/>
          <p:nvPr/>
        </p:nvSpPr>
        <p:spPr>
          <a:xfrm>
            <a:off x="3200093" y="4132352"/>
            <a:ext cx="201118" cy="19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3" name="TextBox 14"/>
          <p:cNvSpPr txBox="1"/>
          <p:nvPr/>
        </p:nvSpPr>
        <p:spPr>
          <a:xfrm>
            <a:off x="1604578" y="4767125"/>
            <a:ext cx="49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0.1</a:t>
            </a:r>
            <a:endParaRPr lang="en-US" b="1" dirty="0"/>
          </a:p>
        </p:txBody>
      </p:sp>
      <p:sp>
        <p:nvSpPr>
          <p:cNvPr id="94" name="TextBox 14"/>
          <p:cNvSpPr txBox="1"/>
          <p:nvPr/>
        </p:nvSpPr>
        <p:spPr>
          <a:xfrm>
            <a:off x="2549422" y="4796614"/>
            <a:ext cx="77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0.1</a:t>
            </a:r>
            <a:endParaRPr lang="en-US" b="1" dirty="0"/>
          </a:p>
        </p:txBody>
      </p:sp>
      <p:sp>
        <p:nvSpPr>
          <p:cNvPr id="95" name="TextBox 14"/>
          <p:cNvSpPr txBox="1"/>
          <p:nvPr/>
        </p:nvSpPr>
        <p:spPr>
          <a:xfrm>
            <a:off x="2152002" y="3533568"/>
            <a:ext cx="495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20" name="TextBox 14"/>
          <p:cNvSpPr txBox="1"/>
          <p:nvPr/>
        </p:nvSpPr>
        <p:spPr>
          <a:xfrm>
            <a:off x="3153413" y="3832960"/>
            <a:ext cx="495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4" name="椭圆 3"/>
          <p:cNvSpPr/>
          <p:nvPr/>
        </p:nvSpPr>
        <p:spPr>
          <a:xfrm>
            <a:off x="1377237" y="4106006"/>
            <a:ext cx="1776176" cy="12656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92960" y="802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4" name="TextBox 14"/>
          <p:cNvSpPr txBox="1"/>
          <p:nvPr/>
        </p:nvSpPr>
        <p:spPr>
          <a:xfrm>
            <a:off x="2092960" y="5876842"/>
            <a:ext cx="575303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treat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this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as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a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single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“big”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leaf</a:t>
            </a: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endParaRPr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03569" y="3320692"/>
            <a:ext cx="4907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The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new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tree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is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a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solution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for</a:t>
            </a:r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kumimoji="1" lang="en-US" altLang="zh-CN" dirty="0" err="1">
                <a:latin typeface="Comic Sans MS" panose="030F0702030302020204" pitchFamily="66" charset="0"/>
              </a:rPr>
              <a:t>f’</a:t>
            </a:r>
            <a:r>
              <a:rPr kumimoji="1" lang="en-US" altLang="zh-CN" baseline="-25000" dirty="0" err="1">
                <a:latin typeface="Comic Sans MS" panose="030F0702030302020204" pitchFamily="66" charset="0"/>
              </a:rPr>
              <a:t>a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=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0.2,</a:t>
            </a:r>
            <a:r>
              <a:rPr kumimoji="1" lang="zh-CN" altLang="en-US" dirty="0">
                <a:latin typeface="Comic Sans MS" panose="030F0702030302020204" pitchFamily="66" charset="0"/>
              </a:rPr>
              <a:t>  </a:t>
            </a:r>
            <a:r>
              <a:rPr kumimoji="1" lang="en-US" altLang="zh-CN" dirty="0" err="1">
                <a:latin typeface="Comic Sans MS" panose="030F0702030302020204" pitchFamily="66" charset="0"/>
              </a:rPr>
              <a:t>f’</a:t>
            </a:r>
            <a:r>
              <a:rPr kumimoji="1" lang="en-US" altLang="zh-CN" baseline="-25000" dirty="0" err="1">
                <a:latin typeface="Comic Sans MS" panose="030F0702030302020204" pitchFamily="66" charset="0"/>
              </a:rPr>
              <a:t>b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=0.2,</a:t>
            </a:r>
            <a:r>
              <a:rPr kumimoji="1" lang="zh-CN" altLang="en-US" dirty="0">
                <a:latin typeface="Comic Sans MS" panose="030F0702030302020204" pitchFamily="66" charset="0"/>
              </a:rPr>
              <a:t>  </a:t>
            </a:r>
            <a:r>
              <a:rPr kumimoji="1" lang="en-US" altLang="zh-CN" dirty="0" err="1">
                <a:latin typeface="Comic Sans MS" panose="030F0702030302020204" pitchFamily="66" charset="0"/>
              </a:rPr>
              <a:t>f’</a:t>
            </a:r>
            <a:r>
              <a:rPr kumimoji="1" lang="en-US" altLang="zh-CN" baseline="-25000" dirty="0" err="1">
                <a:latin typeface="Comic Sans MS" panose="030F0702030302020204" pitchFamily="66" charset="0"/>
              </a:rPr>
              <a:t>c</a:t>
            </a:r>
            <a:r>
              <a:rPr kumimoji="1" lang="en-US" altLang="zh-CN" dirty="0">
                <a:latin typeface="Comic Sans MS" panose="030F0702030302020204" pitchFamily="66" charset="0"/>
              </a:rPr>
              <a:t>=0.3,</a:t>
            </a:r>
            <a:r>
              <a:rPr kumimoji="1" lang="zh-CN" altLang="en-US" dirty="0">
                <a:latin typeface="Comic Sans MS" panose="030F0702030302020204" pitchFamily="66" charset="0"/>
              </a:rPr>
              <a:t>  </a:t>
            </a:r>
            <a:r>
              <a:rPr kumimoji="1" lang="en-US" altLang="zh-CN" dirty="0" err="1">
                <a:latin typeface="Comic Sans MS" panose="030F0702030302020204" pitchFamily="66" charset="0"/>
              </a:rPr>
              <a:t>f’</a:t>
            </a:r>
            <a:r>
              <a:rPr kumimoji="1" lang="en-US" altLang="zh-CN" baseline="-25000" dirty="0" err="1">
                <a:latin typeface="Comic Sans MS" panose="030F0702030302020204" pitchFamily="66" charset="0"/>
              </a:rPr>
              <a:t>d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=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0.3</a:t>
            </a:r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zh-CN" altLang="en-US" dirty="0">
                <a:latin typeface="Comic Sans MS" panose="030F0702030302020204" pitchFamily="66" charset="0"/>
              </a:rPr>
              <a:t> </a:t>
            </a:r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5" name="TextBox 14"/>
          <p:cNvSpPr txBox="1"/>
          <p:nvPr/>
        </p:nvSpPr>
        <p:spPr>
          <a:xfrm>
            <a:off x="495998" y="1486358"/>
            <a:ext cx="85668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Frequencies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0.1,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b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=0.1,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c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=0.2,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d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0.3,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0.3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lang="en-US" sz="2500" dirty="0"/>
          </a:p>
        </p:txBody>
      </p:sp>
      <p:sp>
        <p:nvSpPr>
          <p:cNvPr id="26" name="矩形 25"/>
          <p:cNvSpPr/>
          <p:nvPr/>
        </p:nvSpPr>
        <p:spPr>
          <a:xfrm>
            <a:off x="3976091" y="4767125"/>
            <a:ext cx="4907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</a:rPr>
              <a:t>   </a:t>
            </a:r>
            <a:r>
              <a:rPr lang="en-US" altLang="zh-CN" dirty="0">
                <a:latin typeface="Comic Sans MS" panose="030F0702030302020204" pitchFamily="66" charset="0"/>
              </a:rPr>
              <a:t>Moreover,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it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is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an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optimal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solution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zh-CN" altLang="en-US" dirty="0">
                <a:latin typeface="Comic Sans MS" panose="030F0702030302020204" pitchFamily="66" charset="0"/>
              </a:rPr>
              <a:t>    </a:t>
            </a:r>
            <a:r>
              <a:rPr lang="en-US" altLang="zh-CN" dirty="0">
                <a:latin typeface="Comic Sans MS" panose="030F0702030302020204" pitchFamily="66" charset="0"/>
              </a:rPr>
              <a:t>(prove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it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in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next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lecture)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zh-CN" altLang="en-US" dirty="0">
                <a:latin typeface="Comic Sans MS" panose="030F0702030302020204" pitchFamily="66" charset="0"/>
              </a:rPr>
              <a:t> </a:t>
            </a:r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27940" y="2323936"/>
            <a:ext cx="4907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</a:rPr>
              <a:t>   </a:t>
            </a:r>
            <a:r>
              <a:rPr lang="en-US" altLang="zh-CN" dirty="0">
                <a:latin typeface="Comic Sans MS" panose="030F0702030302020204" pitchFamily="66" charset="0"/>
              </a:rPr>
              <a:t>Observations: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zh-CN" altLang="en-US" dirty="0">
                <a:latin typeface="Comic Sans MS" panose="030F0702030302020204" pitchFamily="66" charset="0"/>
              </a:rPr>
              <a:t> </a:t>
            </a:r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Huffman’s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Algorithm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92960" y="802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11146" y="1782395"/>
            <a:ext cx="8229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dirty="0">
                <a:latin typeface="Comic Sans MS" panose="030F0702030302020204" pitchFamily="66" charset="0"/>
              </a:rPr>
              <a:t>   </a:t>
            </a:r>
            <a:endParaRPr lang="en-US" altLang="zh-CN" sz="2500" dirty="0">
              <a:latin typeface="Comic Sans MS" panose="030F0702030302020204" pitchFamily="66" charset="0"/>
            </a:endParaRPr>
          </a:p>
          <a:p>
            <a:r>
              <a:rPr lang="en-US" altLang="zh-CN" sz="2500" dirty="0">
                <a:latin typeface="Comic Sans MS" panose="030F0702030302020204" pitchFamily="66" charset="0"/>
              </a:rPr>
              <a:t>1.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make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two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variables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with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smallest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frequencies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siblings</a:t>
            </a:r>
            <a:endParaRPr lang="en-US" altLang="zh-CN" sz="2500" dirty="0">
              <a:latin typeface="Comic Sans MS" panose="030F0702030302020204" pitchFamily="66" charset="0"/>
            </a:endParaRPr>
          </a:p>
          <a:p>
            <a:endParaRPr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7200" y="4897930"/>
            <a:ext cx="8229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dirty="0">
                <a:latin typeface="Comic Sans MS" panose="030F0702030302020204" pitchFamily="66" charset="0"/>
              </a:rPr>
              <a:t>   </a:t>
            </a:r>
            <a:r>
              <a:rPr lang="en-US" altLang="zh-CN" sz="2500" dirty="0">
                <a:latin typeface="Comic Sans MS" panose="030F0702030302020204" pitchFamily="66" charset="0"/>
              </a:rPr>
              <a:t>3.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repeat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until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only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one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variable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left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endParaRPr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30266" y="4767125"/>
            <a:ext cx="5688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</a:rPr>
              <a:t> 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11146" y="3185342"/>
            <a:ext cx="748719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dirty="0">
                <a:latin typeface="Comic Sans MS" panose="030F0702030302020204" pitchFamily="66" charset="0"/>
              </a:rPr>
              <a:t>   </a:t>
            </a:r>
            <a:endParaRPr lang="en-US" altLang="zh-CN" sz="2500" dirty="0">
              <a:latin typeface="Comic Sans MS" panose="030F0702030302020204" pitchFamily="66" charset="0"/>
            </a:endParaRPr>
          </a:p>
          <a:p>
            <a:r>
              <a:rPr lang="en-US" altLang="zh-CN" sz="2500" dirty="0">
                <a:latin typeface="Comic Sans MS" panose="030F0702030302020204" pitchFamily="66" charset="0"/>
              </a:rPr>
              <a:t>2.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merge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these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two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variables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into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a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new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variable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endParaRPr lang="en-US" altLang="zh-CN" sz="2500" dirty="0">
              <a:latin typeface="Comic Sans MS" panose="030F0702030302020204" pitchFamily="66" charset="0"/>
            </a:endParaRPr>
          </a:p>
          <a:p>
            <a:pPr algn="ctr"/>
            <a:r>
              <a:rPr lang="en-US" altLang="zh-CN" sz="2500" dirty="0">
                <a:latin typeface="Comic Sans MS" panose="030F0702030302020204" pitchFamily="66" charset="0"/>
              </a:rPr>
              <a:t>(with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frequency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as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sum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of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their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frequencies)</a:t>
            </a:r>
            <a:endParaRPr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Example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61200" y="7520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5" name="TextBox 14"/>
          <p:cNvSpPr txBox="1"/>
          <p:nvPr/>
        </p:nvSpPr>
        <p:spPr>
          <a:xfrm>
            <a:off x="495998" y="1486358"/>
            <a:ext cx="85668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Frequencies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0.1,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b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=0.1,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c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=0.2,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d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0.3,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0.3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lang="en-US" sz="2500" dirty="0"/>
          </a:p>
        </p:txBody>
      </p:sp>
      <p:cxnSp>
        <p:nvCxnSpPr>
          <p:cNvPr id="30" name="Straight Arrow Connector 28"/>
          <p:cNvCxnSpPr/>
          <p:nvPr/>
        </p:nvCxnSpPr>
        <p:spPr>
          <a:xfrm flipH="1">
            <a:off x="2309283" y="4660712"/>
            <a:ext cx="517437" cy="630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9"/>
          <p:cNvCxnSpPr/>
          <p:nvPr/>
        </p:nvCxnSpPr>
        <p:spPr>
          <a:xfrm>
            <a:off x="2826720" y="4662366"/>
            <a:ext cx="344762" cy="679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19"/>
          <p:cNvSpPr txBox="1"/>
          <p:nvPr/>
        </p:nvSpPr>
        <p:spPr>
          <a:xfrm>
            <a:off x="3667453" y="4687057"/>
            <a:ext cx="201118" cy="19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14"/>
          <p:cNvSpPr txBox="1"/>
          <p:nvPr/>
        </p:nvSpPr>
        <p:spPr>
          <a:xfrm>
            <a:off x="2071938" y="5337872"/>
            <a:ext cx="49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0.1</a:t>
            </a:r>
            <a:endParaRPr lang="en-US" b="1" dirty="0"/>
          </a:p>
        </p:txBody>
      </p:sp>
      <p:sp>
        <p:nvSpPr>
          <p:cNvPr id="35" name="TextBox 14"/>
          <p:cNvSpPr txBox="1"/>
          <p:nvPr/>
        </p:nvSpPr>
        <p:spPr>
          <a:xfrm>
            <a:off x="3016782" y="5351319"/>
            <a:ext cx="77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0.1</a:t>
            </a:r>
            <a:endParaRPr lang="en-US" b="1" dirty="0"/>
          </a:p>
        </p:txBody>
      </p:sp>
      <p:sp>
        <p:nvSpPr>
          <p:cNvPr id="39" name="TextBox 14"/>
          <p:cNvSpPr txBox="1"/>
          <p:nvPr/>
        </p:nvSpPr>
        <p:spPr>
          <a:xfrm>
            <a:off x="3997151" y="5335277"/>
            <a:ext cx="49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0.2</a:t>
            </a:r>
            <a:endParaRPr lang="en-US" b="1" dirty="0"/>
          </a:p>
        </p:txBody>
      </p:sp>
      <p:sp>
        <p:nvSpPr>
          <p:cNvPr id="40" name="TextBox 14"/>
          <p:cNvSpPr txBox="1"/>
          <p:nvPr/>
        </p:nvSpPr>
        <p:spPr>
          <a:xfrm>
            <a:off x="4856502" y="5321830"/>
            <a:ext cx="49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0.3</a:t>
            </a:r>
            <a:endParaRPr lang="en-US" b="1" dirty="0"/>
          </a:p>
        </p:txBody>
      </p:sp>
      <p:sp>
        <p:nvSpPr>
          <p:cNvPr id="41" name="TextBox 14"/>
          <p:cNvSpPr txBox="1"/>
          <p:nvPr/>
        </p:nvSpPr>
        <p:spPr>
          <a:xfrm>
            <a:off x="5715853" y="5307554"/>
            <a:ext cx="49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0.3</a:t>
            </a:r>
            <a:endParaRPr lang="en-US" b="1" dirty="0"/>
          </a:p>
        </p:txBody>
      </p:sp>
      <p:sp>
        <p:nvSpPr>
          <p:cNvPr id="42" name="TextBox 14"/>
          <p:cNvSpPr txBox="1"/>
          <p:nvPr/>
        </p:nvSpPr>
        <p:spPr>
          <a:xfrm>
            <a:off x="2568001" y="4243879"/>
            <a:ext cx="49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0.2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H="1">
            <a:off x="2850020" y="3685552"/>
            <a:ext cx="351812" cy="480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3201832" y="3659485"/>
            <a:ext cx="953608" cy="1632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14"/>
          <p:cNvSpPr txBox="1"/>
          <p:nvPr/>
        </p:nvSpPr>
        <p:spPr>
          <a:xfrm>
            <a:off x="3064064" y="3199453"/>
            <a:ext cx="49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0.4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47" name="直线箭头连接符 46"/>
          <p:cNvCxnSpPr>
            <a:stCxn id="50" idx="2"/>
          </p:cNvCxnSpPr>
          <p:nvPr/>
        </p:nvCxnSpPr>
        <p:spPr>
          <a:xfrm flipH="1">
            <a:off x="5068444" y="4749858"/>
            <a:ext cx="399378" cy="541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9"/>
          <p:cNvCxnSpPr>
            <a:stCxn id="50" idx="2"/>
          </p:cNvCxnSpPr>
          <p:nvPr/>
        </p:nvCxnSpPr>
        <p:spPr>
          <a:xfrm>
            <a:off x="5467822" y="4749858"/>
            <a:ext cx="491785" cy="590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14"/>
          <p:cNvSpPr txBox="1"/>
          <p:nvPr/>
        </p:nvSpPr>
        <p:spPr>
          <a:xfrm>
            <a:off x="5219790" y="4380526"/>
            <a:ext cx="49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0.6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 flipH="1">
            <a:off x="3587158" y="2662820"/>
            <a:ext cx="411727" cy="465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29"/>
          <p:cNvCxnSpPr/>
          <p:nvPr/>
        </p:nvCxnSpPr>
        <p:spPr>
          <a:xfrm>
            <a:off x="4007879" y="2694904"/>
            <a:ext cx="1125043" cy="1548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14"/>
          <p:cNvSpPr txBox="1"/>
          <p:nvPr/>
        </p:nvSpPr>
        <p:spPr>
          <a:xfrm>
            <a:off x="3807973" y="2325572"/>
            <a:ext cx="49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301846" y="5811351"/>
            <a:ext cx="71093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Average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length:</a:t>
            </a:r>
            <a:r>
              <a:rPr lang="zh-CN" altLang="en-US" dirty="0">
                <a:latin typeface="Comic Sans MS" panose="030F0702030302020204" pitchFamily="66" charset="0"/>
              </a:rPr>
              <a:t>   </a:t>
            </a:r>
            <a:r>
              <a:rPr lang="en-US" altLang="zh-CN" dirty="0">
                <a:latin typeface="Comic Sans MS" panose="030F0702030302020204" pitchFamily="66" charset="0"/>
              </a:rPr>
              <a:t>0.1</a:t>
            </a:r>
            <a:r>
              <a:rPr lang="zh-CN" altLang="en-US" dirty="0">
                <a:latin typeface="Comic Sans MS" panose="030F0702030302020204" pitchFamily="66" charset="0"/>
              </a:rPr>
              <a:t> * </a:t>
            </a:r>
            <a:r>
              <a:rPr lang="en-US" altLang="zh-CN" dirty="0">
                <a:latin typeface="Comic Sans MS" panose="030F0702030302020204" pitchFamily="66" charset="0"/>
              </a:rPr>
              <a:t>3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+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0.1</a:t>
            </a:r>
            <a:r>
              <a:rPr lang="zh-CN" altLang="en-US" dirty="0">
                <a:latin typeface="Comic Sans MS" panose="030F0702030302020204" pitchFamily="66" charset="0"/>
              </a:rPr>
              <a:t> * </a:t>
            </a:r>
            <a:r>
              <a:rPr lang="en-US" altLang="zh-CN" dirty="0">
                <a:latin typeface="Comic Sans MS" panose="030F0702030302020204" pitchFamily="66" charset="0"/>
              </a:rPr>
              <a:t>3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+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0.2</a:t>
            </a:r>
            <a:r>
              <a:rPr lang="zh-CN" altLang="en-US" dirty="0">
                <a:latin typeface="Comic Sans MS" panose="030F0702030302020204" pitchFamily="66" charset="0"/>
              </a:rPr>
              <a:t> * </a:t>
            </a:r>
            <a:r>
              <a:rPr lang="en-US" altLang="zh-CN" dirty="0">
                <a:latin typeface="Comic Sans MS" panose="030F0702030302020204" pitchFamily="66" charset="0"/>
              </a:rPr>
              <a:t>2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+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0.3</a:t>
            </a:r>
            <a:r>
              <a:rPr lang="zh-CN" altLang="en-US" dirty="0">
                <a:latin typeface="Comic Sans MS" panose="030F0702030302020204" pitchFamily="66" charset="0"/>
              </a:rPr>
              <a:t>*</a:t>
            </a:r>
            <a:r>
              <a:rPr lang="en-US" altLang="zh-CN" dirty="0">
                <a:latin typeface="Comic Sans MS" panose="030F0702030302020204" pitchFamily="66" charset="0"/>
              </a:rPr>
              <a:t>2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+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0.3</a:t>
            </a:r>
            <a:r>
              <a:rPr lang="zh-CN" altLang="en-US" dirty="0">
                <a:latin typeface="Comic Sans MS" panose="030F0702030302020204" pitchFamily="66" charset="0"/>
              </a:rPr>
              <a:t> *</a:t>
            </a:r>
            <a:r>
              <a:rPr lang="en-US" altLang="zh-CN" dirty="0">
                <a:latin typeface="Comic Sans MS" panose="030F0702030302020204" pitchFamily="66" charset="0"/>
              </a:rPr>
              <a:t>2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301846" y="6248489"/>
            <a:ext cx="7109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Another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way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to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calculate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it: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0.2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+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0.4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+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0.6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+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1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=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2.2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6" grpId="0"/>
      <p:bldP spid="50" grpId="0"/>
      <p:bldP spid="55" grpId="0"/>
      <p:bldP spid="59" grpId="0"/>
      <p:bldP spid="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Example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II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61200" y="7520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5" name="TextBox 14"/>
          <p:cNvSpPr txBox="1"/>
          <p:nvPr/>
        </p:nvSpPr>
        <p:spPr>
          <a:xfrm>
            <a:off x="495998" y="1486358"/>
            <a:ext cx="85668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Frequencies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0.1,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b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=0.2,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c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=0.4,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d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0.2,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0.2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lang="en-US" sz="2500" dirty="0"/>
          </a:p>
        </p:txBody>
      </p:sp>
      <p:cxnSp>
        <p:nvCxnSpPr>
          <p:cNvPr id="30" name="Straight Arrow Connector 28"/>
          <p:cNvCxnSpPr/>
          <p:nvPr/>
        </p:nvCxnSpPr>
        <p:spPr>
          <a:xfrm flipH="1">
            <a:off x="2309283" y="4660712"/>
            <a:ext cx="517437" cy="630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9"/>
          <p:cNvCxnSpPr/>
          <p:nvPr/>
        </p:nvCxnSpPr>
        <p:spPr>
          <a:xfrm>
            <a:off x="2826720" y="4662366"/>
            <a:ext cx="344762" cy="679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19"/>
          <p:cNvSpPr txBox="1"/>
          <p:nvPr/>
        </p:nvSpPr>
        <p:spPr>
          <a:xfrm>
            <a:off x="3667453" y="4687057"/>
            <a:ext cx="201118" cy="19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14"/>
          <p:cNvSpPr txBox="1"/>
          <p:nvPr/>
        </p:nvSpPr>
        <p:spPr>
          <a:xfrm>
            <a:off x="2071938" y="5342150"/>
            <a:ext cx="49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0.1</a:t>
            </a:r>
            <a:endParaRPr lang="en-US" b="1" dirty="0"/>
          </a:p>
        </p:txBody>
      </p:sp>
      <p:sp>
        <p:nvSpPr>
          <p:cNvPr id="35" name="TextBox 14"/>
          <p:cNvSpPr txBox="1"/>
          <p:nvPr/>
        </p:nvSpPr>
        <p:spPr>
          <a:xfrm>
            <a:off x="3016782" y="5351319"/>
            <a:ext cx="77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0.2</a:t>
            </a:r>
            <a:endParaRPr lang="en-US" b="1" dirty="0"/>
          </a:p>
        </p:txBody>
      </p:sp>
      <p:sp>
        <p:nvSpPr>
          <p:cNvPr id="39" name="TextBox 14"/>
          <p:cNvSpPr txBox="1"/>
          <p:nvPr/>
        </p:nvSpPr>
        <p:spPr>
          <a:xfrm>
            <a:off x="3997151" y="5341159"/>
            <a:ext cx="49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0.4</a:t>
            </a:r>
            <a:endParaRPr lang="en-US" b="1" dirty="0"/>
          </a:p>
        </p:txBody>
      </p:sp>
      <p:sp>
        <p:nvSpPr>
          <p:cNvPr id="40" name="TextBox 14"/>
          <p:cNvSpPr txBox="1"/>
          <p:nvPr/>
        </p:nvSpPr>
        <p:spPr>
          <a:xfrm>
            <a:off x="4856502" y="5311670"/>
            <a:ext cx="49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0.2</a:t>
            </a:r>
            <a:endParaRPr lang="en-US" b="1" dirty="0"/>
          </a:p>
        </p:txBody>
      </p:sp>
      <p:sp>
        <p:nvSpPr>
          <p:cNvPr id="41" name="TextBox 14"/>
          <p:cNvSpPr txBox="1"/>
          <p:nvPr/>
        </p:nvSpPr>
        <p:spPr>
          <a:xfrm>
            <a:off x="5726013" y="5301672"/>
            <a:ext cx="49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0.2</a:t>
            </a:r>
            <a:endParaRPr lang="en-US" b="1" dirty="0"/>
          </a:p>
        </p:txBody>
      </p:sp>
      <p:sp>
        <p:nvSpPr>
          <p:cNvPr id="42" name="TextBox 14"/>
          <p:cNvSpPr txBox="1"/>
          <p:nvPr/>
        </p:nvSpPr>
        <p:spPr>
          <a:xfrm>
            <a:off x="2568001" y="4243879"/>
            <a:ext cx="49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0.3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" name="直线箭头连接符 5"/>
          <p:cNvCxnSpPr>
            <a:stCxn id="46" idx="2"/>
          </p:cNvCxnSpPr>
          <p:nvPr/>
        </p:nvCxnSpPr>
        <p:spPr>
          <a:xfrm flipH="1">
            <a:off x="2850020" y="3568785"/>
            <a:ext cx="462076" cy="596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46" idx="2"/>
          </p:cNvCxnSpPr>
          <p:nvPr/>
        </p:nvCxnSpPr>
        <p:spPr>
          <a:xfrm>
            <a:off x="3312096" y="3568785"/>
            <a:ext cx="843344" cy="1722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14"/>
          <p:cNvSpPr txBox="1"/>
          <p:nvPr/>
        </p:nvSpPr>
        <p:spPr>
          <a:xfrm>
            <a:off x="3064064" y="3199453"/>
            <a:ext cx="49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0.7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47" name="直线箭头连接符 46"/>
          <p:cNvCxnSpPr>
            <a:stCxn id="50" idx="2"/>
          </p:cNvCxnSpPr>
          <p:nvPr/>
        </p:nvCxnSpPr>
        <p:spPr>
          <a:xfrm flipH="1">
            <a:off x="5068444" y="4749858"/>
            <a:ext cx="399378" cy="541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9"/>
          <p:cNvCxnSpPr>
            <a:stCxn id="50" idx="2"/>
          </p:cNvCxnSpPr>
          <p:nvPr/>
        </p:nvCxnSpPr>
        <p:spPr>
          <a:xfrm>
            <a:off x="5467822" y="4749858"/>
            <a:ext cx="491785" cy="590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14"/>
          <p:cNvSpPr txBox="1"/>
          <p:nvPr/>
        </p:nvSpPr>
        <p:spPr>
          <a:xfrm>
            <a:off x="5219790" y="4380526"/>
            <a:ext cx="49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0.4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 flipH="1">
            <a:off x="3635286" y="2694904"/>
            <a:ext cx="442075" cy="465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29"/>
          <p:cNvCxnSpPr/>
          <p:nvPr/>
        </p:nvCxnSpPr>
        <p:spPr>
          <a:xfrm>
            <a:off x="4074160" y="2694904"/>
            <a:ext cx="1155014" cy="1548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14"/>
          <p:cNvSpPr txBox="1"/>
          <p:nvPr/>
        </p:nvSpPr>
        <p:spPr>
          <a:xfrm>
            <a:off x="3966801" y="2325572"/>
            <a:ext cx="49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13478" y="5962615"/>
            <a:ext cx="71093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Average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length:</a:t>
            </a:r>
            <a:r>
              <a:rPr lang="zh-CN" altLang="en-US" dirty="0">
                <a:latin typeface="Comic Sans MS" panose="030F0702030302020204" pitchFamily="66" charset="0"/>
              </a:rPr>
              <a:t>   </a:t>
            </a:r>
            <a:r>
              <a:rPr lang="en-US" altLang="zh-CN" dirty="0">
                <a:latin typeface="Comic Sans MS" panose="030F0702030302020204" pitchFamily="66" charset="0"/>
              </a:rPr>
              <a:t>0.3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+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0.7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+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0.4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+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1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=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2.4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6" grpId="0"/>
      <p:bldP spid="50" grpId="0"/>
      <p:bldP spid="55" grpId="0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Try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It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by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Yourself?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61200" y="7520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5" name="TextBox 14"/>
          <p:cNvSpPr txBox="1"/>
          <p:nvPr/>
        </p:nvSpPr>
        <p:spPr>
          <a:xfrm>
            <a:off x="457200" y="3761175"/>
            <a:ext cx="85668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0.15,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b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=0.15,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c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=0.1,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d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0.2,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0.25,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f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0.15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?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lang="en-US" sz="2500" dirty="0"/>
          </a:p>
        </p:txBody>
      </p:sp>
      <p:sp>
        <p:nvSpPr>
          <p:cNvPr id="24" name="TextBox 14"/>
          <p:cNvSpPr txBox="1"/>
          <p:nvPr/>
        </p:nvSpPr>
        <p:spPr>
          <a:xfrm>
            <a:off x="457199" y="2415270"/>
            <a:ext cx="85668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Minimal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average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length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prefix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codes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for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lang="en-US" sz="2500" dirty="0"/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Time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Complexity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61200" y="7520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5" name="TextBox 14"/>
          <p:cNvSpPr txBox="1"/>
          <p:nvPr/>
        </p:nvSpPr>
        <p:spPr>
          <a:xfrm>
            <a:off x="457198" y="1938216"/>
            <a:ext cx="856683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Data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structure: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priority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queue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(min-heap)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500" dirty="0">
                <a:latin typeface="Comic Sans MS" panose="030F0702030302020204" pitchFamily="66" charset="0"/>
              </a:rPr>
              <a:t>Main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operations: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repeat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times,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kumimoji="1" lang="en-US" altLang="zh-CN" sz="2500" dirty="0">
                <a:latin typeface="Comic Sans MS" panose="030F0702030302020204" pitchFamily="66" charset="0"/>
              </a:rPr>
              <a:t>dequeue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two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minimal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values,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kumimoji="1" lang="en-US" altLang="zh-CN" sz="2500" dirty="0">
                <a:latin typeface="Comic Sans MS" panose="030F0702030302020204" pitchFamily="66" charset="0"/>
              </a:rPr>
              <a:t>enqueue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their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sum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500" dirty="0">
                <a:latin typeface="Comic Sans MS" panose="030F0702030302020204" pitchFamily="66" charset="0"/>
              </a:rPr>
              <a:t>Time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complexity: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O(n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log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</a:t>
            </a:r>
            <a:endParaRPr lang="en-US" sz="2500" dirty="0"/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Summary</a:t>
            </a:r>
            <a:endParaRPr lang="en-US" sz="4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817142" y="2959446"/>
            <a:ext cx="3762504" cy="99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5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3377701" y="2859837"/>
            <a:ext cx="353552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endParaRPr lang="en-US" sz="40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19828" y="2852608"/>
            <a:ext cx="1888735" cy="99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4805" y="2090731"/>
            <a:ext cx="67143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Optimal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Prefix Codes</a:t>
            </a:r>
            <a:endParaRPr lang="en-US" altLang="zh-CN" sz="2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37799" y="3908314"/>
            <a:ext cx="67143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Huffman’s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Algorithm</a:t>
            </a:r>
            <a:endParaRPr lang="en-US" altLang="zh-CN" sz="2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 err="1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SendingTexts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Online</a:t>
            </a:r>
            <a:endParaRPr lang="en-US" sz="4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676" y="2010145"/>
            <a:ext cx="79911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abcd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118682" y="3764762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0101111111000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3839264" y="2795583"/>
            <a:ext cx="579975" cy="74416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876829" y="4494878"/>
            <a:ext cx="579975" cy="74416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6"/>
          <p:cNvSpPr/>
          <p:nvPr/>
        </p:nvSpPr>
        <p:spPr>
          <a:xfrm>
            <a:off x="171243" y="5492107"/>
            <a:ext cx="79911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abcd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" name="矩形 6"/>
          <p:cNvSpPr/>
          <p:nvPr/>
        </p:nvSpPr>
        <p:spPr>
          <a:xfrm>
            <a:off x="-1966141" y="2770693"/>
            <a:ext cx="79911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Encode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-1966141" y="4494878"/>
            <a:ext cx="79911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Decode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2" grpId="0" animBg="1"/>
      <p:bldP spid="9" grpId="0" animBg="1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5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Straightforward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Encoding</a:t>
            </a:r>
            <a:endParaRPr lang="en-US" sz="4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55" y="3100282"/>
            <a:ext cx="79911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consider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alphabet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{a, b, c, …, z}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028528" y="4972791"/>
            <a:ext cx="62804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Standard way:   ⎡log 26⎤ = 5 bits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2950" y="2250812"/>
            <a:ext cx="79911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represent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each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letter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using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bits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654" y="3958643"/>
            <a:ext cx="79911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how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many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bits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needed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for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each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letter?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5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Straightforward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Encoding</a:t>
            </a:r>
            <a:endParaRPr lang="en-US" sz="4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02896" y="1711242"/>
            <a:ext cx="263491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 -&gt; 00000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02896" y="2332355"/>
            <a:ext cx="263491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 -&gt; 00001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02896" y="2905540"/>
            <a:ext cx="263491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 -&gt; 00010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02896" y="3531016"/>
            <a:ext cx="263491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 -&gt; 00011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02896" y="4187267"/>
            <a:ext cx="263491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……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02896" y="4899569"/>
            <a:ext cx="263491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z -&gt; 11010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8" name="矩形 6"/>
          <p:cNvSpPr/>
          <p:nvPr/>
        </p:nvSpPr>
        <p:spPr>
          <a:xfrm>
            <a:off x="576427" y="1751922"/>
            <a:ext cx="79911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Encode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“love”?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1" name="矩形 6"/>
          <p:cNvSpPr/>
          <p:nvPr/>
        </p:nvSpPr>
        <p:spPr>
          <a:xfrm>
            <a:off x="1410618" y="3919571"/>
            <a:ext cx="79911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 pitchFamily="66" charset="0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Decode</a:t>
            </a:r>
            <a:r>
              <a:rPr lang="zh-CN" altLang="en-US" sz="3000" dirty="0">
                <a:latin typeface="Comic Sans MS" panose="030F0702030302020204" pitchFamily="66" charset="0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 pitchFamily="66" charset="0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“</a:t>
            </a:r>
            <a:r>
              <a:rPr lang="en-US" altLang="zh-CN" sz="3000" dirty="0">
                <a:latin typeface="Comic Sans MS" panose="030F0702030302020204" pitchFamily="66" charset="0"/>
              </a:rPr>
              <a:t>0111101011</a:t>
            </a:r>
            <a:r>
              <a:rPr lang="en-US" altLang="zh-CN" sz="3000" dirty="0">
                <a:latin typeface="Comic Sans MS" panose="030F0702030302020204" pitchFamily="66" charset="0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”?</a:t>
            </a:r>
            <a:endParaRPr lang="en-US" altLang="zh-CN" sz="3000" dirty="0">
              <a:latin typeface="Comic Sans MS" panose="030F0702030302020204" pitchFamily="66" charset="0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2" name="矩形 6"/>
          <p:cNvSpPr/>
          <p:nvPr/>
        </p:nvSpPr>
        <p:spPr>
          <a:xfrm>
            <a:off x="1905001" y="2828596"/>
            <a:ext cx="79911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sz="3000" dirty="0">
                <a:latin typeface="Comic Sans MS" panose="030F0702030302020204" pitchFamily="66" charset="0"/>
              </a:rPr>
              <a:t>01100011111011000101</a:t>
            </a:r>
            <a:endParaRPr lang="en-US" altLang="zh-CN" sz="3000" dirty="0">
              <a:latin typeface="Comic Sans MS" panose="030F0702030302020204" pitchFamily="66" charset="0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3" name="矩形 6"/>
          <p:cNvSpPr/>
          <p:nvPr/>
        </p:nvSpPr>
        <p:spPr>
          <a:xfrm>
            <a:off x="2174795" y="3792644"/>
            <a:ext cx="79911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3000" dirty="0">
              <a:latin typeface="Comic Sans MS" panose="030F0702030302020204" pitchFamily="66" charset="0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4" name="矩形 6"/>
          <p:cNvSpPr/>
          <p:nvPr/>
        </p:nvSpPr>
        <p:spPr>
          <a:xfrm>
            <a:off x="1568117" y="4822625"/>
            <a:ext cx="79911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 pitchFamily="66" charset="0"/>
                <a:sym typeface="Comic Sans MS" panose="030F0702030302020204"/>
              </a:rPr>
              <a:t>ok</a:t>
            </a:r>
            <a:endParaRPr lang="en-US" altLang="zh-CN" sz="3000" dirty="0">
              <a:latin typeface="Comic Sans MS" panose="030F0702030302020204" pitchFamily="66" charset="0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4" grpId="0"/>
      <p:bldP spid="15" grpId="0"/>
      <p:bldP spid="17" grpId="0"/>
      <p:bldP spid="18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Shorter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Encoding</a:t>
            </a:r>
            <a:r>
              <a:rPr 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?</a:t>
            </a:r>
            <a:endParaRPr lang="en-US" sz="4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2211405" y="2566645"/>
            <a:ext cx="79911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No,  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9" name="矩形 6"/>
          <p:cNvSpPr/>
          <p:nvPr/>
        </p:nvSpPr>
        <p:spPr>
          <a:xfrm>
            <a:off x="695654" y="3933230"/>
            <a:ext cx="79911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if each letter appears equally likely.  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Different Frequencies?</a:t>
            </a:r>
            <a:endParaRPr lang="en-US" sz="4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194264" y="2165953"/>
            <a:ext cx="79911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“a”    10%  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矩形 6"/>
          <p:cNvSpPr/>
          <p:nvPr/>
        </p:nvSpPr>
        <p:spPr>
          <a:xfrm>
            <a:off x="695654" y="2136340"/>
            <a:ext cx="79911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“b”  2%  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6" name="矩形 6"/>
          <p:cNvSpPr/>
          <p:nvPr/>
        </p:nvSpPr>
        <p:spPr>
          <a:xfrm>
            <a:off x="2585572" y="2109205"/>
            <a:ext cx="79911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“c”    3%  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矩形 6"/>
          <p:cNvSpPr/>
          <p:nvPr/>
        </p:nvSpPr>
        <p:spPr>
          <a:xfrm>
            <a:off x="124364" y="2799372"/>
            <a:ext cx="79911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…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0" name="矩形 6"/>
          <p:cNvSpPr/>
          <p:nvPr/>
        </p:nvSpPr>
        <p:spPr>
          <a:xfrm>
            <a:off x="0" y="3899523"/>
            <a:ext cx="799114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more frequent letters: fewer bits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" name="矩形 6"/>
          <p:cNvSpPr/>
          <p:nvPr/>
        </p:nvSpPr>
        <p:spPr>
          <a:xfrm>
            <a:off x="-213956" y="4684203"/>
            <a:ext cx="7991146" cy="475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less frequent letters: more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bits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/>
      <p:bldP spid="8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5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Variable-Length Encoding Schemes</a:t>
            </a:r>
            <a:endParaRPr lang="en-US" sz="35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矩形 6"/>
          <p:cNvSpPr/>
          <p:nvPr/>
        </p:nvSpPr>
        <p:spPr>
          <a:xfrm>
            <a:off x="457200" y="2090605"/>
            <a:ext cx="222215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a -&gt; 01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0" name="矩形 6"/>
          <p:cNvSpPr/>
          <p:nvPr/>
        </p:nvSpPr>
        <p:spPr>
          <a:xfrm>
            <a:off x="1284642" y="2587073"/>
            <a:ext cx="79911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00101110 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" name="矩形 6"/>
          <p:cNvSpPr/>
          <p:nvPr/>
        </p:nvSpPr>
        <p:spPr>
          <a:xfrm>
            <a:off x="3512573" y="4735106"/>
            <a:ext cx="79911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Ambiguity!!</a:t>
            </a:r>
            <a:endParaRPr lang="en-US" altLang="zh-CN" sz="3000" dirty="0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986192" y="4353658"/>
            <a:ext cx="79911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bad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1158" y="2870540"/>
            <a:ext cx="26549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 -&gt; 001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6192" y="3627110"/>
            <a:ext cx="15007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-&gt;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011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7466" y="4357571"/>
            <a:ext cx="15295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-&gt;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110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86192" y="5046569"/>
            <a:ext cx="1340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-&gt;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10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4" name="矩形 6"/>
          <p:cNvSpPr/>
          <p:nvPr/>
        </p:nvSpPr>
        <p:spPr>
          <a:xfrm>
            <a:off x="986192" y="1777116"/>
            <a:ext cx="79911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Encode   “bad” ?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5" name="矩形 6"/>
          <p:cNvSpPr/>
          <p:nvPr/>
        </p:nvSpPr>
        <p:spPr>
          <a:xfrm>
            <a:off x="1523425" y="3454560"/>
            <a:ext cx="79911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Decode   “00101110” ?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84527" y="5050761"/>
            <a:ext cx="8194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bce</a:t>
            </a:r>
            <a:endParaRPr lang="zh-CN" altLang="en-US" sz="3000" dirty="0"/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7" grpId="0"/>
      <p:bldP spid="2" grpId="0"/>
      <p:bldP spid="9" grpId="0"/>
      <p:bldP spid="13" grpId="0"/>
      <p:bldP spid="14" grpId="0"/>
      <p:bldP spid="15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Avoid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Ambiguity: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Prefix Codes</a:t>
            </a:r>
            <a:endParaRPr lang="en-US" sz="4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" name="矩形 6"/>
          <p:cNvSpPr/>
          <p:nvPr/>
        </p:nvSpPr>
        <p:spPr>
          <a:xfrm>
            <a:off x="1056601" y="3236853"/>
            <a:ext cx="79911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cabed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52237" y="4767707"/>
            <a:ext cx="7991146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No encoding string is a prefix of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another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encoding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string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3" name="矩形 6"/>
          <p:cNvSpPr/>
          <p:nvPr/>
        </p:nvSpPr>
        <p:spPr>
          <a:xfrm>
            <a:off x="1340615" y="1947008"/>
            <a:ext cx="79911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Decode   “001110001001” ?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矩形 6"/>
          <p:cNvSpPr/>
          <p:nvPr/>
        </p:nvSpPr>
        <p:spPr>
          <a:xfrm>
            <a:off x="229536" y="2071308"/>
            <a:ext cx="222215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a -&gt; 11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9219" y="2881787"/>
            <a:ext cx="26549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 -&gt; 000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9838" y="3643350"/>
            <a:ext cx="156164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-&gt;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001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1922" y="4389150"/>
            <a:ext cx="13564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-&gt;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01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3898" y="5174905"/>
            <a:ext cx="1340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-&gt;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10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13" grpId="0"/>
      <p:bldP spid="8" grpId="0"/>
      <p:bldP spid="10" grpId="0"/>
      <p:bldP spid="12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3472</Words>
  <Application>WPS 演示</Application>
  <PresentationFormat>全屏显示(4:3)</PresentationFormat>
  <Paragraphs>463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宋体</vt:lpstr>
      <vt:lpstr>Wingdings</vt:lpstr>
      <vt:lpstr>Arial</vt:lpstr>
      <vt:lpstr>Comic Sans MS</vt:lpstr>
      <vt:lpstr>Comic Sans MS</vt:lpstr>
      <vt:lpstr>微软雅黑</vt:lpstr>
      <vt:lpstr>Arial Unicode MS</vt:lpstr>
      <vt:lpstr>Calibri</vt:lpstr>
      <vt:lpstr>Office Theme</vt:lpstr>
      <vt:lpstr>PowerPoint 演示文稿</vt:lpstr>
      <vt:lpstr>Part I:  The Problem</vt:lpstr>
      <vt:lpstr>SendingTexts Online</vt:lpstr>
      <vt:lpstr>The Straightforward Encoding</vt:lpstr>
      <vt:lpstr>The Straightforward Encoding</vt:lpstr>
      <vt:lpstr>Shorter Encoding?</vt:lpstr>
      <vt:lpstr>Different Frequencies?</vt:lpstr>
      <vt:lpstr>Variable-Length Encoding Schemes</vt:lpstr>
      <vt:lpstr>Avoid Ambiguity: Prefix Codes</vt:lpstr>
      <vt:lpstr>The Decoding Tree </vt:lpstr>
      <vt:lpstr>Average Length of Encoding A Letter</vt:lpstr>
      <vt:lpstr>Optimal Prefix Codes</vt:lpstr>
      <vt:lpstr>Part II: The Algorithm</vt:lpstr>
      <vt:lpstr>n=2</vt:lpstr>
      <vt:lpstr>n=3</vt:lpstr>
      <vt:lpstr>n=4</vt:lpstr>
      <vt:lpstr>n=4</vt:lpstr>
      <vt:lpstr>Another Look at the Best Solution</vt:lpstr>
      <vt:lpstr>n=5</vt:lpstr>
      <vt:lpstr>Recall the Observation: </vt:lpstr>
      <vt:lpstr>Reduce to 4 frequencies</vt:lpstr>
      <vt:lpstr>Huffman’s Algorithm</vt:lpstr>
      <vt:lpstr>Example I</vt:lpstr>
      <vt:lpstr>Example II</vt:lpstr>
      <vt:lpstr>Try It by Yourself?</vt:lpstr>
      <vt:lpstr>Time Complexity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Siyao Guo</dc:creator>
  <cp:lastModifiedBy>Nathan</cp:lastModifiedBy>
  <cp:revision>88</cp:revision>
  <dcterms:created xsi:type="dcterms:W3CDTF">2020-10-04T00:44:00Z</dcterms:created>
  <dcterms:modified xsi:type="dcterms:W3CDTF">2020-10-19T14:13:18Z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