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70" r:id="rId5"/>
    <p:sldId id="573" r:id="rId6"/>
    <p:sldId id="613" r:id="rId7"/>
    <p:sldId id="614" r:id="rId8"/>
    <p:sldId id="615" r:id="rId9"/>
    <p:sldId id="616" r:id="rId10"/>
    <p:sldId id="617" r:id="rId11"/>
    <p:sldId id="619" r:id="rId12"/>
    <p:sldId id="620" r:id="rId13"/>
    <p:sldId id="622" r:id="rId14"/>
    <p:sldId id="618" r:id="rId15"/>
    <p:sldId id="621" r:id="rId16"/>
    <p:sldId id="408" r:id="rId17"/>
    <p:sldId id="623" r:id="rId18"/>
    <p:sldId id="625" r:id="rId19"/>
    <p:sldId id="626" r:id="rId20"/>
    <p:sldId id="627" r:id="rId21"/>
    <p:sldId id="628" r:id="rId22"/>
    <p:sldId id="630" r:id="rId23"/>
    <p:sldId id="629" r:id="rId24"/>
    <p:sldId id="632" r:id="rId25"/>
    <p:sldId id="63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Huffman Coding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(|S|&gt;2)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7359" y="182399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Let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y,z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be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symbols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lowest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y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z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290942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Remove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y,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frequency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w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y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z</a:t>
            </a:r>
            <a:r>
              <a:rPr kumimoji="1" lang="zh-CN" altLang="en-US" sz="24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1675" y="38935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Solve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this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problem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recursively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get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back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T’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3032" y="4888086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T’,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leaves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y,z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leaf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(so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internal)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7706" y="2195953"/>
            <a:ext cx="68983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Repeat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until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only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one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variable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left: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1.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Make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two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variables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with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smallest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frequencies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siblings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2.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Replace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them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by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their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parent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node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latin typeface="Comic Sans MS" panose="030F0702030302020204" pitchFamily="66" charset="0"/>
              </a:rPr>
              <a:t>    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70" y="1541305"/>
            <a:ext cx="8523430" cy="4266302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Correctness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Prove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Induction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4805" y="2090731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Base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case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(optimal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only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symbols)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0422" y="4078475"/>
            <a:ext cx="6714389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Inductive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Step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(optimal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n-1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symbols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=&gt;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symbols)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Base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Case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1077" y="5447518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668" y="196922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Huffman’s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algorithm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returns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65130" y="2859837"/>
            <a:ext cx="2590675" cy="2104061"/>
            <a:chOff x="3253385" y="2769807"/>
            <a:chExt cx="2590675" cy="2104061"/>
          </a:xfrm>
        </p:grpSpPr>
        <p:cxnSp>
          <p:nvCxnSpPr>
            <p:cNvPr id="21" name="Straight Arrow Connector 2"/>
            <p:cNvCxnSpPr/>
            <p:nvPr/>
          </p:nvCxnSpPr>
          <p:spPr>
            <a:xfrm flipH="1">
              <a:off x="3515392" y="3276033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6"/>
            <p:cNvCxnSpPr/>
            <p:nvPr/>
          </p:nvCxnSpPr>
          <p:spPr>
            <a:xfrm>
              <a:off x="4422703" y="3276033"/>
              <a:ext cx="684223" cy="1087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2"/>
            <p:cNvSpPr txBox="1"/>
            <p:nvPr/>
          </p:nvSpPr>
          <p:spPr>
            <a:xfrm>
              <a:off x="3253385" y="4504536"/>
              <a:ext cx="77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en-US" baseline="-25000" dirty="0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066586" y="4472065"/>
              <a:ext cx="77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baseline="-25000" dirty="0"/>
                <a:t>2</a:t>
              </a:r>
              <a:endParaRPr lang="en-US" baseline="-25000" dirty="0"/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3935395" y="2769807"/>
              <a:ext cx="77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en-US" baseline="-25000" dirty="0"/>
            </a:p>
          </p:txBody>
        </p:sp>
        <p:sp>
          <p:nvSpPr>
            <p:cNvPr id="26" name="TextBox 16"/>
            <p:cNvSpPr txBox="1"/>
            <p:nvPr/>
          </p:nvSpPr>
          <p:spPr>
            <a:xfrm>
              <a:off x="3523379" y="3601485"/>
              <a:ext cx="77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aseline="-25000" dirty="0"/>
                <a:t>0</a:t>
              </a:r>
              <a:endParaRPr lang="en-US" baseline="-25000" dirty="0"/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4956476" y="3601485"/>
              <a:ext cx="77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aseline="-25000" dirty="0"/>
                <a:t>1</a:t>
              </a:r>
              <a:endParaRPr lang="en-US" baseline="-25000" dirty="0"/>
            </a:p>
          </p:txBody>
        </p:sp>
      </p:grp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Inductive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Step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12805" y="1931648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Lemma: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suppose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2400" dirty="0">
              <a:latin typeface="Comic Sans MS" panose="030F0702030302020204" pitchFamily="66" charset="0"/>
            </a:endParaRPr>
          </a:p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n-2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f’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4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:=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+f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835" y="3543935"/>
            <a:ext cx="6031230" cy="14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then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2400" dirty="0">
              <a:latin typeface="Comic Sans MS" panose="030F0702030302020204" pitchFamily="66" charset="0"/>
            </a:endParaRPr>
          </a:p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   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740" y="4990753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where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4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are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smallest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among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,…,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obtained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adding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leaves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f’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Comparing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Average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Length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941" y="421258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AL(T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f’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4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三角形 1"/>
          <p:cNvSpPr/>
          <p:nvPr/>
        </p:nvSpPr>
        <p:spPr>
          <a:xfrm>
            <a:off x="1682758" y="1947263"/>
            <a:ext cx="1331150" cy="1057084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5579646" y="1975807"/>
            <a:ext cx="1331150" cy="1057084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9649" y="3048345"/>
            <a:ext cx="1960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f’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6579998" y="3030475"/>
            <a:ext cx="227898" cy="370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6400800" y="3015984"/>
            <a:ext cx="179198" cy="36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15445" y="3372883"/>
            <a:ext cx="1960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4778" y="3362859"/>
            <a:ext cx="1960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645" y="4999516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AL(T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(D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1)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(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D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1)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007" y="577960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AL(T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AL(T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kumimoji="1" lang="en-US" altLang="zh-CN" sz="24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Optimality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</a:t>
            </a:r>
            <a:r>
              <a:rPr kumimoji="1" lang="en-US" altLang="zh-CN" sz="3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Optimality of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</a:t>
            </a:r>
            <a:r>
              <a:rPr kumimoji="1" lang="en-US" altLang="zh-CN" sz="3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743461" y="3475975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63" y="53436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AL(T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AL(T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AL(T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 -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AL(T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146" y="2029756"/>
            <a:ext cx="8494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 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siblings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32363" y="3425078"/>
            <a:ext cx="1988886" cy="1148972"/>
            <a:chOff x="4632363" y="3425078"/>
            <a:chExt cx="1988886" cy="1148972"/>
          </a:xfrm>
        </p:grpSpPr>
        <p:sp>
          <p:nvSpPr>
            <p:cNvPr id="2" name="三角形 1"/>
            <p:cNvSpPr/>
            <p:nvPr/>
          </p:nvSpPr>
          <p:spPr>
            <a:xfrm>
              <a:off x="5290099" y="3425078"/>
              <a:ext cx="1331150" cy="1057084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32363" y="4112385"/>
              <a:ext cx="19601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latin typeface="Comic Sans MS" panose="030F0702030302020204" pitchFamily="66" charset="0"/>
                </a:rPr>
                <a:t>             </a:t>
              </a:r>
              <a:r>
                <a:rPr kumimoji="1" lang="en-US" altLang="zh-CN" sz="2400" dirty="0">
                  <a:latin typeface="Comic Sans MS" panose="030F0702030302020204" pitchFamily="66" charset="0"/>
                </a:rPr>
                <a:t>f’</a:t>
              </a:r>
              <a:r>
                <a:rPr kumimoji="1" lang="en-US" altLang="zh-CN" sz="2400" baseline="-25000" dirty="0">
                  <a:latin typeface="Comic Sans MS" panose="030F0702030302020204" pitchFamily="66" charset="0"/>
                </a:rPr>
                <a:t>n-1</a:t>
              </a:r>
              <a:endParaRPr kumimoji="1" lang="en-US" altLang="zh-CN" sz="2400" baseline="-25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4090817" y="380282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5926" y="1399251"/>
            <a:ext cx="6588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9982" y="5883799"/>
            <a:ext cx="6588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then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,…,f’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3184" y="1398805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(AL(T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AL(T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2258" y="2673961"/>
            <a:ext cx="8494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,…,f’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n-1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57356" y="3395289"/>
            <a:ext cx="2503407" cy="1721367"/>
            <a:chOff x="70890" y="2818773"/>
            <a:chExt cx="2503407" cy="1721367"/>
          </a:xfrm>
        </p:grpSpPr>
        <p:sp>
          <p:nvSpPr>
            <p:cNvPr id="17" name="矩形 16"/>
            <p:cNvSpPr/>
            <p:nvPr/>
          </p:nvSpPr>
          <p:spPr>
            <a:xfrm>
              <a:off x="70890" y="4078474"/>
              <a:ext cx="19601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latin typeface="Comic Sans MS" panose="030F0702030302020204" pitchFamily="66" charset="0"/>
                </a:rPr>
                <a:t>             </a:t>
              </a:r>
              <a:r>
                <a:rPr kumimoji="1" lang="en-US" altLang="zh-CN" sz="2400" dirty="0">
                  <a:latin typeface="Comic Sans MS" panose="030F0702030302020204" pitchFamily="66" charset="0"/>
                </a:rPr>
                <a:t>f</a:t>
              </a:r>
              <a:r>
                <a:rPr kumimoji="1" lang="en-US" altLang="zh-CN" sz="2400" baseline="-25000" dirty="0">
                  <a:latin typeface="Comic Sans MS" panose="030F0702030302020204" pitchFamily="66" charset="0"/>
                </a:rPr>
                <a:t>n-1</a:t>
              </a:r>
              <a:endParaRPr kumimoji="1" lang="en-US" altLang="zh-CN" sz="2400" baseline="-250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87476" y="2818773"/>
              <a:ext cx="2186821" cy="1721367"/>
              <a:chOff x="328032" y="2883602"/>
              <a:chExt cx="2186821" cy="1721367"/>
            </a:xfrm>
          </p:grpSpPr>
          <p:sp>
            <p:nvSpPr>
              <p:cNvPr id="10" name="三角形 9"/>
              <p:cNvSpPr/>
              <p:nvPr/>
            </p:nvSpPr>
            <p:spPr>
              <a:xfrm>
                <a:off x="907133" y="2883602"/>
                <a:ext cx="1331150" cy="1057084"/>
              </a:xfrm>
              <a:prstGeom prst="triangl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箭头连接符 5"/>
              <p:cNvCxnSpPr/>
              <p:nvPr/>
            </p:nvCxnSpPr>
            <p:spPr>
              <a:xfrm>
                <a:off x="1751906" y="3924849"/>
                <a:ext cx="227898" cy="370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/>
              <p:cNvCxnSpPr/>
              <p:nvPr/>
            </p:nvCxnSpPr>
            <p:spPr>
              <a:xfrm flipH="1">
                <a:off x="1572708" y="3928723"/>
                <a:ext cx="179198" cy="366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554699" y="4143304"/>
                <a:ext cx="19601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latin typeface="Comic Sans MS" panose="030F0702030302020204" pitchFamily="66" charset="0"/>
                  </a:rPr>
                  <a:t>             </a:t>
                </a:r>
                <a:r>
                  <a:rPr kumimoji="1" lang="en-US" altLang="zh-CN" sz="2400" dirty="0" err="1">
                    <a:latin typeface="Comic Sans MS" panose="030F0702030302020204" pitchFamily="66" charset="0"/>
                  </a:rPr>
                  <a:t>f</a:t>
                </a:r>
                <a:r>
                  <a:rPr kumimoji="1" lang="en-US" altLang="zh-CN" sz="2400" baseline="-25000" dirty="0" err="1">
                    <a:latin typeface="Comic Sans MS" panose="030F0702030302020204" pitchFamily="66" charset="0"/>
                  </a:rPr>
                  <a:t>n</a:t>
                </a:r>
                <a:endParaRPr kumimoji="1" lang="en-US" altLang="zh-CN" sz="2400" baseline="-25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8032" y="3532369"/>
                <a:ext cx="19601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latin typeface="Comic Sans MS" panose="030F0702030302020204" pitchFamily="66" charset="0"/>
                  </a:rPr>
                  <a:t>             </a:t>
                </a:r>
                <a:r>
                  <a:rPr kumimoji="1" lang="en-US" altLang="zh-CN" sz="2400" dirty="0">
                    <a:latin typeface="Comic Sans MS" panose="030F0702030302020204" pitchFamily="66" charset="0"/>
                  </a:rPr>
                  <a:t>f’</a:t>
                </a:r>
                <a:r>
                  <a:rPr kumimoji="1" lang="en-US" altLang="zh-CN" sz="2400" baseline="-25000" dirty="0">
                    <a:latin typeface="Comic Sans MS" panose="030F0702030302020204" pitchFamily="66" charset="0"/>
                  </a:rPr>
                  <a:t>n-1</a:t>
                </a:r>
                <a:endParaRPr kumimoji="1" lang="en-US" altLang="zh-CN" sz="2400" baseline="-25000" dirty="0">
                  <a:latin typeface="Comic Sans MS" panose="030F0702030302020204" pitchFamily="66" charset="0"/>
                </a:endParaRPr>
              </a:p>
            </p:txBody>
          </p:sp>
        </p:grpSp>
      </p:grp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3" grpId="0" animBg="1"/>
      <p:bldP spid="19" grpId="0"/>
      <p:bldP spid="22" grpId="0"/>
      <p:bldP spid="8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III: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Ternary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Problem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&amp;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Algorithm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Ternary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48934"/>
            <a:ext cx="8399929" cy="3919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”ternary”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hard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disks: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each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cell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store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values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0,1,2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instead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just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prefix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codes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over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0,1,2?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zh-CN" altLang="en-US" sz="28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 Prefix Codes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over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{0,1,2}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n symbols with frequencies </a:t>
                </a: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   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…,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s.t.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</a:t>
                </a:r>
                <a:r>
                  <a:rPr lang="en-US" altLang="zh-CN" sz="32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Output:    a ternary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tree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 with n leaves      </a:t>
                </a: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                minimizes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the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average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length</a:t>
                </a: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zh-CN" altLang="en-US" sz="28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  <a:blipFill rotWithShape="1">
                <a:blip r:embed="rId1"/>
                <a:stretch>
                  <a:fillRect l="-1662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6">
                <a:extLst>
                  <a:ext uri="{FF2B5EF4-FFF2-40B4-BE49-F238E27FC236}">
                    <ele attr="{F3FEE7C4-A0A1-7E4A-AEA0-D5D7C58673AB}"/>
                  </a:ext>
                </a:extLst>
              </p:cNvPr>
              <p:cNvSpPr/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US" altLang="zh-CN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25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f</a:t>
                </a:r>
                <a:r>
                  <a:rPr lang="en-US" altLang="zh-CN" sz="25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depth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T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</a:t>
                </a:r>
              </a:p>
            </p:txBody>
          </p:sp>
        </mc:Choice>
        <mc:Fallback>
          <p:sp>
            <p:nvSpPr>
              <p:cNvPr id="4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Modify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023678"/>
            <a:ext cx="83999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Algorithm?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2800" baseline="-25000" dirty="0">
              <a:latin typeface="Comic Sans MS" panose="030F0702030302020204" pitchFamily="66" charset="0"/>
            </a:endParaRPr>
          </a:p>
          <a:p>
            <a:endParaRPr kumimoji="1" lang="en-US" altLang="zh-CN" sz="2800" baseline="-25000" dirty="0">
              <a:latin typeface="Comic Sans MS" panose="030F0702030302020204" pitchFamily="66" charset="0"/>
            </a:endParaRPr>
          </a:p>
          <a:p>
            <a:r>
              <a:rPr kumimoji="1" lang="en-US" altLang="zh-CN" sz="28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complexity?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endParaRPr kumimoji="1" lang="en-US" altLang="zh-CN" sz="2800" dirty="0">
              <a:latin typeface="Comic Sans MS" panose="030F0702030302020204" pitchFamily="66" charset="0"/>
            </a:endParaRPr>
          </a:p>
          <a:p>
            <a:endParaRPr kumimoji="1" lang="en-US" altLang="zh-CN" sz="2800" dirty="0">
              <a:latin typeface="Comic Sans MS" panose="030F0702030302020204" pitchFamily="66" charset="0"/>
            </a:endParaRPr>
          </a:p>
          <a:p>
            <a:endParaRPr kumimoji="1" lang="en-US" altLang="zh-CN" sz="2800" dirty="0">
              <a:latin typeface="Comic Sans MS" panose="030F0702030302020204" pitchFamily="66" charset="0"/>
            </a:endParaRPr>
          </a:p>
          <a:p>
            <a:r>
              <a:rPr kumimoji="1" lang="en-US" altLang="zh-CN" sz="2800" dirty="0">
                <a:latin typeface="Comic Sans MS" panose="030F0702030302020204" pitchFamily="66" charset="0"/>
              </a:rPr>
              <a:t>Proof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correctness?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endParaRPr kumimoji="1" lang="zh-CN" altLang="en-US" sz="28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Coding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1847097"/>
            <a:ext cx="83999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Huffman’s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Algorithm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(recursion)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Correctness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(prove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induction)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Ternary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Huffman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 Prefix Codes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n symbols with frequencies </a:t>
                </a: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   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…,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s.t.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</a:t>
                </a:r>
                <a:r>
                  <a:rPr lang="en-US" altLang="zh-CN" sz="32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Output:    a binary tree T with n leaves      </a:t>
                </a: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                minimizes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the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average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length</a:t>
                </a: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zh-CN" altLang="en-US" sz="28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  <a:blipFill rotWithShape="1">
                <a:blip r:embed="rId1"/>
                <a:stretch>
                  <a:fillRect l="-1662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6">
                <a:extLst>
                  <a:ext uri="{FF2B5EF4-FFF2-40B4-BE49-F238E27FC236}">
                    <ele attr="{F3FEE7C4-A0A1-7E4A-AEA0-D5D7C58673AB}"/>
                  </a:ext>
                </a:extLst>
              </p:cNvPr>
              <p:cNvSpPr/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US" altLang="zh-CN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25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f</a:t>
                </a:r>
                <a:r>
                  <a:rPr lang="en-US" altLang="zh-CN" sz="25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depth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T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</a:t>
                </a:r>
              </a:p>
            </p:txBody>
          </p:sp>
        </mc:Choice>
        <mc:Fallback>
          <p:sp>
            <p:nvSpPr>
              <p:cNvPr id="4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" y="1811308"/>
            <a:ext cx="82296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An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optimal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solution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should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be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full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binary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tree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every internal node has two children)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5288260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otherwise,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directly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connecting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v’s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(single)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child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its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parent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gives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better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solution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8058" y="5694136"/>
            <a:ext cx="56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01542" y="2975437"/>
            <a:ext cx="1612001" cy="1998383"/>
            <a:chOff x="1701542" y="2975437"/>
            <a:chExt cx="1612001" cy="1998383"/>
          </a:xfrm>
        </p:grpSpPr>
        <p:cxnSp>
          <p:nvCxnSpPr>
            <p:cNvPr id="11" name="Straight Arrow Connector 20"/>
            <p:cNvCxnSpPr/>
            <p:nvPr/>
          </p:nvCxnSpPr>
          <p:spPr>
            <a:xfrm>
              <a:off x="2185324" y="3077536"/>
              <a:ext cx="483781" cy="7847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3"/>
            <p:cNvCxnSpPr/>
            <p:nvPr/>
          </p:nvCxnSpPr>
          <p:spPr>
            <a:xfrm>
              <a:off x="2669105" y="3831618"/>
              <a:ext cx="644438" cy="90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6"/>
            <p:cNvSpPr txBox="1"/>
            <p:nvPr/>
          </p:nvSpPr>
          <p:spPr>
            <a:xfrm>
              <a:off x="1701542" y="2975437"/>
              <a:ext cx="48378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u</a:t>
              </a:r>
              <a:endParaRPr lang="en-US" sz="1350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2185323" y="3798209"/>
              <a:ext cx="48378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v</a:t>
              </a:r>
              <a:endParaRPr lang="en-US" sz="1350" dirty="0"/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2839298" y="4673738"/>
              <a:ext cx="31893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w</a:t>
              </a:r>
              <a:endParaRPr lang="en-US" sz="135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61525" y="3125478"/>
            <a:ext cx="2743645" cy="1557095"/>
            <a:chOff x="4861525" y="3125478"/>
            <a:chExt cx="2743645" cy="1557095"/>
          </a:xfrm>
        </p:grpSpPr>
        <p:cxnSp>
          <p:nvCxnSpPr>
            <p:cNvPr id="9" name="Straight Arrow Connector 23"/>
            <p:cNvCxnSpPr/>
            <p:nvPr/>
          </p:nvCxnSpPr>
          <p:spPr>
            <a:xfrm>
              <a:off x="5266067" y="3370547"/>
              <a:ext cx="644438" cy="90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6"/>
            <p:cNvSpPr txBox="1"/>
            <p:nvPr/>
          </p:nvSpPr>
          <p:spPr>
            <a:xfrm>
              <a:off x="4861525" y="3125478"/>
              <a:ext cx="48378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u</a:t>
              </a:r>
              <a:endParaRPr lang="en-US" sz="1350" dirty="0"/>
            </a:p>
          </p:txBody>
        </p:sp>
        <p:sp>
          <p:nvSpPr>
            <p:cNvPr id="17" name="TextBox 26"/>
            <p:cNvSpPr txBox="1"/>
            <p:nvPr/>
          </p:nvSpPr>
          <p:spPr>
            <a:xfrm flipH="1">
              <a:off x="5830459" y="4382491"/>
              <a:ext cx="177471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w</a:t>
              </a:r>
              <a:endParaRPr lang="en-US" sz="1350" dirty="0"/>
            </a:p>
          </p:txBody>
        </p:sp>
      </p:grpSp>
      <p:sp>
        <p:nvSpPr>
          <p:cNvPr id="2" name="右箭头 1"/>
          <p:cNvSpPr/>
          <p:nvPr/>
        </p:nvSpPr>
        <p:spPr>
          <a:xfrm>
            <a:off x="3779489" y="377348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Corollary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" y="1811308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there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are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two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leaves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maximal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depth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that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are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siblings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5166145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otherwise,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not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full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binary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tree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8058" y="5694136"/>
            <a:ext cx="56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23"/>
          <p:cNvCxnSpPr/>
          <p:nvPr/>
        </p:nvCxnSpPr>
        <p:spPr>
          <a:xfrm flipH="1">
            <a:off x="4222810" y="3513920"/>
            <a:ext cx="349190" cy="98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4222810" y="3249925"/>
            <a:ext cx="3491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v</a:t>
            </a:r>
            <a:endParaRPr lang="en-US" sz="1350" dirty="0"/>
          </a:p>
        </p:txBody>
      </p:sp>
      <p:sp>
        <p:nvSpPr>
          <p:cNvPr id="15" name="TextBox 26"/>
          <p:cNvSpPr txBox="1"/>
          <p:nvPr/>
        </p:nvSpPr>
        <p:spPr>
          <a:xfrm>
            <a:off x="3778274" y="4289220"/>
            <a:ext cx="318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w</a:t>
            </a:r>
            <a:endParaRPr lang="en-US" sz="135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4572000" y="3513920"/>
            <a:ext cx="592300" cy="98377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" y="1811308"/>
            <a:ext cx="8229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There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optimal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solution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which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two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symbols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lowest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are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assigned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leaves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the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maximal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depth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siblings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1962" y="5371226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otherwise,</a:t>
            </a:r>
            <a:r>
              <a:rPr lang="zh-CN" altLang="en-US" sz="2500" dirty="0">
                <a:latin typeface="Comic Sans MS" panose="030F0702030302020204" pitchFamily="66" charset="0"/>
              </a:rPr>
              <a:t>  </a:t>
            </a:r>
            <a:r>
              <a:rPr lang="en-US" altLang="zh-CN" sz="2500" dirty="0">
                <a:latin typeface="Comic Sans MS" panose="030F0702030302020204" pitchFamily="66" charset="0"/>
              </a:rPr>
              <a:t>exchanging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symbols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two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lowest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still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optimal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8058" y="5694136"/>
            <a:ext cx="56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0121" y="3647029"/>
            <a:ext cx="1707473" cy="1540834"/>
            <a:chOff x="3507058" y="3688713"/>
            <a:chExt cx="1707473" cy="1540834"/>
          </a:xfrm>
        </p:grpSpPr>
        <p:cxnSp>
          <p:nvCxnSpPr>
            <p:cNvPr id="12" name="Straight Arrow Connector 23"/>
            <p:cNvCxnSpPr/>
            <p:nvPr/>
          </p:nvCxnSpPr>
          <p:spPr>
            <a:xfrm>
              <a:off x="4249781" y="4094771"/>
              <a:ext cx="644438" cy="90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6"/>
            <p:cNvSpPr txBox="1"/>
            <p:nvPr/>
          </p:nvSpPr>
          <p:spPr>
            <a:xfrm>
              <a:off x="4095661" y="3688713"/>
              <a:ext cx="48378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u</a:t>
              </a:r>
              <a:endParaRPr lang="en-US" sz="1350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3507058" y="4895400"/>
              <a:ext cx="31893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v</a:t>
              </a:r>
              <a:endParaRPr lang="en-US" sz="1350" dirty="0"/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4895594" y="4929465"/>
              <a:ext cx="31893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w</a:t>
              </a:r>
              <a:endParaRPr lang="en-US" sz="1350" dirty="0"/>
            </a:p>
          </p:txBody>
        </p:sp>
        <p:cxnSp>
          <p:nvCxnSpPr>
            <p:cNvPr id="18" name="Straight Arrow Connector 23"/>
            <p:cNvCxnSpPr/>
            <p:nvPr/>
          </p:nvCxnSpPr>
          <p:spPr>
            <a:xfrm flipH="1">
              <a:off x="3825995" y="4094208"/>
              <a:ext cx="423786" cy="801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26"/>
          <p:cNvSpPr txBox="1"/>
          <p:nvPr/>
        </p:nvSpPr>
        <p:spPr>
          <a:xfrm>
            <a:off x="2218569" y="3246919"/>
            <a:ext cx="6859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Corollary</a:t>
            </a:r>
            <a:r>
              <a:rPr lang="zh-CN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CN" sz="2000" dirty="0">
                <a:latin typeface="Comic Sans MS" panose="030F0702030302020204" pitchFamily="66" charset="0"/>
              </a:rPr>
              <a:t>=&gt;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siblings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maximal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depth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Idea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" y="185829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Merge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lower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one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010321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Solve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recursively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8058" y="5694136"/>
            <a:ext cx="56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52" y="34290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Reduce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problem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size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(Recursion)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" y="202194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set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symbols,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,…,</a:t>
            </a:r>
            <a:r>
              <a:rPr kumimoji="1" lang="en-US" altLang="zh-CN" sz="24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400" baseline="-25000" dirty="0" err="1">
                <a:latin typeface="Comic Sans MS" panose="030F0702030302020204" pitchFamily="66" charset="0"/>
              </a:rPr>
              <a:t>n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466638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binary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tree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leaves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associated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symbols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右箭头 1"/>
          <p:cNvSpPr/>
          <p:nvPr/>
        </p:nvSpPr>
        <p:spPr>
          <a:xfrm rot="5400000">
            <a:off x="3453464" y="3260959"/>
            <a:ext cx="175244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(|S|=2)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8042" y="1960786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Base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case: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|S|=2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332" y="522122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Comic Sans MS" panose="030F0702030302020204" pitchFamily="66" charset="0"/>
              </a:rPr>
              <a:t>Encode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symbol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using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another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using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endParaRPr kumimoji="1" lang="en-US" altLang="zh-CN" sz="2400" baseline="-25000" dirty="0">
              <a:latin typeface="Comic Sans MS" panose="030F0702030302020204" pitchFamily="66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53385" y="2769807"/>
            <a:ext cx="2590675" cy="2104061"/>
            <a:chOff x="3253385" y="2769807"/>
            <a:chExt cx="2590675" cy="2104061"/>
          </a:xfrm>
        </p:grpSpPr>
        <p:cxnSp>
          <p:nvCxnSpPr>
            <p:cNvPr id="7" name="Straight Arrow Connector 2"/>
            <p:cNvCxnSpPr/>
            <p:nvPr/>
          </p:nvCxnSpPr>
          <p:spPr>
            <a:xfrm flipH="1">
              <a:off x="3515392" y="3276033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6"/>
            <p:cNvCxnSpPr/>
            <p:nvPr/>
          </p:nvCxnSpPr>
          <p:spPr>
            <a:xfrm>
              <a:off x="4422703" y="3276033"/>
              <a:ext cx="684223" cy="1087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/>
            <p:cNvSpPr txBox="1"/>
            <p:nvPr/>
          </p:nvSpPr>
          <p:spPr>
            <a:xfrm>
              <a:off x="3253385" y="4504536"/>
              <a:ext cx="77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baseline="-25000" dirty="0"/>
                <a:t>1</a:t>
              </a:r>
              <a:endParaRPr lang="en-US" baseline="-25000" dirty="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5066586" y="4472065"/>
              <a:ext cx="77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baseline="-25000" dirty="0"/>
                <a:t>2</a:t>
              </a:r>
              <a:endParaRPr lang="en-US" baseline="-25000" dirty="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3935395" y="2769807"/>
              <a:ext cx="77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en-US" baseline="-25000" dirty="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3523379" y="3601485"/>
              <a:ext cx="77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aseline="-25000" dirty="0"/>
                <a:t>0</a:t>
              </a:r>
              <a:endParaRPr lang="en-US" baseline="-25000" dirty="0"/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4956476" y="3601485"/>
              <a:ext cx="77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aseline="-25000" dirty="0"/>
                <a:t>1</a:t>
              </a:r>
              <a:endParaRPr lang="en-US" baseline="-25000" dirty="0"/>
            </a:p>
          </p:txBody>
        </p:sp>
      </p:grp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WPS 演示</Application>
  <PresentationFormat>全屏显示(4:3)</PresentationFormat>
  <Paragraphs>254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Part I: Problem &amp; Algorithm</vt:lpstr>
      <vt:lpstr>Optimal Prefix Codes</vt:lpstr>
      <vt:lpstr>Main Observation 1</vt:lpstr>
      <vt:lpstr>Corollary</vt:lpstr>
      <vt:lpstr>Main Observation 2</vt:lpstr>
      <vt:lpstr>Main Idea</vt:lpstr>
      <vt:lpstr>Huffman’s Algorithm (Recursion)</vt:lpstr>
      <vt:lpstr>Huffman’s Algorithm (|S|=2)</vt:lpstr>
      <vt:lpstr>Huffman’s Algorithm (|S|&gt;2)</vt:lpstr>
      <vt:lpstr>Open the Recursion</vt:lpstr>
      <vt:lpstr>Huffman’s Algorithm</vt:lpstr>
      <vt:lpstr>Part II: Correctness</vt:lpstr>
      <vt:lpstr>Prove By Induction</vt:lpstr>
      <vt:lpstr>Base Case</vt:lpstr>
      <vt:lpstr>Inductive Step</vt:lpstr>
      <vt:lpstr>Comparing Average Length</vt:lpstr>
      <vt:lpstr>Optimality of Tn-1  =&gt; Optimality of Tn </vt:lpstr>
      <vt:lpstr>Part III: Ternary Huffman  </vt:lpstr>
      <vt:lpstr>Ternary Huffman</vt:lpstr>
      <vt:lpstr>Optimal Prefix Codes over {0,1,2}</vt:lpstr>
      <vt:lpstr>Modify Huffman Algorithm?</vt:lpstr>
      <vt:lpstr>Summary: Huffman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122</cp:revision>
  <dcterms:created xsi:type="dcterms:W3CDTF">2020-10-04T00:44:00Z</dcterms:created>
  <dcterms:modified xsi:type="dcterms:W3CDTF">2020-11-06T03:09:18Z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