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573" r:id="rId3"/>
    <p:sldId id="385" r:id="rId4"/>
    <p:sldId id="633" r:id="rId5"/>
    <p:sldId id="634" r:id="rId6"/>
    <p:sldId id="470" r:id="rId7"/>
    <p:sldId id="637" r:id="rId8"/>
    <p:sldId id="638" r:id="rId9"/>
    <p:sldId id="640" r:id="rId10"/>
    <p:sldId id="635" r:id="rId11"/>
    <p:sldId id="642" r:id="rId12"/>
    <p:sldId id="643" r:id="rId13"/>
    <p:sldId id="636" r:id="rId14"/>
    <p:sldId id="631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3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6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0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0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010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461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251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7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8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31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1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8008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952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33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86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13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830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367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62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2020 @ NYU Shanghai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CSCI-SHU 220: Algorithms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7FE31-CFDC-0346-B3A0-E80CB3406D74}"/>
              </a:ext>
            </a:extLst>
          </p:cNvPr>
          <p:cNvSpPr txBox="1">
            <a:spLocks/>
          </p:cNvSpPr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/>
              </a:rPr>
              <a:t>Midterm Review I</a:t>
            </a:r>
          </a:p>
          <a:p>
            <a:r>
              <a:rPr lang="en-US" sz="4000" dirty="0">
                <a:solidFill>
                  <a:srgbClr val="558ED5"/>
                </a:solidFill>
                <a:latin typeface="Comic Sans MS"/>
              </a:rPr>
              <a:t>(week 1-3)</a:t>
            </a:r>
          </a:p>
        </p:txBody>
      </p:sp>
    </p:spTree>
    <p:extLst>
      <p:ext uri="{BB962C8B-B14F-4D97-AF65-F5344CB8AC3E}">
        <p14:creationId xmlns:p14="http://schemas.microsoft.com/office/powerpoint/2010/main" val="34785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89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Goal II: Solving Recurrence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7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Main Techniques</a:t>
            </a:r>
            <a:endParaRPr lang="en-US" sz="3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404948" y="1799959"/>
            <a:ext cx="794567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Master Theorem 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E3933118-431B-534F-8572-9113ED213E42}"/>
              </a:ext>
            </a:extLst>
          </p:cNvPr>
          <p:cNvSpPr/>
          <p:nvPr/>
        </p:nvSpPr>
        <p:spPr>
          <a:xfrm>
            <a:off x="896983" y="5048137"/>
            <a:ext cx="7945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Substitution Method (guess &amp; check)</a:t>
            </a: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D06E10E8-1478-7548-B331-C0CFC4586A4F}"/>
              </a:ext>
            </a:extLst>
          </p:cNvPr>
          <p:cNvSpPr/>
          <p:nvPr/>
        </p:nvSpPr>
        <p:spPr>
          <a:xfrm>
            <a:off x="896983" y="3396997"/>
            <a:ext cx="7945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Recursion Tree (expand the recurrence)</a:t>
            </a:r>
          </a:p>
        </p:txBody>
      </p:sp>
    </p:spTree>
    <p:extLst>
      <p:ext uri="{BB962C8B-B14F-4D97-AF65-F5344CB8AC3E}">
        <p14:creationId xmlns:p14="http://schemas.microsoft.com/office/powerpoint/2010/main" val="352733773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687976" y="2936854"/>
            <a:ext cx="2847703" cy="48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T(n)= 2T(n/2) + n </a:t>
            </a: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5CC7F6EA-F55D-204A-83D1-6ABF97A022FB}"/>
              </a:ext>
            </a:extLst>
          </p:cNvPr>
          <p:cNvSpPr/>
          <p:nvPr/>
        </p:nvSpPr>
        <p:spPr>
          <a:xfrm>
            <a:off x="687977" y="1928191"/>
            <a:ext cx="2847703" cy="48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T(n)= T(n/2) + 1 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5BE3470D-ED6B-5A45-BBBB-AEDE34F28F08}"/>
              </a:ext>
            </a:extLst>
          </p:cNvPr>
          <p:cNvSpPr/>
          <p:nvPr/>
        </p:nvSpPr>
        <p:spPr>
          <a:xfrm>
            <a:off x="4150029" y="2976325"/>
            <a:ext cx="2847703" cy="48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T(n)= 3T(n/2) + n </a:t>
            </a: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1A118D83-5346-C648-96A8-A681402E5851}"/>
              </a:ext>
            </a:extLst>
          </p:cNvPr>
          <p:cNvSpPr/>
          <p:nvPr/>
        </p:nvSpPr>
        <p:spPr>
          <a:xfrm>
            <a:off x="687976" y="3992064"/>
            <a:ext cx="365142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T(n)= 7T(n/2) + n</a:t>
            </a:r>
            <a:r>
              <a:rPr lang="en-US" altLang="zh-CN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9E9DBF51-AC9D-C64E-BD4D-8409A7533311}"/>
              </a:ext>
            </a:extLst>
          </p:cNvPr>
          <p:cNvSpPr/>
          <p:nvPr/>
        </p:nvSpPr>
        <p:spPr>
          <a:xfrm>
            <a:off x="4093939" y="1910262"/>
            <a:ext cx="43483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T(n)= T(7n/10)+T(n/5) + n </a:t>
            </a: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FC8490C8-957F-1240-93F4-2A98B0DF037A}"/>
              </a:ext>
            </a:extLst>
          </p:cNvPr>
          <p:cNvSpPr/>
          <p:nvPr/>
        </p:nvSpPr>
        <p:spPr>
          <a:xfrm>
            <a:off x="4150029" y="3978560"/>
            <a:ext cx="423613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T(n)= 2T(n/2) + log n </a:t>
            </a:r>
          </a:p>
        </p:txBody>
      </p:sp>
      <p:sp>
        <p:nvSpPr>
          <p:cNvPr id="14" name="矩形 5">
            <a:extLst>
              <a:ext uri="{FF2B5EF4-FFF2-40B4-BE49-F238E27FC236}">
                <a16:creationId xmlns:a16="http://schemas.microsoft.com/office/drawing/2014/main" id="{2BB9DC67-895B-C04B-B209-F22EC8AE9326}"/>
              </a:ext>
            </a:extLst>
          </p:cNvPr>
          <p:cNvSpPr/>
          <p:nvPr/>
        </p:nvSpPr>
        <p:spPr>
          <a:xfrm>
            <a:off x="793993" y="5038214"/>
            <a:ext cx="423613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T(n)= T(n-1) + n </a:t>
            </a:r>
          </a:p>
        </p:txBody>
      </p:sp>
    </p:spTree>
    <p:extLst>
      <p:ext uri="{BB962C8B-B14F-4D97-AF65-F5344CB8AC3E}">
        <p14:creationId xmlns:p14="http://schemas.microsoft.com/office/powerpoint/2010/main" val="247366155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Goal III: Divide and Conquer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Divide and Conquer</a:t>
            </a:r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EC155C08-4299-E44E-9E02-AA9BCB96635C}"/>
              </a:ext>
            </a:extLst>
          </p:cNvPr>
          <p:cNvSpPr/>
          <p:nvPr/>
        </p:nvSpPr>
        <p:spPr>
          <a:xfrm>
            <a:off x="850039" y="1697355"/>
            <a:ext cx="64186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Divide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分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8D1A7AE7-0040-914D-9FED-F2ACB76CCD73}"/>
              </a:ext>
            </a:extLst>
          </p:cNvPr>
          <p:cNvSpPr/>
          <p:nvPr/>
        </p:nvSpPr>
        <p:spPr>
          <a:xfrm>
            <a:off x="850039" y="4545914"/>
            <a:ext cx="7060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合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CFA2ADEF-21B3-6E46-9B2B-69CB54B02A0F}"/>
              </a:ext>
            </a:extLst>
          </p:cNvPr>
          <p:cNvSpPr/>
          <p:nvPr/>
        </p:nvSpPr>
        <p:spPr>
          <a:xfrm>
            <a:off x="850039" y="3050674"/>
            <a:ext cx="7734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Conquer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zh-CN" altLang="en-US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治</a:t>
            </a:r>
            <a:r>
              <a:rPr lang="en-US" altLang="zh-CN" sz="3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987FB51A-7216-D943-8D6A-042D739EDBEF}"/>
              </a:ext>
            </a:extLst>
          </p:cNvPr>
          <p:cNvSpPr/>
          <p:nvPr/>
        </p:nvSpPr>
        <p:spPr>
          <a:xfrm>
            <a:off x="2450314" y="2384688"/>
            <a:ext cx="48846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breaking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into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subproblems</a:t>
            </a:r>
            <a:endParaRPr lang="zh-CN" altLang="en-US" sz="3000" dirty="0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A0357012-9701-2545-B15A-1A5EE4964C36}"/>
              </a:ext>
            </a:extLst>
          </p:cNvPr>
          <p:cNvSpPr/>
          <p:nvPr/>
        </p:nvSpPr>
        <p:spPr>
          <a:xfrm>
            <a:off x="2450314" y="3738543"/>
            <a:ext cx="7734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recursively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solving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subproblems</a:t>
            </a:r>
          </a:p>
        </p:txBody>
      </p:sp>
      <p:sp>
        <p:nvSpPr>
          <p:cNvPr id="9" name="矩形 10">
            <a:extLst>
              <a:ext uri="{FF2B5EF4-FFF2-40B4-BE49-F238E27FC236}">
                <a16:creationId xmlns:a16="http://schemas.microsoft.com/office/drawing/2014/main" id="{99671281-72DB-6B49-8FF9-2CA88BA1E557}"/>
              </a:ext>
            </a:extLst>
          </p:cNvPr>
          <p:cNvSpPr/>
          <p:nvPr/>
        </p:nvSpPr>
        <p:spPr>
          <a:xfrm>
            <a:off x="2549705" y="5258113"/>
            <a:ext cx="47189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combining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their</a:t>
            </a:r>
            <a:r>
              <a:rPr lang="zh-CN" altLang="en-US" sz="3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42878924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Reduce to Two Subproblems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963040" y="1652908"/>
            <a:ext cx="78944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Merge Sort</a:t>
            </a: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Maximal Subarray</a:t>
            </a: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Counting Inversions</a:t>
            </a: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Closest Pairs ([KT 5.4])</a:t>
            </a:r>
          </a:p>
        </p:txBody>
      </p:sp>
    </p:spTree>
    <p:extLst>
      <p:ext uri="{BB962C8B-B14F-4D97-AF65-F5344CB8AC3E}">
        <p14:creationId xmlns:p14="http://schemas.microsoft.com/office/powerpoint/2010/main" val="37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Reduce to Three Subproblems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724501" y="1970960"/>
            <a:ext cx="7894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812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Reduce to Seven Subproblems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724501" y="1970960"/>
            <a:ext cx="7894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7171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Reduce to Two Subproblems </a:t>
            </a:r>
            <a:br>
              <a:rPr 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</a:br>
            <a:r>
              <a:rPr 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of Different Size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724501" y="2275760"/>
            <a:ext cx="7894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r>
              <a:rPr kumimoji="1" lang="en-US" altLang="zh-CN" sz="3000" dirty="0">
                <a:latin typeface="Comic Sans MS" panose="030F0902030302020204" pitchFamily="66" charset="0"/>
              </a:rPr>
              <a:t>Finding Median ([CLRS] 9.3)</a:t>
            </a:r>
          </a:p>
        </p:txBody>
      </p:sp>
    </p:spTree>
    <p:extLst>
      <p:ext uri="{BB962C8B-B14F-4D97-AF65-F5344CB8AC3E}">
        <p14:creationId xmlns:p14="http://schemas.microsoft.com/office/powerpoint/2010/main" val="2364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Other Problems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724500" y="2526279"/>
            <a:ext cx="7894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902030302020204" pitchFamily="66" charset="0"/>
              </a:rPr>
              <a:t>3 SUM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7857259-C7F9-BE4B-8D22-02980E4467DF}"/>
              </a:ext>
            </a:extLst>
          </p:cNvPr>
          <p:cNvSpPr/>
          <p:nvPr/>
        </p:nvSpPr>
        <p:spPr>
          <a:xfrm>
            <a:off x="724500" y="3794622"/>
            <a:ext cx="7894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902030302020204" pitchFamily="66" charset="0"/>
              </a:rPr>
              <a:t>Computing Fibonacci Number</a:t>
            </a:r>
          </a:p>
        </p:txBody>
      </p:sp>
    </p:spTree>
    <p:extLst>
      <p:ext uri="{BB962C8B-B14F-4D97-AF65-F5344CB8AC3E}">
        <p14:creationId xmlns:p14="http://schemas.microsoft.com/office/powerpoint/2010/main" val="99511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Algorithms:  Solving Problem Efficiently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05B3AF80-BB19-5842-B7BF-F85516ED530F}"/>
              </a:ext>
            </a:extLst>
          </p:cNvPr>
          <p:cNvSpPr/>
          <p:nvPr/>
        </p:nvSpPr>
        <p:spPr>
          <a:xfrm>
            <a:off x="2175151" y="3530286"/>
            <a:ext cx="563618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2800" baseline="-250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2C137DF4-0FBA-9C4D-BBD2-3BC9FA7F4C4E}"/>
              </a:ext>
            </a:extLst>
          </p:cNvPr>
          <p:cNvSpPr/>
          <p:nvPr/>
        </p:nvSpPr>
        <p:spPr>
          <a:xfrm>
            <a:off x="-1939649" y="1995275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This Course:</a:t>
            </a:r>
          </a:p>
        </p:txBody>
      </p:sp>
      <p:sp>
        <p:nvSpPr>
          <p:cNvPr id="16" name="矩形 20">
            <a:extLst>
              <a:ext uri="{FF2B5EF4-FFF2-40B4-BE49-F238E27FC236}">
                <a16:creationId xmlns:a16="http://schemas.microsoft.com/office/drawing/2014/main" id="{262CFE25-44DD-2744-ADAB-508FDDE5AFFD}"/>
              </a:ext>
            </a:extLst>
          </p:cNvPr>
          <p:cNvSpPr/>
          <p:nvPr/>
        </p:nvSpPr>
        <p:spPr>
          <a:xfrm>
            <a:off x="236304" y="3144433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How to </a:t>
            </a:r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design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algorithms?</a:t>
            </a:r>
          </a:p>
        </p:txBody>
      </p:sp>
      <p:sp>
        <p:nvSpPr>
          <p:cNvPr id="17" name="矩形 20">
            <a:extLst>
              <a:ext uri="{FF2B5EF4-FFF2-40B4-BE49-F238E27FC236}">
                <a16:creationId xmlns:a16="http://schemas.microsoft.com/office/drawing/2014/main" id="{9D88C8F9-055A-0942-A59F-94485312CA24}"/>
              </a:ext>
            </a:extLst>
          </p:cNvPr>
          <p:cNvSpPr/>
          <p:nvPr/>
        </p:nvSpPr>
        <p:spPr>
          <a:xfrm>
            <a:off x="333910" y="4366751"/>
            <a:ext cx="82296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How to </a:t>
            </a:r>
            <a:r>
              <a:rPr kumimoji="1" lang="en-US" altLang="zh-CN" sz="3000" dirty="0">
                <a:solidFill>
                  <a:srgbClr val="C00000"/>
                </a:solidFill>
                <a:latin typeface="Comic Sans MS" panose="030F0902030302020204" pitchFamily="66" charset="0"/>
              </a:rPr>
              <a:t>analyze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 algorithms?</a:t>
            </a:r>
          </a:p>
          <a:p>
            <a:pPr algn="ctr"/>
            <a:r>
              <a:rPr kumimoji="1" lang="en-US" altLang="zh-CN" sz="2500" dirty="0">
                <a:latin typeface="Comic Sans MS" panose="030F0902030302020204" pitchFamily="66" charset="0"/>
              </a:rPr>
              <a:t>(correctness, efficiency)</a:t>
            </a:r>
          </a:p>
        </p:txBody>
      </p:sp>
    </p:spTree>
    <p:extLst>
      <p:ext uri="{BB962C8B-B14F-4D97-AF65-F5344CB8AC3E}">
        <p14:creationId xmlns:p14="http://schemas.microsoft.com/office/powerpoint/2010/main" val="1960540421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558ED5"/>
                </a:solidFill>
                <a:latin typeface="Comic Sans MS" panose="030F0902030302020204" pitchFamily="66" charset="0"/>
              </a:rPr>
              <a:t>FAQ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E21B5-7F54-7A43-8F2E-BBEB9A2DB41A}"/>
              </a:ext>
            </a:extLst>
          </p:cNvPr>
          <p:cNvSpPr/>
          <p:nvPr/>
        </p:nvSpPr>
        <p:spPr>
          <a:xfrm>
            <a:off x="963040" y="1652908"/>
            <a:ext cx="78944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902030302020204" pitchFamily="66" charset="0"/>
            </a:endParaRPr>
          </a:p>
          <a:p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BDF356F-E417-7F47-AFE5-138F50390452}"/>
              </a:ext>
            </a:extLst>
          </p:cNvPr>
          <p:cNvSpPr/>
          <p:nvPr/>
        </p:nvSpPr>
        <p:spPr>
          <a:xfrm>
            <a:off x="847791" y="2668571"/>
            <a:ext cx="789449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Master Theorem:  when cannot apply &amp; why</a:t>
            </a: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Closest Pairs:  why 11 boxes?</a:t>
            </a: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Finding Median:  what’s algorithm doing?</a:t>
            </a:r>
          </a:p>
        </p:txBody>
      </p:sp>
    </p:spTree>
    <p:extLst>
      <p:ext uri="{BB962C8B-B14F-4D97-AF65-F5344CB8AC3E}">
        <p14:creationId xmlns:p14="http://schemas.microsoft.com/office/powerpoint/2010/main" val="218989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372035" y="2062854"/>
            <a:ext cx="839992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Time Complexity</a:t>
            </a:r>
          </a:p>
          <a:p>
            <a:pPr algn="ctr"/>
            <a:endParaRPr kumimoji="1" lang="en-US" altLang="zh-CN" sz="3000" dirty="0">
              <a:latin typeface="Comic Sans MS" panose="030F0902030302020204" pitchFamily="66" charset="0"/>
            </a:endParaRPr>
          </a:p>
          <a:p>
            <a:pPr algn="ctr"/>
            <a:endParaRPr kumimoji="1" lang="en-US" altLang="zh-CN" sz="3000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Solve Recurrence</a:t>
            </a:r>
          </a:p>
          <a:p>
            <a:pPr algn="ctr"/>
            <a:endParaRPr kumimoji="1" lang="en-US" altLang="zh-CN" sz="3000" dirty="0">
              <a:latin typeface="Comic Sans MS" panose="030F0902030302020204" pitchFamily="66" charset="0"/>
            </a:endParaRPr>
          </a:p>
          <a:p>
            <a:pPr algn="ctr"/>
            <a:endParaRPr kumimoji="1" lang="en-US" altLang="zh-CN" sz="3000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22286206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More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Details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Reference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Book</a:t>
            </a:r>
            <a:endParaRPr lang="en-US" sz="3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24D1F115-5848-2146-9984-74B498ED8DC7}"/>
              </a:ext>
            </a:extLst>
          </p:cNvPr>
          <p:cNvSpPr/>
          <p:nvPr/>
        </p:nvSpPr>
        <p:spPr>
          <a:xfrm>
            <a:off x="457200" y="1616720"/>
            <a:ext cx="7945676" cy="22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5FE714-FE6F-2149-91D5-BCBF5DA3E19D}"/>
              </a:ext>
            </a:extLst>
          </p:cNvPr>
          <p:cNvSpPr/>
          <p:nvPr/>
        </p:nvSpPr>
        <p:spPr>
          <a:xfrm>
            <a:off x="695170" y="2727280"/>
            <a:ext cx="74697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sz="2500" dirty="0"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Time Complexity</a:t>
            </a:r>
            <a:r>
              <a:rPr lang="en-US" sz="25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[CLRS] Chapter 3.1</a:t>
            </a: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Solving Recurrence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[CLRS] Chapter 4.3-4.5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AF813-3A5E-1941-9ABD-64DDC70025B8}"/>
              </a:ext>
            </a:extLst>
          </p:cNvPr>
          <p:cNvSpPr/>
          <p:nvPr/>
        </p:nvSpPr>
        <p:spPr>
          <a:xfrm>
            <a:off x="158113" y="4007118"/>
            <a:ext cx="6993793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9905229"/>
      </p:ext>
    </p:extLst>
  </p:cSld>
  <p:clrMapOvr>
    <a:masterClrMapping/>
  </p:clrMapOvr>
  <p:transition spd="slow" advClick="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338326"/>
            <a:ext cx="8229600" cy="1015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 Time</a:t>
            </a:r>
            <a:r>
              <a:rPr lang="zh-CN" alt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Complexity:</a:t>
            </a:r>
            <a:b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measure &amp; compare efficiency</a:t>
            </a:r>
            <a:endParaRPr lang="en-US" sz="3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818180" y="2111905"/>
            <a:ext cx="750764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measure: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required basic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EFFD23-0D35-124A-B362-C1197E986FAD}"/>
              </a:ext>
            </a:extLst>
          </p:cNvPr>
          <p:cNvSpPr/>
          <p:nvPr/>
        </p:nvSpPr>
        <p:spPr>
          <a:xfrm>
            <a:off x="818180" y="4218949"/>
            <a:ext cx="750764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How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compare: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880E09FB-BC8B-DD4B-B17F-5D7445A22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965" y="4962206"/>
            <a:ext cx="2523441" cy="774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5279906-50FB-4D4B-98D0-0F29E26CB059}"/>
              </a:ext>
            </a:extLst>
          </p:cNvPr>
          <p:cNvSpPr/>
          <p:nvPr/>
        </p:nvSpPr>
        <p:spPr>
          <a:xfrm>
            <a:off x="1114021" y="5111029"/>
            <a:ext cx="503282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growth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ratios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7218104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 / Divide and Conquer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818180" y="2018534"/>
            <a:ext cx="750764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Design: 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 to smaller instances of the same problem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EFFD23-0D35-124A-B362-C1197E986FAD}"/>
              </a:ext>
            </a:extLst>
          </p:cNvPr>
          <p:cNvSpPr/>
          <p:nvPr/>
        </p:nvSpPr>
        <p:spPr>
          <a:xfrm>
            <a:off x="818180" y="4080730"/>
            <a:ext cx="750764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Analyze: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solving recurrence</a:t>
            </a:r>
            <a:r>
              <a:rPr lang="zh-CN" altLang="en-US" sz="25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500" dirty="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3203134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Goals of Week 1-3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687551" y="1503703"/>
            <a:ext cx="7507640" cy="43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ts val="400"/>
              </a:spcBef>
              <a:buClr>
                <a:schemeClr val="dk1"/>
              </a:buClr>
              <a:buSzPct val="80000"/>
              <a:buAutoNum type="arabicPeriod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Asymptotic time complexity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measure efficiency of given algorithms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compare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order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growth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1" indent="-457200">
              <a:spcBef>
                <a:spcPts val="400"/>
              </a:spcBef>
              <a:buClr>
                <a:schemeClr val="dk1"/>
              </a:buClr>
              <a:buSzPct val="80000"/>
              <a:buAutoNum type="arabicPeriod" startAt="2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Solving recurrence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familiar with main techniques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(master theorem, recursion tree, substitution method)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1" indent="-457200">
              <a:spcBef>
                <a:spcPts val="400"/>
              </a:spcBef>
              <a:buClr>
                <a:schemeClr val="dk1"/>
              </a:buClr>
              <a:buSzPct val="80000"/>
              <a:buAutoNum type="arabicPeriod" startAt="3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Recurrence/Divide and Conquer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familiar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with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this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idea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through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apply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zh-CN" altLang="en-US" sz="20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88172321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Goal I: Time Complexity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9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1.1  Measure Efficiency of Given Algorithms</a:t>
            </a:r>
            <a:endParaRPr lang="en-US" sz="3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457200" y="1616720"/>
            <a:ext cx="7945676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Count (asymptotic)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of basic operations</a:t>
            </a: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(ignore multiplicative constant factors &amp; lower order terms) </a:t>
            </a: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68D76-2C21-814D-8BCE-7778CE18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38" y="3009944"/>
            <a:ext cx="3229100" cy="1689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10F5F-FB3D-3D4F-AC62-5FCB1F55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09944"/>
            <a:ext cx="2873044" cy="1481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115D3C-109E-FA47-B437-F2D6751248E9}"/>
              </a:ext>
            </a:extLst>
          </p:cNvPr>
          <p:cNvSpPr/>
          <p:nvPr/>
        </p:nvSpPr>
        <p:spPr>
          <a:xfrm>
            <a:off x="1250618" y="5075288"/>
            <a:ext cx="2165976" cy="48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altLang="zh-CN" sz="2500" baseline="30000" dirty="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5AF22-4FA8-8441-9465-18CBA65E3111}"/>
              </a:ext>
            </a:extLst>
          </p:cNvPr>
          <p:cNvSpPr/>
          <p:nvPr/>
        </p:nvSpPr>
        <p:spPr>
          <a:xfrm>
            <a:off x="4826747" y="5087848"/>
            <a:ext cx="2165976" cy="48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19720900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</a:rPr>
              <a:t>1.2  Compare Order of Growth</a:t>
            </a:r>
            <a:endParaRPr lang="en-US" sz="3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24D1F115-5848-2146-9984-74B498ED8DC7}"/>
              </a:ext>
            </a:extLst>
          </p:cNvPr>
          <p:cNvSpPr/>
          <p:nvPr/>
        </p:nvSpPr>
        <p:spPr>
          <a:xfrm>
            <a:off x="457200" y="1616720"/>
            <a:ext cx="7945676" cy="22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5FE714-FE6F-2149-91D5-BCBF5DA3E19D}"/>
              </a:ext>
            </a:extLst>
          </p:cNvPr>
          <p:cNvSpPr/>
          <p:nvPr/>
        </p:nvSpPr>
        <p:spPr>
          <a:xfrm>
            <a:off x="184245" y="1625414"/>
            <a:ext cx="6993793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For two positive functions f(n) and g(n),  we say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asymptotic</a:t>
            </a:r>
            <a:r>
              <a:rPr lang="zh-CN" altLang="en-US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upper</a:t>
            </a:r>
            <a:r>
              <a:rPr lang="zh-CN" altLang="en-US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</a:t>
            </a:r>
            <a:r>
              <a:rPr lang="zh-CN" altLang="en-US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g, denoted as,    </a:t>
            </a: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g(n)  =  O(f(n))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7FDF9-CA27-014D-9A81-E562D12D2B77}"/>
              </a:ext>
            </a:extLst>
          </p:cNvPr>
          <p:cNvSpPr/>
          <p:nvPr/>
        </p:nvSpPr>
        <p:spPr>
          <a:xfrm>
            <a:off x="184245" y="3205697"/>
            <a:ext cx="8218631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If either</a:t>
            </a: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                            </a:t>
            </a:r>
            <a:r>
              <a:rPr lang="en-US" altLang="zh-CN" dirty="0" err="1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</a:t>
            </a:r>
            <a:r>
              <a:rPr lang="en-US" altLang="zh-CN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n-&gt;+∞ </a:t>
            </a:r>
            <a:r>
              <a:rPr lang="en-US" altLang="zh-CN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/f(n)  = c    (for some constant c&gt;=0) 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10A788-E068-F041-82E9-95FD4BA385A4}"/>
              </a:ext>
            </a:extLst>
          </p:cNvPr>
          <p:cNvSpPr/>
          <p:nvPr/>
        </p:nvSpPr>
        <p:spPr>
          <a:xfrm>
            <a:off x="184245" y="4442499"/>
            <a:ext cx="716361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or there exists c, n</a:t>
            </a:r>
            <a:r>
              <a:rPr lang="en-US" altLang="zh-CN" baseline="-25000" dirty="0">
                <a:latin typeface="Comic Sans MS"/>
                <a:ea typeface="Comic Sans MS"/>
                <a:cs typeface="Comic Sans MS"/>
                <a:sym typeface="Comic Sans MS"/>
              </a:rPr>
              <a:t>0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&gt;0  </a:t>
            </a:r>
            <a:r>
              <a:rPr lang="en-US" altLang="zh-CN" dirty="0" err="1">
                <a:latin typeface="Comic Sans MS"/>
                <a:ea typeface="Comic Sans MS"/>
                <a:cs typeface="Comic Sans MS"/>
                <a:sym typeface="Comic Sans MS"/>
              </a:rPr>
              <a:t>s.t.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  for any n&gt;=n</a:t>
            </a:r>
            <a:r>
              <a:rPr lang="en-US" altLang="zh-CN" baseline="-25000" dirty="0">
                <a:latin typeface="Comic Sans MS"/>
                <a:ea typeface="Comic Sans MS"/>
                <a:cs typeface="Comic Sans MS"/>
                <a:sym typeface="Comic Sans MS"/>
              </a:rPr>
              <a:t>0,   </a:t>
            </a: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dirty="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</a:t>
            </a:r>
            <a:r>
              <a:rPr lang="en-US" altLang="zh-CN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&lt;= c f(n)</a:t>
            </a:r>
            <a:endParaRPr lang="en-US" altLang="zh-CN" baseline="-25000" dirty="0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baseline="-25000" dirty="0">
                <a:latin typeface="Comic Sans MS"/>
                <a:ea typeface="Comic Sans MS"/>
                <a:cs typeface="Comic Sans MS"/>
                <a:sym typeface="Comic Sans MS"/>
              </a:rPr>
              <a:t>        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5A863-B05C-4442-8D5C-86E84D4DFFFD}"/>
              </a:ext>
            </a:extLst>
          </p:cNvPr>
          <p:cNvSpPr/>
          <p:nvPr/>
        </p:nvSpPr>
        <p:spPr>
          <a:xfrm>
            <a:off x="-547275" y="5769866"/>
            <a:ext cx="69937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(upper bound on a function to within a constant factor)</a:t>
            </a:r>
          </a:p>
        </p:txBody>
      </p:sp>
    </p:spTree>
    <p:extLst>
      <p:ext uri="{BB962C8B-B14F-4D97-AF65-F5344CB8AC3E}">
        <p14:creationId xmlns:p14="http://schemas.microsoft.com/office/powerpoint/2010/main" val="1953164626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g(n) = O(f(n)) ? </a:t>
            </a: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24D1F115-5848-2146-9984-74B498ED8DC7}"/>
              </a:ext>
            </a:extLst>
          </p:cNvPr>
          <p:cNvSpPr/>
          <p:nvPr/>
        </p:nvSpPr>
        <p:spPr>
          <a:xfrm>
            <a:off x="457200" y="1616720"/>
            <a:ext cx="7945676" cy="22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92F35-160E-8247-8671-63773413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" y="1433840"/>
            <a:ext cx="3317058" cy="45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2365"/>
      </p:ext>
    </p:extLst>
  </p:cSld>
  <p:clrMapOvr>
    <a:masterClrMapping/>
  </p:clrMapOvr>
  <p:transition spd="slow" advClick="0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570</Words>
  <Application>Microsoft Macintosh PowerPoint</Application>
  <PresentationFormat>On-screen Show (4:3)</PresentationFormat>
  <Paragraphs>155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Comic Sans MS</vt:lpstr>
      <vt:lpstr>Office Theme</vt:lpstr>
      <vt:lpstr>PowerPoint Presentation</vt:lpstr>
      <vt:lpstr>Algorithms:  Solving Problem Efficiently</vt:lpstr>
      <vt:lpstr>Asymptotic Time Complexity: measure &amp; compare efficiency</vt:lpstr>
      <vt:lpstr>Recurrence / Divide and Conquer </vt:lpstr>
      <vt:lpstr>Main Goals of Week 1-3</vt:lpstr>
      <vt:lpstr>Goal I: Time Complexity</vt:lpstr>
      <vt:lpstr>1.1  Measure Efficiency of Given Algorithms</vt:lpstr>
      <vt:lpstr>1.2  Compare Order of Growth</vt:lpstr>
      <vt:lpstr>Is g(n) = O(f(n)) ? </vt:lpstr>
      <vt:lpstr>Goal II: Solving Recurrence</vt:lpstr>
      <vt:lpstr>Main Techniques</vt:lpstr>
      <vt:lpstr>Recurrences</vt:lpstr>
      <vt:lpstr>Goal III: Divide and Conquer</vt:lpstr>
      <vt:lpstr>Divide and Conquer</vt:lpstr>
      <vt:lpstr>Reduce to Two Subproblems</vt:lpstr>
      <vt:lpstr>Reduce to Three Subproblems</vt:lpstr>
      <vt:lpstr>Reduce to Seven Subproblems</vt:lpstr>
      <vt:lpstr>Reduce to Two Subproblems  of Different Size</vt:lpstr>
      <vt:lpstr>Other Problems</vt:lpstr>
      <vt:lpstr>FAQ</vt:lpstr>
      <vt:lpstr>Summary</vt:lpstr>
      <vt:lpstr>More Details in the Reference Book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Microsoft Office User</cp:lastModifiedBy>
  <cp:revision>173</cp:revision>
  <cp:lastPrinted>2020-10-19T01:41:17Z</cp:lastPrinted>
  <dcterms:created xsi:type="dcterms:W3CDTF">2020-10-04T00:44:57Z</dcterms:created>
  <dcterms:modified xsi:type="dcterms:W3CDTF">2020-10-22T10:10:47Z</dcterms:modified>
</cp:coreProperties>
</file>