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62" r:id="rId3"/>
    <p:sldId id="647" r:id="rId5"/>
    <p:sldId id="350" r:id="rId6"/>
    <p:sldId id="633" r:id="rId7"/>
    <p:sldId id="553" r:id="rId8"/>
    <p:sldId id="634" r:id="rId9"/>
    <p:sldId id="635" r:id="rId10"/>
    <p:sldId id="636" r:id="rId11"/>
    <p:sldId id="637" r:id="rId12"/>
    <p:sldId id="640" r:id="rId13"/>
    <p:sldId id="638" r:id="rId14"/>
    <p:sldId id="639" r:id="rId15"/>
    <p:sldId id="641" r:id="rId16"/>
    <p:sldId id="642" r:id="rId17"/>
    <p:sldId id="643" r:id="rId18"/>
    <p:sldId id="644" r:id="rId19"/>
    <p:sldId id="646" r:id="rId20"/>
    <p:sldId id="63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7"/>
    <p:restoredTop sz="94674" autoAdjust="0"/>
  </p:normalViewPr>
  <p:slideViewPr>
    <p:cSldViewPr snapToGrid="0" snapToObjects="1">
      <p:cViewPr varScale="1">
        <p:scale>
          <a:sx n="124" d="100"/>
          <a:sy n="124" d="100"/>
        </p:scale>
        <p:origin x="11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D53E-4E4A-A448-83B4-3848D98E5A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E25FC-F2A4-E54B-8781-AA815F1AF40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Dynamic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</a:rPr>
              <a:t>Programming</a:t>
            </a:r>
            <a:endParaRPr lang="en-US" sz="40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Questions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677726"/>
            <a:ext cx="794272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What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store: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Opt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optimal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value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using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intervals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Recurrence: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Opt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max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{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Opt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(next[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])+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w</a:t>
            </a:r>
            <a:r>
              <a:rPr kumimoji="1" lang="en-US" altLang="zh-CN" sz="2500" baseline="-25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Opt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(i+1)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}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Goal: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Opt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(1)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Subset-Sum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83A50D39-E50B-1E4F-A3A1-30C056ECB6E5}"/>
                  </a:ext>
                </a:extLst>
              </p:cNvPr>
              <p:cNvSpPr/>
              <p:nvPr/>
            </p:nvSpPr>
            <p:spPr>
              <a:xfrm>
                <a:off x="744071" y="2142947"/>
                <a:ext cx="7942729" cy="1631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Input: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n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positive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integers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</a:t>
                </a:r>
                <a:r>
                  <a:rPr kumimoji="1" lang="en-US" altLang="zh-CN" sz="25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,…,a</a:t>
                </a:r>
                <a:r>
                  <a:rPr kumimoji="1" lang="en-US" altLang="zh-CN" sz="2500" baseline="-25000" dirty="0">
                    <a:latin typeface="Comic Sans MS" panose="030F0902030302020204" pitchFamily="66" charset="0"/>
                  </a:rPr>
                  <a:t>n</a:t>
                </a:r>
                <a:r>
                  <a:rPr kumimoji="1" lang="zh-CN" altLang="en-US" sz="2500" baseline="-250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,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and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k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endParaRPr kumimoji="1" lang="en-US" altLang="zh-CN" sz="2500" baseline="-250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Output: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set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with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zh-CN" altLang="en-US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9"/>
                          </m:rPr>
                          <a:rPr kumimoji="1" lang="zh-CN" alt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5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9"/>
                          </m:rP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5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kumimoji="1" lang="en-US" altLang="zh-CN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5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or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“no”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endParaRPr kumimoji="1" lang="zh-CN" altLang="en-US" sz="2500" baseline="-25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1" y="2142947"/>
                <a:ext cx="7942729" cy="1631985"/>
              </a:xfrm>
              <a:prstGeom prst="rect">
                <a:avLst/>
              </a:prstGeom>
              <a:blipFill rotWithShape="1">
                <a:blip r:embed="rId1"/>
                <a:stretch>
                  <a:fillRect l="-1278" t="-3077" b="-5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-1181396" y="4556236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Example: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{1,3,10,12,14},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k=27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Recurrence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071" y="1961809"/>
            <a:ext cx="794272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Choose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choose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775" y="2731250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???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subset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from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{a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}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k-a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056" y="4508659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???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subset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from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{a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,…,a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}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Questions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318" y="1650185"/>
            <a:ext cx="79427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What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store: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{E03D8E85-5698-EC43-9794-7AC76C099F90}"/>
                  </a:ext>
                </a:extLst>
              </p:cNvPr>
              <p:cNvSpPr/>
              <p:nvPr/>
            </p:nvSpPr>
            <p:spPr>
              <a:xfrm>
                <a:off x="351775" y="2237590"/>
                <a:ext cx="8440449" cy="1186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500" dirty="0">
                    <a:latin typeface="Comic Sans MS" panose="030F0902030302020204" pitchFamily="66" charset="0"/>
                  </a:rPr>
                  <a:t>Subsum(</a:t>
                </a:r>
                <a:r>
                  <a:rPr kumimoji="1" lang="en-US" altLang="zh-CN" sz="2500" dirty="0" err="1">
                    <a:latin typeface="Comic Sans MS" panose="030F0902030302020204" pitchFamily="66" charset="0"/>
                  </a:rPr>
                  <a:t>i,L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)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=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1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if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zh-CN" alt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kumimoji="1" lang="en-US" altLang="zh-CN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zh-CN" alt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zh-CN" alt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zh-CN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kumimoji="1" lang="en-US" altLang="zh-CN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5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nary>
                    </m:oMath>
                  </m:oMathPara>
                </a14:m>
                <a:endParaRPr kumimoji="1" lang="en-US" altLang="zh-CN" sz="25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50365"/>
                <a:ext cx="8440420" cy="3034665"/>
              </a:xfrm>
              <a:prstGeom prst="rect">
                <a:avLst/>
              </a:prstGeom>
              <a:blipFill rotWithShape="1">
                <a:blip r:embed="rId1"/>
                <a:stretch>
                  <a:fillRect t="-88298" b="-17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57200" y="3616105"/>
            <a:ext cx="1345360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Recurrence: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Subsum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i,L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Subsum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(i+1,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L-a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Subsum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(i+1,L)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5662385"/>
            <a:ext cx="134536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Goal: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           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Subsum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(1,k)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(top-down)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66" y="2290014"/>
            <a:ext cx="7688468" cy="15929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401055" y="4461514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nk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(with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memorization)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860886" y="5618594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Tracing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solution?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138992" y="5040054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Pseudorandom-polynomial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Bottom-up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Implementation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498" y="1706943"/>
            <a:ext cx="8117100" cy="30945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6688" y="5233196"/>
            <a:ext cx="784574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Space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can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reduced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*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3: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Knapsack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83A50D39-E50B-1E4F-A3A1-30C056ECB6E5}"/>
                  </a:ext>
                </a:extLst>
              </p:cNvPr>
              <p:cNvSpPr/>
              <p:nvPr/>
            </p:nvSpPr>
            <p:spPr>
              <a:xfrm>
                <a:off x="457200" y="2356430"/>
                <a:ext cx="7942729" cy="2273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Input: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n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items,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each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with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weight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 err="1">
                    <a:latin typeface="Comic Sans MS" panose="030F0902030302020204" pitchFamily="66" charset="0"/>
                  </a:rPr>
                  <a:t>w</a:t>
                </a:r>
                <a:r>
                  <a:rPr kumimoji="1" lang="en-US" altLang="zh-CN" sz="2500" baseline="-25000" dirty="0" err="1">
                    <a:latin typeface="Comic Sans MS" panose="030F0902030302020204" pitchFamily="66" charset="0"/>
                  </a:rPr>
                  <a:t>i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and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value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v</a:t>
                </a:r>
                <a:r>
                  <a:rPr kumimoji="1" lang="en-US" altLang="zh-CN" sz="2500" baseline="-25000" dirty="0">
                    <a:latin typeface="Comic Sans MS" panose="030F0902030302020204" pitchFamily="66" charset="0"/>
                  </a:rPr>
                  <a:t>i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,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</a:t>
                </a:r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      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and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positive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integer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w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</a:t>
                </a:r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Output: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set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with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zh-CN" altLang="en-US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9"/>
                          </m:rPr>
                          <a:rPr kumimoji="1" lang="zh-CN" alt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5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9"/>
                          </m:rP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sz="25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kumimoji="1" lang="zh-CN" altLang="en-US" sz="2500" dirty="0"/>
                  <a:t>≤</a:t>
                </a:r>
                <a14:m>
                  <m:oMath xmlns:m="http://schemas.openxmlformats.org/officeDocument/2006/math">
                    <m:r>
                      <a:rPr kumimoji="1" lang="zh-CN" altLang="en-US" sz="25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5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en-US" altLang="zh-CN" sz="2500" dirty="0">
                    <a:latin typeface="Comic Sans MS" panose="030F0902030302020204" pitchFamily="66" charset="0"/>
                  </a:rPr>
                  <a:t> maximizes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zh-CN" alt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9"/>
                          </m:rPr>
                          <a:rPr kumimoji="1" lang="zh-CN" altLang="en-US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5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9"/>
                          </m:rP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25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kumimoji="1" lang="en-US" altLang="zh-CN" sz="2500" baseline="-25000" dirty="0">
                  <a:latin typeface="Comic Sans MS" panose="030F0902030302020204" pitchFamily="66" charset="0"/>
                </a:endParaRPr>
              </a:p>
              <a:p>
                <a:endParaRPr kumimoji="1" lang="zh-CN" altLang="en-US" sz="2500" baseline="-25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56430"/>
                <a:ext cx="7942729" cy="2273186"/>
              </a:xfrm>
              <a:prstGeom prst="rect">
                <a:avLst/>
              </a:prstGeom>
              <a:blipFill rotWithShape="1">
                <a:blip r:embed="rId1"/>
                <a:stretch>
                  <a:fillRect l="-1438" t="-2222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Questions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{26C12C18-96A1-B24F-8F11-AF919570A894}"/>
                  </a:ext>
                </a:extLst>
              </p:cNvPr>
              <p:cNvSpPr/>
              <p:nvPr/>
            </p:nvSpPr>
            <p:spPr>
              <a:xfrm>
                <a:off x="351773" y="1617029"/>
                <a:ext cx="7942729" cy="2103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What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to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store: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endParaRPr kumimoji="1" lang="en-US" altLang="zh-CN" sz="2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</m:t>
                      </m:r>
                    </m:oMath>
                  </m:oMathPara>
                </a14:m>
                <a:endParaRPr kumimoji="1" lang="en-US" altLang="zh-CN" sz="2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zh-CN" altLang="en-US" sz="2500" dirty="0">
                    <a:ea typeface="Cambria Math" panose="020405030504060302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kumimoji="1" lang="en-US" altLang="zh-CN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kumimoji="1" lang="en-US" altLang="zh-CN" sz="2500" dirty="0">
                    <a:latin typeface="Comic Sans MS" panose="030F0902030302020204" pitchFamily="66" charset="0"/>
                  </a:rPr>
                  <a:t>≔</a:t>
                </a:r>
                <a14:m>
                  <m:oMath xmlns:m="http://schemas.openxmlformats.org/officeDocument/2006/math">
                    <m:r>
                      <a:rPr kumimoji="1" lang="en-US" altLang="zh-CN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kumimoji="1" lang="en-US" altLang="zh-CN" sz="25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zh-CN" alt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kumimoji="1" lang="zh-CN" altLang="en-US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5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9"/>
                          </m:rP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kumimoji="1" lang="en-US" altLang="zh-CN" sz="250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25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kumimoji="1" lang="en-US" altLang="zh-CN" sz="2500" baseline="-250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pPr algn="ctr"/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500" i="1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zh-CN" sz="25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sz="25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zh-CN" sz="2500" b="0" i="0" smtClean="0">
                        <a:latin typeface="Cambria Math" panose="02040503050406030204" pitchFamily="18" charset="0"/>
                      </a:rPr>
                      <m:t>.,</m:t>
                    </m:r>
                    <m:r>
                      <a:rPr kumimoji="1" lang="en-US" altLang="zh-CN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zh-CN" altLang="en-US" sz="2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kumimoji="1" lang="zh-CN" altLang="en-US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5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9"/>
                          </m:rP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sz="25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endParaRPr kumimoji="1" lang="en-US" altLang="zh-CN" sz="25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3" y="1617029"/>
                <a:ext cx="7942729" cy="2103525"/>
              </a:xfrm>
              <a:prstGeom prst="rect">
                <a:avLst/>
              </a:prstGeom>
              <a:blipFill rotWithShape="1">
                <a:blip r:embed="rId1"/>
                <a:stretch>
                  <a:fillRect l="-1276" t="-3012" b="-43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2912" y="2461295"/>
            <a:ext cx="84404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kumimoji="1" lang="en-US" altLang="zh-CN" sz="25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ele attr="{C263047D-EBB1-BF4D-9E92-A82C7F5C777C}"/>
                  </a:ext>
                </a:extLst>
              </p:cNvPr>
              <p:cNvSpPr/>
              <p:nvPr/>
            </p:nvSpPr>
            <p:spPr>
              <a:xfrm>
                <a:off x="102912" y="3845640"/>
                <a:ext cx="13453608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Recurrence:</a:t>
                </a: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kumimoji="1" lang="en-US" altLang="zh-CN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kumimoji="1" lang="en-US" altLang="zh-CN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zh-CN" altLang="en-US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kumimoji="1" lang="en-US" altLang="zh-CN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sz="2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𝑘𝑠</m:t>
                    </m:r>
                    <m:d>
                      <m:dPr>
                        <m:ctrlP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</m:t>
                        </m:r>
                      </m:e>
                    </m:d>
                    <m:r>
                      <a:rPr kumimoji="1" lang="en-US" altLang="zh-CN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5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5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5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2" y="3845640"/>
                <a:ext cx="13453608" cy="1246495"/>
              </a:xfrm>
              <a:prstGeom prst="rect">
                <a:avLst/>
              </a:prstGeom>
              <a:blipFill rotWithShape="1">
                <a:blip r:embed="rId2"/>
                <a:stretch>
                  <a:fillRect l="-660" t="-4040"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ele attr="{12C4CB58-1C91-1247-A458-8389614E7332}"/>
                  </a:ext>
                </a:extLst>
              </p:cNvPr>
              <p:cNvSpPr/>
              <p:nvPr/>
            </p:nvSpPr>
            <p:spPr>
              <a:xfrm>
                <a:off x="223436" y="5614706"/>
                <a:ext cx="13453608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Goal: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kumimoji="1" lang="en-US" altLang="zh-CN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zh-CN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kumimoji="1" lang="zh-CN" altLang="en-US" sz="2500" dirty="0">
                    <a:ea typeface="Cambria Math" panose="02040503050406030204" pitchFamily="18" charset="0"/>
                  </a:rPr>
                  <a:t>                          </a:t>
                </a:r>
                <a:endParaRPr kumimoji="1" lang="en-US" altLang="zh-CN" sz="25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36" y="5614706"/>
                <a:ext cx="13453608" cy="477054"/>
              </a:xfrm>
              <a:prstGeom prst="rect">
                <a:avLst/>
              </a:prstGeom>
              <a:blipFill rotWithShape="1">
                <a:blip r:embed="rId3"/>
                <a:stretch>
                  <a:fillRect l="-754" t="-157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035" y="2109055"/>
            <a:ext cx="839992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Dynamic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Programming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(tabular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method,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recurrence)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267957"/>
            <a:ext cx="839992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3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Problems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(weighted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interval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scheduling,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subset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sum,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knapsack)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rgbClr val="558ED5"/>
                </a:solidFill>
                <a:latin typeface="Comic Sans MS" panose="030F0702030302020204" pitchFamily="66" charset="0"/>
              </a:rPr>
              <a:t>Compute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 pitchFamily="66" charset="0"/>
              </a:rPr>
              <a:t>n-</a:t>
            </a:r>
            <a:r>
              <a:rPr lang="en-US" altLang="zh-CN" sz="4000" dirty="0" err="1">
                <a:solidFill>
                  <a:srgbClr val="558ED5"/>
                </a:solidFill>
                <a:latin typeface="Comic Sans MS" panose="030F0702030302020204" pitchFamily="66" charset="0"/>
              </a:rPr>
              <a:t>th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 pitchFamily="66" charset="0"/>
              </a:rPr>
              <a:t>Fibonacci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4000" dirty="0">
                <a:solidFill>
                  <a:srgbClr val="558ED5"/>
                </a:solidFill>
                <a:latin typeface="Comic Sans MS" panose="030F0702030302020204" pitchFamily="66" charset="0"/>
              </a:rPr>
              <a:t>Number</a:t>
            </a:r>
            <a:endParaRPr lang="en-US" sz="4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1929" y="2459503"/>
            <a:ext cx="73659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Input: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en-US" altLang="zh-CN" sz="3000" dirty="0">
                <a:latin typeface="Comic Sans MS" panose="030F0702030302020204" pitchFamily="66" charset="0"/>
              </a:rPr>
              <a:t>Output: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n-</a:t>
            </a:r>
            <a:r>
              <a:rPr kumimoji="1" lang="en-US" altLang="zh-CN" sz="3000" dirty="0" err="1">
                <a:latin typeface="Comic Sans MS" panose="030F0702030302020204" pitchFamily="66" charset="0"/>
              </a:rPr>
              <a:t>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latin typeface="Comic Sans MS" panose="030F0702030302020204" pitchFamily="66" charset="0"/>
              </a:rPr>
              <a:t>Fibonacci</a:t>
            </a:r>
            <a:r>
              <a:rPr lang="zh-CN" altLang="en-US" sz="3000" dirty="0"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latin typeface="Comic Sans MS" panose="030F0702030302020204" pitchFamily="66" charset="0"/>
              </a:rPr>
              <a:t>Number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zh-CN" altLang="en-US" sz="3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8" y="505432"/>
            <a:ext cx="7059641" cy="12186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Two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Programs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图片 4" descr="手机屏幕的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82" y="2239932"/>
            <a:ext cx="4518667" cy="1218638"/>
          </a:xfrm>
          <a:prstGeom prst="rect">
            <a:avLst/>
          </a:prstGeom>
        </p:spPr>
      </p:pic>
      <p:pic>
        <p:nvPicPr>
          <p:cNvPr id="6" name="图片 5" descr="手机屏幕的截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1" y="4271942"/>
            <a:ext cx="3536918" cy="18484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2815" y="1896024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recursive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program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using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definition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815" y="3886568"/>
            <a:ext cx="481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memorize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intermediate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values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using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a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table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9188" y="2178538"/>
            <a:ext cx="3174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T(n-1)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T(n-2)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+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O(1)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31481" y="2849251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O(1.618</a:t>
            </a:r>
            <a:r>
              <a:rPr kumimoji="1" lang="en-US" altLang="zh-CN" baseline="30000" dirty="0">
                <a:latin typeface="Comic Sans MS" panose="030F0702030302020204" pitchFamily="66" charset="0"/>
              </a:rPr>
              <a:t>n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56653" y="479039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O(n)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Dynamic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Programming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(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动态规划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)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1775" y="2010649"/>
            <a:ext cx="84404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Store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intermediate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values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(programming: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tabular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method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8267" y="3489158"/>
            <a:ext cx="84404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Use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recurrence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relation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only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polynomially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many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subproblems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6445" y="5117898"/>
            <a:ext cx="84563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key: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come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up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with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right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recurrence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(=&gt;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efficient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algorithm)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9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1: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Weighted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Interval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Scheduling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ele attr="{83A50D39-E50B-1E4F-A3A1-30C056ECB6E5}"/>
                  </a:ext>
                </a:extLst>
              </p:cNvPr>
              <p:cNvSpPr/>
              <p:nvPr/>
            </p:nvSpPr>
            <p:spPr>
              <a:xfrm>
                <a:off x="744071" y="2023678"/>
                <a:ext cx="7942729" cy="2016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Input: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n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intervals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[s</a:t>
                </a:r>
                <a:r>
                  <a:rPr kumimoji="1" lang="en-US" altLang="zh-CN" sz="25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,f</a:t>
                </a:r>
                <a:r>
                  <a:rPr kumimoji="1" lang="en-US" altLang="zh-CN" sz="25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],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…,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[</a:t>
                </a:r>
                <a:r>
                  <a:rPr kumimoji="1" lang="en-US" altLang="zh-CN" sz="2500" dirty="0" err="1">
                    <a:latin typeface="Comic Sans MS" panose="030F0902030302020204" pitchFamily="66" charset="0"/>
                  </a:rPr>
                  <a:t>s</a:t>
                </a:r>
                <a:r>
                  <a:rPr kumimoji="1" lang="en-US" altLang="zh-CN" sz="2500" baseline="-25000" dirty="0" err="1">
                    <a:latin typeface="Comic Sans MS" panose="030F0902030302020204" pitchFamily="66" charset="0"/>
                  </a:rPr>
                  <a:t>n</a:t>
                </a:r>
                <a:r>
                  <a:rPr kumimoji="1" lang="en-US" altLang="zh-CN" sz="2500" dirty="0" err="1">
                    <a:latin typeface="Comic Sans MS" panose="030F0902030302020204" pitchFamily="66" charset="0"/>
                  </a:rPr>
                  <a:t>,f</a:t>
                </a:r>
                <a:r>
                  <a:rPr kumimoji="1" lang="en-US" altLang="zh-CN" sz="2500" baseline="-25000" dirty="0" err="1">
                    <a:latin typeface="Comic Sans MS" panose="030F0902030302020204" pitchFamily="66" charset="0"/>
                  </a:rPr>
                  <a:t>n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],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         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with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weights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w</a:t>
                </a:r>
                <a:r>
                  <a:rPr kumimoji="1" lang="en-US" altLang="zh-CN" sz="2500" baseline="-25000" dirty="0">
                    <a:latin typeface="Comic Sans MS" panose="030F0902030302020204" pitchFamily="66" charset="0"/>
                  </a:rPr>
                  <a:t>1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,…,</a:t>
                </a:r>
                <a:r>
                  <a:rPr kumimoji="1" lang="en-US" altLang="zh-CN" sz="2500" dirty="0" err="1">
                    <a:latin typeface="Comic Sans MS" panose="030F0902030302020204" pitchFamily="66" charset="0"/>
                  </a:rPr>
                  <a:t>w</a:t>
                </a:r>
                <a:r>
                  <a:rPr kumimoji="1" lang="en-US" altLang="zh-CN" sz="2500" baseline="-25000" dirty="0" err="1">
                    <a:latin typeface="Comic Sans MS" panose="030F0902030302020204" pitchFamily="66" charset="0"/>
                  </a:rPr>
                  <a:t>n</a:t>
                </a:r>
                <a:endParaRPr kumimoji="1" lang="en-US" altLang="zh-CN" sz="2500" baseline="-25000" dirty="0">
                  <a:latin typeface="Comic Sans MS" panose="030F0902030302020204" pitchFamily="66" charset="0"/>
                </a:endParaRPr>
              </a:p>
              <a:p>
                <a:endParaRPr kumimoji="1" lang="en-US" altLang="zh-CN" sz="2500" dirty="0">
                  <a:latin typeface="Comic Sans MS" panose="030F0902030302020204" pitchFamily="66" charset="0"/>
                </a:endParaRPr>
              </a:p>
              <a:p>
                <a:r>
                  <a:rPr kumimoji="1" lang="en-US" altLang="zh-CN" sz="2500" dirty="0">
                    <a:latin typeface="Comic Sans MS" panose="030F0902030302020204" pitchFamily="66" charset="0"/>
                  </a:rPr>
                  <a:t>Output: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a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set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of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disjoint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intervals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that</a:t>
                </a:r>
              </a:p>
              <a:p>
                <a:r>
                  <a:rPr kumimoji="1" lang="zh-CN" altLang="en-US" sz="2500" dirty="0">
                    <a:latin typeface="Comic Sans MS" panose="030F0902030302020204" pitchFamily="66" charset="0"/>
                  </a:rPr>
                  <a:t>                </a:t>
                </a:r>
                <a:r>
                  <a:rPr kumimoji="1" lang="en-US" altLang="zh-CN" sz="2500" dirty="0">
                    <a:latin typeface="Comic Sans MS" panose="030F0902030302020204" pitchFamily="66" charset="0"/>
                  </a:rPr>
                  <a:t>maximize</a:t>
                </a:r>
                <a:r>
                  <a:rPr kumimoji="1" lang="zh-CN" altLang="en-US" sz="2500" dirty="0">
                    <a:latin typeface="Comic Sans MS" panose="030F0902030302020204" pitchFamily="66" charset="0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zh-CN" altLang="en-US" sz="25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9"/>
                          </m:rPr>
                          <a:rPr kumimoji="1" lang="zh-CN" alt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zh-CN" altLang="en-US" sz="25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9"/>
                          </m:rP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zh-CN" sz="25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kumimoji="1" lang="zh-CN" altLang="en-US" sz="2500" dirty="0">
                    <a:latin typeface="Comic Sans MS" panose="030F0902030302020204" pitchFamily="66" charset="0"/>
                  </a:rPr>
                  <a:t> </a:t>
                </a:r>
                <a:endParaRPr kumimoji="1" lang="zh-CN" altLang="en-US" sz="2500" baseline="-250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71" y="2023678"/>
                <a:ext cx="7942729" cy="2016706"/>
              </a:xfrm>
              <a:prstGeom prst="rect">
                <a:avLst/>
              </a:prstGeom>
              <a:blipFill rotWithShape="1">
                <a:blip r:embed="rId1"/>
                <a:stretch>
                  <a:fillRect l="-1278" t="-2500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46351" y="5364454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(no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known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greedy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algorithm)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350" y="4887400"/>
            <a:ext cx="844044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Room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scheduling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payments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Exhaustive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Search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874" y="1503493"/>
            <a:ext cx="4982062" cy="1223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4" y="2596802"/>
            <a:ext cx="3318837" cy="30680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43480" y="3090126"/>
            <a:ext cx="7845741" cy="40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Choose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or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not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1734" y="4349244"/>
            <a:ext cx="7845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Only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last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interval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partial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solution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matters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4294" y="5911578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Keep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track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boundary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partial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solutions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Better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Recurrence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8204" y="2064274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sort: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s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1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&lt;=s</a:t>
            </a:r>
            <a:r>
              <a:rPr kumimoji="1" lang="en-US" altLang="zh-CN" sz="20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&lt;=…&lt;=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s</a:t>
            </a:r>
            <a:r>
              <a:rPr kumimoji="1" lang="en-US" altLang="zh-CN" sz="2000" baseline="-25000" dirty="0" err="1">
                <a:latin typeface="Comic Sans MS" panose="030F0702030302020204" pitchFamily="66" charset="0"/>
              </a:rPr>
              <a:t>n</a:t>
            </a:r>
            <a:endParaRPr kumimoji="1" lang="en-US" altLang="zh-CN" sz="2000" baseline="-25000" dirty="0"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8997" y="3264118"/>
            <a:ext cx="7845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next[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]: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first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non-overlapping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interval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right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(:=n+1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exist)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997" y="1798810"/>
            <a:ext cx="4158415" cy="10441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4013" y="4208109"/>
            <a:ext cx="90403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Opt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zh-CN" sz="20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):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maximum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income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that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we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can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earn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using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intervals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from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kumimoji="1"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endParaRPr kumimoji="1"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522256" y="5010132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what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we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want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2855610" y="5932248"/>
            <a:ext cx="10235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err="1">
                <a:latin typeface="Comic Sans MS" panose="030F0702030302020204" pitchFamily="66" charset="0"/>
              </a:rPr>
              <a:t>Opt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(1)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35137" y="5031775"/>
            <a:ext cx="2213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choose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74997" y="4972480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choose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1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4854532" y="5372590"/>
            <a:ext cx="7007" cy="452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6" idx="2"/>
          </p:cNvCxnSpPr>
          <p:nvPr/>
        </p:nvCxnSpPr>
        <p:spPr>
          <a:xfrm flipH="1">
            <a:off x="6997867" y="5372590"/>
            <a:ext cx="1" cy="479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2253795" y="5372590"/>
            <a:ext cx="8141" cy="53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074997" y="5904096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 err="1">
                <a:latin typeface="Comic Sans MS" panose="030F0702030302020204" pitchFamily="66" charset="0"/>
              </a:rPr>
              <a:t>Opt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(2)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24178" y="5919485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Comic Sans MS" panose="030F0702030302020204" pitchFamily="66" charset="0"/>
              </a:rPr>
              <a:t>Opt</a:t>
            </a:r>
            <a:r>
              <a:rPr kumimoji="1" lang="en-US" altLang="zh-CN" dirty="0">
                <a:latin typeface="Comic Sans MS" panose="030F0702030302020204" pitchFamily="66" charset="0"/>
              </a:rPr>
              <a:t>(next[1])+w</a:t>
            </a:r>
            <a:r>
              <a:rPr kumimoji="1" lang="en-US" altLang="zh-CN" baseline="-25000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68943" y="5904096"/>
            <a:ext cx="10235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max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{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             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,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          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}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26" grpId="0"/>
      <p:bldP spid="27" grpId="0"/>
      <p:bldP spid="3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Algorithm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(top-down)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47" y="1667552"/>
            <a:ext cx="6323985" cy="2112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2" y="3972839"/>
            <a:ext cx="7427495" cy="1331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743199" y="2622662"/>
            <a:ext cx="7845741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baseline="-250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n)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14862" y="3254593"/>
            <a:ext cx="7845741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baseline="-25000" dirty="0">
                <a:latin typeface="Comic Sans MS" panose="030F0702030302020204" pitchFamily="66" charset="0"/>
              </a:rPr>
              <a:t>O(n)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0006" y="5823446"/>
            <a:ext cx="784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baseline="-25000" dirty="0">
                <a:latin typeface="Comic Sans MS" panose="030F0702030302020204" pitchFamily="66" charset="0"/>
              </a:rPr>
              <a:t>Time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Complexity: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30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baseline="-25000" dirty="0" err="1">
                <a:latin typeface="Comic Sans MS" panose="030F0702030302020204" pitchFamily="66" charset="0"/>
              </a:rPr>
              <a:t>logn</a:t>
            </a:r>
            <a:r>
              <a:rPr kumimoji="1" lang="en-US" altLang="zh-CN" sz="3000" baseline="-25000" dirty="0">
                <a:latin typeface="Comic Sans MS" panose="030F0702030302020204" pitchFamily="66" charset="0"/>
              </a:rPr>
              <a:t>)</a:t>
            </a:r>
            <a:endParaRPr kumimoji="1" lang="en-US" altLang="zh-CN" sz="3000" baseline="-25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Bottom-up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Implementation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199" y="2622662"/>
            <a:ext cx="7845741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baseline="-25000" dirty="0">
                <a:latin typeface="Comic Sans MS" panose="030F0702030302020204" pitchFamily="66" charset="0"/>
              </a:rPr>
              <a:t>O(n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n)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14862" y="3254593"/>
            <a:ext cx="7845741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baseline="-25000" dirty="0">
                <a:latin typeface="Comic Sans MS" panose="030F0702030302020204" pitchFamily="66" charset="0"/>
              </a:rPr>
              <a:t>O(n)</a:t>
            </a:r>
            <a:endParaRPr kumimoji="1" lang="en-US" altLang="zh-CN" sz="2500" baseline="-25000" dirty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680" y="2047209"/>
            <a:ext cx="8329120" cy="2763579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1932</Words>
  <Application>WPS 演示</Application>
  <PresentationFormat>On-screen Show (4:3)</PresentationFormat>
  <Paragraphs>169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Arial</vt:lpstr>
      <vt:lpstr>Comic Sans MS</vt:lpstr>
      <vt:lpstr>Comic Sans MS</vt:lpstr>
      <vt:lpstr>Cambria Math</vt:lpstr>
      <vt:lpstr>微软雅黑</vt:lpstr>
      <vt:lpstr>Arial Unicode MS</vt:lpstr>
      <vt:lpstr>Calibri</vt:lpstr>
      <vt:lpstr>Office Theme</vt:lpstr>
      <vt:lpstr>PowerPoint 演示文稿</vt:lpstr>
      <vt:lpstr>Compute n-th Fibonacci Number</vt:lpstr>
      <vt:lpstr>Two Programs</vt:lpstr>
      <vt:lpstr>Dynamic Programming (动态规划)</vt:lpstr>
      <vt:lpstr>Problem 1: Weighted Interval Scheduling</vt:lpstr>
      <vt:lpstr>Exhaustive Search</vt:lpstr>
      <vt:lpstr>Better Recurrence</vt:lpstr>
      <vt:lpstr>Algorithm (top-down)</vt:lpstr>
      <vt:lpstr>Bottom-up Implementation</vt:lpstr>
      <vt:lpstr>3 Questions</vt:lpstr>
      <vt:lpstr>Problem 2: Subset-Sum</vt:lpstr>
      <vt:lpstr>Recurrence</vt:lpstr>
      <vt:lpstr>3 Questions</vt:lpstr>
      <vt:lpstr>Algorithm (top-down)</vt:lpstr>
      <vt:lpstr>Bottom-up Implementation</vt:lpstr>
      <vt:lpstr>Problem 3: Knapsack</vt:lpstr>
      <vt:lpstr>3 Questions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Siyao Guo</dc:creator>
  <cp:lastModifiedBy>Nathan</cp:lastModifiedBy>
  <cp:revision>141</cp:revision>
  <cp:lastPrinted>2020-11-01T03:12:00Z</cp:lastPrinted>
  <dcterms:created xsi:type="dcterms:W3CDTF">2020-10-04T00:44:00Z</dcterms:created>
  <dcterms:modified xsi:type="dcterms:W3CDTF">2020-11-18T14:45:35Z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