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2" r:id="rId3"/>
    <p:sldId id="633" r:id="rId5"/>
    <p:sldId id="366" r:id="rId6"/>
    <p:sldId id="654" r:id="rId7"/>
    <p:sldId id="553" r:id="rId8"/>
    <p:sldId id="656" r:id="rId9"/>
    <p:sldId id="655" r:id="rId10"/>
    <p:sldId id="657" r:id="rId11"/>
    <p:sldId id="640" r:id="rId12"/>
    <p:sldId id="658" r:id="rId13"/>
    <p:sldId id="659" r:id="rId14"/>
    <p:sldId id="660" r:id="rId15"/>
    <p:sldId id="652" r:id="rId16"/>
    <p:sldId id="647" r:id="rId17"/>
    <p:sldId id="661" r:id="rId18"/>
    <p:sldId id="662" r:id="rId19"/>
    <p:sldId id="649" r:id="rId20"/>
    <p:sldId id="653" r:id="rId21"/>
    <p:sldId id="638" r:id="rId22"/>
    <p:sldId id="663" r:id="rId23"/>
    <p:sldId id="664" r:id="rId24"/>
    <p:sldId id="650" r:id="rId25"/>
    <p:sldId id="665" r:id="rId26"/>
    <p:sldId id="63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27"/>
    <p:restoredTop sz="94674" autoAdjust="0"/>
  </p:normalViewPr>
  <p:slideViewPr>
    <p:cSldViewPr snapToGrid="0" snapToObjects="1">
      <p:cViewPr varScale="1">
        <p:scale>
          <a:sx n="114" d="100"/>
          <a:sy n="114" d="100"/>
        </p:scale>
        <p:origin x="176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622790" cy="9677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r>
              <a:rPr lang="en-US" sz="2500" dirty="0">
                <a:solidFill>
                  <a:srgbClr val="008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1: when ai = bj</a:t>
            </a: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622790" cy="2895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r>
              <a:rPr lang="en-US" sz="2500" dirty="0">
                <a:solidFill>
                  <a:srgbClr val="008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acyclic: no cycle in the graph</a:t>
            </a: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493250" cy="9677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r>
              <a:rPr lang="en-US" sz="2500" dirty="0">
                <a:solidFill>
                  <a:srgbClr val="008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7:1</a:t>
            </a: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r>
              <a:rPr lang="en-US" sz="2500" dirty="0">
                <a:solidFill>
                  <a:srgbClr val="008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9:1</a:t>
            </a: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r>
              <a:rPr lang="en-US" sz="2500" dirty="0">
                <a:solidFill>
                  <a:srgbClr val="008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</a:t>
            </a:r>
            <a:r>
              <a:rPr lang="zh-CN" altLang="en-US" sz="2500" dirty="0">
                <a:solidFill>
                  <a:srgbClr val="008000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  <a:sym typeface="Comic Sans MS" panose="030F0702030302020204"/>
              </a:rPr>
              <a:t>：</a:t>
            </a:r>
            <a:r>
              <a:rPr lang="en-US" altLang="zh-CN" sz="2500" dirty="0">
                <a:solidFill>
                  <a:srgbClr val="008000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  <a:sym typeface="Comic Sans MS" panose="030F0702030302020204"/>
              </a:rPr>
              <a:t>2</a:t>
            </a:r>
            <a:endParaRPr lang="en-US" altLang="zh-CN" sz="2500" dirty="0">
              <a:solidFill>
                <a:srgbClr val="008000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  <a:sym typeface="Comic Sans MS" panose="030F0702030302020204"/>
            </a:endParaRPr>
          </a:p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r>
              <a:rPr lang="en-US" altLang="zh-CN" sz="2500" dirty="0">
                <a:solidFill>
                  <a:srgbClr val="008000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  <a:sym typeface="Comic Sans MS" panose="030F0702030302020204"/>
              </a:rPr>
              <a:t>3</a:t>
            </a:r>
            <a:r>
              <a:rPr lang="zh-CN" altLang="en-US" sz="2500" dirty="0">
                <a:solidFill>
                  <a:srgbClr val="008000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  <a:sym typeface="Comic Sans MS" panose="030F0702030302020204"/>
              </a:rPr>
              <a:t>：</a:t>
            </a:r>
            <a:r>
              <a:rPr lang="en-US" altLang="zh-CN" sz="2500" dirty="0">
                <a:solidFill>
                  <a:srgbClr val="008000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  <a:sym typeface="Comic Sans MS" panose="030F0702030302020204"/>
              </a:rPr>
              <a:t>3</a:t>
            </a:r>
            <a:r>
              <a:rPr lang="zh-CN" altLang="en-US" sz="2500" dirty="0">
                <a:solidFill>
                  <a:srgbClr val="008000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  <a:sym typeface="Comic Sans MS" panose="030F0702030302020204"/>
              </a:rPr>
              <a:t>（</a:t>
            </a:r>
            <a:r>
              <a:rPr lang="en-US" altLang="zh-CN" sz="2500" dirty="0">
                <a:solidFill>
                  <a:srgbClr val="008000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  <a:sym typeface="Comic Sans MS" panose="030F0702030302020204"/>
              </a:rPr>
              <a:t>if 3 goes to 6 we know the longest path starting from 6 is 2, so its 3</a:t>
            </a:r>
            <a:r>
              <a:rPr lang="zh-CN" altLang="en-US" sz="2500" dirty="0">
                <a:solidFill>
                  <a:srgbClr val="008000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  <a:sym typeface="Comic Sans MS" panose="030F0702030302020204"/>
              </a:rPr>
              <a:t>）</a:t>
            </a:r>
            <a:endParaRPr lang="zh-CN" altLang="en-US" sz="2500" dirty="0">
              <a:solidFill>
                <a:srgbClr val="008000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  <a:sym typeface="Comic Sans MS" panose="030F0702030302020204"/>
            </a:endParaRPr>
          </a:p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r>
              <a:rPr lang="en-US" altLang="zh-CN" sz="2500" dirty="0">
                <a:solidFill>
                  <a:srgbClr val="008000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  <a:sym typeface="Comic Sans MS" panose="030F0702030302020204"/>
              </a:rPr>
              <a:t>6': 2</a:t>
            </a:r>
            <a:endParaRPr lang="en-US" altLang="zh-CN" sz="2500" dirty="0">
              <a:solidFill>
                <a:srgbClr val="008000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  <a:sym typeface="Comic Sans MS" panose="030F0702030302020204"/>
            </a:endParaRPr>
          </a:p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r>
              <a:rPr lang="en-US" altLang="zh-CN" sz="2500" dirty="0">
                <a:solidFill>
                  <a:srgbClr val="008000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  <a:sym typeface="Comic Sans MS" panose="030F0702030302020204"/>
              </a:rPr>
              <a:t>8: 2</a:t>
            </a:r>
            <a:endParaRPr lang="en-US" altLang="zh-CN" sz="2500" dirty="0">
              <a:solidFill>
                <a:srgbClr val="008000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  <a:sym typeface="Comic Sans MS" panose="030F0702030302020204"/>
            </a:endParaRPr>
          </a:p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r>
              <a:rPr lang="en-US" altLang="zh-CN" sz="2500" dirty="0">
                <a:solidFill>
                  <a:srgbClr val="008000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  <a:sym typeface="Comic Sans MS" panose="030F0702030302020204"/>
              </a:rPr>
              <a:t>2: 4</a:t>
            </a:r>
            <a:endParaRPr lang="en-US" altLang="zh-CN" sz="2500" dirty="0">
              <a:solidFill>
                <a:srgbClr val="008000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  <a:sym typeface="Comic Sans MS" panose="030F0702030302020204"/>
            </a:endParaRPr>
          </a:p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r>
              <a:rPr lang="en-US" altLang="zh-CN" sz="2500" dirty="0">
                <a:solidFill>
                  <a:srgbClr val="008000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  <a:sym typeface="Comic Sans MS" panose="030F0702030302020204"/>
              </a:rPr>
              <a:t>5: 3</a:t>
            </a:r>
            <a:endParaRPr lang="en-US" altLang="zh-CN" sz="2500" dirty="0">
              <a:solidFill>
                <a:srgbClr val="008000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  <a:sym typeface="Comic Sans MS" panose="030F0702030302020204"/>
            </a:endParaRPr>
          </a:p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altLang="zh-CN" sz="2500" dirty="0">
              <a:solidFill>
                <a:srgbClr val="008000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1" Type="http://schemas.openxmlformats.org/officeDocument/2006/relationships/notesSlide" Target="../notesSlides/notesSlide2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Fall 2020 @ NYU Shanghai</a:t>
            </a:r>
            <a:endParaRPr lang="en-US" altLang="zh-CN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Shape 85"/>
          <p:cNvSpPr txBox="1"/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CSCI-SHU 220: Algorithms</a:t>
            </a:r>
            <a:endParaRPr lang="en-US" altLang="zh-CN" sz="3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558ED5"/>
                </a:solidFill>
                <a:latin typeface="Comic Sans MS" panose="030F0702030302020204"/>
              </a:rPr>
              <a:t>Dynamic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</a:rPr>
              <a:t>Programming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</a:rPr>
              <a:t>II</a:t>
            </a:r>
            <a:endParaRPr lang="en-US" sz="4000" dirty="0">
              <a:solidFill>
                <a:srgbClr val="558ED5"/>
              </a:solidFill>
              <a:latin typeface="Comic Sans MS" panose="030F07020303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89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Compute L[1],…,L[n]?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3327440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3, 8, 7, 2, 6, 4, 12, 14, 9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7" name="矩形 4"/>
          <p:cNvSpPr/>
          <p:nvPr/>
        </p:nvSpPr>
        <p:spPr>
          <a:xfrm>
            <a:off x="-401445" y="4486270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L values: 4, 3, 3, 4, 3, 3, 2, 1, 1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8252" y="2043419"/>
            <a:ext cx="51299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L[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]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max{L[j]|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&lt;j&lt;=n,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&gt;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}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lang="en-US" sz="2500" dirty="0"/>
          </a:p>
        </p:txBody>
      </p:sp>
      <p:sp>
        <p:nvSpPr>
          <p:cNvPr id="9" name="矩形 4"/>
          <p:cNvSpPr/>
          <p:nvPr/>
        </p:nvSpPr>
        <p:spPr>
          <a:xfrm>
            <a:off x="457199" y="5531764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Print out the solution?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Bottom Up Implementation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872" y="5371785"/>
            <a:ext cx="7845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Time complexity: O(n</a:t>
            </a:r>
            <a:r>
              <a:rPr kumimoji="1" lang="en-US" altLang="zh-CN" sz="2000" baseline="30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370" y="2116873"/>
            <a:ext cx="407670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85" y="2688373"/>
            <a:ext cx="4673600" cy="1905000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DP &amp; DAG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88975" y="4024630"/>
            <a:ext cx="58045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nodes:  subproblems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-375455" y="4857184"/>
            <a:ext cx="7845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edges:  dependencies between subproblems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-568712" y="2058952"/>
            <a:ext cx="7845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identifying a collection of subproblems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1" name="矩形 7"/>
          <p:cNvSpPr/>
          <p:nvPr/>
        </p:nvSpPr>
        <p:spPr>
          <a:xfrm>
            <a:off x="-223025" y="2858345"/>
            <a:ext cx="7845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tackling them one by one (small, large, whole)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2" name="矩形 7"/>
          <p:cNvSpPr/>
          <p:nvPr/>
        </p:nvSpPr>
        <p:spPr>
          <a:xfrm>
            <a:off x="2623612" y="4330756"/>
            <a:ext cx="7845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“implicit” DAG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Longest</a:t>
            </a:r>
            <a:r>
              <a:rPr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Common</a:t>
            </a:r>
            <a:r>
              <a:rPr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Subsequence</a:t>
            </a:r>
            <a:endParaRPr lang="en-US" sz="35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Longest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Common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Subsequence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1946097"/>
            <a:ext cx="794272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Input: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,…,b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Output: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largest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s.t.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there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exists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&lt;i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&lt;…&lt;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j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&lt;j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&lt;…&lt;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it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b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jt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pic>
        <p:nvPicPr>
          <p:cNvPr id="5" name="图片 4" descr="图片包含 文本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934" y="5043035"/>
            <a:ext cx="4470400" cy="787400"/>
          </a:xfrm>
          <a:prstGeom prst="rect">
            <a:avLst/>
          </a:prstGeom>
        </p:spPr>
      </p:pic>
      <p:pic>
        <p:nvPicPr>
          <p:cNvPr id="6" name="图片 5" descr="文本, 徽标, 公司名称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393" y="5106535"/>
            <a:ext cx="2247900" cy="660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4071" y="4480460"/>
            <a:ext cx="5328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baseline="-25000" dirty="0">
                <a:latin typeface="Comic Sans MS" panose="030F0702030302020204" pitchFamily="66" charset="0"/>
              </a:rPr>
              <a:t>Example:</a:t>
            </a:r>
            <a:endParaRPr kumimoji="1" lang="zh-CN" altLang="en-US" sz="30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LIS and LCS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" name="矩形 4"/>
          <p:cNvSpPr/>
          <p:nvPr/>
        </p:nvSpPr>
        <p:spPr>
          <a:xfrm>
            <a:off x="457200" y="3039078"/>
            <a:ext cx="40590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3, 8, 7, 2, 6, 4, 12, 14, 9 (LIS)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4850782" y="2654357"/>
            <a:ext cx="405904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3, 8, 7, 2, 6, 4, 12, 14, 9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2, 3, 4, 6, 7, 8, 9, 12, 14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 (LCS)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1" name="矩形 4"/>
          <p:cNvSpPr/>
          <p:nvPr/>
        </p:nvSpPr>
        <p:spPr>
          <a:xfrm>
            <a:off x="275063" y="5070903"/>
            <a:ext cx="796568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LIS is a special case of LCS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Recurrence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2085281" y="2270824"/>
            <a:ext cx="40590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 …, 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 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 …,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m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11" name="矩形 4"/>
          <p:cNvSpPr/>
          <p:nvPr/>
        </p:nvSpPr>
        <p:spPr>
          <a:xfrm>
            <a:off x="-1129991" y="1672512"/>
            <a:ext cx="796568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C[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i,j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]: length of LCM between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8" name="矩形 4"/>
          <p:cNvSpPr/>
          <p:nvPr/>
        </p:nvSpPr>
        <p:spPr>
          <a:xfrm>
            <a:off x="899531" y="3910190"/>
            <a:ext cx="796568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500" dirty="0">
                <a:latin typeface="Comic Sans MS" panose="030F0702030302020204" pitchFamily="66" charset="0"/>
              </a:rPr>
              <a:t>used both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and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b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899531" y="4629090"/>
            <a:ext cx="796568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not used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3" name="矩形 4"/>
          <p:cNvSpPr/>
          <p:nvPr/>
        </p:nvSpPr>
        <p:spPr>
          <a:xfrm>
            <a:off x="899531" y="5347990"/>
            <a:ext cx="796568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500" dirty="0" err="1">
                <a:latin typeface="Comic Sans MS" panose="030F0702030302020204" pitchFamily="66" charset="0"/>
              </a:rPr>
              <a:t>b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not used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DP for LCS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1677726"/>
            <a:ext cx="7942729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What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store: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C[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i,j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]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length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LCS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between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b</a:t>
            </a:r>
            <a:r>
              <a:rPr kumimoji="1" lang="en-US" altLang="zh-CN" sz="20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,…,b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m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Recurrence: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C[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i,j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]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max{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1+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C[i+1,j+1],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C[i+1,j],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C[i,j+1]}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endParaRPr kumimoji="1" lang="en-US" altLang="zh-CN" sz="20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Goal: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C[1,1]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86561" y="5336674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O(nm)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95476" y="3639801"/>
            <a:ext cx="2089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only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if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b</a:t>
            </a:r>
            <a:r>
              <a:rPr kumimoji="1" lang="en-US" altLang="zh-CN" sz="2000" baseline="-25000" dirty="0" err="1">
                <a:latin typeface="Comic Sans MS" panose="030F0702030302020204" pitchFamily="66" charset="0"/>
              </a:rPr>
              <a:t>j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41701" y="3639801"/>
            <a:ext cx="2089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not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use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i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5331" y="3639801"/>
            <a:ext cx="2089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not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use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b</a:t>
            </a:r>
            <a:r>
              <a:rPr kumimoji="1" lang="en-US" altLang="zh-CN" sz="2000" baseline="-25000" dirty="0" err="1">
                <a:latin typeface="Comic Sans MS" panose="030F0702030302020204" pitchFamily="66" charset="0"/>
              </a:rPr>
              <a:t>j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Edit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Distance</a:t>
            </a:r>
            <a:endParaRPr lang="en-US" sz="35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Edit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Distance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1917047"/>
            <a:ext cx="794272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Input: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b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,…,b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Output: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minimal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that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add/delete/change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operations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transform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one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another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046926" y="5111636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Example: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SNOWY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SUNNY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Dynamic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Programming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(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动态规划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)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3361" y="2942630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Store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intermediate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values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(tabular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method)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0456" y="4550380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Come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up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right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recurrence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Two Ways of Editing SNOWY to SUNNY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326" y="2910466"/>
            <a:ext cx="3366779" cy="1422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415" y="3042033"/>
            <a:ext cx="3407819" cy="1159729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Recurrence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2118735" y="2105526"/>
            <a:ext cx="40590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 …, a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n 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, …, 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b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m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</p:txBody>
      </p:sp>
      <p:sp>
        <p:nvSpPr>
          <p:cNvPr id="11" name="矩形 4"/>
          <p:cNvSpPr/>
          <p:nvPr/>
        </p:nvSpPr>
        <p:spPr>
          <a:xfrm>
            <a:off x="-1129991" y="1672512"/>
            <a:ext cx="796568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D[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i,j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]:  edit distance between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8" name="矩形 4"/>
          <p:cNvSpPr/>
          <p:nvPr/>
        </p:nvSpPr>
        <p:spPr>
          <a:xfrm>
            <a:off x="489329" y="3366644"/>
            <a:ext cx="796568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500" dirty="0">
                <a:latin typeface="Comic Sans MS" panose="030F0702030302020204" pitchFamily="66" charset="0"/>
              </a:rPr>
              <a:t>add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b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489329" y="4114930"/>
            <a:ext cx="796568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500" dirty="0">
                <a:latin typeface="Comic Sans MS" panose="030F0702030302020204" pitchFamily="66" charset="0"/>
              </a:rPr>
              <a:t>delete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3" name="矩形 4"/>
          <p:cNvSpPr/>
          <p:nvPr/>
        </p:nvSpPr>
        <p:spPr>
          <a:xfrm>
            <a:off x="457200" y="4763399"/>
            <a:ext cx="796568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500" dirty="0">
                <a:latin typeface="Comic Sans MS" panose="030F0702030302020204" pitchFamily="66" charset="0"/>
              </a:rPr>
              <a:t>change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500" dirty="0">
                <a:latin typeface="Comic Sans MS" panose="030F0702030302020204" pitchFamily="66" charset="0"/>
              </a:rPr>
              <a:t>match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9790" y="3446008"/>
            <a:ext cx="3660401" cy="350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790" y="4045332"/>
            <a:ext cx="4198890" cy="4252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173" y="4813367"/>
            <a:ext cx="4214627" cy="3519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5308" b="6174"/>
          <a:stretch>
            <a:fillRect/>
          </a:stretch>
        </p:blipFill>
        <p:spPr>
          <a:xfrm>
            <a:off x="3633206" y="5584337"/>
            <a:ext cx="5465474" cy="3239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592" y="6130537"/>
            <a:ext cx="3479800" cy="622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l="14304"/>
          <a:stretch>
            <a:fillRect/>
          </a:stretch>
        </p:blipFill>
        <p:spPr>
          <a:xfrm>
            <a:off x="2380318" y="3407550"/>
            <a:ext cx="2329054" cy="660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/>
          <a:srcRect l="18293"/>
          <a:stretch>
            <a:fillRect/>
          </a:stretch>
        </p:blipFill>
        <p:spPr>
          <a:xfrm>
            <a:off x="2563186" y="4067950"/>
            <a:ext cx="2241395" cy="6477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/>
          <a:srcRect l="20569"/>
          <a:stretch>
            <a:fillRect/>
          </a:stretch>
        </p:blipFill>
        <p:spPr>
          <a:xfrm>
            <a:off x="2380318" y="4724668"/>
            <a:ext cx="1837000" cy="5435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9"/>
          <a:srcRect l="4610" r="8614" b="-1500"/>
          <a:stretch>
            <a:fillRect/>
          </a:stretch>
        </p:blipFill>
        <p:spPr>
          <a:xfrm>
            <a:off x="1945728" y="5478351"/>
            <a:ext cx="1708943" cy="608875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DP for Edit Distance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1677726"/>
            <a:ext cx="794272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What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store: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D[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i,j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]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000" dirty="0">
                <a:latin typeface="Comic Sans MS" panose="030F0702030302020204" pitchFamily="66" charset="0"/>
              </a:rPr>
              <a:t>            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edit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distance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between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and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b</a:t>
            </a:r>
            <a:r>
              <a:rPr kumimoji="1" lang="en-US" altLang="zh-CN" sz="20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,…,b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m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Recurrence: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mic Sans MS" panose="030F0702030302020204" pitchFamily="66" charset="0"/>
              </a:rPr>
              <a:t>add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b</a:t>
            </a:r>
            <a:r>
              <a:rPr kumimoji="1" lang="en-US" altLang="zh-CN" sz="2000" baseline="-25000" dirty="0" err="1">
                <a:latin typeface="Comic Sans MS" panose="030F0702030302020204" pitchFamily="66" charset="0"/>
              </a:rPr>
              <a:t>j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mic Sans MS" panose="030F0702030302020204" pitchFamily="66" charset="0"/>
              </a:rPr>
              <a:t>delete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i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mic Sans MS" panose="030F0702030302020204" pitchFamily="66" charset="0"/>
              </a:rPr>
              <a:t>change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 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mic Sans MS" panose="030F0702030302020204" pitchFamily="66" charset="0"/>
              </a:rPr>
              <a:t>match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Goal: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D[1,1]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4409" y="3763656"/>
            <a:ext cx="2089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1+D[i,j+1]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04409" y="4173077"/>
            <a:ext cx="2089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1+D[i+1,j]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04409" y="4518321"/>
            <a:ext cx="2089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1+D[i+1,j+1]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4409" y="4844043"/>
            <a:ext cx="2089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D[i+1,j+1]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5138682" y="3874312"/>
            <a:ext cx="155448" cy="130596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76488" y="4318266"/>
            <a:ext cx="2089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min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D[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i,j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]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82553" y="5811787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O(nm)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 Underlying DAG 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7993" y="1524940"/>
            <a:ext cx="5128013" cy="4576394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Summary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035" y="2384247"/>
            <a:ext cx="839992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3 problems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(LIS,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LCS,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Edit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Distance)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5" name="矩形 2"/>
          <p:cNvSpPr/>
          <p:nvPr/>
        </p:nvSpPr>
        <p:spPr>
          <a:xfrm>
            <a:off x="457200" y="4175876"/>
            <a:ext cx="83999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DP </a:t>
            </a:r>
            <a:r>
              <a:rPr kumimoji="1" lang="en-US" altLang="zh-CN" sz="2500">
                <a:latin typeface="Comic Sans MS" panose="030F0702030302020204" pitchFamily="66" charset="0"/>
              </a:rPr>
              <a:t>&amp; DAG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Longest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Increasing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Subsequence</a:t>
            </a:r>
            <a:endParaRPr lang="en-US" sz="35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Subsequence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1787364"/>
            <a:ext cx="794272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 sequence: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 …, 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n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A subsequence:  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i1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 …,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ik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where 1 ≤ i1 ≤ … ≤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ik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≤ n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An increasing subsequence: 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                              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i1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 … &lt;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ik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Longest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Increasing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Subsequence (LIS)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2090219"/>
            <a:ext cx="79427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Input: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n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Output: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longest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increasing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subsequence</a:t>
            </a:r>
            <a:endParaRPr kumimoji="1" lang="zh-CN" altLang="en-US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373902" y="5316328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2,3,6,9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4331" y="4577758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Example:   5, 2, 8, 6, 3, 6, 9, 7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Trivial Algorithm?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5709" y="2051669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Enumerate all subsequences, then check 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0" name="矩形 2"/>
          <p:cNvSpPr/>
          <p:nvPr/>
        </p:nvSpPr>
        <p:spPr>
          <a:xfrm>
            <a:off x="865709" y="4385829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Time complexity:    O(n 2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1" name="矩形 2"/>
          <p:cNvSpPr/>
          <p:nvPr/>
        </p:nvSpPr>
        <p:spPr>
          <a:xfrm>
            <a:off x="865709" y="3218749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Total  number of subsequences: 2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n</a:t>
            </a:r>
            <a:endParaRPr kumimoji="1" lang="en-US" altLang="zh-CN" sz="2500" baseline="30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Look At the Problem Differently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2106881"/>
            <a:ext cx="794272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add a directed edge (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i,j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 whenever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&lt;j and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&lt;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608015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a DAG:  directed and acyclic graph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3815" y="1485449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5, 2, 8, 6, 3, 6, 9, 7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669" y="2811200"/>
            <a:ext cx="5092390" cy="1894490"/>
          </a:xfrm>
          <a:prstGeom prst="rect">
            <a:avLst/>
          </a:prstGeom>
        </p:spPr>
      </p:pic>
      <p:sp>
        <p:nvSpPr>
          <p:cNvPr id="8" name="矩形 3"/>
          <p:cNvSpPr/>
          <p:nvPr/>
        </p:nvSpPr>
        <p:spPr>
          <a:xfrm>
            <a:off x="457200" y="5214057"/>
            <a:ext cx="844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linearized:  arranged in a line that all edges go from left to right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9" name="矩形 3"/>
          <p:cNvSpPr/>
          <p:nvPr/>
        </p:nvSpPr>
        <p:spPr>
          <a:xfrm>
            <a:off x="351775" y="5814917"/>
            <a:ext cx="8440449" cy="477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LIS in the sequence &lt;=&gt; longest path in the DAG 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Longest Path in the DAG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785" y="1332117"/>
            <a:ext cx="4253863" cy="1582538"/>
          </a:xfrm>
          <a:prstGeom prst="rect">
            <a:avLst/>
          </a:prstGeom>
        </p:spPr>
      </p:pic>
      <p:sp>
        <p:nvSpPr>
          <p:cNvPr id="11" name="矩形 3"/>
          <p:cNvSpPr/>
          <p:nvPr/>
        </p:nvSpPr>
        <p:spPr>
          <a:xfrm>
            <a:off x="1048215" y="3123656"/>
            <a:ext cx="844044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 pitchFamily="66" charset="0"/>
              </a:rPr>
              <a:t>The length of longest path starting at</a:t>
            </a:r>
            <a:endParaRPr kumimoji="1" lang="en-US" altLang="zh-CN" sz="15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1500" dirty="0">
                <a:latin typeface="Comic Sans MS" panose="030F0702030302020204" pitchFamily="66" charset="0"/>
              </a:rPr>
              <a:t>7</a:t>
            </a:r>
            <a:endParaRPr kumimoji="1" lang="en-US" altLang="zh-CN" sz="15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1500" dirty="0">
                <a:latin typeface="Comic Sans MS" panose="030F0702030302020204" pitchFamily="66" charset="0"/>
              </a:rPr>
              <a:t>9</a:t>
            </a:r>
            <a:endParaRPr kumimoji="1" lang="en-US" altLang="zh-CN" sz="15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1500" dirty="0">
                <a:latin typeface="Comic Sans MS" panose="030F0702030302020204" pitchFamily="66" charset="0"/>
              </a:rPr>
              <a:t>6</a:t>
            </a:r>
            <a:endParaRPr kumimoji="1" lang="en-US" altLang="zh-CN" sz="15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1500" dirty="0">
                <a:latin typeface="Comic Sans MS" panose="030F0702030302020204" pitchFamily="66" charset="0"/>
              </a:rPr>
              <a:t>3</a:t>
            </a:r>
            <a:endParaRPr kumimoji="1" lang="en-US" altLang="zh-CN" sz="15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1500" dirty="0">
                <a:latin typeface="Comic Sans MS" panose="030F0702030302020204" pitchFamily="66" charset="0"/>
              </a:rPr>
              <a:t>6</a:t>
            </a:r>
            <a:endParaRPr kumimoji="1" lang="en-US" altLang="zh-CN" sz="15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1500" dirty="0">
                <a:latin typeface="Comic Sans MS" panose="030F0702030302020204" pitchFamily="66" charset="0"/>
              </a:rPr>
              <a:t>8</a:t>
            </a:r>
            <a:endParaRPr kumimoji="1" lang="en-US" altLang="zh-CN" sz="15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1500" dirty="0">
                <a:latin typeface="Comic Sans MS" panose="030F0702030302020204" pitchFamily="66" charset="0"/>
              </a:rPr>
              <a:t>2</a:t>
            </a:r>
            <a:endParaRPr kumimoji="1" lang="en-US" altLang="zh-CN" sz="15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1500" dirty="0">
                <a:latin typeface="Comic Sans MS" panose="030F0702030302020204" pitchFamily="66" charset="0"/>
              </a:rPr>
              <a:t>5</a:t>
            </a:r>
            <a:endParaRPr kumimoji="1" lang="en-US" altLang="zh-CN" sz="1500" dirty="0">
              <a:latin typeface="Comic Sans MS" panose="030F0702030302020204" pitchFamily="66" charset="0"/>
            </a:endParaRPr>
          </a:p>
        </p:txBody>
      </p:sp>
      <p:sp>
        <p:nvSpPr>
          <p:cNvPr id="12" name="矩形 3"/>
          <p:cNvSpPr/>
          <p:nvPr/>
        </p:nvSpPr>
        <p:spPr>
          <a:xfrm>
            <a:off x="1048214" y="5502482"/>
            <a:ext cx="84404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 pitchFamily="66" charset="0"/>
              </a:rPr>
              <a:t>The length of longest path is</a:t>
            </a:r>
            <a:endParaRPr kumimoji="1" lang="en-US" altLang="zh-CN" sz="1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90114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DP for LIS</a:t>
            </a:r>
            <a:endParaRPr lang="en-US" sz="3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1677726"/>
            <a:ext cx="7942729" cy="43242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What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store: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L[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]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length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LIS/longest path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starting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Recurrence: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L[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]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max{L[j]|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&lt;j&lt;=n,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j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&gt;a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}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Goal: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 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max{L[1],…,L[n]}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2742</Words>
  <Application>WPS 演示</Application>
  <PresentationFormat>On-screen Show (4:3)</PresentationFormat>
  <Paragraphs>237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Arial</vt:lpstr>
      <vt:lpstr>Comic Sans MS</vt:lpstr>
      <vt:lpstr>Comic Sans MS</vt:lpstr>
      <vt:lpstr>微软雅黑</vt:lpstr>
      <vt:lpstr>Arial Unicode MS</vt:lpstr>
      <vt:lpstr>Calibri</vt:lpstr>
      <vt:lpstr>Office Theme</vt:lpstr>
      <vt:lpstr>PowerPoint 演示文稿</vt:lpstr>
      <vt:lpstr>Dynamic Programming (动态规划)</vt:lpstr>
      <vt:lpstr>Longest Increasing Subsequence</vt:lpstr>
      <vt:lpstr>Subsequence</vt:lpstr>
      <vt:lpstr>Longest Increasing Subsequence (LIS)</vt:lpstr>
      <vt:lpstr>Trivial Algorithm?</vt:lpstr>
      <vt:lpstr>Look At the Problem Differently</vt:lpstr>
      <vt:lpstr>Longest Path in the DAG</vt:lpstr>
      <vt:lpstr>DP for LIS</vt:lpstr>
      <vt:lpstr>Compute L[1],…,L[n]?</vt:lpstr>
      <vt:lpstr>Bottom Up Implementation</vt:lpstr>
      <vt:lpstr>DP &amp; DAG</vt:lpstr>
      <vt:lpstr>Longest Common Subsequence</vt:lpstr>
      <vt:lpstr>Longest Common Subsequence</vt:lpstr>
      <vt:lpstr>LIS and LCS</vt:lpstr>
      <vt:lpstr>Recurrence</vt:lpstr>
      <vt:lpstr>DP for LCS</vt:lpstr>
      <vt:lpstr>Edit Distance</vt:lpstr>
      <vt:lpstr>Edit Distance</vt:lpstr>
      <vt:lpstr>Two Ways of Editing SNOWY to SUNNY</vt:lpstr>
      <vt:lpstr>Recurrence</vt:lpstr>
      <vt:lpstr>DP for Edit Distance</vt:lpstr>
      <vt:lpstr>The Underlying DAG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Siyao Guo</dc:creator>
  <cp:lastModifiedBy>Nathan</cp:lastModifiedBy>
  <cp:revision>162</cp:revision>
  <dcterms:created xsi:type="dcterms:W3CDTF">2020-10-04T00:44:00Z</dcterms:created>
  <dcterms:modified xsi:type="dcterms:W3CDTF">2020-12-17T06:28:52Z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