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2" r:id="rId3"/>
    <p:sldId id="633" r:id="rId5"/>
    <p:sldId id="653" r:id="rId6"/>
    <p:sldId id="638" r:id="rId7"/>
    <p:sldId id="663" r:id="rId8"/>
    <p:sldId id="666" r:id="rId9"/>
    <p:sldId id="667" r:id="rId10"/>
    <p:sldId id="650" r:id="rId11"/>
    <p:sldId id="668" r:id="rId12"/>
    <p:sldId id="669" r:id="rId13"/>
    <p:sldId id="665" r:id="rId14"/>
    <p:sldId id="366" r:id="rId15"/>
    <p:sldId id="553" r:id="rId16"/>
    <p:sldId id="640" r:id="rId17"/>
    <p:sldId id="659" r:id="rId18"/>
    <p:sldId id="658" r:id="rId19"/>
    <p:sldId id="670" r:id="rId20"/>
    <p:sldId id="671" r:id="rId21"/>
    <p:sldId id="672" r:id="rId22"/>
    <p:sldId id="673" r:id="rId23"/>
    <p:sldId id="63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604"/>
    <p:restoredTop sz="94640" autoAdjust="0"/>
  </p:normalViewPr>
  <p:slideViewPr>
    <p:cSldViewPr snapToGrid="0" snapToObjects="1">
      <p:cViewPr>
        <p:scale>
          <a:sx n="175" d="100"/>
          <a:sy n="175" d="100"/>
        </p:scale>
        <p:origin x="-1096" y="-1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E6BC2-7761-974E-AD79-AE7DEA14831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F4C3A-D8DA-DB4A-88B8-28689BF40B0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84612" y="8865454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  <a:endParaRPr lang="x-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3434478" y="5913049"/>
            <a:ext cx="5876612" cy="55395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>
              <a:spcBef>
                <a:spcPts val="480"/>
              </a:spcBef>
              <a:buClr>
                <a:srgbClr val="3F3F3F"/>
              </a:buClr>
              <a:buSzPct val="25000"/>
            </a:pP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Fall 2020 @ NYU Shanghai</a:t>
            </a:r>
            <a:endParaRPr lang="en-US" altLang="zh-CN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8" name="Shape 85"/>
          <p:cNvSpPr txBox="1"/>
          <p:nvPr/>
        </p:nvSpPr>
        <p:spPr>
          <a:xfrm>
            <a:off x="-33418" y="310391"/>
            <a:ext cx="5346880" cy="5539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sp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80"/>
              </a:spcBef>
              <a:buClr>
                <a:srgbClr val="3F3F3F"/>
              </a:buClr>
              <a:buSzPct val="25000"/>
            </a:pPr>
            <a:r>
              <a:rPr lang="en-US" altLang="zh-CN" sz="3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CSCI-SHU 220: Algorithms</a:t>
            </a:r>
            <a:endParaRPr lang="en-US" altLang="zh-CN" sz="3000" dirty="0">
              <a:solidFill>
                <a:srgbClr val="558ED5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039714" y="2740469"/>
            <a:ext cx="6753284" cy="1218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558ED5"/>
                </a:solidFill>
                <a:latin typeface="Comic Sans MS" panose="030F0702030302020204"/>
              </a:rPr>
              <a:t>Dynamic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</a:rPr>
              <a:t>Programming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</a:rPr>
              <a:t>II</a:t>
            </a:r>
            <a:endParaRPr lang="en-US" altLang="zh-CN" sz="4000" dirty="0">
              <a:solidFill>
                <a:srgbClr val="558ED5"/>
              </a:solidFill>
              <a:latin typeface="Comic Sans MS" panose="030F0702030302020204"/>
            </a:endParaRPr>
          </a:p>
          <a:p>
            <a:r>
              <a:rPr lang="en-US" altLang="zh-CN" sz="3500" dirty="0">
                <a:solidFill>
                  <a:srgbClr val="558ED5"/>
                </a:solidFill>
                <a:latin typeface="Comic Sans MS" panose="030F0702030302020204"/>
              </a:rPr>
              <a:t>(continued)</a:t>
            </a:r>
            <a:endParaRPr lang="en-US" altLang="zh-CN" sz="3500" dirty="0">
              <a:solidFill>
                <a:srgbClr val="558ED5"/>
              </a:solidFill>
              <a:latin typeface="Comic Sans MS" panose="030F07020303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8900" advClick="0"/>
    </mc:Choice>
    <mc:Fallback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Bottom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Up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Implementation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5" name="矩形 4"/>
          <p:cNvSpPr/>
          <p:nvPr/>
        </p:nvSpPr>
        <p:spPr>
          <a:xfrm>
            <a:off x="1435173" y="3896063"/>
            <a:ext cx="79656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500" dirty="0">
                <a:latin typeface="Comic Sans MS" panose="030F0702030302020204" pitchFamily="66" charset="0"/>
              </a:rPr>
              <a:t>D[</a:t>
            </a:r>
            <a:r>
              <a:rPr kumimoji="1" lang="en-US" altLang="zh-CN" sz="1500" dirty="0" err="1">
                <a:latin typeface="Comic Sans MS" panose="030F0702030302020204" pitchFamily="66" charset="0"/>
              </a:rPr>
              <a:t>i,j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]=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min{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D[i,j+1]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1,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D[i+1,j]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1,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400" dirty="0">
                <a:latin typeface="Comic Sans MS" panose="030F0702030302020204" pitchFamily="66" charset="0"/>
              </a:rPr>
              <a:t>D[i+1,j+1]</a:t>
            </a:r>
            <a:r>
              <a:rPr kumimoji="1" lang="zh-CN" altLang="en-US" sz="1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4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14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1400" dirty="0">
                <a:latin typeface="Comic Sans MS" panose="030F0702030302020204" pitchFamily="66" charset="0"/>
              </a:rPr>
              <a:t>diff(</a:t>
            </a:r>
            <a:r>
              <a:rPr kumimoji="1" lang="en-US" altLang="zh-CN" sz="1400" dirty="0" err="1">
                <a:latin typeface="Comic Sans MS" panose="030F0702030302020204" pitchFamily="66" charset="0"/>
              </a:rPr>
              <a:t>a</a:t>
            </a:r>
            <a:r>
              <a:rPr kumimoji="1" lang="en-US" altLang="zh-CN" sz="1400" baseline="-25000" dirty="0" err="1">
                <a:latin typeface="Comic Sans MS" panose="030F0702030302020204" pitchFamily="66" charset="0"/>
              </a:rPr>
              <a:t>i</a:t>
            </a:r>
            <a:r>
              <a:rPr kumimoji="1" lang="en-US" altLang="zh-CN" sz="1400" dirty="0" err="1">
                <a:latin typeface="Comic Sans MS" panose="030F0702030302020204" pitchFamily="66" charset="0"/>
              </a:rPr>
              <a:t>,b</a:t>
            </a:r>
            <a:r>
              <a:rPr kumimoji="1" lang="en-US" altLang="zh-CN" sz="1400" baseline="-25000" dirty="0" err="1">
                <a:latin typeface="Comic Sans MS" panose="030F0702030302020204" pitchFamily="66" charset="0"/>
              </a:rPr>
              <a:t>j</a:t>
            </a:r>
            <a:r>
              <a:rPr kumimoji="1" lang="en-US" altLang="zh-CN" sz="1400" dirty="0">
                <a:latin typeface="Comic Sans MS" panose="030F0702030302020204" pitchFamily="66" charset="0"/>
              </a:rPr>
              <a:t>)}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 </a:t>
            </a:r>
            <a:endParaRPr kumimoji="1" lang="en-US" altLang="zh-CN" sz="1500" baseline="-250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kumimoji="1" lang="en-US" altLang="zh-CN" sz="1500" baseline="-25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矩形 4"/>
          <p:cNvSpPr/>
          <p:nvPr/>
        </p:nvSpPr>
        <p:spPr>
          <a:xfrm>
            <a:off x="746473" y="2107469"/>
            <a:ext cx="540282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baseline="-25000" dirty="0">
                <a:latin typeface="Comic Sans MS" panose="030F0702030302020204" pitchFamily="66" charset="0"/>
              </a:rPr>
              <a:t>for</a:t>
            </a:r>
            <a:r>
              <a:rPr kumimoji="1" lang="zh-CN" altLang="en-US" sz="25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i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1,…,n;</a:t>
            </a:r>
            <a:r>
              <a:rPr kumimoji="1" lang="zh-CN" altLang="en-US" sz="2500" baseline="-25000" dirty="0">
                <a:latin typeface="Comic Sans MS" panose="030F0702030302020204" pitchFamily="66" charset="0"/>
              </a:rPr>
              <a:t> 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       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D[i,m+1]</a:t>
            </a:r>
            <a:r>
              <a:rPr kumimoji="1" lang="zh-CN" altLang="en-US" sz="2500" baseline="-25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m+1-j</a:t>
            </a:r>
            <a:endParaRPr kumimoji="1" lang="en-US" altLang="zh-CN" sz="2500" baseline="-25000" dirty="0">
              <a:latin typeface="Comic Sans MS" panose="030F0702030302020204" pitchFamily="66" charset="0"/>
            </a:endParaRPr>
          </a:p>
        </p:txBody>
      </p:sp>
      <p:sp>
        <p:nvSpPr>
          <p:cNvPr id="19" name="矩形 4"/>
          <p:cNvSpPr/>
          <p:nvPr/>
        </p:nvSpPr>
        <p:spPr>
          <a:xfrm>
            <a:off x="746473" y="2523404"/>
            <a:ext cx="540282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baseline="-25000" dirty="0">
                <a:latin typeface="Comic Sans MS" panose="030F0702030302020204" pitchFamily="66" charset="0"/>
              </a:rPr>
              <a:t>for</a:t>
            </a:r>
            <a:r>
              <a:rPr kumimoji="1" lang="zh-CN" altLang="en-US" sz="25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j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1,…,m;</a:t>
            </a:r>
            <a:r>
              <a:rPr kumimoji="1" lang="zh-CN" altLang="en-US" sz="2500" baseline="-25000" dirty="0">
                <a:latin typeface="Comic Sans MS" panose="030F0702030302020204" pitchFamily="66" charset="0"/>
              </a:rPr>
              <a:t> 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      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D[n+1,j]</a:t>
            </a:r>
            <a:r>
              <a:rPr kumimoji="1" lang="zh-CN" altLang="en-US" sz="2500" baseline="-25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n+1-i</a:t>
            </a:r>
            <a:endParaRPr kumimoji="1" lang="en-US" altLang="zh-CN" sz="2500" baseline="-25000" dirty="0">
              <a:latin typeface="Comic Sans MS" panose="030F0702030302020204" pitchFamily="66" charset="0"/>
            </a:endParaRPr>
          </a:p>
        </p:txBody>
      </p:sp>
      <p:sp>
        <p:nvSpPr>
          <p:cNvPr id="25" name="矩形 4"/>
          <p:cNvSpPr/>
          <p:nvPr/>
        </p:nvSpPr>
        <p:spPr>
          <a:xfrm>
            <a:off x="1070938" y="3429000"/>
            <a:ext cx="5402826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baseline="-25000" dirty="0">
                <a:latin typeface="Comic Sans MS" panose="030F0702030302020204" pitchFamily="66" charset="0"/>
              </a:rPr>
              <a:t>for</a:t>
            </a:r>
            <a:r>
              <a:rPr kumimoji="1" lang="zh-CN" altLang="en-US" sz="25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j</a:t>
            </a:r>
            <a:r>
              <a:rPr kumimoji="1" lang="zh-CN" altLang="en-US" sz="25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m,…,</a:t>
            </a:r>
            <a:r>
              <a:rPr kumimoji="1" lang="zh-CN" altLang="en-US" sz="25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1</a:t>
            </a:r>
            <a:endParaRPr kumimoji="1" lang="en-US" altLang="zh-CN" sz="2500" baseline="-25000" dirty="0">
              <a:latin typeface="Comic Sans MS" panose="030F0702030302020204" pitchFamily="66" charset="0"/>
            </a:endParaRPr>
          </a:p>
        </p:txBody>
      </p:sp>
      <p:sp>
        <p:nvSpPr>
          <p:cNvPr id="26" name="矩形 4"/>
          <p:cNvSpPr/>
          <p:nvPr/>
        </p:nvSpPr>
        <p:spPr>
          <a:xfrm>
            <a:off x="746473" y="3131483"/>
            <a:ext cx="5402826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baseline="-25000" dirty="0">
                <a:latin typeface="Comic Sans MS" panose="030F0702030302020204" pitchFamily="66" charset="0"/>
              </a:rPr>
              <a:t>for</a:t>
            </a:r>
            <a:r>
              <a:rPr kumimoji="1" lang="zh-CN" altLang="en-US" sz="25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i</a:t>
            </a:r>
            <a:r>
              <a:rPr kumimoji="1" lang="zh-CN" altLang="en-US" sz="25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n</a:t>
            </a:r>
            <a:r>
              <a:rPr kumimoji="1" lang="zh-CN" altLang="en-US" sz="25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,…,</a:t>
            </a:r>
            <a:r>
              <a:rPr kumimoji="1" lang="zh-CN" altLang="en-US" sz="25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1</a:t>
            </a:r>
            <a:endParaRPr kumimoji="1" lang="en-US" altLang="zh-CN" sz="2500" baseline="-25000" dirty="0">
              <a:latin typeface="Comic Sans MS" panose="030F0702030302020204" pitchFamily="66" charset="0"/>
            </a:endParaRPr>
          </a:p>
        </p:txBody>
      </p:sp>
      <p:sp>
        <p:nvSpPr>
          <p:cNvPr id="27" name="矩形 4"/>
          <p:cNvSpPr/>
          <p:nvPr/>
        </p:nvSpPr>
        <p:spPr>
          <a:xfrm>
            <a:off x="746473" y="4409293"/>
            <a:ext cx="5402826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baseline="-25000" dirty="0">
                <a:latin typeface="Comic Sans MS" panose="030F0702030302020204" pitchFamily="66" charset="0"/>
              </a:rPr>
              <a:t>Return</a:t>
            </a:r>
            <a:r>
              <a:rPr kumimoji="1" lang="zh-CN" altLang="en-US" sz="25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D[1,1]</a:t>
            </a:r>
            <a:endParaRPr kumimoji="1" lang="en-US" altLang="zh-CN" sz="2500" baseline="-25000" dirty="0">
              <a:latin typeface="Comic Sans MS" panose="030F0702030302020204" pitchFamily="66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46473" y="5296351"/>
            <a:ext cx="32454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Time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complexity: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O(nm)</a:t>
            </a:r>
            <a:endParaRPr kumimoji="1" lang="en-US" altLang="zh-CN" sz="2000" baseline="-25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  <p:bldP spid="25" grpId="0"/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 Underlying DAG 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0271" y="2362381"/>
            <a:ext cx="3763457" cy="3358623"/>
          </a:xfrm>
          <a:prstGeom prst="rect">
            <a:avLst/>
          </a:prstGeom>
        </p:spPr>
      </p:pic>
      <p:sp>
        <p:nvSpPr>
          <p:cNvPr id="6" name="矩形 4"/>
          <p:cNvSpPr/>
          <p:nvPr/>
        </p:nvSpPr>
        <p:spPr>
          <a:xfrm>
            <a:off x="2217463" y="1400277"/>
            <a:ext cx="59008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500" dirty="0">
                <a:latin typeface="Comic Sans MS" panose="030F0702030302020204" pitchFamily="66" charset="0"/>
              </a:rPr>
              <a:t>nodes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&lt;=&gt;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subproblems: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positions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in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the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table</a:t>
            </a:r>
            <a:endParaRPr kumimoji="1" lang="en-US" altLang="zh-CN" sz="1500" baseline="-25000" dirty="0">
              <a:latin typeface="Comic Sans MS" panose="030F0702030302020204" pitchFamily="66" charset="0"/>
            </a:endParaRPr>
          </a:p>
        </p:txBody>
      </p:sp>
      <p:sp>
        <p:nvSpPr>
          <p:cNvPr id="7" name="矩形 4"/>
          <p:cNvSpPr/>
          <p:nvPr/>
        </p:nvSpPr>
        <p:spPr>
          <a:xfrm>
            <a:off x="2217463" y="1881329"/>
            <a:ext cx="59008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500" dirty="0">
                <a:latin typeface="Comic Sans MS" panose="030F0702030302020204" pitchFamily="66" charset="0"/>
              </a:rPr>
              <a:t>edges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&lt;=&gt;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recurrence: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(</a:t>
            </a:r>
            <a:r>
              <a:rPr kumimoji="1" lang="en-US" altLang="zh-CN" sz="1500" dirty="0" err="1">
                <a:latin typeface="Comic Sans MS" panose="030F0702030302020204" pitchFamily="66" charset="0"/>
              </a:rPr>
              <a:t>i,j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)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-&gt;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(i,j+1),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(i+1,j),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(i+1,j+1)</a:t>
            </a:r>
            <a:endParaRPr kumimoji="1" lang="en-US" altLang="zh-CN" sz="1500" baseline="-25000" dirty="0">
              <a:latin typeface="Comic Sans MS" panose="030F0702030302020204" pitchFamily="66" charset="0"/>
            </a:endParaRPr>
          </a:p>
        </p:txBody>
      </p:sp>
      <p:sp>
        <p:nvSpPr>
          <p:cNvPr id="8" name="矩形 4"/>
          <p:cNvSpPr/>
          <p:nvPr/>
        </p:nvSpPr>
        <p:spPr>
          <a:xfrm>
            <a:off x="2296975" y="5776663"/>
            <a:ext cx="590081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500" dirty="0">
                <a:latin typeface="Comic Sans MS" panose="030F0702030302020204" pitchFamily="66" charset="0"/>
              </a:rPr>
              <a:t>shortest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path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&lt;=&gt;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final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answer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endParaRPr kumimoji="1" lang="en-US" altLang="zh-CN" sz="1500" dirty="0">
              <a:latin typeface="Comic Sans MS" panose="030F0702030302020204" pitchFamily="66" charset="0"/>
            </a:endParaRPr>
          </a:p>
          <a:p>
            <a:r>
              <a:rPr kumimoji="1" lang="en-US" altLang="zh-CN" sz="1500" dirty="0">
                <a:latin typeface="Comic Sans MS" panose="030F0702030302020204" pitchFamily="66" charset="0"/>
              </a:rPr>
              <a:t>(go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down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-&gt;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add,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go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right-&gt;delete)</a:t>
            </a:r>
            <a:endParaRPr kumimoji="1" lang="en-US" altLang="zh-CN" sz="1500" baseline="-25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2758" y="2819681"/>
            <a:ext cx="7059641" cy="1218638"/>
          </a:xfrm>
        </p:spPr>
        <p:txBody>
          <a:bodyPr>
            <a:normAutofit/>
          </a:bodyPr>
          <a:lstStyle/>
          <a:p>
            <a:r>
              <a:rPr lang="en-US" altLang="zh-CN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Longest</a:t>
            </a:r>
            <a:r>
              <a:rPr lang="zh-CN" altLang="en-US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Increasing</a:t>
            </a:r>
            <a:r>
              <a:rPr lang="zh-CN" altLang="en-US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Subsequence</a:t>
            </a:r>
            <a:endParaRPr lang="en-US" sz="3500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Longest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Increasing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Subsequence (LIS)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4071" y="2090219"/>
            <a:ext cx="794272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Input: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,…,a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n</a:t>
            </a:r>
            <a:endParaRPr kumimoji="1" lang="en-US" altLang="zh-CN" sz="2500" baseline="-250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en-US" altLang="zh-CN" sz="2500" dirty="0">
                <a:latin typeface="Comic Sans MS" panose="030F0702030302020204" pitchFamily="66" charset="0"/>
              </a:rPr>
              <a:t>Output: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longest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increasing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subsequence</a:t>
            </a:r>
            <a:endParaRPr kumimoji="1" lang="zh-CN" altLang="en-US" sz="2500" baseline="-25000" dirty="0">
              <a:latin typeface="Comic Sans MS" panose="030F0702030302020204" pitchFamily="66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373902" y="5316328"/>
            <a:ext cx="844044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702030302020204" pitchFamily="66" charset="0"/>
              </a:rPr>
              <a:t>2,3,6,9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4331" y="4577758"/>
            <a:ext cx="844044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702030302020204" pitchFamily="66" charset="0"/>
              </a:rPr>
              <a:t>Example:   5, 2, 8, 6, 3, 6, 9, 7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DP for LIS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4071" y="1677726"/>
            <a:ext cx="7942729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What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to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store: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L[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i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]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     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length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of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LIS/longest path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starting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at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i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en-US" altLang="zh-CN" sz="2500" dirty="0">
                <a:latin typeface="Comic Sans MS" panose="030F0702030302020204" pitchFamily="66" charset="0"/>
              </a:rPr>
              <a:t>Recurrence: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       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L[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i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]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1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max{L[j]|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i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&lt;j&lt;=n,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a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j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&gt;a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i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}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en-US" altLang="zh-CN" sz="2500" dirty="0">
                <a:latin typeface="Comic Sans MS" panose="030F0702030302020204" pitchFamily="66" charset="0"/>
              </a:rPr>
              <a:t>Goal: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  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max{L[1],…,L[n]}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Algorithm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244565"/>
            <a:ext cx="78457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Time complexity: O(n</a:t>
            </a:r>
            <a:r>
              <a:rPr kumimoji="1" lang="en-US" altLang="zh-CN" sz="2000" baseline="30000" dirty="0">
                <a:latin typeface="Comic Sans MS" panose="030F0702030302020204" pitchFamily="66" charset="0"/>
              </a:rPr>
              <a:t>2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)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0370" y="2116873"/>
            <a:ext cx="4076700" cy="571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185" y="2688373"/>
            <a:ext cx="4673600" cy="1905000"/>
          </a:xfrm>
          <a:prstGeom prst="rect">
            <a:avLst/>
          </a:prstGeom>
        </p:spPr>
      </p:pic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Can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We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Do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Better?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40904" y="1748451"/>
            <a:ext cx="40463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L[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i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]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1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max{L[j]|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i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&lt;j&lt;=n,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a</a:t>
            </a:r>
            <a:r>
              <a:rPr kumimoji="1" lang="en-US" altLang="zh-CN" sz="2000" baseline="-25000" dirty="0" err="1">
                <a:latin typeface="Comic Sans MS" panose="030F0702030302020204" pitchFamily="66" charset="0"/>
              </a:rPr>
              <a:t>j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&gt;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a</a:t>
            </a:r>
            <a:r>
              <a:rPr kumimoji="1" lang="en-US" altLang="zh-CN" sz="2000" baseline="-25000" dirty="0" err="1">
                <a:latin typeface="Comic Sans MS" panose="030F0702030302020204" pitchFamily="66" charset="0"/>
              </a:rPr>
              <a:t>i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}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endParaRPr lang="en-US" sz="2000" dirty="0"/>
          </a:p>
        </p:txBody>
      </p:sp>
      <p:sp>
        <p:nvSpPr>
          <p:cNvPr id="8" name="Rectangle 5"/>
          <p:cNvSpPr/>
          <p:nvPr/>
        </p:nvSpPr>
        <p:spPr>
          <a:xfrm>
            <a:off x="1877023" y="2580584"/>
            <a:ext cx="47740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Can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we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check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less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than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L[i+1],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…,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L[n]?</a:t>
            </a:r>
            <a:endParaRPr lang="en-US" sz="2000" dirty="0"/>
          </a:p>
        </p:txBody>
      </p:sp>
      <p:sp>
        <p:nvSpPr>
          <p:cNvPr id="10" name="Rectangle 5"/>
          <p:cNvSpPr/>
          <p:nvPr/>
        </p:nvSpPr>
        <p:spPr>
          <a:xfrm>
            <a:off x="1318139" y="4903378"/>
            <a:ext cx="5480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compute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L[2]:</a:t>
            </a:r>
            <a:r>
              <a:rPr kumimoji="1" lang="zh-CN" altLang="en-US" dirty="0">
                <a:latin typeface="Comic Sans MS" panose="030F0702030302020204" pitchFamily="66" charset="0"/>
              </a:rPr>
              <a:t>  </a:t>
            </a:r>
            <a:r>
              <a:rPr kumimoji="1" lang="en-US" altLang="zh-CN" dirty="0">
                <a:latin typeface="Comic Sans MS" panose="030F0702030302020204" pitchFamily="66" charset="0"/>
              </a:rPr>
              <a:t>use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“best”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solution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of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each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length</a:t>
            </a:r>
            <a:endParaRPr lang="en-US" sz="2500" dirty="0"/>
          </a:p>
        </p:txBody>
      </p:sp>
      <p:sp>
        <p:nvSpPr>
          <p:cNvPr id="13" name="Rectangle 5"/>
          <p:cNvSpPr/>
          <p:nvPr/>
        </p:nvSpPr>
        <p:spPr>
          <a:xfrm>
            <a:off x="3114655" y="3365108"/>
            <a:ext cx="224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2,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3,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4,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3,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6,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5,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8,7</a:t>
            </a:r>
            <a:endParaRPr lang="en-US" sz="2500" dirty="0"/>
          </a:p>
        </p:txBody>
      </p:sp>
      <p:sp>
        <p:nvSpPr>
          <p:cNvPr id="14" name="Rectangle 5"/>
          <p:cNvSpPr/>
          <p:nvPr/>
        </p:nvSpPr>
        <p:spPr>
          <a:xfrm>
            <a:off x="1312606" y="4102023"/>
            <a:ext cx="1128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L-values</a:t>
            </a:r>
            <a:endParaRPr lang="en-US" sz="2500" dirty="0"/>
          </a:p>
        </p:txBody>
      </p:sp>
      <p:sp>
        <p:nvSpPr>
          <p:cNvPr id="16" name="Rectangle 5"/>
          <p:cNvSpPr/>
          <p:nvPr/>
        </p:nvSpPr>
        <p:spPr>
          <a:xfrm>
            <a:off x="3734259" y="4013651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3,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3,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2,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2,1,1</a:t>
            </a:r>
            <a:endParaRPr lang="en-US" sz="2500" dirty="0"/>
          </a:p>
        </p:txBody>
      </p:sp>
      <p:sp>
        <p:nvSpPr>
          <p:cNvPr id="18" name="Rectangle 5"/>
          <p:cNvSpPr/>
          <p:nvPr/>
        </p:nvSpPr>
        <p:spPr>
          <a:xfrm>
            <a:off x="1431875" y="5575852"/>
            <a:ext cx="6179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best[j]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=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the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best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position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of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starting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LIS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with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length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j</a:t>
            </a:r>
            <a:endParaRPr lang="en-US" sz="2500" dirty="0"/>
          </a:p>
        </p:txBody>
      </p:sp>
      <p:sp>
        <p:nvSpPr>
          <p:cNvPr id="19" name="Rectangle 5"/>
          <p:cNvSpPr/>
          <p:nvPr/>
        </p:nvSpPr>
        <p:spPr>
          <a:xfrm>
            <a:off x="1495485" y="6104169"/>
            <a:ext cx="3789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best[1]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=7,</a:t>
            </a:r>
            <a:r>
              <a:rPr kumimoji="1" lang="zh-CN" altLang="en-US" dirty="0">
                <a:latin typeface="Comic Sans MS" panose="030F0702030302020204" pitchFamily="66" charset="0"/>
              </a:rPr>
              <a:t>  </a:t>
            </a:r>
            <a:r>
              <a:rPr kumimoji="1" lang="en-US" altLang="zh-CN" dirty="0">
                <a:latin typeface="Comic Sans MS" panose="030F0702030302020204" pitchFamily="66" charset="0"/>
              </a:rPr>
              <a:t>best[2]=5,</a:t>
            </a:r>
            <a:r>
              <a:rPr kumimoji="1" lang="zh-CN" altLang="en-US" dirty="0">
                <a:latin typeface="Comic Sans MS" panose="030F0702030302020204" pitchFamily="66" charset="0"/>
              </a:rPr>
              <a:t>  </a:t>
            </a:r>
            <a:r>
              <a:rPr kumimoji="1" lang="en-US" altLang="zh-CN" dirty="0">
                <a:latin typeface="Comic Sans MS" panose="030F0702030302020204" pitchFamily="66" charset="0"/>
              </a:rPr>
              <a:t>best[3]=3</a:t>
            </a:r>
            <a:endParaRPr lang="en-US" sz="2500" dirty="0"/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3" grpId="0"/>
      <p:bldP spid="14" grpId="0"/>
      <p:bldP spid="16" grpId="0"/>
      <p:bldP spid="18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Sortedness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42321" y="1643511"/>
            <a:ext cx="4560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a[best[L]]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&lt; a[best[L-1]]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&lt;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…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&lt;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a[best[1]]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endParaRPr lang="en-US" sz="2500" dirty="0"/>
          </a:p>
        </p:txBody>
      </p:sp>
      <p:sp>
        <p:nvSpPr>
          <p:cNvPr id="13" name="Rectangle 5"/>
          <p:cNvSpPr/>
          <p:nvPr/>
        </p:nvSpPr>
        <p:spPr>
          <a:xfrm>
            <a:off x="2936370" y="2243237"/>
            <a:ext cx="224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2,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3,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4,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3,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6,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5,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8,7</a:t>
            </a:r>
            <a:endParaRPr lang="en-US" sz="2500" dirty="0"/>
          </a:p>
        </p:txBody>
      </p:sp>
      <p:sp>
        <p:nvSpPr>
          <p:cNvPr id="16" name="Rectangle 5"/>
          <p:cNvSpPr/>
          <p:nvPr/>
        </p:nvSpPr>
        <p:spPr>
          <a:xfrm>
            <a:off x="3597532" y="2612569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3,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3,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2,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2,1,1</a:t>
            </a:r>
            <a:endParaRPr lang="en-US" sz="2500" dirty="0"/>
          </a:p>
        </p:txBody>
      </p:sp>
      <p:sp>
        <p:nvSpPr>
          <p:cNvPr id="19" name="Rectangle 5"/>
          <p:cNvSpPr/>
          <p:nvPr/>
        </p:nvSpPr>
        <p:spPr>
          <a:xfrm>
            <a:off x="1467217" y="3324381"/>
            <a:ext cx="5182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L=3,</a:t>
            </a:r>
            <a:r>
              <a:rPr kumimoji="1" lang="zh-CN" altLang="en-US" dirty="0">
                <a:latin typeface="Comic Sans MS" panose="030F0702030302020204" pitchFamily="66" charset="0"/>
              </a:rPr>
              <a:t>  </a:t>
            </a:r>
            <a:r>
              <a:rPr kumimoji="1" lang="en-US" altLang="zh-CN" dirty="0">
                <a:latin typeface="Comic Sans MS" panose="030F0702030302020204" pitchFamily="66" charset="0"/>
              </a:rPr>
              <a:t>a[best[3]]=4, a[best[2]]=6,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a[best[1]]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=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8</a:t>
            </a:r>
            <a:endParaRPr lang="en-US" sz="2500" dirty="0"/>
          </a:p>
        </p:txBody>
      </p:sp>
      <p:sp>
        <p:nvSpPr>
          <p:cNvPr id="11" name="Rectangle 5"/>
          <p:cNvSpPr/>
          <p:nvPr/>
        </p:nvSpPr>
        <p:spPr>
          <a:xfrm>
            <a:off x="1531338" y="4014327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Why?</a:t>
            </a:r>
            <a:r>
              <a:rPr kumimoji="1" lang="zh-CN" altLang="en-US" dirty="0">
                <a:latin typeface="Comic Sans MS" panose="030F0702030302020204" pitchFamily="66" charset="0"/>
              </a:rPr>
              <a:t>   </a:t>
            </a:r>
            <a:endParaRPr lang="en-US" sz="2500" dirty="0"/>
          </a:p>
        </p:txBody>
      </p:sp>
      <p:sp>
        <p:nvSpPr>
          <p:cNvPr id="3" name="矩形 2"/>
          <p:cNvSpPr/>
          <p:nvPr/>
        </p:nvSpPr>
        <p:spPr>
          <a:xfrm>
            <a:off x="2632119" y="4003306"/>
            <a:ext cx="3752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if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a[best[j]]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&gt;=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a[best[j-1]],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then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199656" y="5919509"/>
            <a:ext cx="4394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Contradicting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maximality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of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best[j-1]</a:t>
            </a:r>
            <a:r>
              <a:rPr kumimoji="1" lang="zh-CN" altLang="en-US" dirty="0">
                <a:latin typeface="Comic Sans MS" panose="030F0702030302020204" pitchFamily="66" charset="0"/>
              </a:rPr>
              <a:t>  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567329" y="4731097"/>
            <a:ext cx="5545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a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p1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&lt;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a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p2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&lt;… &lt;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 err="1">
                <a:latin typeface="Comic Sans MS" panose="030F0702030302020204" pitchFamily="66" charset="0"/>
              </a:rPr>
              <a:t>a</a:t>
            </a:r>
            <a:r>
              <a:rPr kumimoji="1" lang="en-US" altLang="zh-CN" baseline="-25000" dirty="0" err="1">
                <a:latin typeface="Comic Sans MS" panose="030F0702030302020204" pitchFamily="66" charset="0"/>
              </a:rPr>
              <a:t>pj</a:t>
            </a:r>
            <a:r>
              <a:rPr kumimoji="1" lang="zh-CN" altLang="en-US" dirty="0">
                <a:latin typeface="Comic Sans MS" panose="030F0702030302020204" pitchFamily="66" charset="0"/>
              </a:rPr>
              <a:t>  </a:t>
            </a:r>
            <a:r>
              <a:rPr kumimoji="1" lang="en-US" altLang="zh-CN" dirty="0">
                <a:latin typeface="Comic Sans MS" panose="030F0702030302020204" pitchFamily="66" charset="0"/>
              </a:rPr>
              <a:t>is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an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IS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with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length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j,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p1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=best[j]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619085" y="5236377"/>
            <a:ext cx="6428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a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p2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&lt;… &lt;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 err="1">
                <a:latin typeface="Comic Sans MS" panose="030F0702030302020204" pitchFamily="66" charset="0"/>
              </a:rPr>
              <a:t>a</a:t>
            </a:r>
            <a:r>
              <a:rPr kumimoji="1" lang="en-US" altLang="zh-CN" baseline="-25000" dirty="0" err="1">
                <a:latin typeface="Comic Sans MS" panose="030F0702030302020204" pitchFamily="66" charset="0"/>
              </a:rPr>
              <a:t>pL</a:t>
            </a:r>
            <a:r>
              <a:rPr kumimoji="1" lang="zh-CN" altLang="en-US" dirty="0">
                <a:latin typeface="Comic Sans MS" panose="030F0702030302020204" pitchFamily="66" charset="0"/>
              </a:rPr>
              <a:t>  </a:t>
            </a:r>
            <a:r>
              <a:rPr kumimoji="1" lang="en-US" altLang="zh-CN" dirty="0">
                <a:latin typeface="Comic Sans MS" panose="030F0702030302020204" pitchFamily="66" charset="0"/>
              </a:rPr>
              <a:t>is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an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IS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with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length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j-1,</a:t>
            </a:r>
            <a:r>
              <a:rPr kumimoji="1" lang="zh-CN" altLang="en-US" dirty="0">
                <a:latin typeface="Comic Sans MS" panose="030F0702030302020204" pitchFamily="66" charset="0"/>
              </a:rPr>
              <a:t>  </a:t>
            </a:r>
            <a:r>
              <a:rPr kumimoji="1" lang="en-US" altLang="zh-CN" dirty="0">
                <a:latin typeface="Comic Sans MS" panose="030F0702030302020204" pitchFamily="66" charset="0"/>
              </a:rPr>
              <a:t>a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p2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&gt;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 err="1">
                <a:latin typeface="Comic Sans MS" panose="030F0702030302020204" pitchFamily="66" charset="0"/>
              </a:rPr>
              <a:t>a</a:t>
            </a:r>
            <a:r>
              <a:rPr kumimoji="1" lang="en-US" altLang="zh-CN" baseline="-25000" dirty="0" err="1">
                <a:latin typeface="Comic Sans MS" panose="030F0702030302020204" pitchFamily="66" charset="0"/>
              </a:rPr>
              <a:t>best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[j]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&gt;=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 err="1">
                <a:latin typeface="Comic Sans MS" panose="030F0702030302020204" pitchFamily="66" charset="0"/>
              </a:rPr>
              <a:t>a</a:t>
            </a:r>
            <a:r>
              <a:rPr kumimoji="1" lang="en-US" altLang="zh-CN" baseline="-25000" dirty="0" err="1">
                <a:latin typeface="Comic Sans MS" panose="030F0702030302020204" pitchFamily="66" charset="0"/>
              </a:rPr>
              <a:t>best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[j-1]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endParaRPr lang="zh-CN" altLang="en-US" dirty="0"/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6" grpId="0"/>
      <p:bldP spid="19" grpId="0"/>
      <p:bldP spid="11" grpId="0"/>
      <p:bldP spid="3" grpId="0"/>
      <p:bldP spid="21" grpId="0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Updating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Best[j]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39645" y="4528087"/>
            <a:ext cx="4929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If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a[best[j]]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&lt; a[</a:t>
            </a:r>
            <a:r>
              <a:rPr kumimoji="1" lang="en-US" altLang="zh-CN" dirty="0" err="1">
                <a:latin typeface="Comic Sans MS" panose="030F0702030302020204" pitchFamily="66" charset="0"/>
              </a:rPr>
              <a:t>i</a:t>
            </a:r>
            <a:r>
              <a:rPr kumimoji="1" lang="en-US" altLang="zh-CN" dirty="0">
                <a:latin typeface="Comic Sans MS" panose="030F0702030302020204" pitchFamily="66" charset="0"/>
              </a:rPr>
              <a:t>]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&lt;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a[best[j-1]],</a:t>
            </a:r>
            <a:r>
              <a:rPr kumimoji="1" lang="zh-CN" altLang="en-US" dirty="0">
                <a:latin typeface="Comic Sans MS" panose="030F0702030302020204" pitchFamily="66" charset="0"/>
              </a:rPr>
              <a:t>   </a:t>
            </a:r>
            <a:r>
              <a:rPr kumimoji="1" lang="en-US" altLang="zh-CN" dirty="0">
                <a:latin typeface="Comic Sans MS" panose="030F0702030302020204" pitchFamily="66" charset="0"/>
              </a:rPr>
              <a:t>best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[j]=</a:t>
            </a:r>
            <a:r>
              <a:rPr kumimoji="1" lang="en-US" altLang="zh-CN" dirty="0" err="1">
                <a:latin typeface="Comic Sans MS" panose="030F0702030302020204" pitchFamily="66" charset="0"/>
              </a:rPr>
              <a:t>i</a:t>
            </a:r>
            <a:endParaRPr lang="en-US" sz="2500" dirty="0"/>
          </a:p>
        </p:txBody>
      </p:sp>
      <p:sp>
        <p:nvSpPr>
          <p:cNvPr id="22" name="矩形 21"/>
          <p:cNvSpPr/>
          <p:nvPr/>
        </p:nvSpPr>
        <p:spPr>
          <a:xfrm>
            <a:off x="1339645" y="3226918"/>
            <a:ext cx="5884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When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consider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a[</a:t>
            </a:r>
            <a:r>
              <a:rPr kumimoji="1" lang="en-US" altLang="zh-CN" dirty="0" err="1">
                <a:latin typeface="Comic Sans MS" panose="030F0702030302020204" pitchFamily="66" charset="0"/>
              </a:rPr>
              <a:t>i</a:t>
            </a:r>
            <a:r>
              <a:rPr kumimoji="1" lang="en-US" altLang="zh-CN" dirty="0">
                <a:latin typeface="Comic Sans MS" panose="030F0702030302020204" pitchFamily="66" charset="0"/>
              </a:rPr>
              <a:t>],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we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now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update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best[1],...,best[L]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339645" y="1674621"/>
            <a:ext cx="5275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After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a[n],…,a[i+1],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we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obtain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best[1],…,best[L]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404959" y="3910477"/>
            <a:ext cx="4599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If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a[</a:t>
            </a:r>
            <a:r>
              <a:rPr kumimoji="1" lang="en-US" altLang="zh-CN" dirty="0" err="1">
                <a:latin typeface="Comic Sans MS" panose="030F0702030302020204" pitchFamily="66" charset="0"/>
              </a:rPr>
              <a:t>i</a:t>
            </a:r>
            <a:r>
              <a:rPr kumimoji="1" lang="en-US" altLang="zh-CN" dirty="0">
                <a:latin typeface="Comic Sans MS" panose="030F0702030302020204" pitchFamily="66" charset="0"/>
              </a:rPr>
              <a:t>]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&lt;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a[best[L]],</a:t>
            </a:r>
            <a:r>
              <a:rPr kumimoji="1" lang="zh-CN" altLang="en-US" dirty="0">
                <a:latin typeface="Comic Sans MS" panose="030F0702030302020204" pitchFamily="66" charset="0"/>
              </a:rPr>
              <a:t>    </a:t>
            </a:r>
            <a:r>
              <a:rPr kumimoji="1" lang="en-US" altLang="zh-CN" dirty="0">
                <a:latin typeface="Comic Sans MS" panose="030F0702030302020204" pitchFamily="66" charset="0"/>
              </a:rPr>
              <a:t>best[L+1]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=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 err="1">
                <a:latin typeface="Comic Sans MS" panose="030F0702030302020204" pitchFamily="66" charset="0"/>
              </a:rPr>
              <a:t>i</a:t>
            </a:r>
            <a:r>
              <a:rPr kumimoji="1" lang="en-US" altLang="zh-CN" dirty="0">
                <a:latin typeface="Comic Sans MS" panose="030F0702030302020204" pitchFamily="66" charset="0"/>
              </a:rPr>
              <a:t>,</a:t>
            </a:r>
            <a:r>
              <a:rPr kumimoji="1" lang="zh-CN" altLang="en-US" dirty="0">
                <a:latin typeface="Comic Sans MS" panose="030F0702030302020204" pitchFamily="66" charset="0"/>
              </a:rPr>
              <a:t>  </a:t>
            </a:r>
            <a:r>
              <a:rPr kumimoji="1" lang="en-US" altLang="zh-CN" dirty="0">
                <a:latin typeface="Comic Sans MS" panose="030F0702030302020204" pitchFamily="66" charset="0"/>
              </a:rPr>
              <a:t>L=L+1</a:t>
            </a:r>
            <a:endParaRPr lang="zh-CN" altLang="en-US" dirty="0"/>
          </a:p>
        </p:txBody>
      </p:sp>
      <p:sp>
        <p:nvSpPr>
          <p:cNvPr id="17" name="Rectangle 5"/>
          <p:cNvSpPr/>
          <p:nvPr/>
        </p:nvSpPr>
        <p:spPr>
          <a:xfrm>
            <a:off x="1339645" y="5147476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If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a[best[1]]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&lt;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a[1],</a:t>
            </a:r>
            <a:r>
              <a:rPr kumimoji="1" lang="zh-CN" altLang="en-US" dirty="0">
                <a:latin typeface="Comic Sans MS" panose="030F0702030302020204" pitchFamily="66" charset="0"/>
              </a:rPr>
              <a:t>   </a:t>
            </a:r>
            <a:r>
              <a:rPr kumimoji="1" lang="en-US" altLang="zh-CN" dirty="0">
                <a:latin typeface="Comic Sans MS" panose="030F0702030302020204" pitchFamily="66" charset="0"/>
              </a:rPr>
              <a:t>best[1]=</a:t>
            </a:r>
            <a:r>
              <a:rPr kumimoji="1" lang="en-US" altLang="zh-CN" dirty="0" err="1">
                <a:latin typeface="Comic Sans MS" panose="030F0702030302020204" pitchFamily="66" charset="0"/>
              </a:rPr>
              <a:t>i</a:t>
            </a:r>
            <a:endParaRPr lang="en-US" sz="2500" dirty="0"/>
          </a:p>
        </p:txBody>
      </p:sp>
      <p:sp>
        <p:nvSpPr>
          <p:cNvPr id="18" name="Rectangle 5"/>
          <p:cNvSpPr/>
          <p:nvPr/>
        </p:nvSpPr>
        <p:spPr>
          <a:xfrm>
            <a:off x="1864092" y="2358180"/>
            <a:ext cx="4560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a[best[L]]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&lt; a[best[L-1]]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&lt;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…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&lt;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a[best[1]]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endParaRPr lang="en-US" sz="2500" dirty="0"/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/>
      <p:bldP spid="15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Algorithm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336" y="2093367"/>
            <a:ext cx="7504138" cy="2442350"/>
          </a:xfrm>
          <a:prstGeom prst="rect">
            <a:avLst/>
          </a:prstGeom>
        </p:spPr>
      </p:pic>
      <p:sp>
        <p:nvSpPr>
          <p:cNvPr id="16" name="Rectangle 5"/>
          <p:cNvSpPr/>
          <p:nvPr/>
        </p:nvSpPr>
        <p:spPr>
          <a:xfrm>
            <a:off x="657474" y="4975091"/>
            <a:ext cx="3140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time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complexity: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O(n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log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n)</a:t>
            </a:r>
            <a:endParaRPr lang="en-US" sz="2500" dirty="0"/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Dynamic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Programming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(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动态规划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)</a:t>
            </a:r>
            <a:endParaRPr lang="en-US" sz="3000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93361" y="2942630"/>
            <a:ext cx="844044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Store</a:t>
            </a:r>
            <a:r>
              <a:rPr kumimoji="1" lang="zh-CN" altLang="en-US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intermediate</a:t>
            </a:r>
            <a:r>
              <a:rPr kumimoji="1" lang="zh-CN" altLang="en-US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values</a:t>
            </a:r>
            <a:r>
              <a:rPr kumimoji="1" lang="zh-CN" altLang="en-US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(tabular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method)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0456" y="4550380"/>
            <a:ext cx="844044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Come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up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with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the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right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recurrence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Example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3" name="Rectangle 5"/>
          <p:cNvSpPr/>
          <p:nvPr/>
        </p:nvSpPr>
        <p:spPr>
          <a:xfrm>
            <a:off x="3040780" y="2153164"/>
            <a:ext cx="224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2,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3,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4,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3,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6,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5,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8,7</a:t>
            </a:r>
            <a:endParaRPr lang="en-US" sz="2500" dirty="0"/>
          </a:p>
        </p:txBody>
      </p:sp>
      <p:sp>
        <p:nvSpPr>
          <p:cNvPr id="18" name="Rectangle 5"/>
          <p:cNvSpPr/>
          <p:nvPr/>
        </p:nvSpPr>
        <p:spPr>
          <a:xfrm>
            <a:off x="1359304" y="1499597"/>
            <a:ext cx="6151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best[j]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=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the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best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position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of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starting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LIS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with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length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 err="1">
                <a:latin typeface="Comic Sans MS" panose="030F0702030302020204" pitchFamily="66" charset="0"/>
              </a:rPr>
              <a:t>i</a:t>
            </a:r>
            <a:endParaRPr lang="en-US" sz="2500" dirty="0"/>
          </a:p>
        </p:txBody>
      </p:sp>
      <p:sp>
        <p:nvSpPr>
          <p:cNvPr id="12" name="Rectangle 5"/>
          <p:cNvSpPr/>
          <p:nvPr/>
        </p:nvSpPr>
        <p:spPr>
          <a:xfrm>
            <a:off x="1359306" y="2985001"/>
            <a:ext cx="160492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latin typeface="Comic Sans MS" panose="030F0702030302020204" pitchFamily="66" charset="0"/>
              </a:rPr>
              <a:t>L=1,</a:t>
            </a:r>
            <a:r>
              <a:rPr lang="zh-CN" altLang="en-US" sz="1500" dirty="0">
                <a:latin typeface="Comic Sans MS" panose="030F0702030302020204" pitchFamily="66" charset="0"/>
              </a:rPr>
              <a:t>  </a:t>
            </a:r>
            <a:r>
              <a:rPr lang="en-US" altLang="zh-CN" sz="1500" dirty="0">
                <a:latin typeface="Comic Sans MS" panose="030F0702030302020204" pitchFamily="66" charset="0"/>
              </a:rPr>
              <a:t>best[1]=8</a:t>
            </a:r>
            <a:r>
              <a:rPr lang="zh-CN" altLang="en-US" sz="1500" dirty="0">
                <a:latin typeface="Comic Sans MS" panose="030F0702030302020204" pitchFamily="66" charset="0"/>
              </a:rPr>
              <a:t> </a:t>
            </a:r>
            <a:endParaRPr lang="en-US" sz="1500" dirty="0">
              <a:latin typeface="Comic Sans MS" panose="030F0702030302020204" pitchFamily="66" charset="0"/>
            </a:endParaRPr>
          </a:p>
        </p:txBody>
      </p:sp>
      <p:sp>
        <p:nvSpPr>
          <p:cNvPr id="16" name="Rectangle 5"/>
          <p:cNvSpPr/>
          <p:nvPr/>
        </p:nvSpPr>
        <p:spPr>
          <a:xfrm>
            <a:off x="1359306" y="3308166"/>
            <a:ext cx="193033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 err="1">
                <a:latin typeface="Comic Sans MS" panose="030F0702030302020204" pitchFamily="66" charset="0"/>
              </a:rPr>
              <a:t>i</a:t>
            </a:r>
            <a:r>
              <a:rPr lang="en-US" altLang="zh-CN" sz="1500" dirty="0">
                <a:latin typeface="Comic Sans MS" panose="030F0702030302020204" pitchFamily="66" charset="0"/>
              </a:rPr>
              <a:t>=7,</a:t>
            </a:r>
            <a:r>
              <a:rPr lang="zh-CN" altLang="en-US" sz="1500" dirty="0">
                <a:latin typeface="Comic Sans MS" panose="030F0702030302020204" pitchFamily="66" charset="0"/>
              </a:rPr>
              <a:t> </a:t>
            </a:r>
            <a:r>
              <a:rPr lang="en-US" altLang="zh-CN" sz="1500" dirty="0">
                <a:latin typeface="Comic Sans MS" panose="030F0702030302020204" pitchFamily="66" charset="0"/>
              </a:rPr>
              <a:t>L=1,</a:t>
            </a:r>
            <a:r>
              <a:rPr lang="zh-CN" altLang="en-US" sz="1500" dirty="0">
                <a:latin typeface="Comic Sans MS" panose="030F0702030302020204" pitchFamily="66" charset="0"/>
              </a:rPr>
              <a:t>  </a:t>
            </a:r>
            <a:r>
              <a:rPr lang="en-US" altLang="zh-CN" sz="1500" dirty="0">
                <a:latin typeface="Comic Sans MS" panose="030F0702030302020204" pitchFamily="66" charset="0"/>
              </a:rPr>
              <a:t>best[1]=7</a:t>
            </a:r>
            <a:r>
              <a:rPr lang="zh-CN" altLang="en-US" sz="1500" dirty="0">
                <a:latin typeface="Comic Sans MS" panose="030F0702030302020204" pitchFamily="66" charset="0"/>
              </a:rPr>
              <a:t> </a:t>
            </a:r>
            <a:endParaRPr lang="en-US" sz="1500" dirty="0">
              <a:latin typeface="Comic Sans MS" panose="030F0702030302020204" pitchFamily="66" charset="0"/>
            </a:endParaRPr>
          </a:p>
        </p:txBody>
      </p:sp>
      <p:sp>
        <p:nvSpPr>
          <p:cNvPr id="17" name="Rectangle 5"/>
          <p:cNvSpPr/>
          <p:nvPr/>
        </p:nvSpPr>
        <p:spPr>
          <a:xfrm>
            <a:off x="1359306" y="3631331"/>
            <a:ext cx="295144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 err="1">
                <a:latin typeface="Comic Sans MS" panose="030F0702030302020204" pitchFamily="66" charset="0"/>
              </a:rPr>
              <a:t>i</a:t>
            </a:r>
            <a:r>
              <a:rPr lang="en-US" altLang="zh-CN" sz="1500" dirty="0">
                <a:latin typeface="Comic Sans MS" panose="030F0702030302020204" pitchFamily="66" charset="0"/>
              </a:rPr>
              <a:t>=6,</a:t>
            </a:r>
            <a:r>
              <a:rPr lang="zh-CN" altLang="en-US" sz="1500" dirty="0">
                <a:latin typeface="Comic Sans MS" panose="030F0702030302020204" pitchFamily="66" charset="0"/>
              </a:rPr>
              <a:t> </a:t>
            </a:r>
            <a:r>
              <a:rPr lang="en-US" altLang="zh-CN" sz="1500" dirty="0">
                <a:latin typeface="Comic Sans MS" panose="030F0702030302020204" pitchFamily="66" charset="0"/>
              </a:rPr>
              <a:t>L=2,</a:t>
            </a:r>
            <a:r>
              <a:rPr lang="zh-CN" altLang="en-US" sz="1500" dirty="0">
                <a:latin typeface="Comic Sans MS" panose="030F0702030302020204" pitchFamily="66" charset="0"/>
              </a:rPr>
              <a:t>  </a:t>
            </a:r>
            <a:r>
              <a:rPr lang="en-US" altLang="zh-CN" sz="1500" dirty="0">
                <a:latin typeface="Comic Sans MS" panose="030F0702030302020204" pitchFamily="66" charset="0"/>
              </a:rPr>
              <a:t>best[2]=6,</a:t>
            </a:r>
            <a:r>
              <a:rPr lang="zh-CN" altLang="en-US" sz="1500" dirty="0">
                <a:latin typeface="Comic Sans MS" panose="030F0702030302020204" pitchFamily="66" charset="0"/>
              </a:rPr>
              <a:t> </a:t>
            </a:r>
            <a:r>
              <a:rPr lang="en-US" altLang="zh-CN" sz="1500" dirty="0">
                <a:latin typeface="Comic Sans MS" panose="030F0702030302020204" pitchFamily="66" charset="0"/>
              </a:rPr>
              <a:t>best[1]=7</a:t>
            </a:r>
            <a:r>
              <a:rPr lang="zh-CN" altLang="en-US" sz="1500" dirty="0">
                <a:latin typeface="Comic Sans MS" panose="030F0702030302020204" pitchFamily="66" charset="0"/>
              </a:rPr>
              <a:t> </a:t>
            </a:r>
            <a:endParaRPr lang="en-US" sz="1500" dirty="0">
              <a:latin typeface="Comic Sans MS" panose="030F0702030302020204" pitchFamily="66" charset="0"/>
            </a:endParaRPr>
          </a:p>
        </p:txBody>
      </p:sp>
      <p:sp>
        <p:nvSpPr>
          <p:cNvPr id="20" name="Rectangle 5"/>
          <p:cNvSpPr/>
          <p:nvPr/>
        </p:nvSpPr>
        <p:spPr>
          <a:xfrm>
            <a:off x="1359305" y="3935384"/>
            <a:ext cx="295144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 err="1">
                <a:latin typeface="Comic Sans MS" panose="030F0702030302020204" pitchFamily="66" charset="0"/>
              </a:rPr>
              <a:t>i</a:t>
            </a:r>
            <a:r>
              <a:rPr lang="en-US" altLang="zh-CN" sz="1500" dirty="0">
                <a:latin typeface="Comic Sans MS" panose="030F0702030302020204" pitchFamily="66" charset="0"/>
              </a:rPr>
              <a:t>=5,</a:t>
            </a:r>
            <a:r>
              <a:rPr lang="zh-CN" altLang="en-US" sz="1500" dirty="0">
                <a:latin typeface="Comic Sans MS" panose="030F0702030302020204" pitchFamily="66" charset="0"/>
              </a:rPr>
              <a:t> </a:t>
            </a:r>
            <a:r>
              <a:rPr lang="en-US" altLang="zh-CN" sz="1500" dirty="0">
                <a:latin typeface="Comic Sans MS" panose="030F0702030302020204" pitchFamily="66" charset="0"/>
              </a:rPr>
              <a:t>L=2,</a:t>
            </a:r>
            <a:r>
              <a:rPr lang="zh-CN" altLang="en-US" sz="1500" dirty="0">
                <a:latin typeface="Comic Sans MS" panose="030F0702030302020204" pitchFamily="66" charset="0"/>
              </a:rPr>
              <a:t>  </a:t>
            </a:r>
            <a:r>
              <a:rPr lang="en-US" altLang="zh-CN" sz="1500" dirty="0">
                <a:latin typeface="Comic Sans MS" panose="030F0702030302020204" pitchFamily="66" charset="0"/>
              </a:rPr>
              <a:t>best[2]=5,</a:t>
            </a:r>
            <a:r>
              <a:rPr lang="zh-CN" altLang="en-US" sz="1500" dirty="0">
                <a:latin typeface="Comic Sans MS" panose="030F0702030302020204" pitchFamily="66" charset="0"/>
              </a:rPr>
              <a:t> </a:t>
            </a:r>
            <a:r>
              <a:rPr lang="en-US" altLang="zh-CN" sz="1500" dirty="0">
                <a:latin typeface="Comic Sans MS" panose="030F0702030302020204" pitchFamily="66" charset="0"/>
              </a:rPr>
              <a:t>best[1]=7</a:t>
            </a:r>
            <a:r>
              <a:rPr lang="zh-CN" altLang="en-US" sz="1500" dirty="0">
                <a:latin typeface="Comic Sans MS" panose="030F0702030302020204" pitchFamily="66" charset="0"/>
              </a:rPr>
              <a:t> </a:t>
            </a:r>
            <a:endParaRPr lang="en-US" sz="1500" dirty="0">
              <a:latin typeface="Comic Sans MS" panose="030F0702030302020204" pitchFamily="66" charset="0"/>
            </a:endParaRPr>
          </a:p>
        </p:txBody>
      </p:sp>
      <p:sp>
        <p:nvSpPr>
          <p:cNvPr id="21" name="Rectangle 5"/>
          <p:cNvSpPr/>
          <p:nvPr/>
        </p:nvSpPr>
        <p:spPr>
          <a:xfrm>
            <a:off x="1359304" y="4229410"/>
            <a:ext cx="394210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 err="1">
                <a:latin typeface="Comic Sans MS" panose="030F0702030302020204" pitchFamily="66" charset="0"/>
              </a:rPr>
              <a:t>i</a:t>
            </a:r>
            <a:r>
              <a:rPr lang="en-US" altLang="zh-CN" sz="1500" dirty="0">
                <a:latin typeface="Comic Sans MS" panose="030F0702030302020204" pitchFamily="66" charset="0"/>
              </a:rPr>
              <a:t>=4,</a:t>
            </a:r>
            <a:r>
              <a:rPr lang="zh-CN" altLang="en-US" sz="1500" dirty="0">
                <a:latin typeface="Comic Sans MS" panose="030F0702030302020204" pitchFamily="66" charset="0"/>
              </a:rPr>
              <a:t> </a:t>
            </a:r>
            <a:r>
              <a:rPr lang="en-US" altLang="zh-CN" sz="1500" dirty="0">
                <a:latin typeface="Comic Sans MS" panose="030F0702030302020204" pitchFamily="66" charset="0"/>
              </a:rPr>
              <a:t>L=3,</a:t>
            </a:r>
            <a:r>
              <a:rPr lang="zh-CN" altLang="en-US" sz="1500" dirty="0">
                <a:latin typeface="Comic Sans MS" panose="030F0702030302020204" pitchFamily="66" charset="0"/>
              </a:rPr>
              <a:t>  </a:t>
            </a:r>
            <a:r>
              <a:rPr lang="en-US" altLang="zh-CN" sz="1500" dirty="0">
                <a:latin typeface="Comic Sans MS" panose="030F0702030302020204" pitchFamily="66" charset="0"/>
              </a:rPr>
              <a:t>best[3]=4,</a:t>
            </a:r>
            <a:r>
              <a:rPr lang="zh-CN" altLang="en-US" sz="1500" dirty="0">
                <a:latin typeface="Comic Sans MS" panose="030F0702030302020204" pitchFamily="66" charset="0"/>
              </a:rPr>
              <a:t> </a:t>
            </a:r>
            <a:r>
              <a:rPr lang="en-US" altLang="zh-CN" sz="1500" dirty="0">
                <a:latin typeface="Comic Sans MS" panose="030F0702030302020204" pitchFamily="66" charset="0"/>
              </a:rPr>
              <a:t>best[2]=5,</a:t>
            </a:r>
            <a:r>
              <a:rPr lang="zh-CN" altLang="en-US" sz="1500" dirty="0">
                <a:latin typeface="Comic Sans MS" panose="030F0702030302020204" pitchFamily="66" charset="0"/>
              </a:rPr>
              <a:t> </a:t>
            </a:r>
            <a:r>
              <a:rPr lang="en-US" altLang="zh-CN" sz="1500" dirty="0">
                <a:latin typeface="Comic Sans MS" panose="030F0702030302020204" pitchFamily="66" charset="0"/>
              </a:rPr>
              <a:t>best[1]=7</a:t>
            </a:r>
            <a:r>
              <a:rPr lang="zh-CN" altLang="en-US" sz="1500" dirty="0">
                <a:latin typeface="Comic Sans MS" panose="030F0702030302020204" pitchFamily="66" charset="0"/>
              </a:rPr>
              <a:t> </a:t>
            </a:r>
            <a:endParaRPr lang="en-US" sz="1500" dirty="0">
              <a:latin typeface="Comic Sans MS" panose="030F0702030302020204" pitchFamily="66" charset="0"/>
            </a:endParaRPr>
          </a:p>
        </p:txBody>
      </p:sp>
      <p:sp>
        <p:nvSpPr>
          <p:cNvPr id="22" name="Rectangle 5"/>
          <p:cNvSpPr/>
          <p:nvPr/>
        </p:nvSpPr>
        <p:spPr>
          <a:xfrm>
            <a:off x="1359304" y="4544908"/>
            <a:ext cx="394210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 err="1">
                <a:latin typeface="Comic Sans MS" panose="030F0702030302020204" pitchFamily="66" charset="0"/>
              </a:rPr>
              <a:t>i</a:t>
            </a:r>
            <a:r>
              <a:rPr lang="en-US" altLang="zh-CN" sz="1500" dirty="0">
                <a:latin typeface="Comic Sans MS" panose="030F0702030302020204" pitchFamily="66" charset="0"/>
              </a:rPr>
              <a:t>=3,</a:t>
            </a:r>
            <a:r>
              <a:rPr lang="zh-CN" altLang="en-US" sz="1500" dirty="0">
                <a:latin typeface="Comic Sans MS" panose="030F0702030302020204" pitchFamily="66" charset="0"/>
              </a:rPr>
              <a:t> </a:t>
            </a:r>
            <a:r>
              <a:rPr lang="en-US" altLang="zh-CN" sz="1500" dirty="0">
                <a:latin typeface="Comic Sans MS" panose="030F0702030302020204" pitchFamily="66" charset="0"/>
              </a:rPr>
              <a:t>L=3,</a:t>
            </a:r>
            <a:r>
              <a:rPr lang="zh-CN" altLang="en-US" sz="1500" dirty="0">
                <a:latin typeface="Comic Sans MS" panose="030F0702030302020204" pitchFamily="66" charset="0"/>
              </a:rPr>
              <a:t>  </a:t>
            </a:r>
            <a:r>
              <a:rPr lang="en-US" altLang="zh-CN" sz="1500" dirty="0">
                <a:latin typeface="Comic Sans MS" panose="030F0702030302020204" pitchFamily="66" charset="0"/>
              </a:rPr>
              <a:t>best[3]=3,</a:t>
            </a:r>
            <a:r>
              <a:rPr lang="zh-CN" altLang="en-US" sz="1500" dirty="0">
                <a:latin typeface="Comic Sans MS" panose="030F0702030302020204" pitchFamily="66" charset="0"/>
              </a:rPr>
              <a:t> </a:t>
            </a:r>
            <a:r>
              <a:rPr lang="en-US" altLang="zh-CN" sz="1500" dirty="0">
                <a:latin typeface="Comic Sans MS" panose="030F0702030302020204" pitchFamily="66" charset="0"/>
              </a:rPr>
              <a:t>best[2]=5,</a:t>
            </a:r>
            <a:r>
              <a:rPr lang="zh-CN" altLang="en-US" sz="1500" dirty="0">
                <a:latin typeface="Comic Sans MS" panose="030F0702030302020204" pitchFamily="66" charset="0"/>
              </a:rPr>
              <a:t> </a:t>
            </a:r>
            <a:r>
              <a:rPr lang="en-US" altLang="zh-CN" sz="1500" dirty="0">
                <a:latin typeface="Comic Sans MS" panose="030F0702030302020204" pitchFamily="66" charset="0"/>
              </a:rPr>
              <a:t>best[1]=7</a:t>
            </a:r>
            <a:r>
              <a:rPr lang="zh-CN" altLang="en-US" sz="1500" dirty="0">
                <a:latin typeface="Comic Sans MS" panose="030F0702030302020204" pitchFamily="66" charset="0"/>
              </a:rPr>
              <a:t> </a:t>
            </a:r>
            <a:endParaRPr lang="en-US" sz="1500" dirty="0">
              <a:latin typeface="Comic Sans MS" panose="030F0702030302020204" pitchFamily="66" charset="0"/>
            </a:endParaRPr>
          </a:p>
        </p:txBody>
      </p:sp>
      <p:sp>
        <p:nvSpPr>
          <p:cNvPr id="23" name="Rectangle 5"/>
          <p:cNvSpPr/>
          <p:nvPr/>
        </p:nvSpPr>
        <p:spPr>
          <a:xfrm>
            <a:off x="1359304" y="4874160"/>
            <a:ext cx="493276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 err="1">
                <a:latin typeface="Comic Sans MS" panose="030F0702030302020204" pitchFamily="66" charset="0"/>
              </a:rPr>
              <a:t>i</a:t>
            </a:r>
            <a:r>
              <a:rPr lang="en-US" altLang="zh-CN" sz="1500" dirty="0">
                <a:latin typeface="Comic Sans MS" panose="030F0702030302020204" pitchFamily="66" charset="0"/>
              </a:rPr>
              <a:t>=2,</a:t>
            </a:r>
            <a:r>
              <a:rPr lang="zh-CN" altLang="en-US" sz="1500" dirty="0">
                <a:latin typeface="Comic Sans MS" panose="030F0702030302020204" pitchFamily="66" charset="0"/>
              </a:rPr>
              <a:t> </a:t>
            </a:r>
            <a:r>
              <a:rPr lang="en-US" altLang="zh-CN" sz="1500" dirty="0">
                <a:latin typeface="Comic Sans MS" panose="030F0702030302020204" pitchFamily="66" charset="0"/>
              </a:rPr>
              <a:t>L=4,</a:t>
            </a:r>
            <a:r>
              <a:rPr lang="zh-CN" altLang="en-US" sz="1500" dirty="0">
                <a:latin typeface="Comic Sans MS" panose="030F0702030302020204" pitchFamily="66" charset="0"/>
              </a:rPr>
              <a:t>  </a:t>
            </a:r>
            <a:r>
              <a:rPr lang="en-US" altLang="zh-CN" sz="1500" dirty="0">
                <a:latin typeface="Comic Sans MS" panose="030F0702030302020204" pitchFamily="66" charset="0"/>
              </a:rPr>
              <a:t>best[4]=2,</a:t>
            </a:r>
            <a:r>
              <a:rPr lang="zh-CN" altLang="en-US" sz="1500" dirty="0">
                <a:latin typeface="Comic Sans MS" panose="030F0702030302020204" pitchFamily="66" charset="0"/>
              </a:rPr>
              <a:t> </a:t>
            </a:r>
            <a:r>
              <a:rPr lang="en-US" altLang="zh-CN" sz="1500" dirty="0">
                <a:latin typeface="Comic Sans MS" panose="030F0702030302020204" pitchFamily="66" charset="0"/>
              </a:rPr>
              <a:t>best[3]=3,</a:t>
            </a:r>
            <a:r>
              <a:rPr lang="zh-CN" altLang="en-US" sz="1500" dirty="0">
                <a:latin typeface="Comic Sans MS" panose="030F0702030302020204" pitchFamily="66" charset="0"/>
              </a:rPr>
              <a:t> </a:t>
            </a:r>
            <a:r>
              <a:rPr lang="en-US" altLang="zh-CN" sz="1500" dirty="0">
                <a:latin typeface="Comic Sans MS" panose="030F0702030302020204" pitchFamily="66" charset="0"/>
              </a:rPr>
              <a:t>best[2]=5,</a:t>
            </a:r>
            <a:r>
              <a:rPr lang="zh-CN" altLang="en-US" sz="1500" dirty="0">
                <a:latin typeface="Comic Sans MS" panose="030F0702030302020204" pitchFamily="66" charset="0"/>
              </a:rPr>
              <a:t> </a:t>
            </a:r>
            <a:r>
              <a:rPr lang="en-US" altLang="zh-CN" sz="1500" dirty="0">
                <a:latin typeface="Comic Sans MS" panose="030F0702030302020204" pitchFamily="66" charset="0"/>
              </a:rPr>
              <a:t>best[1]=7</a:t>
            </a:r>
            <a:r>
              <a:rPr lang="zh-CN" altLang="en-US" sz="1500" dirty="0">
                <a:latin typeface="Comic Sans MS" panose="030F0702030302020204" pitchFamily="66" charset="0"/>
              </a:rPr>
              <a:t> </a:t>
            </a:r>
            <a:endParaRPr lang="en-US" sz="1500" dirty="0">
              <a:latin typeface="Comic Sans MS" panose="030F0702030302020204" pitchFamily="66" charset="0"/>
            </a:endParaRPr>
          </a:p>
        </p:txBody>
      </p:sp>
      <p:sp>
        <p:nvSpPr>
          <p:cNvPr id="24" name="Rectangle 5"/>
          <p:cNvSpPr/>
          <p:nvPr/>
        </p:nvSpPr>
        <p:spPr>
          <a:xfrm>
            <a:off x="1379503" y="5213038"/>
            <a:ext cx="586250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 err="1">
                <a:latin typeface="Comic Sans MS" panose="030F0702030302020204" pitchFamily="66" charset="0"/>
              </a:rPr>
              <a:t>i</a:t>
            </a:r>
            <a:r>
              <a:rPr lang="en-US" altLang="zh-CN" sz="1500" dirty="0">
                <a:latin typeface="Comic Sans MS" panose="030F0702030302020204" pitchFamily="66" charset="0"/>
              </a:rPr>
              <a:t>=1,</a:t>
            </a:r>
            <a:r>
              <a:rPr lang="zh-CN" altLang="en-US" sz="1500" dirty="0">
                <a:latin typeface="Comic Sans MS" panose="030F0702030302020204" pitchFamily="66" charset="0"/>
              </a:rPr>
              <a:t> </a:t>
            </a:r>
            <a:r>
              <a:rPr lang="en-US" altLang="zh-CN" sz="1500" dirty="0">
                <a:latin typeface="Comic Sans MS" panose="030F0702030302020204" pitchFamily="66" charset="0"/>
              </a:rPr>
              <a:t>L=5,</a:t>
            </a:r>
            <a:r>
              <a:rPr lang="zh-CN" altLang="en-US" sz="1500" dirty="0">
                <a:latin typeface="Comic Sans MS" panose="030F0702030302020204" pitchFamily="66" charset="0"/>
              </a:rPr>
              <a:t>  </a:t>
            </a:r>
            <a:r>
              <a:rPr lang="en-US" altLang="zh-CN" sz="1500" dirty="0">
                <a:latin typeface="Comic Sans MS" panose="030F0702030302020204" pitchFamily="66" charset="0"/>
              </a:rPr>
              <a:t>best[5]=1,</a:t>
            </a:r>
            <a:r>
              <a:rPr lang="zh-CN" altLang="en-US" sz="1500" dirty="0">
                <a:latin typeface="Comic Sans MS" panose="030F0702030302020204" pitchFamily="66" charset="0"/>
              </a:rPr>
              <a:t> </a:t>
            </a:r>
            <a:r>
              <a:rPr lang="en-US" altLang="zh-CN" sz="1500" dirty="0">
                <a:latin typeface="Comic Sans MS" panose="030F0702030302020204" pitchFamily="66" charset="0"/>
              </a:rPr>
              <a:t>best[4]=2,</a:t>
            </a:r>
            <a:r>
              <a:rPr lang="zh-CN" altLang="en-US" sz="1500" dirty="0">
                <a:latin typeface="Comic Sans MS" panose="030F0702030302020204" pitchFamily="66" charset="0"/>
              </a:rPr>
              <a:t> </a:t>
            </a:r>
            <a:r>
              <a:rPr lang="en-US" altLang="zh-CN" sz="1500" dirty="0">
                <a:latin typeface="Comic Sans MS" panose="030F0702030302020204" pitchFamily="66" charset="0"/>
              </a:rPr>
              <a:t>best[3]=3,</a:t>
            </a:r>
            <a:r>
              <a:rPr lang="zh-CN" altLang="en-US" sz="1500" dirty="0">
                <a:latin typeface="Comic Sans MS" panose="030F0702030302020204" pitchFamily="66" charset="0"/>
              </a:rPr>
              <a:t> </a:t>
            </a:r>
            <a:r>
              <a:rPr lang="en-US" altLang="zh-CN" sz="1500" dirty="0">
                <a:latin typeface="Comic Sans MS" panose="030F0702030302020204" pitchFamily="66" charset="0"/>
              </a:rPr>
              <a:t>best[2]=5,</a:t>
            </a:r>
            <a:r>
              <a:rPr lang="zh-CN" altLang="en-US" sz="1500" dirty="0">
                <a:latin typeface="Comic Sans MS" panose="030F0702030302020204" pitchFamily="66" charset="0"/>
              </a:rPr>
              <a:t> </a:t>
            </a:r>
            <a:r>
              <a:rPr lang="en-US" altLang="zh-CN" sz="1500" dirty="0">
                <a:latin typeface="Comic Sans MS" panose="030F0702030302020204" pitchFamily="66" charset="0"/>
              </a:rPr>
              <a:t>best[1]=7</a:t>
            </a:r>
            <a:r>
              <a:rPr lang="zh-CN" altLang="en-US" sz="1500" dirty="0">
                <a:latin typeface="Comic Sans MS" panose="030F0702030302020204" pitchFamily="66" charset="0"/>
              </a:rPr>
              <a:t> </a:t>
            </a:r>
            <a:endParaRPr lang="en-US" sz="1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12" grpId="0"/>
      <p:bldP spid="16" grpId="0"/>
      <p:bldP spid="17" grpId="0"/>
      <p:bldP spid="20" grpId="0"/>
      <p:bldP spid="21" grpId="0"/>
      <p:bldP spid="22" grpId="0"/>
      <p:bldP spid="23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Summary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2035" y="2500361"/>
            <a:ext cx="83999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702030302020204" pitchFamily="66" charset="0"/>
              </a:rPr>
              <a:t>Edit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Distance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5" name="矩形 2"/>
          <p:cNvSpPr/>
          <p:nvPr/>
        </p:nvSpPr>
        <p:spPr>
          <a:xfrm>
            <a:off x="457200" y="4077661"/>
            <a:ext cx="83999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702030302020204" pitchFamily="66" charset="0"/>
              </a:rPr>
              <a:t>O(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nlogn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Algorithm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for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LIS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2758" y="2819681"/>
            <a:ext cx="7059641" cy="1218638"/>
          </a:xfrm>
        </p:spPr>
        <p:txBody>
          <a:bodyPr>
            <a:normAutofit/>
          </a:bodyPr>
          <a:lstStyle/>
          <a:p>
            <a:r>
              <a:rPr lang="en-US" altLang="zh-CN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Edit</a:t>
            </a:r>
            <a:r>
              <a:rPr lang="zh-CN" altLang="en-US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Distance</a:t>
            </a:r>
            <a:endParaRPr lang="en-US" sz="3500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Edit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Distance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4071" y="1917047"/>
            <a:ext cx="794272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Input: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,…,a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n</a:t>
            </a:r>
            <a:r>
              <a:rPr kumimoji="1" lang="zh-CN" altLang="en-US" sz="25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and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b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,…,b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m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baseline="-250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en-US" altLang="zh-CN" sz="2500" dirty="0">
                <a:latin typeface="Comic Sans MS" panose="030F0702030302020204" pitchFamily="66" charset="0"/>
              </a:rPr>
              <a:t>Output: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minimal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k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so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that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k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add/delete/change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          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operations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transform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one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to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another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046926" y="5111636"/>
            <a:ext cx="844044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702030302020204" pitchFamily="66" charset="0"/>
              </a:rPr>
              <a:t>Example: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SNOWY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and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SUNNY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Two Ways of Editing SNOWY to SUNNY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326" y="2006135"/>
            <a:ext cx="3366779" cy="14228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289" y="2137702"/>
            <a:ext cx="3407819" cy="1159729"/>
          </a:xfrm>
          <a:prstGeom prst="rect">
            <a:avLst/>
          </a:prstGeom>
        </p:spPr>
      </p:pic>
      <p:sp>
        <p:nvSpPr>
          <p:cNvPr id="6" name="矩形 4"/>
          <p:cNvSpPr/>
          <p:nvPr/>
        </p:nvSpPr>
        <p:spPr>
          <a:xfrm>
            <a:off x="0" y="3911909"/>
            <a:ext cx="3696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Add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“U”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8" name="矩形 4"/>
          <p:cNvSpPr/>
          <p:nvPr/>
        </p:nvSpPr>
        <p:spPr>
          <a:xfrm>
            <a:off x="582267" y="4424056"/>
            <a:ext cx="3696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Change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“O”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to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“N”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9" name="矩形 4"/>
          <p:cNvSpPr/>
          <p:nvPr/>
        </p:nvSpPr>
        <p:spPr>
          <a:xfrm>
            <a:off x="168443" y="4911615"/>
            <a:ext cx="3696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Delete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“W”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10" name="矩形 4"/>
          <p:cNvSpPr/>
          <p:nvPr/>
        </p:nvSpPr>
        <p:spPr>
          <a:xfrm>
            <a:off x="3648602" y="3771975"/>
            <a:ext cx="3696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Add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“S”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11" name="矩形 4"/>
          <p:cNvSpPr/>
          <p:nvPr/>
        </p:nvSpPr>
        <p:spPr>
          <a:xfrm>
            <a:off x="4225141" y="4235996"/>
            <a:ext cx="3696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Change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“S”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to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“U”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12" name="矩形 4"/>
          <p:cNvSpPr/>
          <p:nvPr/>
        </p:nvSpPr>
        <p:spPr>
          <a:xfrm>
            <a:off x="3849129" y="4779549"/>
            <a:ext cx="3696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Delete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“O”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13" name="矩形 4"/>
          <p:cNvSpPr/>
          <p:nvPr/>
        </p:nvSpPr>
        <p:spPr>
          <a:xfrm>
            <a:off x="3865171" y="5275654"/>
            <a:ext cx="3696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Delete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“W”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14" name="矩形 4"/>
          <p:cNvSpPr/>
          <p:nvPr/>
        </p:nvSpPr>
        <p:spPr>
          <a:xfrm>
            <a:off x="3736834" y="5754667"/>
            <a:ext cx="3696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Add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“N”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15" name="矩形 4"/>
          <p:cNvSpPr/>
          <p:nvPr/>
        </p:nvSpPr>
        <p:spPr>
          <a:xfrm>
            <a:off x="779326" y="5821625"/>
            <a:ext cx="3696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Is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3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the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minimal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cost?</a:t>
            </a:r>
            <a:endParaRPr kumimoji="1" lang="en-US" altLang="zh-CN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Trivial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Algorithm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6" name="矩形 4"/>
          <p:cNvSpPr/>
          <p:nvPr/>
        </p:nvSpPr>
        <p:spPr>
          <a:xfrm>
            <a:off x="875272" y="2403813"/>
            <a:ext cx="3696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“EXPONENTIAL”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17" name="矩形 4"/>
          <p:cNvSpPr/>
          <p:nvPr/>
        </p:nvSpPr>
        <p:spPr>
          <a:xfrm>
            <a:off x="3634514" y="2403813"/>
            <a:ext cx="3696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“POLYNOMIAL”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18" name="矩形 4"/>
          <p:cNvSpPr/>
          <p:nvPr/>
        </p:nvSpPr>
        <p:spPr>
          <a:xfrm>
            <a:off x="303166" y="1680225"/>
            <a:ext cx="3696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Edit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distance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between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20" name="矩形 4"/>
          <p:cNvSpPr/>
          <p:nvPr/>
        </p:nvSpPr>
        <p:spPr>
          <a:xfrm>
            <a:off x="457200" y="3168409"/>
            <a:ext cx="78666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Enumerate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all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possible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changes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to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transform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one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to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another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24" name="矩形 4"/>
          <p:cNvSpPr/>
          <p:nvPr/>
        </p:nvSpPr>
        <p:spPr>
          <a:xfrm>
            <a:off x="599901" y="4393888"/>
            <a:ext cx="19035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Add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“P”</a:t>
            </a:r>
            <a:endParaRPr kumimoji="1" lang="en-US" altLang="zh-CN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矩形 4"/>
          <p:cNvSpPr/>
          <p:nvPr/>
        </p:nvSpPr>
        <p:spPr>
          <a:xfrm>
            <a:off x="-1732388" y="3846315"/>
            <a:ext cx="64559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How?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26" name="矩形 4"/>
          <p:cNvSpPr/>
          <p:nvPr/>
        </p:nvSpPr>
        <p:spPr>
          <a:xfrm>
            <a:off x="2479136" y="4393888"/>
            <a:ext cx="5635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latin typeface="Comic Sans MS" panose="030F0702030302020204" pitchFamily="66" charset="0"/>
              </a:rPr>
              <a:t>&amp;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Transform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“EXPONENTIAL”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to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“OLYNOMIAL”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endParaRPr kumimoji="1"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27" name="矩形 4"/>
          <p:cNvSpPr/>
          <p:nvPr/>
        </p:nvSpPr>
        <p:spPr>
          <a:xfrm>
            <a:off x="599901" y="4881269"/>
            <a:ext cx="19035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Delete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 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“E”</a:t>
            </a:r>
            <a:endParaRPr kumimoji="1" lang="en-US" altLang="zh-CN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矩形 4"/>
          <p:cNvSpPr/>
          <p:nvPr/>
        </p:nvSpPr>
        <p:spPr>
          <a:xfrm>
            <a:off x="2503435" y="4919485"/>
            <a:ext cx="5635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latin typeface="Comic Sans MS" panose="030F0702030302020204" pitchFamily="66" charset="0"/>
              </a:rPr>
              <a:t>&amp;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Transform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“XPONENTIAL”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to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“POLYNOMIAL”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endParaRPr kumimoji="1"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29" name="矩形 4"/>
          <p:cNvSpPr/>
          <p:nvPr/>
        </p:nvSpPr>
        <p:spPr>
          <a:xfrm>
            <a:off x="599900" y="5449460"/>
            <a:ext cx="24256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Change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 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“E”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to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“P”</a:t>
            </a:r>
            <a:endParaRPr kumimoji="1" lang="en-US" altLang="zh-CN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" name="矩形 4"/>
          <p:cNvSpPr/>
          <p:nvPr/>
        </p:nvSpPr>
        <p:spPr>
          <a:xfrm>
            <a:off x="2767785" y="5429146"/>
            <a:ext cx="5635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latin typeface="Comic Sans MS" panose="030F0702030302020204" pitchFamily="66" charset="0"/>
              </a:rPr>
              <a:t>&amp;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Transform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“XPONENTIAL”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to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“OLYNOMIAL”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endParaRPr kumimoji="1" lang="en-US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Recursive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Program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1" name="矩形 4"/>
          <p:cNvSpPr/>
          <p:nvPr/>
        </p:nvSpPr>
        <p:spPr>
          <a:xfrm>
            <a:off x="721112" y="1730011"/>
            <a:ext cx="796568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ED(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i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,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j)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solidFill>
                  <a:srgbClr val="FF0000"/>
                </a:solidFill>
                <a:latin typeface="Comic Sans MS" panose="030F0702030302020204" pitchFamily="66" charset="0"/>
              </a:rPr>
              <a:t>//</a:t>
            </a:r>
            <a:r>
              <a:rPr kumimoji="1" lang="zh-CN" altLang="en-US" sz="1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solidFill>
                  <a:srgbClr val="FF0000"/>
                </a:solidFill>
                <a:latin typeface="Comic Sans MS" panose="030F0702030302020204" pitchFamily="66" charset="0"/>
              </a:rPr>
              <a:t>edit</a:t>
            </a:r>
            <a:r>
              <a:rPr kumimoji="1" lang="zh-CN" altLang="en-US" sz="1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solidFill>
                  <a:srgbClr val="FF0000"/>
                </a:solidFill>
                <a:latin typeface="Comic Sans MS" panose="030F0702030302020204" pitchFamily="66" charset="0"/>
              </a:rPr>
              <a:t>distance</a:t>
            </a:r>
            <a:r>
              <a:rPr kumimoji="1" lang="zh-CN" altLang="en-US" sz="1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solidFill>
                  <a:srgbClr val="FF0000"/>
                </a:solidFill>
                <a:latin typeface="Comic Sans MS" panose="030F0702030302020204" pitchFamily="66" charset="0"/>
              </a:rPr>
              <a:t>between</a:t>
            </a:r>
            <a:r>
              <a:rPr kumimoji="1" lang="zh-CN" altLang="en-US" sz="1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solidFill>
                  <a:srgbClr val="FF0000"/>
                </a:solidFill>
                <a:latin typeface="Comic Sans MS" panose="030F0702030302020204" pitchFamily="66" charset="0"/>
              </a:rPr>
              <a:t>a</a:t>
            </a:r>
            <a:r>
              <a:rPr kumimoji="1" lang="en-US" altLang="zh-CN" sz="1500" baseline="-25000" dirty="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kumimoji="1" lang="en-US" altLang="zh-CN" sz="1500" dirty="0">
                <a:solidFill>
                  <a:srgbClr val="FF0000"/>
                </a:solidFill>
                <a:latin typeface="Comic Sans MS" panose="030F0702030302020204" pitchFamily="66" charset="0"/>
              </a:rPr>
              <a:t>, …, a</a:t>
            </a:r>
            <a:r>
              <a:rPr kumimoji="1" lang="en-US" altLang="zh-CN" sz="1500" baseline="-25000" dirty="0">
                <a:solidFill>
                  <a:srgbClr val="FF0000"/>
                </a:solidFill>
                <a:latin typeface="Comic Sans MS" panose="030F0702030302020204" pitchFamily="66" charset="0"/>
              </a:rPr>
              <a:t>n </a:t>
            </a:r>
            <a:r>
              <a:rPr kumimoji="1" lang="zh-CN" altLang="en-US" sz="1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solidFill>
                  <a:srgbClr val="FF0000"/>
                </a:solidFill>
                <a:latin typeface="Comic Sans MS" panose="030F0702030302020204" pitchFamily="66" charset="0"/>
              </a:rPr>
              <a:t>and</a:t>
            </a:r>
            <a:r>
              <a:rPr kumimoji="1" lang="zh-CN" altLang="en-US" sz="1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b</a:t>
            </a:r>
            <a:r>
              <a:rPr kumimoji="1" lang="en-US" altLang="zh-CN" sz="1500" baseline="-250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j</a:t>
            </a:r>
            <a:r>
              <a:rPr kumimoji="1" lang="en-US" altLang="zh-CN" sz="1500" dirty="0">
                <a:solidFill>
                  <a:srgbClr val="FF0000"/>
                </a:solidFill>
                <a:latin typeface="Comic Sans MS" panose="030F0702030302020204" pitchFamily="66" charset="0"/>
              </a:rPr>
              <a:t>, …, b</a:t>
            </a:r>
            <a:r>
              <a:rPr kumimoji="1" lang="en-US" altLang="zh-CN" sz="1500" baseline="-25000" dirty="0">
                <a:solidFill>
                  <a:srgbClr val="FF0000"/>
                </a:solidFill>
                <a:latin typeface="Comic Sans MS" panose="030F0702030302020204" pitchFamily="66" charset="0"/>
              </a:rPr>
              <a:t>m</a:t>
            </a:r>
            <a:endParaRPr kumimoji="1" lang="en-US" altLang="zh-CN" sz="15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矩形 4"/>
          <p:cNvSpPr/>
          <p:nvPr/>
        </p:nvSpPr>
        <p:spPr>
          <a:xfrm>
            <a:off x="721112" y="4222500"/>
            <a:ext cx="79656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500" dirty="0">
                <a:solidFill>
                  <a:srgbClr val="FF0000"/>
                </a:solidFill>
                <a:latin typeface="Comic Sans MS" panose="030F0702030302020204" pitchFamily="66" charset="0"/>
              </a:rPr>
              <a:t>//delete a</a:t>
            </a:r>
            <a:r>
              <a:rPr kumimoji="1" lang="en-US" altLang="zh-CN" sz="1500" baseline="-25000" dirty="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endParaRPr kumimoji="1" lang="en-US" altLang="zh-CN" sz="1500" baseline="-250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zh-CN" sz="1500" dirty="0">
                <a:latin typeface="Comic Sans MS" panose="030F0702030302020204" pitchFamily="66" charset="0"/>
              </a:rPr>
              <a:t>D2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ED(i+1,j)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1,</a:t>
            </a:r>
            <a:r>
              <a:rPr kumimoji="1" lang="en-US" altLang="zh-CN" sz="1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endParaRPr kumimoji="1" lang="en-US" altLang="zh-CN" sz="15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矩形 4"/>
          <p:cNvSpPr/>
          <p:nvPr/>
        </p:nvSpPr>
        <p:spPr>
          <a:xfrm>
            <a:off x="721112" y="4859421"/>
            <a:ext cx="79656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500" dirty="0">
                <a:solidFill>
                  <a:srgbClr val="FF0000"/>
                </a:solidFill>
                <a:latin typeface="Comic Sans MS" panose="030F0702030302020204" pitchFamily="66" charset="0"/>
              </a:rPr>
              <a:t>//change</a:t>
            </a:r>
            <a:r>
              <a:rPr kumimoji="1" lang="zh-CN" altLang="en-US" sz="1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solidFill>
                  <a:srgbClr val="FF0000"/>
                </a:solidFill>
                <a:latin typeface="Comic Sans MS" panose="030F0702030302020204" pitchFamily="66" charset="0"/>
              </a:rPr>
              <a:t>or</a:t>
            </a:r>
            <a:r>
              <a:rPr kumimoji="1" lang="zh-CN" altLang="en-US" sz="1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solidFill>
                  <a:srgbClr val="FF0000"/>
                </a:solidFill>
                <a:latin typeface="Comic Sans MS" panose="030F0702030302020204" pitchFamily="66" charset="0"/>
              </a:rPr>
              <a:t>match,</a:t>
            </a:r>
            <a:r>
              <a:rPr kumimoji="1" lang="zh-CN" altLang="en-US" sz="1500" dirty="0">
                <a:solidFill>
                  <a:srgbClr val="FF0000"/>
                </a:solidFill>
                <a:latin typeface="Comic Sans MS" panose="030F0702030302020204" pitchFamily="66" charset="0"/>
              </a:rPr>
              <a:t>  </a:t>
            </a:r>
            <a:r>
              <a:rPr kumimoji="1" lang="en-US" altLang="zh-CN" sz="1500" dirty="0">
                <a:solidFill>
                  <a:srgbClr val="FF0000"/>
                </a:solidFill>
                <a:latin typeface="Comic Sans MS" panose="030F0702030302020204" pitchFamily="66" charset="0"/>
              </a:rPr>
              <a:t>diff(</a:t>
            </a:r>
            <a:r>
              <a:rPr kumimoji="1" lang="en-US" altLang="zh-CN" sz="15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</a:t>
            </a:r>
            <a:r>
              <a:rPr kumimoji="1" lang="en-US" altLang="zh-CN" sz="1500" baseline="-250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kumimoji="1" lang="en-US" altLang="zh-CN" sz="15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,b</a:t>
            </a:r>
            <a:r>
              <a:rPr kumimoji="1" lang="en-US" altLang="zh-CN" sz="1500" baseline="-250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j</a:t>
            </a:r>
            <a:r>
              <a:rPr kumimoji="1" lang="en-US" altLang="zh-CN" sz="1500" dirty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r>
              <a:rPr kumimoji="1" lang="zh-CN" altLang="en-US" sz="1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solidFill>
                  <a:srgbClr val="FF0000"/>
                </a:solidFill>
                <a:latin typeface="Comic Sans MS" panose="030F0702030302020204" pitchFamily="66" charset="0"/>
              </a:rPr>
              <a:t>=1</a:t>
            </a:r>
            <a:r>
              <a:rPr kumimoji="1" lang="zh-CN" altLang="en-US" sz="1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solidFill>
                  <a:srgbClr val="FF0000"/>
                </a:solidFill>
                <a:latin typeface="Comic Sans MS" panose="030F0702030302020204" pitchFamily="66" charset="0"/>
              </a:rPr>
              <a:t>if</a:t>
            </a:r>
            <a:r>
              <a:rPr kumimoji="1" lang="zh-CN" altLang="en-US" sz="1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solidFill>
                  <a:srgbClr val="FF0000"/>
                </a:solidFill>
                <a:latin typeface="Comic Sans MS" panose="030F0702030302020204" pitchFamily="66" charset="0"/>
              </a:rPr>
              <a:t>a</a:t>
            </a:r>
            <a:r>
              <a:rPr kumimoji="1" lang="en-US" altLang="zh-CN" sz="1500" baseline="-25000" dirty="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kumimoji="1" lang="zh-CN" altLang="en-US" sz="1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solidFill>
                  <a:srgbClr val="FF0000"/>
                </a:solidFill>
                <a:latin typeface="Comic Sans MS" panose="030F0702030302020204" pitchFamily="66" charset="0"/>
              </a:rPr>
              <a:t>!=</a:t>
            </a:r>
            <a:r>
              <a:rPr kumimoji="1" lang="zh-CN" altLang="en-US" sz="1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b</a:t>
            </a:r>
            <a:r>
              <a:rPr kumimoji="1" lang="en-US" altLang="zh-CN" sz="1500" baseline="-250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j</a:t>
            </a:r>
            <a:r>
              <a:rPr kumimoji="1" lang="zh-CN" altLang="en-US" sz="1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endParaRPr kumimoji="1" lang="en-US" altLang="zh-CN" sz="1500" baseline="-250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zh-CN" sz="1500" dirty="0">
                <a:latin typeface="Comic Sans MS" panose="030F0702030302020204" pitchFamily="66" charset="0"/>
              </a:rPr>
              <a:t>D3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ED(i+1,j+1)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diff(</a:t>
            </a:r>
            <a:r>
              <a:rPr kumimoji="1" lang="en-US" altLang="zh-CN" sz="1500" dirty="0" err="1">
                <a:latin typeface="Comic Sans MS" panose="030F0702030302020204" pitchFamily="66" charset="0"/>
              </a:rPr>
              <a:t>a</a:t>
            </a:r>
            <a:r>
              <a:rPr kumimoji="1" lang="en-US" altLang="zh-CN" sz="1500" baseline="-25000" dirty="0" err="1">
                <a:latin typeface="Comic Sans MS" panose="030F0702030302020204" pitchFamily="66" charset="0"/>
              </a:rPr>
              <a:t>i</a:t>
            </a:r>
            <a:r>
              <a:rPr kumimoji="1" lang="en-US" altLang="zh-CN" sz="1500" dirty="0" err="1">
                <a:latin typeface="Comic Sans MS" panose="030F0702030302020204" pitchFamily="66" charset="0"/>
              </a:rPr>
              <a:t>,b</a:t>
            </a:r>
            <a:r>
              <a:rPr kumimoji="1" lang="en-US" altLang="zh-CN" sz="1500" baseline="-25000" dirty="0" err="1">
                <a:latin typeface="Comic Sans MS" panose="030F0702030302020204" pitchFamily="66" charset="0"/>
              </a:rPr>
              <a:t>j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),</a:t>
            </a:r>
            <a:r>
              <a:rPr kumimoji="1" lang="en-US" altLang="zh-CN" sz="1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endParaRPr kumimoji="1" lang="en-US" altLang="zh-CN" sz="15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矩形 4"/>
          <p:cNvSpPr/>
          <p:nvPr/>
        </p:nvSpPr>
        <p:spPr>
          <a:xfrm>
            <a:off x="721112" y="2385955"/>
            <a:ext cx="79656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500" dirty="0">
                <a:solidFill>
                  <a:srgbClr val="FF0000"/>
                </a:solidFill>
                <a:latin typeface="Comic Sans MS" panose="030F0702030302020204" pitchFamily="66" charset="0"/>
              </a:rPr>
              <a:t>//base</a:t>
            </a:r>
            <a:r>
              <a:rPr kumimoji="1" lang="zh-CN" altLang="en-US" sz="1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solidFill>
                  <a:srgbClr val="FF0000"/>
                </a:solidFill>
                <a:latin typeface="Comic Sans MS" panose="030F0702030302020204" pitchFamily="66" charset="0"/>
              </a:rPr>
              <a:t>case</a:t>
            </a:r>
            <a:endParaRPr kumimoji="1" lang="en-US" altLang="zh-CN" sz="1500" baseline="-25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矩形 4"/>
          <p:cNvSpPr/>
          <p:nvPr/>
        </p:nvSpPr>
        <p:spPr>
          <a:xfrm>
            <a:off x="721112" y="3507569"/>
            <a:ext cx="7965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500" dirty="0">
                <a:solidFill>
                  <a:srgbClr val="FF0000"/>
                </a:solidFill>
                <a:latin typeface="Comic Sans MS" panose="030F0702030302020204" pitchFamily="66" charset="0"/>
              </a:rPr>
              <a:t>//add </a:t>
            </a:r>
            <a:r>
              <a:rPr kumimoji="1" lang="en-US" altLang="zh-CN" sz="15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b</a:t>
            </a:r>
            <a:r>
              <a:rPr kumimoji="1" lang="en-US" altLang="zh-CN" sz="1500" baseline="-250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j</a:t>
            </a:r>
            <a:endParaRPr kumimoji="1" lang="en-US" altLang="zh-CN" sz="1500" baseline="-250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zh-CN" sz="1500" dirty="0">
                <a:latin typeface="Comic Sans MS" panose="030F0702030302020204" pitchFamily="66" charset="0"/>
              </a:rPr>
              <a:t>D1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ED(i,j+1)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1,</a:t>
            </a:r>
            <a:endParaRPr kumimoji="1" lang="en-US" altLang="zh-CN" sz="1500" baseline="-250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kumimoji="1" lang="en-US" altLang="zh-CN" sz="1500" baseline="-25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1" name="矩形 4"/>
          <p:cNvSpPr/>
          <p:nvPr/>
        </p:nvSpPr>
        <p:spPr>
          <a:xfrm>
            <a:off x="789938" y="5613553"/>
            <a:ext cx="79656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500" dirty="0">
                <a:latin typeface="Comic Sans MS" panose="030F0702030302020204" pitchFamily="66" charset="0"/>
              </a:rPr>
              <a:t>return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min{D1,D2,D3}.</a:t>
            </a:r>
            <a:endParaRPr kumimoji="1" lang="en-US" altLang="zh-CN" sz="15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1112" y="2711256"/>
            <a:ext cx="225895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500" dirty="0">
                <a:latin typeface="Comic Sans MS" panose="030F0702030302020204" pitchFamily="66" charset="0"/>
              </a:rPr>
              <a:t>if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(</a:t>
            </a:r>
            <a:r>
              <a:rPr kumimoji="1" lang="en-US" altLang="zh-CN" sz="1500" dirty="0" err="1">
                <a:latin typeface="Comic Sans MS" panose="030F0702030302020204" pitchFamily="66" charset="0"/>
              </a:rPr>
              <a:t>i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=n+1)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return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m+1-j.</a:t>
            </a:r>
            <a:endParaRPr kumimoji="1" lang="en-US" altLang="zh-CN" sz="1500" baseline="-25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21112" y="3054719"/>
            <a:ext cx="229101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500" dirty="0">
                <a:latin typeface="Comic Sans MS" panose="030F0702030302020204" pitchFamily="66" charset="0"/>
              </a:rPr>
              <a:t>if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(j=m+1)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return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n+1-1.</a:t>
            </a:r>
            <a:endParaRPr kumimoji="1" lang="en-US" altLang="zh-CN" sz="1500" baseline="-25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矩形 4"/>
          <p:cNvSpPr/>
          <p:nvPr/>
        </p:nvSpPr>
        <p:spPr>
          <a:xfrm>
            <a:off x="5161156" y="5626985"/>
            <a:ext cx="79656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500" dirty="0">
                <a:latin typeface="Comic Sans MS" panose="030F0702030302020204" pitchFamily="66" charset="0"/>
              </a:rPr>
              <a:t>Time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complexity: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1500" dirty="0">
                <a:solidFill>
                  <a:srgbClr val="FF0000"/>
                </a:solidFill>
                <a:latin typeface="Comic Sans MS" panose="030F0702030302020204" pitchFamily="66" charset="0"/>
              </a:rPr>
              <a:t>O(3</a:t>
            </a:r>
            <a:r>
              <a:rPr kumimoji="1" lang="en-US" altLang="zh-CN" sz="1500" baseline="30000" dirty="0">
                <a:solidFill>
                  <a:srgbClr val="FF0000"/>
                </a:solidFill>
                <a:latin typeface="Comic Sans MS" panose="030F0702030302020204" pitchFamily="66" charset="0"/>
              </a:rPr>
              <a:t>n+m</a:t>
            </a:r>
            <a:r>
              <a:rPr kumimoji="1" lang="en-US" altLang="zh-CN" sz="1500" dirty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endParaRPr kumimoji="1" lang="en-US" altLang="zh-CN" sz="15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DP for Edit Distance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4071" y="1677726"/>
            <a:ext cx="794272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What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to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store: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D[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i,j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]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000" dirty="0">
                <a:latin typeface="Comic Sans MS" panose="030F0702030302020204" pitchFamily="66" charset="0"/>
              </a:rPr>
              <a:t>              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edit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distance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between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i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,…,a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n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and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b</a:t>
            </a:r>
            <a:r>
              <a:rPr kumimoji="1" lang="en-US" altLang="zh-CN" sz="2000" baseline="-25000" dirty="0" err="1">
                <a:latin typeface="Comic Sans MS" panose="030F0702030302020204" pitchFamily="66" charset="0"/>
              </a:rPr>
              <a:t>j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,…,b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m</a:t>
            </a:r>
            <a:endParaRPr kumimoji="1" lang="en-US" altLang="zh-CN" sz="2000" baseline="-250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en-US" altLang="zh-CN" sz="2500" dirty="0">
                <a:latin typeface="Comic Sans MS" panose="030F0702030302020204" pitchFamily="66" charset="0"/>
              </a:rPr>
              <a:t>Recurrence: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Comic Sans MS" panose="030F0702030302020204" pitchFamily="66" charset="0"/>
              </a:rPr>
              <a:t>add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b</a:t>
            </a:r>
            <a:r>
              <a:rPr kumimoji="1" lang="en-US" altLang="zh-CN" sz="2000" baseline="-25000" dirty="0" err="1">
                <a:latin typeface="Comic Sans MS" panose="030F0702030302020204" pitchFamily="66" charset="0"/>
              </a:rPr>
              <a:t>j</a:t>
            </a:r>
            <a:endParaRPr kumimoji="1" lang="en-US" altLang="zh-CN" sz="2000" baseline="-25000" dirty="0">
              <a:latin typeface="Comic Sans MS" panose="030F0702030302020204" pitchFamily="66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Comic Sans MS" panose="030F0702030302020204" pitchFamily="66" charset="0"/>
              </a:rPr>
              <a:t>delete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i</a:t>
            </a:r>
            <a:endParaRPr kumimoji="1" lang="en-US" altLang="zh-CN" sz="2000" baseline="-25000" dirty="0">
              <a:latin typeface="Comic Sans MS" panose="030F0702030302020204" pitchFamily="66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Comic Sans MS" panose="030F0702030302020204" pitchFamily="66" charset="0"/>
              </a:rPr>
              <a:t>change/match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   </a:t>
            </a:r>
            <a:endParaRPr kumimoji="1" lang="en-US" altLang="zh-CN" sz="20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      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en-US" altLang="zh-CN" sz="2500" dirty="0">
                <a:latin typeface="Comic Sans MS" panose="030F0702030302020204" pitchFamily="66" charset="0"/>
              </a:rPr>
              <a:t>Goal: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D[1,1]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86766" y="3886061"/>
            <a:ext cx="208972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500" dirty="0">
                <a:latin typeface="Comic Sans MS" panose="030F0702030302020204" pitchFamily="66" charset="0"/>
              </a:rPr>
              <a:t>1+D[i,j+1]</a:t>
            </a:r>
            <a:endParaRPr kumimoji="1" lang="en-US" altLang="zh-CN" sz="1500" baseline="-25000" dirty="0">
              <a:latin typeface="Comic Sans MS" panose="030F0702030302020204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86766" y="4219857"/>
            <a:ext cx="208972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500" dirty="0">
                <a:latin typeface="Comic Sans MS" panose="030F0702030302020204" pitchFamily="66" charset="0"/>
              </a:rPr>
              <a:t>1+D[i+1,j]</a:t>
            </a:r>
            <a:endParaRPr kumimoji="1" lang="en-US" altLang="zh-CN" sz="1500" baseline="-25000" dirty="0"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86766" y="4553653"/>
            <a:ext cx="256307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500" dirty="0">
                <a:latin typeface="Comic Sans MS" panose="030F0702030302020204" pitchFamily="66" charset="0"/>
              </a:rPr>
              <a:t>Diff(</a:t>
            </a:r>
            <a:r>
              <a:rPr kumimoji="1" lang="en-US" altLang="zh-CN" sz="1500" dirty="0" err="1">
                <a:latin typeface="Comic Sans MS" panose="030F0702030302020204" pitchFamily="66" charset="0"/>
              </a:rPr>
              <a:t>a</a:t>
            </a:r>
            <a:r>
              <a:rPr kumimoji="1" lang="en-US" altLang="zh-CN" sz="1500" baseline="-25000" dirty="0" err="1">
                <a:latin typeface="Comic Sans MS" panose="030F0702030302020204" pitchFamily="66" charset="0"/>
              </a:rPr>
              <a:t>i</a:t>
            </a:r>
            <a:r>
              <a:rPr kumimoji="1" lang="en-US" altLang="zh-CN" sz="1500" dirty="0" err="1">
                <a:latin typeface="Comic Sans MS" panose="030F0702030302020204" pitchFamily="66" charset="0"/>
              </a:rPr>
              <a:t>,b</a:t>
            </a:r>
            <a:r>
              <a:rPr kumimoji="1" lang="en-US" altLang="zh-CN" sz="1500" baseline="-25000" dirty="0" err="1">
                <a:latin typeface="Comic Sans MS" panose="030F0702030302020204" pitchFamily="66" charset="0"/>
              </a:rPr>
              <a:t>j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)+D[i+1,j+1]</a:t>
            </a:r>
            <a:endParaRPr kumimoji="1" lang="en-US" altLang="zh-CN" sz="1500" baseline="-25000" dirty="0">
              <a:latin typeface="Comic Sans MS" panose="030F0702030302020204" pitchFamily="66" charset="0"/>
            </a:endParaRPr>
          </a:p>
        </p:txBody>
      </p:sp>
      <p:sp>
        <p:nvSpPr>
          <p:cNvPr id="2" name="右大括号 1"/>
          <p:cNvSpPr/>
          <p:nvPr/>
        </p:nvSpPr>
        <p:spPr>
          <a:xfrm>
            <a:off x="6162592" y="3705729"/>
            <a:ext cx="287369" cy="116123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524287" y="4086928"/>
            <a:ext cx="20897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min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D[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i,j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]</a:t>
            </a:r>
            <a:endParaRPr kumimoji="1" lang="en-US" altLang="zh-CN" sz="2000" baseline="-25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Top-Down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(Recursion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with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memorization)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6" name="矩形 4"/>
          <p:cNvSpPr/>
          <p:nvPr/>
        </p:nvSpPr>
        <p:spPr>
          <a:xfrm>
            <a:off x="4492564" y="3474613"/>
            <a:ext cx="7965688" cy="24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000" dirty="0">
                <a:latin typeface="Comic Sans MS" panose="030F0702030302020204" pitchFamily="66" charset="0"/>
              </a:rPr>
              <a:t>//base</a:t>
            </a:r>
            <a:r>
              <a:rPr kumimoji="1" lang="zh-CN" altLang="en-US" sz="1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000" dirty="0">
                <a:latin typeface="Comic Sans MS" panose="030F0702030302020204" pitchFamily="66" charset="0"/>
              </a:rPr>
              <a:t>case</a:t>
            </a:r>
            <a:endParaRPr kumimoji="1" lang="en-US" altLang="zh-CN" sz="1000" baseline="-25000" dirty="0">
              <a:latin typeface="Comic Sans MS" panose="030F0702030302020204" pitchFamily="66" charset="0"/>
            </a:endParaRPr>
          </a:p>
        </p:txBody>
      </p:sp>
      <p:sp>
        <p:nvSpPr>
          <p:cNvPr id="18" name="矩形 4"/>
          <p:cNvSpPr/>
          <p:nvPr/>
        </p:nvSpPr>
        <p:spPr>
          <a:xfrm>
            <a:off x="4414683" y="4455699"/>
            <a:ext cx="7965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000" dirty="0">
                <a:latin typeface="Comic Sans MS" panose="030F0702030302020204" pitchFamily="66" charset="0"/>
              </a:rPr>
              <a:t>//recurrence</a:t>
            </a:r>
            <a:r>
              <a:rPr kumimoji="1" lang="zh-CN" altLang="en-US" sz="1000" dirty="0">
                <a:latin typeface="Comic Sans MS" panose="030F0702030302020204" pitchFamily="66" charset="0"/>
              </a:rPr>
              <a:t> </a:t>
            </a:r>
            <a:endParaRPr kumimoji="1" lang="en-US" altLang="zh-CN" sz="1000" baseline="-25000" dirty="0">
              <a:latin typeface="Comic Sans MS" panose="030F0702030302020204" pitchFamily="66" charset="0"/>
            </a:endParaRPr>
          </a:p>
        </p:txBody>
      </p:sp>
      <p:sp>
        <p:nvSpPr>
          <p:cNvPr id="20" name="矩形 4"/>
          <p:cNvSpPr/>
          <p:nvPr/>
        </p:nvSpPr>
        <p:spPr>
          <a:xfrm>
            <a:off x="4492564" y="3129926"/>
            <a:ext cx="7965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000" dirty="0">
                <a:latin typeface="Comic Sans MS" panose="030F0702030302020204" pitchFamily="66" charset="0"/>
              </a:rPr>
              <a:t>//memorization</a:t>
            </a:r>
            <a:endParaRPr kumimoji="1" lang="en-US" altLang="zh-CN" sz="1000" baseline="-25000" dirty="0">
              <a:latin typeface="Comic Sans MS" panose="030F0702030302020204" pitchFamily="66" charset="0"/>
            </a:endParaRPr>
          </a:p>
        </p:txBody>
      </p:sp>
      <p:sp>
        <p:nvSpPr>
          <p:cNvPr id="22" name="矩形 4"/>
          <p:cNvSpPr/>
          <p:nvPr/>
        </p:nvSpPr>
        <p:spPr>
          <a:xfrm>
            <a:off x="746473" y="1808824"/>
            <a:ext cx="5402826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baseline="-25000" dirty="0">
                <a:latin typeface="Comic Sans MS" panose="030F0702030302020204" pitchFamily="66" charset="0"/>
              </a:rPr>
              <a:t>Initialize</a:t>
            </a:r>
            <a:r>
              <a:rPr kumimoji="1" lang="zh-CN" altLang="en-US" sz="20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D[</a:t>
            </a:r>
            <a:r>
              <a:rPr kumimoji="1" lang="en-US" altLang="zh-CN" sz="2000" baseline="-25000" dirty="0" err="1">
                <a:latin typeface="Comic Sans MS" panose="030F0702030302020204" pitchFamily="66" charset="0"/>
              </a:rPr>
              <a:t>i,j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]</a:t>
            </a:r>
            <a:r>
              <a:rPr kumimoji="1" lang="zh-CN" altLang="en-US" sz="2000" baseline="-25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0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infinity</a:t>
            </a:r>
            <a:r>
              <a:rPr kumimoji="1" lang="zh-CN" altLang="en-US" sz="20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for</a:t>
            </a:r>
            <a:r>
              <a:rPr kumimoji="1" lang="zh-CN" altLang="en-US" sz="2000" baseline="-25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1&lt;=</a:t>
            </a:r>
            <a:r>
              <a:rPr kumimoji="1" lang="en-US" altLang="zh-CN" sz="2000" baseline="-25000" dirty="0" err="1">
                <a:latin typeface="Comic Sans MS" panose="030F0702030302020204" pitchFamily="66" charset="0"/>
              </a:rPr>
              <a:t>i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&lt;=n,</a:t>
            </a:r>
            <a:r>
              <a:rPr kumimoji="1" lang="zh-CN" altLang="en-US" sz="20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1&lt;=j&lt;=m</a:t>
            </a:r>
            <a:r>
              <a:rPr kumimoji="1" lang="zh-CN" altLang="en-US" sz="2000" baseline="-25000" dirty="0">
                <a:latin typeface="Comic Sans MS" panose="030F0702030302020204" pitchFamily="66" charset="0"/>
              </a:rPr>
              <a:t> </a:t>
            </a:r>
            <a:endParaRPr kumimoji="1" lang="en-US" altLang="zh-CN" sz="2000" baseline="-25000" dirty="0">
              <a:latin typeface="Comic Sans MS" panose="030F0702030302020204" pitchFamily="66" charset="0"/>
            </a:endParaRPr>
          </a:p>
        </p:txBody>
      </p:sp>
      <p:sp>
        <p:nvSpPr>
          <p:cNvPr id="24" name="矩形 4"/>
          <p:cNvSpPr/>
          <p:nvPr/>
        </p:nvSpPr>
        <p:spPr>
          <a:xfrm>
            <a:off x="746473" y="2188908"/>
            <a:ext cx="5402826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baseline="-25000" dirty="0">
                <a:latin typeface="Comic Sans MS" panose="030F0702030302020204" pitchFamily="66" charset="0"/>
              </a:rPr>
              <a:t>Compute</a:t>
            </a:r>
            <a:r>
              <a:rPr kumimoji="1" lang="zh-CN" altLang="en-US" sz="20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ED(1,1)</a:t>
            </a:r>
            <a:endParaRPr kumimoji="1" lang="en-US" altLang="zh-CN" sz="2000" baseline="-25000" dirty="0">
              <a:latin typeface="Comic Sans MS" panose="030F0702030302020204" pitchFamily="66" charset="0"/>
            </a:endParaRPr>
          </a:p>
        </p:txBody>
      </p:sp>
      <p:sp>
        <p:nvSpPr>
          <p:cNvPr id="11" name="矩形 4"/>
          <p:cNvSpPr/>
          <p:nvPr/>
        </p:nvSpPr>
        <p:spPr>
          <a:xfrm>
            <a:off x="942980" y="2757312"/>
            <a:ext cx="79656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500" dirty="0">
                <a:latin typeface="Comic Sans MS" panose="030F0702030302020204" pitchFamily="66" charset="0"/>
              </a:rPr>
              <a:t>ED(</a:t>
            </a:r>
            <a:r>
              <a:rPr kumimoji="1" lang="en-US" altLang="zh-CN" sz="1500" dirty="0" err="1">
                <a:latin typeface="Comic Sans MS" panose="030F0702030302020204" pitchFamily="66" charset="0"/>
              </a:rPr>
              <a:t>i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,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j)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                                                  </a:t>
            </a:r>
            <a:r>
              <a:rPr kumimoji="1" lang="en-US" altLang="zh-CN" sz="1000" dirty="0">
                <a:latin typeface="Comic Sans MS" panose="030F0702030302020204" pitchFamily="66" charset="0"/>
              </a:rPr>
              <a:t>//recursive</a:t>
            </a:r>
            <a:r>
              <a:rPr kumimoji="1" lang="zh-CN" altLang="en-US" sz="1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000" dirty="0">
                <a:latin typeface="Comic Sans MS" panose="030F0702030302020204" pitchFamily="66" charset="0"/>
              </a:rPr>
              <a:t>program</a:t>
            </a:r>
            <a:endParaRPr kumimoji="1" lang="en-US" altLang="zh-CN" sz="1000" dirty="0">
              <a:latin typeface="Comic Sans MS" panose="030F0702030302020204" pitchFamily="66" charset="0"/>
            </a:endParaRPr>
          </a:p>
        </p:txBody>
      </p:sp>
      <p:sp>
        <p:nvSpPr>
          <p:cNvPr id="21" name="矩形 4"/>
          <p:cNvSpPr/>
          <p:nvPr/>
        </p:nvSpPr>
        <p:spPr>
          <a:xfrm>
            <a:off x="942980" y="5071252"/>
            <a:ext cx="79656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500" dirty="0">
                <a:latin typeface="Comic Sans MS" panose="030F0702030302020204" pitchFamily="66" charset="0"/>
              </a:rPr>
              <a:t>return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D[</a:t>
            </a:r>
            <a:r>
              <a:rPr kumimoji="1" lang="en-US" altLang="zh-CN" sz="1500" dirty="0" err="1">
                <a:latin typeface="Comic Sans MS" panose="030F0702030302020204" pitchFamily="66" charset="0"/>
              </a:rPr>
              <a:t>i,j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]</a:t>
            </a:r>
            <a:endParaRPr kumimoji="1" lang="en-US" altLang="zh-CN" sz="15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2980" y="3419782"/>
            <a:ext cx="273664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500" dirty="0">
                <a:latin typeface="Comic Sans MS" panose="030F0702030302020204" pitchFamily="66" charset="0"/>
              </a:rPr>
              <a:t>if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(</a:t>
            </a:r>
            <a:r>
              <a:rPr kumimoji="1" lang="en-US" altLang="zh-CN" sz="1500" dirty="0" err="1">
                <a:latin typeface="Comic Sans MS" panose="030F0702030302020204" pitchFamily="66" charset="0"/>
              </a:rPr>
              <a:t>i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=n+1)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 </a:t>
            </a:r>
            <a:endParaRPr kumimoji="1" lang="en-US" altLang="zh-CN" sz="1500" dirty="0">
              <a:latin typeface="Comic Sans MS" panose="030F0702030302020204" pitchFamily="66" charset="0"/>
            </a:endParaRPr>
          </a:p>
          <a:p>
            <a:r>
              <a:rPr kumimoji="1" lang="zh-CN" altLang="en-US" sz="1500" dirty="0">
                <a:latin typeface="Comic Sans MS" panose="030F0702030302020204" pitchFamily="66" charset="0"/>
              </a:rPr>
              <a:t>                        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D[</a:t>
            </a:r>
            <a:r>
              <a:rPr kumimoji="1" lang="en-US" altLang="zh-CN" sz="1500" dirty="0" err="1">
                <a:latin typeface="Comic Sans MS" panose="030F0702030302020204" pitchFamily="66" charset="0"/>
              </a:rPr>
              <a:t>i,j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]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=m+1-j</a:t>
            </a:r>
            <a:endParaRPr kumimoji="1" lang="en-US" altLang="zh-CN" sz="1500" baseline="-25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42980" y="3975634"/>
            <a:ext cx="2666114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500" dirty="0">
                <a:latin typeface="Comic Sans MS" panose="030F0702030302020204" pitchFamily="66" charset="0"/>
              </a:rPr>
              <a:t>else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if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(j=m+1)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endParaRPr kumimoji="1" lang="en-US" altLang="zh-CN" sz="1500" dirty="0">
              <a:latin typeface="Comic Sans MS" panose="030F0702030302020204" pitchFamily="66" charset="0"/>
            </a:endParaRPr>
          </a:p>
          <a:p>
            <a:r>
              <a:rPr kumimoji="1" lang="zh-CN" altLang="en-US" sz="1500" dirty="0">
                <a:latin typeface="Comic Sans MS" panose="030F0702030302020204" pitchFamily="66" charset="0"/>
              </a:rPr>
              <a:t>                        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D[</a:t>
            </a:r>
            <a:r>
              <a:rPr kumimoji="1" lang="en-US" altLang="zh-CN" sz="1500" dirty="0" err="1">
                <a:latin typeface="Comic Sans MS" panose="030F0702030302020204" pitchFamily="66" charset="0"/>
              </a:rPr>
              <a:t>i,j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]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=n+1-i</a:t>
            </a:r>
            <a:endParaRPr kumimoji="1" lang="en-US" altLang="zh-CN" sz="1500" dirty="0">
              <a:latin typeface="Comic Sans MS" panose="030F0702030302020204" pitchFamily="66" charset="0"/>
            </a:endParaRPr>
          </a:p>
          <a:p>
            <a:r>
              <a:rPr kumimoji="1" lang="en-US" altLang="zh-CN" sz="1500" dirty="0">
                <a:latin typeface="Comic Sans MS" panose="030F0702030302020204" pitchFamily="66" charset="0"/>
              </a:rPr>
              <a:t>else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 </a:t>
            </a:r>
            <a:endParaRPr kumimoji="1" lang="en-US" altLang="zh-CN" sz="1500" baseline="-25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矩形 4"/>
          <p:cNvSpPr/>
          <p:nvPr/>
        </p:nvSpPr>
        <p:spPr>
          <a:xfrm>
            <a:off x="942980" y="3037727"/>
            <a:ext cx="5402826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baseline="-25000" dirty="0">
                <a:latin typeface="Comic Sans MS" panose="030F0702030302020204" pitchFamily="66" charset="0"/>
              </a:rPr>
              <a:t>If</a:t>
            </a:r>
            <a:r>
              <a:rPr kumimoji="1" lang="zh-CN" altLang="en-US" sz="20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(D[</a:t>
            </a:r>
            <a:r>
              <a:rPr kumimoji="1" lang="en-US" altLang="zh-CN" sz="2000" baseline="-25000" dirty="0" err="1">
                <a:latin typeface="Comic Sans MS" panose="030F0702030302020204" pitchFamily="66" charset="0"/>
              </a:rPr>
              <a:t>i,j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]</a:t>
            </a:r>
            <a:r>
              <a:rPr kumimoji="1" lang="zh-CN" altLang="en-US" sz="20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!</a:t>
            </a:r>
            <a:r>
              <a:rPr kumimoji="1" lang="zh-CN" altLang="en-US" sz="20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0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infinity)</a:t>
            </a:r>
            <a:r>
              <a:rPr kumimoji="1" lang="zh-CN" altLang="en-US" sz="2000" baseline="-25000" dirty="0">
                <a:latin typeface="Comic Sans MS" panose="030F0702030302020204" pitchFamily="66" charset="0"/>
              </a:rPr>
              <a:t>    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return</a:t>
            </a:r>
            <a:r>
              <a:rPr kumimoji="1" lang="zh-CN" altLang="en-US" sz="20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D[</a:t>
            </a:r>
            <a:r>
              <a:rPr kumimoji="1" lang="en-US" altLang="zh-CN" sz="2000" baseline="-25000" dirty="0" err="1">
                <a:latin typeface="Comic Sans MS" panose="030F0702030302020204" pitchFamily="66" charset="0"/>
              </a:rPr>
              <a:t>i,j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]</a:t>
            </a:r>
            <a:r>
              <a:rPr kumimoji="1" lang="zh-CN" altLang="en-US" sz="2000" baseline="-25000" dirty="0">
                <a:latin typeface="Comic Sans MS" panose="030F0702030302020204" pitchFamily="66" charset="0"/>
              </a:rPr>
              <a:t> </a:t>
            </a:r>
            <a:endParaRPr kumimoji="1" lang="en-US" altLang="zh-CN" sz="2000" baseline="-25000" dirty="0">
              <a:latin typeface="Comic Sans MS" panose="030F0702030302020204" pitchFamily="66" charset="0"/>
            </a:endParaRPr>
          </a:p>
        </p:txBody>
      </p:sp>
      <p:sp>
        <p:nvSpPr>
          <p:cNvPr id="15" name="矩形 4"/>
          <p:cNvSpPr/>
          <p:nvPr/>
        </p:nvSpPr>
        <p:spPr>
          <a:xfrm>
            <a:off x="1386012" y="4740392"/>
            <a:ext cx="79656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500" dirty="0">
                <a:latin typeface="Comic Sans MS" panose="030F0702030302020204" pitchFamily="66" charset="0"/>
              </a:rPr>
              <a:t>D[</a:t>
            </a:r>
            <a:r>
              <a:rPr kumimoji="1" lang="en-US" altLang="zh-CN" sz="1500" dirty="0" err="1">
                <a:latin typeface="Comic Sans MS" panose="030F0702030302020204" pitchFamily="66" charset="0"/>
              </a:rPr>
              <a:t>i,j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]=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min{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ED(i,j+1)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1,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ED(i+1,j)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1,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400" dirty="0">
                <a:latin typeface="Comic Sans MS" panose="030F0702030302020204" pitchFamily="66" charset="0"/>
              </a:rPr>
              <a:t>ED(i+1,j+1)</a:t>
            </a:r>
            <a:r>
              <a:rPr kumimoji="1" lang="zh-CN" altLang="en-US" sz="1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4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14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1400" dirty="0">
                <a:latin typeface="Comic Sans MS" panose="030F0702030302020204" pitchFamily="66" charset="0"/>
              </a:rPr>
              <a:t>diff(</a:t>
            </a:r>
            <a:r>
              <a:rPr kumimoji="1" lang="en-US" altLang="zh-CN" sz="1400" dirty="0" err="1">
                <a:latin typeface="Comic Sans MS" panose="030F0702030302020204" pitchFamily="66" charset="0"/>
              </a:rPr>
              <a:t>a</a:t>
            </a:r>
            <a:r>
              <a:rPr kumimoji="1" lang="en-US" altLang="zh-CN" sz="1400" baseline="-25000" dirty="0" err="1">
                <a:latin typeface="Comic Sans MS" panose="030F0702030302020204" pitchFamily="66" charset="0"/>
              </a:rPr>
              <a:t>i</a:t>
            </a:r>
            <a:r>
              <a:rPr kumimoji="1" lang="en-US" altLang="zh-CN" sz="1400" dirty="0" err="1">
                <a:latin typeface="Comic Sans MS" panose="030F0702030302020204" pitchFamily="66" charset="0"/>
              </a:rPr>
              <a:t>,b</a:t>
            </a:r>
            <a:r>
              <a:rPr kumimoji="1" lang="en-US" altLang="zh-CN" sz="1400" baseline="-25000" dirty="0" err="1">
                <a:latin typeface="Comic Sans MS" panose="030F0702030302020204" pitchFamily="66" charset="0"/>
              </a:rPr>
              <a:t>j</a:t>
            </a:r>
            <a:r>
              <a:rPr kumimoji="1" lang="en-US" altLang="zh-CN" sz="1400" dirty="0">
                <a:latin typeface="Comic Sans MS" panose="030F0702030302020204" pitchFamily="66" charset="0"/>
              </a:rPr>
              <a:t>)}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 </a:t>
            </a:r>
            <a:endParaRPr kumimoji="1" lang="en-US" altLang="zh-CN" sz="1500" baseline="-250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kumimoji="1" lang="en-US" altLang="zh-CN" sz="1500" baseline="-25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6473" y="2698155"/>
            <a:ext cx="6342585" cy="277882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  <p:bldP spid="22" grpId="0"/>
      <p:bldP spid="24" grpId="0"/>
      <p:bldP spid="11" grpId="0"/>
      <p:bldP spid="21" grpId="0"/>
      <p:bldP spid="4" grpId="0"/>
      <p:bldP spid="2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4002</Words>
  <Application>WPS 演示</Application>
  <PresentationFormat>全屏显示(4:3)</PresentationFormat>
  <Paragraphs>286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Arial</vt:lpstr>
      <vt:lpstr>Comic Sans MS</vt:lpstr>
      <vt:lpstr>Comic Sans MS</vt:lpstr>
      <vt:lpstr>微软雅黑</vt:lpstr>
      <vt:lpstr>Arial Unicode MS</vt:lpstr>
      <vt:lpstr>Calibri</vt:lpstr>
      <vt:lpstr>Office Theme</vt:lpstr>
      <vt:lpstr>PowerPoint 演示文稿</vt:lpstr>
      <vt:lpstr>Dynamic Programming (动态规划)</vt:lpstr>
      <vt:lpstr>Edit Distance</vt:lpstr>
      <vt:lpstr>Edit Distance</vt:lpstr>
      <vt:lpstr>Two Ways of Editing SNOWY to SUNNY</vt:lpstr>
      <vt:lpstr>A Trivial Algorithm</vt:lpstr>
      <vt:lpstr>A Recursive Program</vt:lpstr>
      <vt:lpstr>DP for Edit Distance</vt:lpstr>
      <vt:lpstr>Top-Down (Recursion with memorization)</vt:lpstr>
      <vt:lpstr>Bottom Up Implementation</vt:lpstr>
      <vt:lpstr>The Underlying DAG </vt:lpstr>
      <vt:lpstr>Longest Increasing Subsequence</vt:lpstr>
      <vt:lpstr>Longest Increasing Subsequence (LIS)</vt:lpstr>
      <vt:lpstr>DP for LIS</vt:lpstr>
      <vt:lpstr>The Algorithm</vt:lpstr>
      <vt:lpstr>Can We Do Better?</vt:lpstr>
      <vt:lpstr>Sortedness</vt:lpstr>
      <vt:lpstr>Updating Best[j]</vt:lpstr>
      <vt:lpstr>Algorithm</vt:lpstr>
      <vt:lpstr>Example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Siyao Guo</dc:creator>
  <cp:lastModifiedBy>Nathan</cp:lastModifiedBy>
  <cp:revision>179</cp:revision>
  <dcterms:created xsi:type="dcterms:W3CDTF">2020-10-04T00:44:00Z</dcterms:created>
  <dcterms:modified xsi:type="dcterms:W3CDTF">2020-11-25T09:31:25Z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