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2" r:id="rId3"/>
    <p:sldId id="653" r:id="rId5"/>
    <p:sldId id="638" r:id="rId6"/>
    <p:sldId id="674" r:id="rId7"/>
    <p:sldId id="675" r:id="rId8"/>
    <p:sldId id="676" r:id="rId9"/>
    <p:sldId id="677" r:id="rId10"/>
    <p:sldId id="678" r:id="rId11"/>
    <p:sldId id="679" r:id="rId12"/>
    <p:sldId id="680" r:id="rId13"/>
    <p:sldId id="681" r:id="rId14"/>
    <p:sldId id="682" r:id="rId15"/>
    <p:sldId id="666" r:id="rId16"/>
    <p:sldId id="684" r:id="rId17"/>
    <p:sldId id="685" r:id="rId18"/>
    <p:sldId id="686" r:id="rId19"/>
    <p:sldId id="683" r:id="rId20"/>
    <p:sldId id="687" r:id="rId21"/>
    <p:sldId id="688" r:id="rId22"/>
    <p:sldId id="667" r:id="rId23"/>
    <p:sldId id="63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94607" autoAdjust="0"/>
  </p:normalViewPr>
  <p:slideViewPr>
    <p:cSldViewPr snapToGrid="0" snapToObjects="1">
      <p:cViewPr varScale="1">
        <p:scale>
          <a:sx n="104" d="100"/>
          <a:sy n="104" d="100"/>
        </p:scale>
        <p:origin x="216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E6BC2-7761-974E-AD79-AE7DEA14831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F4C3A-D8DA-DB4A-88B8-28689BF40B0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84612" y="8865454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  <a:endParaRPr lang="x-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3434478" y="5913049"/>
            <a:ext cx="5876612" cy="5539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>
              <a:spcBef>
                <a:spcPts val="480"/>
              </a:spcBef>
              <a:buClr>
                <a:srgbClr val="3F3F3F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Fall 2020 @ NYU Shanghai</a:t>
            </a:r>
            <a:endParaRPr lang="en-US" altLang="zh-CN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" name="Shape 85"/>
          <p:cNvSpPr txBox="1"/>
          <p:nvPr/>
        </p:nvSpPr>
        <p:spPr>
          <a:xfrm>
            <a:off x="-33418" y="310391"/>
            <a:ext cx="5346880" cy="5539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80"/>
              </a:spcBef>
              <a:buClr>
                <a:srgbClr val="3F3F3F"/>
              </a:buClr>
              <a:buSzPct val="25000"/>
            </a:pPr>
            <a:r>
              <a:rPr lang="en-US" altLang="zh-CN" sz="3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CSCI-SHU 220: Algorithms</a:t>
            </a:r>
            <a:endParaRPr lang="en-US" altLang="zh-CN" sz="3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039714" y="2740469"/>
            <a:ext cx="6753284" cy="1218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>
                <a:solidFill>
                  <a:srgbClr val="558ED5"/>
                </a:solidFill>
                <a:latin typeface="Comic Sans MS" panose="030F0702030302020204"/>
              </a:rPr>
              <a:t>Dynamic Programming on Trees</a:t>
            </a:r>
            <a:endParaRPr lang="en-US" altLang="zh-CN" sz="3500" dirty="0">
              <a:solidFill>
                <a:srgbClr val="558ED5"/>
              </a:solidFill>
              <a:latin typeface="Comic Sans MS" panose="030F07020303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89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Time Complexity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9" name="矩形 4"/>
          <p:cNvSpPr/>
          <p:nvPr/>
        </p:nvSpPr>
        <p:spPr>
          <a:xfrm>
            <a:off x="333632" y="1908127"/>
            <a:ext cx="28626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n subproblems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24" name="矩形 4"/>
          <p:cNvSpPr/>
          <p:nvPr/>
        </p:nvSpPr>
        <p:spPr>
          <a:xfrm>
            <a:off x="902043" y="5449419"/>
            <a:ext cx="56717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total time complexity : O(n) 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r>
              <a:rPr kumimoji="1" lang="en-US" altLang="zh-CN" sz="2000" dirty="0">
                <a:latin typeface="Comic Sans MS" panose="030F0702030302020204" pitchFamily="66" charset="0"/>
              </a:rPr>
              <a:t>(bottom up/top-down memorization)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25" name="矩形 4"/>
          <p:cNvSpPr/>
          <p:nvPr/>
        </p:nvSpPr>
        <p:spPr>
          <a:xfrm>
            <a:off x="597245" y="2893193"/>
            <a:ext cx="82007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each subproblem on v requires O(# children + # grandchildren)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859" y="3768694"/>
            <a:ext cx="7006281" cy="5906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4457545"/>
            <a:ext cx="1532237" cy="432715"/>
          </a:xfrm>
          <a:prstGeom prst="rect">
            <a:avLst/>
          </a:prstGeom>
        </p:spPr>
      </p:pic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Alternative Recurrence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4" name="矩形 4"/>
          <p:cNvSpPr/>
          <p:nvPr/>
        </p:nvSpPr>
        <p:spPr>
          <a:xfrm>
            <a:off x="1192425" y="5474132"/>
            <a:ext cx="56717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base case: 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0" name="矩形 4"/>
          <p:cNvSpPr/>
          <p:nvPr/>
        </p:nvSpPr>
        <p:spPr>
          <a:xfrm>
            <a:off x="160928" y="1608532"/>
            <a:ext cx="77106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I</a:t>
            </a:r>
            <a:r>
              <a:rPr kumimoji="1" lang="en-US" altLang="zh-CN" sz="2000" baseline="30000" dirty="0">
                <a:latin typeface="Comic Sans MS" panose="030F0702030302020204" pitchFamily="66" charset="0"/>
              </a:rPr>
              <a:t>+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(v):  size of maximal IS in subtree rooted at v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with v in the solution  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1" name="矩形 4"/>
          <p:cNvSpPr/>
          <p:nvPr/>
        </p:nvSpPr>
        <p:spPr>
          <a:xfrm>
            <a:off x="160929" y="2528173"/>
            <a:ext cx="77106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I</a:t>
            </a:r>
            <a:r>
              <a:rPr kumimoji="1" lang="en-US" altLang="zh-CN" sz="2000" baseline="30000" dirty="0">
                <a:latin typeface="Comic Sans MS" panose="030F0702030302020204" pitchFamily="66" charset="0"/>
              </a:rPr>
              <a:t>-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(v):  size of maximal IS in subtree rooted at v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without v in the solution  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2" name="矩形 4"/>
          <p:cNvSpPr/>
          <p:nvPr/>
        </p:nvSpPr>
        <p:spPr>
          <a:xfrm>
            <a:off x="1105927" y="3811917"/>
            <a:ext cx="56717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final answer: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3" name="矩形 4"/>
          <p:cNvSpPr/>
          <p:nvPr/>
        </p:nvSpPr>
        <p:spPr>
          <a:xfrm>
            <a:off x="1180067" y="4641141"/>
            <a:ext cx="56717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recurrence: 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395" y="5593143"/>
            <a:ext cx="2844972" cy="4340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395" y="4335580"/>
            <a:ext cx="3038728" cy="4551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395" y="4900701"/>
            <a:ext cx="3038728" cy="3949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032" y="3541201"/>
            <a:ext cx="3117335" cy="541432"/>
          </a:xfrm>
          <a:prstGeom prst="rect">
            <a:avLst/>
          </a:prstGeom>
        </p:spPr>
      </p:pic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2758" y="2819681"/>
            <a:ext cx="7059641" cy="121863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Optimal Binary Search Tree</a:t>
            </a:r>
            <a:endParaRPr lang="en-US" sz="35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 Dictionary Using Binary Search Tree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5989" y="1773195"/>
            <a:ext cx="2748692" cy="2473823"/>
          </a:xfrm>
          <a:prstGeom prst="rect">
            <a:avLst/>
          </a:prstGeom>
        </p:spPr>
      </p:pic>
      <p:sp>
        <p:nvSpPr>
          <p:cNvPr id="21" name="矩形 4"/>
          <p:cNvSpPr/>
          <p:nvPr/>
        </p:nvSpPr>
        <p:spPr>
          <a:xfrm>
            <a:off x="1651837" y="4614374"/>
            <a:ext cx="79656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minimal number of comparisons to locate a key? 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22" name="矩形 4"/>
          <p:cNvSpPr/>
          <p:nvPr/>
        </p:nvSpPr>
        <p:spPr>
          <a:xfrm>
            <a:off x="1651837" y="5505409"/>
            <a:ext cx="79656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what if some strings are searched more frequently?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Our Problem: Optimal Binary Search Tee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2">
                <a:extLst>
                  <a:ext uri="{FF2B5EF4-FFF2-40B4-BE49-F238E27FC236}">
                    <ele attr="{161F5A2B-6FD9-A849-898B-4A3DFCB1361B}"/>
                  </a:ext>
                </a:extLst>
              </p:cNvPr>
              <p:cNvSpPr/>
              <p:nvPr/>
            </p:nvSpPr>
            <p:spPr>
              <a:xfrm>
                <a:off x="744071" y="2260259"/>
                <a:ext cx="7942729" cy="3172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500" dirty="0">
                    <a:latin typeface="Comic Sans MS" panose="030F0902030302020204" pitchFamily="66" charset="0"/>
                  </a:rPr>
                  <a:t>Input:   n keys k</a:t>
                </a:r>
                <a:r>
                  <a:rPr kumimoji="1" lang="en-US" altLang="zh-CN" sz="2500" baseline="-25000" dirty="0">
                    <a:latin typeface="Comic Sans MS" panose="030F0902030302020204" pitchFamily="66" charset="0"/>
                  </a:rPr>
                  <a:t>1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&lt;k</a:t>
                </a:r>
                <a:r>
                  <a:rPr kumimoji="1" lang="en-US" altLang="zh-CN" sz="2500" baseline="-25000" dirty="0">
                    <a:latin typeface="Comic Sans MS" panose="030F0902030302020204" pitchFamily="66" charset="0"/>
                  </a:rPr>
                  <a:t>2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&lt;…&lt; </a:t>
                </a:r>
                <a:r>
                  <a:rPr kumimoji="1" lang="en-US" altLang="zh-CN" sz="2500" dirty="0" err="1">
                    <a:latin typeface="Comic Sans MS" panose="030F0902030302020204" pitchFamily="66" charset="0"/>
                  </a:rPr>
                  <a:t>k</a:t>
                </a:r>
                <a:r>
                  <a:rPr kumimoji="1" lang="en-US" altLang="zh-CN" sz="2500" baseline="-25000" dirty="0" err="1">
                    <a:latin typeface="Comic Sans MS" panose="030F0902030302020204" pitchFamily="66" charset="0"/>
                  </a:rPr>
                  <a:t>n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,  frequencies f</a:t>
                </a:r>
                <a:r>
                  <a:rPr kumimoji="1" lang="en-US" altLang="zh-CN" sz="2500" baseline="-25000" dirty="0">
                    <a:latin typeface="Comic Sans MS" panose="030F0902030302020204" pitchFamily="66" charset="0"/>
                  </a:rPr>
                  <a:t>1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,…,</a:t>
                </a:r>
                <a:r>
                  <a:rPr kumimoji="1" lang="en-US" altLang="zh-CN" sz="2500" dirty="0" err="1">
                    <a:latin typeface="Comic Sans MS" panose="030F0902030302020204" pitchFamily="66" charset="0"/>
                  </a:rPr>
                  <a:t>f</a:t>
                </a:r>
                <a:r>
                  <a:rPr kumimoji="1" lang="en-US" altLang="zh-CN" sz="2500" baseline="-25000" dirty="0" err="1">
                    <a:latin typeface="Comic Sans MS" panose="030F0902030302020204" pitchFamily="66" charset="0"/>
                  </a:rPr>
                  <a:t>n</a:t>
                </a:r>
                <a:endParaRPr kumimoji="1" lang="en-US" altLang="zh-CN" sz="2500" baseline="-25000" dirty="0">
                  <a:latin typeface="Comic Sans MS" panose="030F0902030302020204" pitchFamily="66" charset="0"/>
                </a:endParaRPr>
              </a:p>
              <a:p>
                <a:r>
                  <a:rPr kumimoji="1" lang="en-US" altLang="zh-CN" sz="2500" baseline="-25000" dirty="0">
                    <a:latin typeface="Comic Sans MS" panose="030F0902030302020204" pitchFamily="66" charset="0"/>
                  </a:rPr>
                  <a:t>                   </a:t>
                </a:r>
                <a:endParaRPr kumimoji="1" lang="en-US" altLang="zh-CN" sz="2500" dirty="0">
                  <a:latin typeface="Comic Sans MS" panose="030F0902030302020204" pitchFamily="66" charset="0"/>
                </a:endParaRPr>
              </a:p>
              <a:p>
                <a:r>
                  <a:rPr kumimoji="1" lang="en-US" altLang="zh-CN" sz="2500" dirty="0">
                    <a:latin typeface="Comic Sans MS" panose="030F0902030302020204" pitchFamily="66" charset="0"/>
                  </a:rPr>
                  <a:t>  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zh-CN" sz="25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5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5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sz="25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CN" sz="25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zh-CN" sz="25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5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kumimoji="1" lang="en-US" altLang="zh-CN" sz="2500" dirty="0">
                  <a:latin typeface="Comic Sans MS" panose="030F0902030302020204" pitchFamily="66" charset="0"/>
                </a:endParaRPr>
              </a:p>
              <a:p>
                <a:endParaRPr kumimoji="1" lang="en-US" altLang="zh-CN" sz="2500" dirty="0">
                  <a:latin typeface="Comic Sans MS" panose="030F0902030302020204" pitchFamily="66" charset="0"/>
                </a:endParaRPr>
              </a:p>
              <a:p>
                <a:r>
                  <a:rPr kumimoji="1" lang="en-US" altLang="zh-CN" sz="2500" dirty="0">
                    <a:latin typeface="Comic Sans MS" panose="030F0902030302020204" pitchFamily="66" charset="0"/>
                  </a:rPr>
                  <a:t>Output: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 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a binary search tree T that minimizes</a:t>
                </a:r>
              </a:p>
              <a:p>
                <a:endParaRPr kumimoji="1" lang="en-US" altLang="zh-CN" sz="2500" dirty="0">
                  <a:latin typeface="Comic Sans MS" panose="030F0902030302020204" pitchFamily="66" charset="0"/>
                </a:endParaRPr>
              </a:p>
              <a:p>
                <a:r>
                  <a:rPr kumimoji="1" lang="en-US" altLang="zh-CN" sz="2500" dirty="0">
                    <a:latin typeface="Comic Sans MS" panose="030F0902030302020204" pitchFamily="66" charset="0"/>
                  </a:rPr>
                  <a:t>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zh-CN" sz="25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5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sz="2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CN" sz="2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zh-CN" sz="25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2500" b="0" i="1" smtClean="0">
                            <a:latin typeface="Cambria Math" panose="02040503050406030204" pitchFamily="18" charset="0"/>
                          </a:rPr>
                          <m:t>𝐷𝑒𝑝𝑡h𝑇</m:t>
                        </m:r>
                        <m:r>
                          <a:rPr kumimoji="1" lang="en-US" altLang="zh-CN" sz="2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500" b="0" i="1" smtClean="0">
                            <a:latin typeface="Cambria Math" panose="02040503050406030204" pitchFamily="18" charset="0"/>
                          </a:rPr>
                          <m:t>𝑘𝑖</m:t>
                        </m:r>
                        <m:r>
                          <a:rPr kumimoji="1" lang="en-US" altLang="zh-CN" sz="2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en-US" altLang="zh-CN" sz="2500" dirty="0">
                  <a:latin typeface="Comic Sans MS" panose="030F0902030302020204" pitchFamily="66" charset="0"/>
                </a:endParaRPr>
              </a:p>
              <a:p>
                <a:endParaRPr kumimoji="1" lang="en-US" altLang="zh-CN" sz="2500" dirty="0">
                  <a:latin typeface="Comic Sans MS" panose="030F0902030302020204" pitchFamily="66" charset="0"/>
                </a:endParaRPr>
              </a:p>
            </p:txBody>
          </p:sp>
        </mc:Choice>
        <mc:Fallback>
          <p:sp>
            <p:nvSpPr>
              <p:cNvPr id="8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71" y="2260259"/>
                <a:ext cx="7942729" cy="3172663"/>
              </a:xfrm>
              <a:prstGeom prst="rect">
                <a:avLst/>
              </a:prstGeom>
              <a:blipFill rotWithShape="1">
                <a:blip r:embed="rId1"/>
                <a:stretch>
                  <a:fillRect l="-1278" t="-1594" b="-17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An Example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507224"/>
            <a:ext cx="8044249" cy="6913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56" y="2320137"/>
            <a:ext cx="1816615" cy="15147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64686"/>
            <a:ext cx="1916495" cy="10365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014" y="4058092"/>
            <a:ext cx="1914268" cy="19142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711" y="3952708"/>
            <a:ext cx="1930057" cy="1828475"/>
          </a:xfrm>
          <a:prstGeom prst="rect">
            <a:avLst/>
          </a:prstGeom>
        </p:spPr>
      </p:pic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 Trivial Algorithm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2922" y="1822980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Enumerate all possible binary search trees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5" name="矩形 2"/>
          <p:cNvSpPr/>
          <p:nvPr/>
        </p:nvSpPr>
        <p:spPr>
          <a:xfrm>
            <a:off x="842921" y="2768205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Pick a root  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k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i</a:t>
            </a:r>
            <a:endParaRPr kumimoji="1" lang="en-US" altLang="zh-CN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6" name="矩形 2"/>
          <p:cNvSpPr/>
          <p:nvPr/>
        </p:nvSpPr>
        <p:spPr>
          <a:xfrm>
            <a:off x="842920" y="3720567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Generate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leftsubtree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 k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,…,k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i-1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  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7" name="矩形 2"/>
          <p:cNvSpPr/>
          <p:nvPr/>
        </p:nvSpPr>
        <p:spPr>
          <a:xfrm>
            <a:off x="842920" y="4581890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Generate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rightsubtree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 k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i+1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,…,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k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n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12" name="矩形 2"/>
          <p:cNvSpPr/>
          <p:nvPr/>
        </p:nvSpPr>
        <p:spPr>
          <a:xfrm>
            <a:off x="908824" y="5490810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# BST with n nodes =  (2n choose n)/n+1</a:t>
            </a:r>
            <a:endParaRPr kumimoji="1" lang="en-US" altLang="zh-CN" sz="2500" baseline="-25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 Collection of Subproblems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1" name="矩形 4"/>
          <p:cNvSpPr/>
          <p:nvPr/>
        </p:nvSpPr>
        <p:spPr>
          <a:xfrm>
            <a:off x="1178312" y="2451941"/>
            <a:ext cx="7965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C[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i,j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]:   the objective value of an optimal binary search tree 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r>
              <a:rPr kumimoji="1" lang="en-US" altLang="zh-CN" sz="2000" dirty="0">
                <a:latin typeface="Comic Sans MS" panose="030F0702030302020204" pitchFamily="66" charset="0"/>
              </a:rPr>
              <a:t>            using 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k</a:t>
            </a:r>
            <a:r>
              <a:rPr kumimoji="1" lang="en-US" altLang="zh-CN" sz="2000" baseline="-250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&lt; … &lt; 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k</a:t>
            </a:r>
            <a:r>
              <a:rPr kumimoji="1" lang="en-US" altLang="zh-CN" sz="2000" baseline="-25000" dirty="0" err="1">
                <a:latin typeface="Comic Sans MS" panose="030F0702030302020204" pitchFamily="66" charset="0"/>
              </a:rPr>
              <a:t>j</a:t>
            </a:r>
            <a:endParaRPr kumimoji="1" lang="en-US" altLang="zh-CN" sz="2000" baseline="-25000" dirty="0">
              <a:latin typeface="Comic Sans MS" panose="030F0702030302020204" pitchFamily="66" charset="0"/>
            </a:endParaRPr>
          </a:p>
        </p:txBody>
      </p:sp>
      <p:sp>
        <p:nvSpPr>
          <p:cNvPr id="22" name="矩形 4"/>
          <p:cNvSpPr/>
          <p:nvPr/>
        </p:nvSpPr>
        <p:spPr>
          <a:xfrm>
            <a:off x="1178312" y="3793426"/>
            <a:ext cx="79656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Goal:  C[1,n]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1178312" y="4827135"/>
            <a:ext cx="79656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Base case:  C[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i,i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] = f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i          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C[i-1,i] = 0 (boundary cases)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    </a:t>
            </a:r>
            <a:endParaRPr kumimoji="1" lang="en-US" altLang="zh-CN" sz="2000" baseline="-25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 Recurrence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0308" y="2339625"/>
            <a:ext cx="3191534" cy="16136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05" y="1426185"/>
            <a:ext cx="8353168" cy="7511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464" y="4115598"/>
            <a:ext cx="6895071" cy="5348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00" y="4812765"/>
            <a:ext cx="7586977" cy="1355835"/>
          </a:xfrm>
          <a:prstGeom prst="rect">
            <a:avLst/>
          </a:prstGeom>
        </p:spPr>
      </p:pic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 Recurrence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0308" y="2339625"/>
            <a:ext cx="3191534" cy="16136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05" y="1426185"/>
            <a:ext cx="8353168" cy="751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430" y="5537538"/>
            <a:ext cx="4975482" cy="7323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174" y="4346627"/>
            <a:ext cx="6573795" cy="4290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953" y="5034043"/>
            <a:ext cx="7352235" cy="503495"/>
          </a:xfrm>
          <a:prstGeom prst="rect">
            <a:avLst/>
          </a:prstGeom>
        </p:spPr>
      </p:pic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2758" y="2819681"/>
            <a:ext cx="7059641" cy="121863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Independent Set </a:t>
            </a:r>
            <a:endParaRPr lang="en-US" sz="35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 Algorithm (Bottom-up implementation)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5675" y="1713156"/>
            <a:ext cx="7028401" cy="37979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99" y="5721177"/>
            <a:ext cx="8086201" cy="590890"/>
          </a:xfrm>
          <a:prstGeom prst="rect">
            <a:avLst/>
          </a:prstGeom>
        </p:spPr>
      </p:pic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Summary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2035" y="2500361"/>
            <a:ext cx="83999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Independent Set on Trees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5" name="矩形 2"/>
          <p:cNvSpPr/>
          <p:nvPr/>
        </p:nvSpPr>
        <p:spPr>
          <a:xfrm>
            <a:off x="457200" y="4077661"/>
            <a:ext cx="83999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Optimal Binary Search Tree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Independent Set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ele attr="{83A50D39-E50B-1E4F-A3A1-30C056ECB6E5}"/>
                  </a:ext>
                </a:extLst>
              </p:cNvPr>
              <p:cNvSpPr/>
              <p:nvPr/>
            </p:nvSpPr>
            <p:spPr>
              <a:xfrm>
                <a:off x="842924" y="1852486"/>
                <a:ext cx="7942729" cy="3170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500" dirty="0">
                    <a:latin typeface="Comic Sans MS" panose="030F0902030302020204" pitchFamily="66" charset="0"/>
                  </a:rPr>
                  <a:t>Input:     a graph G=(V,E)</a:t>
                </a:r>
                <a:endParaRPr kumimoji="1" lang="en-US" altLang="zh-CN" sz="2500" baseline="-25000" dirty="0">
                  <a:latin typeface="Comic Sans MS" panose="030F0902030302020204" pitchFamily="66" charset="0"/>
                </a:endParaRPr>
              </a:p>
              <a:p>
                <a:endParaRPr kumimoji="1" lang="en-US" altLang="zh-CN" sz="2500" dirty="0">
                  <a:latin typeface="Comic Sans MS" panose="030F0902030302020204" pitchFamily="66" charset="0"/>
                </a:endParaRPr>
              </a:p>
              <a:p>
                <a:endParaRPr kumimoji="1" lang="en-US" altLang="zh-CN" sz="2500" dirty="0">
                  <a:latin typeface="Comic Sans MS" panose="030F0902030302020204" pitchFamily="66" charset="0"/>
                </a:endParaRPr>
              </a:p>
              <a:p>
                <a:endParaRPr kumimoji="1" lang="en-US" altLang="zh-CN" sz="2500" dirty="0">
                  <a:latin typeface="Comic Sans MS" panose="030F0902030302020204" pitchFamily="66" charset="0"/>
                </a:endParaRPr>
              </a:p>
              <a:p>
                <a:r>
                  <a:rPr kumimoji="1" lang="en-US" altLang="zh-CN" sz="2500" dirty="0">
                    <a:latin typeface="Comic Sans MS" panose="030F0902030302020204" pitchFamily="66" charset="0"/>
                  </a:rPr>
                  <a:t>Output: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 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a maximal independent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set S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50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kumimoji="1" lang="en-US" altLang="zh-CN" sz="2500" dirty="0">
                    <a:latin typeface="Comic Sans MS" panose="030F0902030302020204" pitchFamily="66" charset="0"/>
                  </a:rPr>
                  <a:t> V</a:t>
                </a:r>
              </a:p>
              <a:p>
                <a:endParaRPr kumimoji="1" lang="en-US" altLang="zh-CN" sz="2500" dirty="0">
                  <a:latin typeface="Comic Sans MS" panose="030F0902030302020204" pitchFamily="66" charset="0"/>
                </a:endParaRPr>
              </a:p>
              <a:p>
                <a:r>
                  <a:rPr kumimoji="1" lang="en-US" altLang="zh-CN" sz="2500" dirty="0">
                    <a:latin typeface="Comic Sans MS" panose="030F0902030302020204" pitchFamily="66" charset="0"/>
                  </a:rPr>
                  <a:t>                 (no edges between nodes in S )</a:t>
                </a:r>
              </a:p>
              <a:p>
                <a:endParaRPr kumimoji="1" lang="en-US" altLang="zh-CN" sz="2500" dirty="0">
                  <a:latin typeface="Comic Sans MS" panose="030F0902030302020204" pitchFamily="66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24" y="1852486"/>
                <a:ext cx="7942729" cy="3170099"/>
              </a:xfrm>
              <a:prstGeom prst="rect">
                <a:avLst/>
              </a:prstGeom>
              <a:blipFill rotWithShape="1">
                <a:blip r:embed="rId1"/>
                <a:stretch>
                  <a:fillRect l="-1116"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5" name="矩形 2"/>
          <p:cNvSpPr/>
          <p:nvPr/>
        </p:nvSpPr>
        <p:spPr>
          <a:xfrm>
            <a:off x="842924" y="5415351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Special cases:  interval scheduling 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 Trivial Algorithm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2922" y="1822980"/>
            <a:ext cx="794272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Enumerate all possible S, and check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5" name="矩形 2"/>
          <p:cNvSpPr/>
          <p:nvPr/>
        </p:nvSpPr>
        <p:spPr>
          <a:xfrm>
            <a:off x="842921" y="3109541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Time complexity:  O(n 2</a:t>
            </a:r>
            <a:r>
              <a:rPr kumimoji="1" lang="en-US" altLang="zh-CN" sz="2500" baseline="30000" dirty="0">
                <a:latin typeface="Comic Sans MS" panose="030F0702030302020204" pitchFamily="66" charset="0"/>
              </a:rPr>
              <a:t>n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)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6" name="矩形 2"/>
          <p:cNvSpPr/>
          <p:nvPr/>
        </p:nvSpPr>
        <p:spPr>
          <a:xfrm>
            <a:off x="945895" y="4286460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Polynomial time algorithm??   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7" name="矩形 2"/>
          <p:cNvSpPr/>
          <p:nvPr/>
        </p:nvSpPr>
        <p:spPr>
          <a:xfrm>
            <a:off x="945895" y="5377004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One of the biggest open problem (USD 1000000)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Our Problem: IS on Trees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2">
                <a:extLst>
                  <a:ext uri="{FF2B5EF4-FFF2-40B4-BE49-F238E27FC236}">
                    <ele attr="{161F5A2B-6FD9-A849-898B-4A3DFCB1361B}"/>
                  </a:ext>
                </a:extLst>
              </p:cNvPr>
              <p:cNvSpPr/>
              <p:nvPr/>
            </p:nvSpPr>
            <p:spPr>
              <a:xfrm>
                <a:off x="744071" y="2260259"/>
                <a:ext cx="7942729" cy="3170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500" dirty="0">
                    <a:latin typeface="Comic Sans MS" panose="030F0902030302020204" pitchFamily="66" charset="0"/>
                  </a:rPr>
                  <a:t>Input:     </a:t>
                </a:r>
                <a:r>
                  <a:rPr kumimoji="1" lang="en-US" altLang="zh-CN" sz="2500" dirty="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a tree T=(V,E)</a:t>
                </a:r>
                <a:endParaRPr kumimoji="1" lang="en-US" altLang="zh-CN" sz="2500" baseline="-25000" dirty="0">
                  <a:solidFill>
                    <a:srgbClr val="FF0000"/>
                  </a:solidFill>
                  <a:latin typeface="Comic Sans MS" panose="030F0902030302020204" pitchFamily="66" charset="0"/>
                </a:endParaRPr>
              </a:p>
              <a:p>
                <a:endParaRPr kumimoji="1" lang="en-US" altLang="zh-CN" sz="2500" dirty="0">
                  <a:latin typeface="Comic Sans MS" panose="030F0902030302020204" pitchFamily="66" charset="0"/>
                </a:endParaRPr>
              </a:p>
              <a:p>
                <a:endParaRPr kumimoji="1" lang="en-US" altLang="zh-CN" sz="2500" dirty="0">
                  <a:latin typeface="Comic Sans MS" panose="030F0902030302020204" pitchFamily="66" charset="0"/>
                </a:endParaRPr>
              </a:p>
              <a:p>
                <a:endParaRPr kumimoji="1" lang="en-US" altLang="zh-CN" sz="2500" dirty="0">
                  <a:latin typeface="Comic Sans MS" panose="030F0902030302020204" pitchFamily="66" charset="0"/>
                </a:endParaRPr>
              </a:p>
              <a:p>
                <a:r>
                  <a:rPr kumimoji="1" lang="en-US" altLang="zh-CN" sz="2500" dirty="0">
                    <a:latin typeface="Comic Sans MS" panose="030F0902030302020204" pitchFamily="66" charset="0"/>
                  </a:rPr>
                  <a:t>Output: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 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a maximal independent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set S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50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kumimoji="1" lang="en-US" altLang="zh-CN" sz="2500" dirty="0">
                    <a:latin typeface="Comic Sans MS" panose="030F0902030302020204" pitchFamily="66" charset="0"/>
                  </a:rPr>
                  <a:t> V</a:t>
                </a:r>
              </a:p>
              <a:p>
                <a:endParaRPr kumimoji="1" lang="en-US" altLang="zh-CN" sz="2500" dirty="0">
                  <a:latin typeface="Comic Sans MS" panose="030F0902030302020204" pitchFamily="66" charset="0"/>
                </a:endParaRPr>
              </a:p>
              <a:p>
                <a:r>
                  <a:rPr kumimoji="1" lang="en-US" altLang="zh-CN" sz="2500" dirty="0">
                    <a:latin typeface="Comic Sans MS" panose="030F0902030302020204" pitchFamily="66" charset="0"/>
                  </a:rPr>
                  <a:t>                 (no edges between nodes in S )</a:t>
                </a:r>
              </a:p>
              <a:p>
                <a:endParaRPr kumimoji="1" lang="en-US" altLang="zh-CN" sz="2500" dirty="0">
                  <a:latin typeface="Comic Sans MS" panose="030F0902030302020204" pitchFamily="66" charset="0"/>
                </a:endParaRPr>
              </a:p>
            </p:txBody>
          </p:sp>
        </mc:Choice>
        <mc:Fallback>
          <p:sp>
            <p:nvSpPr>
              <p:cNvPr id="8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71" y="2260259"/>
                <a:ext cx="7942729" cy="3170099"/>
              </a:xfrm>
              <a:prstGeom prst="rect">
                <a:avLst/>
              </a:prstGeom>
              <a:blipFill rotWithShape="1">
                <a:blip r:embed="rId1"/>
                <a:stretch>
                  <a:fillRect l="-1278" t="-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An Example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1028" y="2012354"/>
            <a:ext cx="2921075" cy="21395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763" y="2012354"/>
            <a:ext cx="3269176" cy="18411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680" y="4376400"/>
            <a:ext cx="2996165" cy="1509518"/>
          </a:xfrm>
          <a:prstGeom prst="rect">
            <a:avLst/>
          </a:prstGeom>
        </p:spPr>
      </p:pic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 Collection of Subproblems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0" y="2016799"/>
            <a:ext cx="7710616" cy="4770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for each vertex v in the tree,  consider I(v):  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8" name="矩形 4"/>
          <p:cNvSpPr/>
          <p:nvPr/>
        </p:nvSpPr>
        <p:spPr>
          <a:xfrm>
            <a:off x="228600" y="3545527"/>
            <a:ext cx="86868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maximal independent set in the subtree rooted at v 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9" name="矩形 4"/>
          <p:cNvSpPr/>
          <p:nvPr/>
        </p:nvSpPr>
        <p:spPr>
          <a:xfrm>
            <a:off x="-2312773" y="5082240"/>
            <a:ext cx="86868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Our goal:  I(root)</a:t>
            </a:r>
            <a:endParaRPr kumimoji="1" lang="en-US" altLang="zh-CN" sz="25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矩形 4"/>
          <p:cNvSpPr/>
          <p:nvPr/>
        </p:nvSpPr>
        <p:spPr>
          <a:xfrm>
            <a:off x="2030627" y="5074255"/>
            <a:ext cx="86868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Base case:  I(leaf) = 1</a:t>
            </a:r>
            <a:endParaRPr kumimoji="1" lang="en-US" altLang="zh-CN" sz="25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Recurrence: Choose or Not Choose the Root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494" y="1914534"/>
            <a:ext cx="3157263" cy="23125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95408" y="5510343"/>
            <a:ext cx="6062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I(v) = max{  1+ sum 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w: v’s grandchild</a:t>
            </a:r>
            <a:r>
              <a:rPr kumimoji="1" lang="en-US" altLang="zh-CN" dirty="0">
                <a:latin typeface="Comic Sans MS" panose="030F0702030302020204" pitchFamily="66" charset="0"/>
              </a:rPr>
              <a:t> I(w), sum 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u: v’s child</a:t>
            </a:r>
            <a:r>
              <a:rPr kumimoji="1" lang="en-US" altLang="zh-CN" dirty="0">
                <a:latin typeface="Comic Sans MS" panose="030F0702030302020204" pitchFamily="66" charset="0"/>
              </a:rPr>
              <a:t> I(u)}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82757" y="1856642"/>
            <a:ext cx="5404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Pick an independent set in tree rooted at v        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82757" y="2654182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Case I: choose  v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55254" y="2654182"/>
            <a:ext cx="2669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cannot pick v’s children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82757" y="3347353"/>
            <a:ext cx="5567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pick IS from subtrees rooted at v’s grandchildren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82756" y="4019632"/>
            <a:ext cx="2488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Case I:  not choose  v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85730" y="4632506"/>
            <a:ext cx="4960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pick IS from subtrees rooted at v’s children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An Example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9" name="矩形 4"/>
          <p:cNvSpPr/>
          <p:nvPr/>
        </p:nvSpPr>
        <p:spPr>
          <a:xfrm>
            <a:off x="457200" y="4383920"/>
            <a:ext cx="28626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Base case:  I(leaf) = 1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1990" y="1123116"/>
            <a:ext cx="3949891" cy="2893063"/>
          </a:xfrm>
          <a:prstGeom prst="rect">
            <a:avLst/>
          </a:prstGeom>
        </p:spPr>
      </p:pic>
      <p:sp>
        <p:nvSpPr>
          <p:cNvPr id="10" name="矩形 4"/>
          <p:cNvSpPr/>
          <p:nvPr/>
        </p:nvSpPr>
        <p:spPr>
          <a:xfrm>
            <a:off x="2586681" y="3604234"/>
            <a:ext cx="7990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1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1" name="矩形 4"/>
          <p:cNvSpPr/>
          <p:nvPr/>
        </p:nvSpPr>
        <p:spPr>
          <a:xfrm>
            <a:off x="3072715" y="3604234"/>
            <a:ext cx="7990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1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2" name="矩形 4"/>
          <p:cNvSpPr/>
          <p:nvPr/>
        </p:nvSpPr>
        <p:spPr>
          <a:xfrm>
            <a:off x="3568894" y="3592399"/>
            <a:ext cx="7990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1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3" name="矩形 4"/>
          <p:cNvSpPr/>
          <p:nvPr/>
        </p:nvSpPr>
        <p:spPr>
          <a:xfrm>
            <a:off x="5181600" y="2974561"/>
            <a:ext cx="7990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1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4" name="矩形 4"/>
          <p:cNvSpPr/>
          <p:nvPr/>
        </p:nvSpPr>
        <p:spPr>
          <a:xfrm>
            <a:off x="4782065" y="2974561"/>
            <a:ext cx="7990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1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5" name="矩形 4"/>
          <p:cNvSpPr/>
          <p:nvPr/>
        </p:nvSpPr>
        <p:spPr>
          <a:xfrm>
            <a:off x="4413272" y="2974561"/>
            <a:ext cx="7990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1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6" name="矩形 4"/>
          <p:cNvSpPr/>
          <p:nvPr/>
        </p:nvSpPr>
        <p:spPr>
          <a:xfrm>
            <a:off x="3978876" y="2926394"/>
            <a:ext cx="7990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1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7" name="矩形 4"/>
          <p:cNvSpPr/>
          <p:nvPr/>
        </p:nvSpPr>
        <p:spPr>
          <a:xfrm>
            <a:off x="3502991" y="2914559"/>
            <a:ext cx="7990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1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8" name="矩形 4"/>
          <p:cNvSpPr/>
          <p:nvPr/>
        </p:nvSpPr>
        <p:spPr>
          <a:xfrm>
            <a:off x="2870965" y="2553463"/>
            <a:ext cx="7990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3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9" name="矩形 4"/>
          <p:cNvSpPr/>
          <p:nvPr/>
        </p:nvSpPr>
        <p:spPr>
          <a:xfrm>
            <a:off x="4929202" y="1947381"/>
            <a:ext cx="7990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3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20" name="矩形 4"/>
          <p:cNvSpPr/>
          <p:nvPr/>
        </p:nvSpPr>
        <p:spPr>
          <a:xfrm>
            <a:off x="-131766" y="5046416"/>
            <a:ext cx="94075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Recurrence:  I(v) = max{  1+ sum 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w: v’s grandchild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 I(w), sum 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u: v’s child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 I(u)}  </a:t>
            </a:r>
            <a:endParaRPr lang="en-US" sz="2000" dirty="0"/>
          </a:p>
        </p:txBody>
      </p:sp>
      <p:sp>
        <p:nvSpPr>
          <p:cNvPr id="21" name="矩形 4"/>
          <p:cNvSpPr/>
          <p:nvPr/>
        </p:nvSpPr>
        <p:spPr>
          <a:xfrm>
            <a:off x="3072715" y="1947381"/>
            <a:ext cx="7990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4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22" name="矩形 4"/>
          <p:cNvSpPr/>
          <p:nvPr/>
        </p:nvSpPr>
        <p:spPr>
          <a:xfrm>
            <a:off x="4172465" y="1971465"/>
            <a:ext cx="7990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1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23" name="矩形 4"/>
          <p:cNvSpPr/>
          <p:nvPr/>
        </p:nvSpPr>
        <p:spPr>
          <a:xfrm>
            <a:off x="4302061" y="1185447"/>
            <a:ext cx="7990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9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24" name="矩形 4"/>
          <p:cNvSpPr/>
          <p:nvPr/>
        </p:nvSpPr>
        <p:spPr>
          <a:xfrm>
            <a:off x="210185" y="5708650"/>
            <a:ext cx="730758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Goal:  I(root) =9  (1+ sum</a:t>
            </a:r>
            <a:r>
              <a:rPr kumimoji="1" lang="en-US" altLang="zh-CN" sz="2000" baseline="-25000" dirty="0">
                <a:latin typeface="Comic Sans MS" panose="030F0702030302020204" pitchFamily="66" charset="0"/>
                <a:sym typeface="+mn-ea"/>
              </a:rPr>
              <a:t>w: v’s grandchild</a:t>
            </a:r>
            <a:r>
              <a:rPr kumimoji="1" lang="en-US" altLang="zh-CN" sz="2000" dirty="0">
                <a:latin typeface="Comic Sans MS" panose="030F0702030302020204" pitchFamily="66" charset="0"/>
                <a:sym typeface="+mn-ea"/>
              </a:rPr>
              <a:t> I(w)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)</a:t>
            </a:r>
            <a:endParaRPr kumimoji="1" lang="zh-CN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2073</Words>
  <Application>WPS 演示</Application>
  <PresentationFormat>On-screen Show (4:3)</PresentationFormat>
  <Paragraphs>161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Arial</vt:lpstr>
      <vt:lpstr>Comic Sans MS</vt:lpstr>
      <vt:lpstr>Comic Sans MS</vt:lpstr>
      <vt:lpstr>微软雅黑</vt:lpstr>
      <vt:lpstr>Arial Unicode MS</vt:lpstr>
      <vt:lpstr>Calibri</vt:lpstr>
      <vt:lpstr>Office Theme</vt:lpstr>
      <vt:lpstr>PowerPoint 演示文稿</vt:lpstr>
      <vt:lpstr>Independent Set </vt:lpstr>
      <vt:lpstr>Independent Set</vt:lpstr>
      <vt:lpstr>The Trivial Algorithm</vt:lpstr>
      <vt:lpstr>Our Problem: IS on Trees</vt:lpstr>
      <vt:lpstr>An Example</vt:lpstr>
      <vt:lpstr>The Collection of Subproblems</vt:lpstr>
      <vt:lpstr>Recurrence: Choose or Not Choose the Root</vt:lpstr>
      <vt:lpstr>An Example</vt:lpstr>
      <vt:lpstr>Time Complexity</vt:lpstr>
      <vt:lpstr>Alternative Recurrence</vt:lpstr>
      <vt:lpstr>Optimal Binary Search Tree</vt:lpstr>
      <vt:lpstr>A Dictionary Using Binary Search Tree</vt:lpstr>
      <vt:lpstr>Our Problem: Optimal Binary Search Tee</vt:lpstr>
      <vt:lpstr>An Example</vt:lpstr>
      <vt:lpstr>The Trivial Algorithm</vt:lpstr>
      <vt:lpstr>The Collection of Subproblems</vt:lpstr>
      <vt:lpstr>The Recurrence</vt:lpstr>
      <vt:lpstr>The Recurrence</vt:lpstr>
      <vt:lpstr>The Algorithm (Bottom-up implementation)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Siyao Guo</dc:creator>
  <cp:lastModifiedBy>Nathan</cp:lastModifiedBy>
  <cp:revision>188</cp:revision>
  <dcterms:created xsi:type="dcterms:W3CDTF">2020-10-04T00:44:00Z</dcterms:created>
  <dcterms:modified xsi:type="dcterms:W3CDTF">2020-11-18T14:45:30Z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