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653" r:id="rId5"/>
    <p:sldId id="638" r:id="rId6"/>
    <p:sldId id="689" r:id="rId7"/>
    <p:sldId id="674" r:id="rId8"/>
    <p:sldId id="675" r:id="rId9"/>
    <p:sldId id="690" r:id="rId10"/>
    <p:sldId id="676" r:id="rId11"/>
    <p:sldId id="691" r:id="rId12"/>
    <p:sldId id="692" r:id="rId13"/>
    <p:sldId id="693" r:id="rId14"/>
    <p:sldId id="677" r:id="rId15"/>
    <p:sldId id="694" r:id="rId16"/>
    <p:sldId id="695" r:id="rId17"/>
    <p:sldId id="696" r:id="rId18"/>
    <p:sldId id="697" r:id="rId19"/>
    <p:sldId id="680" r:id="rId20"/>
    <p:sldId id="698" r:id="rId21"/>
    <p:sldId id="699" r:id="rId22"/>
    <p:sldId id="700" r:id="rId23"/>
    <p:sldId id="666" r:id="rId24"/>
    <p:sldId id="63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07" autoAdjust="0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Breadth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First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</a:rPr>
              <a:t>Search</a:t>
            </a:r>
            <a:endParaRPr lang="en-US" altLang="zh-CN" sz="35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Variants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600631" y="1595131"/>
            <a:ext cx="79427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A graph is connected or not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              check visited[v] = true for all v in V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744070" y="2921093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600630" y="2825959"/>
            <a:ext cx="7942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Find the connected component containing s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               the set of vertices with visited[v]=true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5" name="矩形 2"/>
          <p:cNvSpPr/>
          <p:nvPr/>
        </p:nvSpPr>
        <p:spPr>
          <a:xfrm>
            <a:off x="600630" y="5228858"/>
            <a:ext cx="79427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Find all connected components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keep finding connected components from the remaining graph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8" name="矩形 2"/>
          <p:cNvSpPr/>
          <p:nvPr/>
        </p:nvSpPr>
        <p:spPr>
          <a:xfrm>
            <a:off x="600630" y="4059587"/>
            <a:ext cx="79427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Whether there is a path from s to t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             check whether visited[t]=true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II: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Shortest Path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Trace Back A Path from v to s? 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-1348946" y="1968599"/>
            <a:ext cx="77106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Add an array parent[v]: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228600" y="2745013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v is first visited within the for loop of u, 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then parent[v]=u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228600" y="4797797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starts from v, keep going to its parent 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until s 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-669325" y="3906147"/>
            <a:ext cx="77106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Trace back a path from v to s: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BFS Tree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-978243" y="2312821"/>
            <a:ext cx="77106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Nodes: vertices reachable from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-2142785" y="3347331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Edges: {(v, parent[v])}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9472" y="2080682"/>
            <a:ext cx="2705802" cy="2414098"/>
          </a:xfrm>
          <a:prstGeom prst="rect">
            <a:avLst/>
          </a:prstGeom>
        </p:spPr>
      </p:pic>
      <p:sp>
        <p:nvSpPr>
          <p:cNvPr id="11" name="矩形 4"/>
          <p:cNvSpPr/>
          <p:nvPr/>
        </p:nvSpPr>
        <p:spPr>
          <a:xfrm>
            <a:off x="-1466335" y="4385414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acyclic,   (n-1) edges, and n nodes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-473675" y="5323128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It is a tree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Shortest Path from v to s?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716692" y="1566421"/>
            <a:ext cx="77106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The same path from v to using the BFS tree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850" y="2427019"/>
            <a:ext cx="2082322" cy="1308615"/>
          </a:xfrm>
          <a:prstGeom prst="rect">
            <a:avLst/>
          </a:prstGeom>
        </p:spPr>
      </p:pic>
      <p:sp>
        <p:nvSpPr>
          <p:cNvPr id="14" name="矩形 4"/>
          <p:cNvSpPr/>
          <p:nvPr/>
        </p:nvSpPr>
        <p:spPr>
          <a:xfrm>
            <a:off x="457200" y="4227551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all vertices with distance one will be dequeued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234778" y="2328217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Initially just 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2091142" y="3124290"/>
            <a:ext cx="7710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Then all vertices with distance 1 are enqueued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(before other vertices)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457200" y="4816449"/>
            <a:ext cx="7710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all vertices with distance two will be enqueued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(before vertices with distance at least 3)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-1915297" y="5713123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………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BFS for Shortest Distances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042" y="1931861"/>
            <a:ext cx="6363730" cy="797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2" y="2998515"/>
            <a:ext cx="6932141" cy="795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4099926"/>
            <a:ext cx="7488195" cy="1728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51023" y="3364934"/>
            <a:ext cx="1229498" cy="4289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20364" y="5428477"/>
            <a:ext cx="1932804" cy="4002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III: Bipartiteness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Bipartite Graphs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8161" y="2063579"/>
            <a:ext cx="1989437" cy="252077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91664" y="2063579"/>
            <a:ext cx="1989437" cy="252077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435178" y="2533135"/>
            <a:ext cx="2051222" cy="296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6"/>
            <a:endCxn id="10" idx="1"/>
          </p:cNvCxnSpPr>
          <p:nvPr/>
        </p:nvCxnSpPr>
        <p:spPr>
          <a:xfrm flipV="1">
            <a:off x="3657598" y="2432738"/>
            <a:ext cx="2025412" cy="891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6"/>
          </p:cNvCxnSpPr>
          <p:nvPr/>
        </p:nvCxnSpPr>
        <p:spPr>
          <a:xfrm>
            <a:off x="3657598" y="3323968"/>
            <a:ext cx="1734066" cy="100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6"/>
          </p:cNvCxnSpPr>
          <p:nvPr/>
        </p:nvCxnSpPr>
        <p:spPr>
          <a:xfrm>
            <a:off x="3657598" y="3323968"/>
            <a:ext cx="1931225" cy="6549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63411" y="3950044"/>
            <a:ext cx="1955939" cy="28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4"/>
          <p:cNvSpPr/>
          <p:nvPr/>
        </p:nvSpPr>
        <p:spPr>
          <a:xfrm>
            <a:off x="814996" y="4953516"/>
            <a:ext cx="77106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V can be partitioned into L and R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976184" y="5561202"/>
            <a:ext cx="77106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L and R are non-empty independent sets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Checking Bipartiteness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976184" y="2020082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neighbors must be on the other side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341" y="1730137"/>
            <a:ext cx="2305222" cy="3092371"/>
          </a:xfrm>
          <a:prstGeom prst="rect">
            <a:avLst/>
          </a:prstGeom>
        </p:spPr>
      </p:pic>
      <p:sp>
        <p:nvSpPr>
          <p:cNvPr id="14" name="矩形 4"/>
          <p:cNvSpPr/>
          <p:nvPr/>
        </p:nvSpPr>
        <p:spPr>
          <a:xfrm>
            <a:off x="1556952" y="3538906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neighbors of neighbors must be on the same side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976184" y="5236092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neighbors of neighbors of neighbors must be on the other side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-1243914" y="2041775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L:={v in V |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dist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s,v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 is even}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457200" y="3129899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If there are edges within L, and R, return non-bipartite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2611394" y="2047706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R:={v in V |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dist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s,v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 is odd}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-687860" y="4212092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Otherwise return (L,R) as bipartite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0" y="5180728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Time complexity:  O(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n+m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 (BFS once + checking)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4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758" y="2819681"/>
            <a:ext cx="7059641" cy="12186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Part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Connectivity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Correctness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矩形 4"/>
          <p:cNvSpPr/>
          <p:nvPr/>
        </p:nvSpPr>
        <p:spPr>
          <a:xfrm>
            <a:off x="457200" y="1878656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Algorithms return “bipartite”,  then it is bipartite (easy)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-205946" y="3722479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Suffices to show,  there exists an odd cycle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86497" y="2800567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Algorithms return “non-bipartite”,  then it is not: 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884" y="4411081"/>
            <a:ext cx="3727235" cy="1532518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 Odd Cycle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359" y="3016522"/>
            <a:ext cx="3831282" cy="2241932"/>
          </a:xfrm>
          <a:prstGeom prst="rect">
            <a:avLst/>
          </a:prstGeom>
        </p:spPr>
      </p:pic>
      <p:sp>
        <p:nvSpPr>
          <p:cNvPr id="8" name="矩形 4"/>
          <p:cNvSpPr/>
          <p:nvPr/>
        </p:nvSpPr>
        <p:spPr>
          <a:xfrm>
            <a:off x="543698" y="1640684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Suppose there exists an edge between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u,v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in L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976184" y="2480261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Look at the BFS tree,  w being their lowest common ancestor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716692" y="5314940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>
                <a:latin typeface="Comic Sans MS" panose="030F0702030302020204" pitchFamily="66" charset="0"/>
              </a:rPr>
              <a:t>Puw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Pvu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and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uv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forms  an odd cycle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4"/>
          <p:cNvSpPr/>
          <p:nvPr/>
        </p:nvSpPr>
        <p:spPr>
          <a:xfrm>
            <a:off x="976184" y="5954462"/>
            <a:ext cx="771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Length of the cycle = 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dist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s,u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 +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dist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s,v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 – 2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dist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s,w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 + 1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871" y="2142570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Connectivity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457200" y="3496893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Binary Search Tree and Shortest Path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646670" y="4794222"/>
            <a:ext cx="83999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500" dirty="0">
                <a:latin typeface="Comic Sans MS" panose="030F0702030302020204" pitchFamily="66" charset="0"/>
              </a:rPr>
              <a:t>Bipartiteness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How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Person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Social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744070" y="1877779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ask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your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friends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help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2"/>
          <p:cNvSpPr/>
          <p:nvPr/>
        </p:nvSpPr>
        <p:spPr>
          <a:xfrm>
            <a:off x="744070" y="2632442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ask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friends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your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friends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help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744070" y="3387105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ask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friends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friends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your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friends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help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744069" y="4141768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……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744069" y="5363312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Breadth First Search (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宽度优先搜索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Modeling The Problem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1406400" y="4977493"/>
            <a:ext cx="252658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nodes: persons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51397" y="2168655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27806" y="1798786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14434" y="3706560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68601" y="1827804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74084" y="3947902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38722" y="2894700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16840" y="2822969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12" idx="2"/>
          </p:cNvCxnSpPr>
          <p:nvPr/>
        </p:nvCxnSpPr>
        <p:spPr>
          <a:xfrm flipV="1">
            <a:off x="1962363" y="1983721"/>
            <a:ext cx="1765443" cy="3698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2"/>
          </p:cNvCxnSpPr>
          <p:nvPr/>
        </p:nvCxnSpPr>
        <p:spPr>
          <a:xfrm flipV="1">
            <a:off x="3727806" y="2012739"/>
            <a:ext cx="2340795" cy="895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2"/>
          </p:cNvCxnSpPr>
          <p:nvPr/>
        </p:nvCxnSpPr>
        <p:spPr>
          <a:xfrm>
            <a:off x="3316840" y="3891494"/>
            <a:ext cx="2957244" cy="241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1"/>
          </p:cNvCxnSpPr>
          <p:nvPr/>
        </p:nvCxnSpPr>
        <p:spPr>
          <a:xfrm>
            <a:off x="1962363" y="2411627"/>
            <a:ext cx="1012256" cy="1349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6"/>
            <a:endCxn id="17" idx="1"/>
          </p:cNvCxnSpPr>
          <p:nvPr/>
        </p:nvCxnSpPr>
        <p:spPr>
          <a:xfrm>
            <a:off x="1962363" y="2353590"/>
            <a:ext cx="1414662" cy="5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6"/>
            <a:endCxn id="16" idx="0"/>
          </p:cNvCxnSpPr>
          <p:nvPr/>
        </p:nvCxnSpPr>
        <p:spPr>
          <a:xfrm>
            <a:off x="1962363" y="2353590"/>
            <a:ext cx="3081842" cy="54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7"/>
            <a:endCxn id="17" idx="4"/>
          </p:cNvCxnSpPr>
          <p:nvPr/>
        </p:nvCxnSpPr>
        <p:spPr>
          <a:xfrm flipV="1">
            <a:off x="3265215" y="3192838"/>
            <a:ext cx="257108" cy="567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0"/>
            <a:endCxn id="12" idx="6"/>
          </p:cNvCxnSpPr>
          <p:nvPr/>
        </p:nvCxnSpPr>
        <p:spPr>
          <a:xfrm flipH="1" flipV="1">
            <a:off x="4138772" y="1983721"/>
            <a:ext cx="2340795" cy="1964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1"/>
            <a:endCxn id="12" idx="6"/>
          </p:cNvCxnSpPr>
          <p:nvPr/>
        </p:nvCxnSpPr>
        <p:spPr>
          <a:xfrm flipH="1">
            <a:off x="4138772" y="1881970"/>
            <a:ext cx="1990014" cy="101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4"/>
            <a:endCxn id="15" idx="0"/>
          </p:cNvCxnSpPr>
          <p:nvPr/>
        </p:nvCxnSpPr>
        <p:spPr>
          <a:xfrm>
            <a:off x="6274084" y="2197673"/>
            <a:ext cx="205483" cy="1750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22257" y="2908395"/>
            <a:ext cx="410966" cy="36986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2"/>
          <p:cNvSpPr/>
          <p:nvPr/>
        </p:nvSpPr>
        <p:spPr>
          <a:xfrm>
            <a:off x="5014063" y="5003918"/>
            <a:ext cx="33419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edges: friendships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47" name="矩形 2"/>
          <p:cNvSpPr/>
          <p:nvPr/>
        </p:nvSpPr>
        <p:spPr>
          <a:xfrm>
            <a:off x="1476304" y="5811281"/>
            <a:ext cx="64758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searching a person:  graph connectivity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Graph Representations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841" y="3014393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Adjacency Matrix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5172635" y="3014393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Adjacency List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1514" y="1504950"/>
            <a:ext cx="1943385" cy="13434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57" y="3657419"/>
            <a:ext cx="1832277" cy="1694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35" y="3564952"/>
            <a:ext cx="3431997" cy="1671999"/>
          </a:xfrm>
          <a:prstGeom prst="rect">
            <a:avLst/>
          </a:prstGeom>
        </p:spPr>
      </p:pic>
      <p:sp>
        <p:nvSpPr>
          <p:cNvPr id="15" name="矩形 2"/>
          <p:cNvSpPr/>
          <p:nvPr/>
        </p:nvSpPr>
        <p:spPr>
          <a:xfrm>
            <a:off x="1701658" y="5279315"/>
            <a:ext cx="19985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 space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6" name="矩形 2"/>
          <p:cNvSpPr/>
          <p:nvPr/>
        </p:nvSpPr>
        <p:spPr>
          <a:xfrm>
            <a:off x="5615095" y="5269677"/>
            <a:ext cx="199856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O(m) space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7" name="矩形 2"/>
          <p:cNvSpPr/>
          <p:nvPr/>
        </p:nvSpPr>
        <p:spPr>
          <a:xfrm>
            <a:off x="6150888" y="1468799"/>
            <a:ext cx="8056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n: number of nodes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m: number of edges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2596846" y="5965341"/>
            <a:ext cx="515157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time for going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over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all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edges?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BFS For Connectivity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97" y="1580175"/>
            <a:ext cx="5437145" cy="11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66" y="3023061"/>
            <a:ext cx="6448160" cy="84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68" y="4124334"/>
            <a:ext cx="5004401" cy="2078849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 Complexity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744071" y="1960320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Each vertex is enqueued at most once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744071" y="3393286"/>
            <a:ext cx="79427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When a vertex u is dequeued, the for loop is executed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deg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(u) times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2">
                <a:extLst>
                  <a:ext uri="{FF2B5EF4-FFF2-40B4-BE49-F238E27FC236}">
                    <ele attr="{2802253C-AC36-E14B-B4E0-92B337BB001E}"/>
                  </a:ext>
                </a:extLst>
              </p:cNvPr>
              <p:cNvSpPr/>
              <p:nvPr/>
            </p:nvSpPr>
            <p:spPr>
              <a:xfrm>
                <a:off x="744071" y="5210972"/>
                <a:ext cx="7942729" cy="485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O(n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 sz="2500" b="0" i="0" smtClean="0"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sz="2500" dirty="0">
                    <a:latin typeface="Comic Sans MS" panose="030F0902030302020204" pitchFamily="66" charset="0"/>
                  </a:rPr>
                  <a:t>) = O(n + m) </a:t>
                </a:r>
              </a:p>
            </p:txBody>
          </p:sp>
        </mc:Choice>
        <mc:Fallback>
          <p:sp>
            <p:nvSpPr>
              <p:cNvPr id="9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" y="4588510"/>
                <a:ext cx="7942580" cy="1964055"/>
              </a:xfrm>
              <a:prstGeom prst="rect">
                <a:avLst/>
              </a:prstGeom>
              <a:blipFill rotWithShape="1">
                <a:blip r:embed="rId1"/>
                <a:stretch>
                  <a:fillRect l="-1278" t="-117500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Correctness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600635" y="1822049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Claim: ∃ a path from s to v  &lt;=&gt; visited[v] = true at the end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744069" y="2525678"/>
            <a:ext cx="79427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“&lt;=”    induction on number of steps of algorithms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base case: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                    visited[s]= true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inductive step: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if visited[v] is set to be true, inside the for loop of u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then visited[u]=true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so ∃ a path from s to u by induction hypothesis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 so ∃ a path from s to v by extending it with edge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uv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Correctness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600635" y="1822049"/>
            <a:ext cx="7942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Claim: ∃ a path from s to v  &lt;=&gt; visited[v] = true at the end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744070" y="2921093"/>
            <a:ext cx="79427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744069" y="2525678"/>
            <a:ext cx="79427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“=&gt;”    U = {v in V:  visited[v]=true }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        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04983" y="3398147"/>
            <a:ext cx="1779373" cy="15457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27875" y="3812761"/>
            <a:ext cx="354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dirty="0">
                <a:latin typeface="Comic Sans MS" panose="030F0702030302020204" pitchFamily="66" charset="0"/>
              </a:rPr>
              <a:t>U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58745" y="3539136"/>
            <a:ext cx="271849" cy="2495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0757" y="3521290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>
                <a:latin typeface="Comic Sans MS" panose="030F0702030302020204" pitchFamily="66" charset="0"/>
              </a:rPr>
              <a:t>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906867" y="3375137"/>
            <a:ext cx="271849" cy="2495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latin typeface="Comic Sans MS" panose="030F0702030302020204" pitchFamily="66" charset="0"/>
              </a:rPr>
              <a:t>v</a:t>
            </a:r>
            <a:endParaRPr lang="en-US" dirty="0"/>
          </a:p>
        </p:txBody>
      </p:sp>
      <p:cxnSp>
        <p:nvCxnSpPr>
          <p:cNvPr id="7" name="Straight Connector 6"/>
          <p:cNvCxnSpPr>
            <a:stCxn id="16" idx="7"/>
            <a:endCxn id="13" idx="2"/>
          </p:cNvCxnSpPr>
          <p:nvPr/>
        </p:nvCxnSpPr>
        <p:spPr>
          <a:xfrm flipV="1">
            <a:off x="4368974" y="3499929"/>
            <a:ext cx="1537893" cy="349383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36936" y="3812761"/>
            <a:ext cx="271849" cy="2495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5433" y="4759237"/>
            <a:ext cx="3355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No edges between U and V\U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(otherwise enqueued)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6373" y="5420957"/>
            <a:ext cx="6832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if visited[v]=false and ∃ a path from s to v,  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then crossing edge from U to V\U</a:t>
            </a:r>
            <a:endParaRPr kumimoji="1" lang="en-US" altLang="zh-CN" dirty="0">
              <a:latin typeface="Comic Sans MS" panose="030F0702030302020204" pitchFamily="66" charset="0"/>
            </a:endParaRPr>
          </a:p>
          <a:p>
            <a:r>
              <a:rPr kumimoji="1" lang="en-US" altLang="zh-CN" dirty="0">
                <a:latin typeface="Comic Sans MS" panose="030F0702030302020204" pitchFamily="66" charset="0"/>
              </a:rPr>
              <a:t>Contradiction.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11" grpId="0"/>
      <p:bldP spid="13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3349</Words>
  <Application>WPS 演示</Application>
  <PresentationFormat>On-screen Show (4:3)</PresentationFormat>
  <Paragraphs>208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Part I: Connectivity</vt:lpstr>
      <vt:lpstr>How to Search A Person in a Social Network</vt:lpstr>
      <vt:lpstr>Modeling The Problem</vt:lpstr>
      <vt:lpstr>Graph Representations</vt:lpstr>
      <vt:lpstr>BFS For Connectivity</vt:lpstr>
      <vt:lpstr>Time Complexity</vt:lpstr>
      <vt:lpstr>Correctness</vt:lpstr>
      <vt:lpstr>Correctness</vt:lpstr>
      <vt:lpstr>Variants</vt:lpstr>
      <vt:lpstr>Part II: Shortest Path</vt:lpstr>
      <vt:lpstr>Trace Back A Path from v to s? </vt:lpstr>
      <vt:lpstr>BFS Tree</vt:lpstr>
      <vt:lpstr>The Shortest Path from v to s?</vt:lpstr>
      <vt:lpstr>BFS for Shortest Distances</vt:lpstr>
      <vt:lpstr>Part III: Bipartiteness</vt:lpstr>
      <vt:lpstr>Bipartite Graphs</vt:lpstr>
      <vt:lpstr>Checking Bipartiteness</vt:lpstr>
      <vt:lpstr>Algorithm</vt:lpstr>
      <vt:lpstr>Correctness</vt:lpstr>
      <vt:lpstr>An Odd Cycle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204</cp:revision>
  <dcterms:created xsi:type="dcterms:W3CDTF">2020-10-04T00:44:00Z</dcterms:created>
  <dcterms:modified xsi:type="dcterms:W3CDTF">2020-11-18T14:45:21Z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