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2" r:id="rId2"/>
    <p:sldId id="369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9" r:id="rId11"/>
    <p:sldId id="404" r:id="rId12"/>
    <p:sldId id="384" r:id="rId13"/>
    <p:sldId id="405" r:id="rId14"/>
    <p:sldId id="380" r:id="rId15"/>
    <p:sldId id="381" r:id="rId16"/>
    <p:sldId id="406" r:id="rId17"/>
    <p:sldId id="385" r:id="rId18"/>
    <p:sldId id="387" r:id="rId19"/>
    <p:sldId id="386" r:id="rId20"/>
    <p:sldId id="350" r:id="rId21"/>
    <p:sldId id="35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401" r:id="rId30"/>
    <p:sldId id="402" r:id="rId31"/>
    <p:sldId id="400" r:id="rId32"/>
    <p:sldId id="36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43" autoAdjust="0"/>
  </p:normalViewPr>
  <p:slideViewPr>
    <p:cSldViewPr snapToGrid="0" snapToObjects="1">
      <p:cViewPr varScale="1">
        <p:scale>
          <a:sx n="131" d="100"/>
          <a:sy n="131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704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052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72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551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165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43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96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903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893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285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7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68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4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3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9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9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196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3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0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94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1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40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16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73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2020 @ NYU Shanghai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CSCI-SHU 220: Algorithms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7FE31-CFDC-0346-B3A0-E80CB3406D74}"/>
              </a:ext>
            </a:extLst>
          </p:cNvPr>
          <p:cNvSpPr txBox="1">
            <a:spLocks/>
          </p:cNvSpPr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558ED5"/>
                </a:solidFill>
                <a:latin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</a:rPr>
              <a:t>Basics</a:t>
            </a:r>
            <a:endParaRPr lang="en-US" sz="4000" dirty="0">
              <a:solidFill>
                <a:srgbClr val="558ED5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785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89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Comparing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Growth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Ratios</a:t>
            </a:r>
            <a:endParaRPr lang="en-US" sz="35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88685C95-4FE5-8A44-B8B5-A3B3B754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15513"/>
            <a:ext cx="8686800" cy="3589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05F90F-927E-3B4F-AA84-245DD0391944}"/>
                  </a:ext>
                </a:extLst>
              </p:cNvPr>
              <p:cNvSpPr txBox="1"/>
              <p:nvPr/>
            </p:nvSpPr>
            <p:spPr>
              <a:xfrm>
                <a:off x="129666" y="2171887"/>
                <a:ext cx="56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05F90F-927E-3B4F-AA84-245DD039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66" y="2171887"/>
                <a:ext cx="564257" cy="276999"/>
              </a:xfrm>
              <a:prstGeom prst="rect">
                <a:avLst/>
              </a:prstGeom>
              <a:blipFill>
                <a:blip r:embed="rId4"/>
                <a:stretch>
                  <a:fillRect l="-11364" r="-1136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D8FD3D-3A4E-A74B-B90B-D571DA534FDE}"/>
                  </a:ext>
                </a:extLst>
              </p:cNvPr>
              <p:cNvSpPr txBox="1"/>
              <p:nvPr/>
            </p:nvSpPr>
            <p:spPr>
              <a:xfrm>
                <a:off x="182688" y="2858946"/>
                <a:ext cx="504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dirty="0"/>
                  <a:t>“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D8FD3D-3A4E-A74B-B90B-D571DA53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88" y="2858946"/>
                <a:ext cx="504946" cy="276999"/>
              </a:xfrm>
              <a:prstGeom prst="rect">
                <a:avLst/>
              </a:prstGeom>
              <a:blipFill>
                <a:blip r:embed="rId5"/>
                <a:stretch>
                  <a:fillRect l="-27500" t="-28571" r="-15000" b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4A2FC3-2D35-7949-8944-D5D52D31AA9D}"/>
                  </a:ext>
                </a:extLst>
              </p:cNvPr>
              <p:cNvSpPr txBox="1"/>
              <p:nvPr/>
            </p:nvSpPr>
            <p:spPr>
              <a:xfrm>
                <a:off x="135845" y="4114817"/>
                <a:ext cx="53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4A2FC3-2D35-7949-8944-D5D52D31A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5" y="4114817"/>
                <a:ext cx="532197" cy="276999"/>
              </a:xfrm>
              <a:prstGeom prst="rect">
                <a:avLst/>
              </a:prstGeom>
              <a:blipFill>
                <a:blip r:embed="rId6"/>
                <a:stretch>
                  <a:fillRect l="-9524" r="-9524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964427-EFCA-AE49-AAF2-903FFEAC9B67}"/>
                  </a:ext>
                </a:extLst>
              </p:cNvPr>
              <p:cNvSpPr txBox="1"/>
              <p:nvPr/>
            </p:nvSpPr>
            <p:spPr>
              <a:xfrm>
                <a:off x="170568" y="4757195"/>
                <a:ext cx="53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964427-EFCA-AE49-AAF2-903FFEAC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8" y="4757195"/>
                <a:ext cx="532197" cy="276999"/>
              </a:xfrm>
              <a:prstGeom prst="rect">
                <a:avLst/>
              </a:prstGeom>
              <a:blipFill>
                <a:blip r:embed="rId7"/>
                <a:stretch>
                  <a:fillRect l="-9524" r="-952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1F67B3-04C0-924A-AF44-490CEAFE0F84}"/>
                  </a:ext>
                </a:extLst>
              </p:cNvPr>
              <p:cNvSpPr txBox="1"/>
              <p:nvPr/>
            </p:nvSpPr>
            <p:spPr>
              <a:xfrm>
                <a:off x="147965" y="3472785"/>
                <a:ext cx="53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1F67B3-04C0-924A-AF44-490CEAFE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5" y="3472785"/>
                <a:ext cx="532197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6D15007-BA7C-C748-8B0B-7E48DA29B17C}"/>
                  </a:ext>
                </a:extLst>
              </p:cNvPr>
              <p:cNvSpPr/>
              <p:nvPr/>
            </p:nvSpPr>
            <p:spPr>
              <a:xfrm>
                <a:off x="3089318" y="5875887"/>
                <a:ext cx="24671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10nlogn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“&gt;”</m:t>
                    </m:r>
                  </m:oMath>
                </a14:m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100n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6D15007-BA7C-C748-8B0B-7E48DA29B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318" y="5875887"/>
                <a:ext cx="2467150" cy="400110"/>
              </a:xfrm>
              <a:prstGeom prst="rect">
                <a:avLst/>
              </a:prstGeom>
              <a:blipFill>
                <a:blip r:embed="rId9"/>
                <a:stretch>
                  <a:fillRect l="-2577" t="-9375" r="-154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4AD7EB68-B832-BF40-9E97-3C8A486AB37D}"/>
              </a:ext>
            </a:extLst>
          </p:cNvPr>
          <p:cNvSpPr/>
          <p:nvPr/>
        </p:nvSpPr>
        <p:spPr>
          <a:xfrm>
            <a:off x="3598605" y="5385044"/>
            <a:ext cx="13395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FBA9808-DD3E-A74A-9858-FBE160688246}"/>
                  </a:ext>
                </a:extLst>
              </p:cNvPr>
              <p:cNvSpPr/>
              <p:nvPr/>
            </p:nvSpPr>
            <p:spPr>
              <a:xfrm>
                <a:off x="3226027" y="5385044"/>
                <a:ext cx="23094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10nlogn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=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𝜔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</m:oMath>
                </a14:m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100n)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FBA9808-DD3E-A74A-9858-FBE160688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027" y="5385044"/>
                <a:ext cx="2309478" cy="400110"/>
              </a:xfrm>
              <a:prstGeom prst="rect">
                <a:avLst/>
              </a:prstGeom>
              <a:blipFill>
                <a:blip r:embed="rId10"/>
                <a:stretch>
                  <a:fillRect l="-2198" t="-6250" r="-219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71072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Alternative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Definitions</a:t>
            </a:r>
            <a:endParaRPr lang="en-US" sz="35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05F90F-927E-3B4F-AA84-245DD0391944}"/>
                  </a:ext>
                </a:extLst>
              </p:cNvPr>
              <p:cNvSpPr txBox="1"/>
              <p:nvPr/>
            </p:nvSpPr>
            <p:spPr>
              <a:xfrm>
                <a:off x="129666" y="2171887"/>
                <a:ext cx="56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05F90F-927E-3B4F-AA84-245DD039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66" y="2171887"/>
                <a:ext cx="564257" cy="276999"/>
              </a:xfrm>
              <a:prstGeom prst="rect">
                <a:avLst/>
              </a:prstGeom>
              <a:blipFill>
                <a:blip r:embed="rId3"/>
                <a:stretch>
                  <a:fillRect l="-11364" r="-1136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D8FD3D-3A4E-A74B-B90B-D571DA534FDE}"/>
                  </a:ext>
                </a:extLst>
              </p:cNvPr>
              <p:cNvSpPr txBox="1"/>
              <p:nvPr/>
            </p:nvSpPr>
            <p:spPr>
              <a:xfrm>
                <a:off x="199137" y="3530600"/>
                <a:ext cx="504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dirty="0"/>
                  <a:t>“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D8FD3D-3A4E-A74B-B90B-D571DA53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7" y="3530600"/>
                <a:ext cx="504946" cy="276999"/>
              </a:xfrm>
              <a:prstGeom prst="rect">
                <a:avLst/>
              </a:prstGeom>
              <a:blipFill>
                <a:blip r:embed="rId4"/>
                <a:stretch>
                  <a:fillRect l="-27500" t="-21739" r="-15000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1F67B3-04C0-924A-AF44-490CEAFE0F84}"/>
                  </a:ext>
                </a:extLst>
              </p:cNvPr>
              <p:cNvSpPr txBox="1"/>
              <p:nvPr/>
            </p:nvSpPr>
            <p:spPr>
              <a:xfrm>
                <a:off x="191101" y="4710173"/>
                <a:ext cx="53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1F67B3-04C0-924A-AF44-490CEAFE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1" y="4710173"/>
                <a:ext cx="532197" cy="276999"/>
              </a:xfrm>
              <a:prstGeom prst="rect">
                <a:avLst/>
              </a:prstGeom>
              <a:blipFill>
                <a:blip r:embed="rId5"/>
                <a:stretch>
                  <a:fillRect l="-9302" r="-9302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EF11B1C7-6652-694B-9ED1-739DF6E6C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50" y="1989510"/>
            <a:ext cx="7475136" cy="1020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FE0FB5-BCDE-4340-9677-D62C57671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718" y="3493461"/>
            <a:ext cx="2857500" cy="419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100D81-755B-C34F-B336-EB86D2623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450" y="4743654"/>
            <a:ext cx="3759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4556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Analysis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6F65CD-5891-1140-84E4-9181D5F0FFB4}"/>
              </a:ext>
            </a:extLst>
          </p:cNvPr>
          <p:cNvSpPr/>
          <p:nvPr/>
        </p:nvSpPr>
        <p:spPr>
          <a:xfrm>
            <a:off x="818180" y="1786911"/>
            <a:ext cx="75076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Ignore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leading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constants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lower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terms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D31040-7CF1-C948-9A43-4BF528D3E819}"/>
              </a:ext>
            </a:extLst>
          </p:cNvPr>
          <p:cNvSpPr/>
          <p:nvPr/>
        </p:nvSpPr>
        <p:spPr>
          <a:xfrm>
            <a:off x="818180" y="3296245"/>
            <a:ext cx="75076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Focus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picture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41DB7-5018-1642-9D1B-09740358CBEB}"/>
              </a:ext>
            </a:extLst>
          </p:cNvPr>
          <p:cNvSpPr/>
          <p:nvPr/>
        </p:nvSpPr>
        <p:spPr>
          <a:xfrm>
            <a:off x="818180" y="4675343"/>
            <a:ext cx="7868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Enable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us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rank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great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pain</a:t>
            </a:r>
          </a:p>
        </p:txBody>
      </p:sp>
    </p:spTree>
    <p:extLst>
      <p:ext uri="{BB962C8B-B14F-4D97-AF65-F5344CB8AC3E}">
        <p14:creationId xmlns:p14="http://schemas.microsoft.com/office/powerpoint/2010/main" val="240616946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手机屏幕截图&#10;&#10;描述已自动生成">
            <a:extLst>
              <a:ext uri="{FF2B5EF4-FFF2-40B4-BE49-F238E27FC236}">
                <a16:creationId xmlns:a16="http://schemas.microsoft.com/office/drawing/2014/main" id="{122434F0-7549-8740-990A-85C78600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873022"/>
            <a:ext cx="7616759" cy="1250681"/>
          </a:xfrm>
          <a:prstGeom prst="rect">
            <a:avLst/>
          </a:prstGeom>
        </p:spPr>
      </p:pic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Commonsense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B49783-0076-8744-B7BE-A0A97D10C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6" y="2953402"/>
            <a:ext cx="7799470" cy="71427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8862FB-6E5C-1742-AC57-732827C93F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4" b="5051"/>
          <a:stretch/>
        </p:blipFill>
        <p:spPr>
          <a:xfrm>
            <a:off x="1321296" y="3948659"/>
            <a:ext cx="1918015" cy="4823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1201213-DCC6-9E40-BD17-60ED52DD5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647" y="4045743"/>
            <a:ext cx="2070957" cy="34311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A217592-7381-2B4D-B6D2-813A011FD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355" y="5721424"/>
            <a:ext cx="1068919" cy="444500"/>
          </a:xfrm>
          <a:prstGeom prst="rect">
            <a:avLst/>
          </a:prstGeom>
        </p:spPr>
      </p:pic>
      <p:pic>
        <p:nvPicPr>
          <p:cNvPr id="32" name="图片 31" descr="手机屏幕截图&#10;&#10;描述已自动生成">
            <a:extLst>
              <a:ext uri="{FF2B5EF4-FFF2-40B4-BE49-F238E27FC236}">
                <a16:creationId xmlns:a16="http://schemas.microsoft.com/office/drawing/2014/main" id="{4EE82F57-C6C1-4843-B9EB-3F353652A2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009" y="4804078"/>
            <a:ext cx="828938" cy="65209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68BFCA0-24B7-0048-B847-9BB0A51300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911" y="5728953"/>
            <a:ext cx="1092428" cy="43697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28B3675-E7CF-C341-939B-4885FD746B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5511" y="5662420"/>
            <a:ext cx="1498600" cy="444500"/>
          </a:xfrm>
          <a:prstGeom prst="rect">
            <a:avLst/>
          </a:prstGeom>
        </p:spPr>
      </p:pic>
      <p:pic>
        <p:nvPicPr>
          <p:cNvPr id="40" name="图片 39" descr="图片包含 游戏机, 钟表&#10;&#10;描述已自动生成">
            <a:extLst>
              <a:ext uri="{FF2B5EF4-FFF2-40B4-BE49-F238E27FC236}">
                <a16:creationId xmlns:a16="http://schemas.microsoft.com/office/drawing/2014/main" id="{7EEF767F-C8E1-644F-A099-FBFC2B93B2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1615" y="3756715"/>
            <a:ext cx="1312996" cy="90735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F491719-F775-E040-9CC5-34A1EAB6ED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011" y="4825815"/>
            <a:ext cx="1879600" cy="622300"/>
          </a:xfrm>
          <a:prstGeom prst="rect">
            <a:avLst/>
          </a:prstGeom>
        </p:spPr>
      </p:pic>
      <p:pic>
        <p:nvPicPr>
          <p:cNvPr id="44" name="图片 43" descr="图片包含 游戏机, 钟表&#10;&#10;描述已自动生成">
            <a:extLst>
              <a:ext uri="{FF2B5EF4-FFF2-40B4-BE49-F238E27FC236}">
                <a16:creationId xmlns:a16="http://schemas.microsoft.com/office/drawing/2014/main" id="{3180C9A2-0D1D-D54A-B43B-A5499C9E69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7809" y="4772092"/>
            <a:ext cx="1117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343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E5FF57EF-5BB2-AF4F-992E-AB4EB5F2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23" y="2359119"/>
            <a:ext cx="2641600" cy="965200"/>
          </a:xfrm>
          <a:prstGeom prst="rect">
            <a:avLst/>
          </a:prstGeom>
        </p:spPr>
      </p:pic>
      <p:pic>
        <p:nvPicPr>
          <p:cNvPr id="20" name="图片 19" descr="图片包含 游戏机&#10;&#10;描述已自动生成">
            <a:extLst>
              <a:ext uri="{FF2B5EF4-FFF2-40B4-BE49-F238E27FC236}">
                <a16:creationId xmlns:a16="http://schemas.microsoft.com/office/drawing/2014/main" id="{1D6EE5B9-8840-C540-9229-9BEDD3A47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01" y="1303518"/>
            <a:ext cx="2400300" cy="774700"/>
          </a:xfrm>
          <a:prstGeom prst="rect">
            <a:avLst/>
          </a:prstGeom>
        </p:spPr>
      </p:pic>
      <p:pic>
        <p:nvPicPr>
          <p:cNvPr id="22" name="图片 21" descr="手机屏幕截图&#10;&#10;描述已自动生成">
            <a:extLst>
              <a:ext uri="{FF2B5EF4-FFF2-40B4-BE49-F238E27FC236}">
                <a16:creationId xmlns:a16="http://schemas.microsoft.com/office/drawing/2014/main" id="{FAE29152-44E8-9142-8010-4CFCFFB6A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23" y="3511935"/>
            <a:ext cx="2692400" cy="965200"/>
          </a:xfrm>
          <a:prstGeom prst="rect">
            <a:avLst/>
          </a:prstGeom>
        </p:spPr>
      </p:pic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1713E15B-071E-634C-9EFF-A001D9AA9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278" y="3468370"/>
            <a:ext cx="3060700" cy="1016000"/>
          </a:xfrm>
          <a:prstGeom prst="rect">
            <a:avLst/>
          </a:prstGeom>
        </p:spPr>
      </p:pic>
      <p:pic>
        <p:nvPicPr>
          <p:cNvPr id="26" name="图片 25" descr="图片包含 游戏机, 桌子&#10;&#10;描述已自动生成">
            <a:extLst>
              <a:ext uri="{FF2B5EF4-FFF2-40B4-BE49-F238E27FC236}">
                <a16:creationId xmlns:a16="http://schemas.microsoft.com/office/drawing/2014/main" id="{C31586D5-3E47-904B-8A7D-685D01B7A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5278" y="2359119"/>
            <a:ext cx="2578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4227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Tricky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E834109E-6714-354D-BBAA-5C988DDE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84" y="3549123"/>
            <a:ext cx="1676400" cy="635000"/>
          </a:xfrm>
          <a:prstGeom prst="rect">
            <a:avLst/>
          </a:prstGeom>
        </p:spPr>
      </p:pic>
      <p:pic>
        <p:nvPicPr>
          <p:cNvPr id="12" name="图片 11" descr="图片包含 游戏机, 桌子&#10;&#10;描述已自动生成">
            <a:extLst>
              <a:ext uri="{FF2B5EF4-FFF2-40B4-BE49-F238E27FC236}">
                <a16:creationId xmlns:a16="http://schemas.microsoft.com/office/drawing/2014/main" id="{0E16936F-E224-724F-BEB3-841C71DC4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16" y="2620525"/>
            <a:ext cx="2374900" cy="736600"/>
          </a:xfrm>
          <a:prstGeom prst="rect">
            <a:avLst/>
          </a:prstGeom>
        </p:spPr>
      </p:pic>
      <p:pic>
        <p:nvPicPr>
          <p:cNvPr id="14" name="图片 13" descr="图片包含 游戏机, 桌子&#10;&#10;描述已自动生成">
            <a:extLst>
              <a:ext uri="{FF2B5EF4-FFF2-40B4-BE49-F238E27FC236}">
                <a16:creationId xmlns:a16="http://schemas.microsoft.com/office/drawing/2014/main" id="{68EEB6A8-8EFF-0147-922F-706B2C210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438" y="2450851"/>
            <a:ext cx="2540000" cy="927100"/>
          </a:xfrm>
          <a:prstGeom prst="rect">
            <a:avLst/>
          </a:prstGeom>
        </p:spPr>
      </p:pic>
      <p:pic>
        <p:nvPicPr>
          <p:cNvPr id="16" name="图片 15" descr="图片包含 游戏机&#10;&#10;描述已自动生成">
            <a:extLst>
              <a:ext uri="{FF2B5EF4-FFF2-40B4-BE49-F238E27FC236}">
                <a16:creationId xmlns:a16="http://schemas.microsoft.com/office/drawing/2014/main" id="{240325D4-C34C-664F-8C1C-F8BDEAC9A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616" y="3536423"/>
            <a:ext cx="2247900" cy="647700"/>
          </a:xfrm>
          <a:prstGeom prst="rect">
            <a:avLst/>
          </a:prstGeom>
        </p:spPr>
      </p:pic>
      <p:pic>
        <p:nvPicPr>
          <p:cNvPr id="20" name="图片 19" descr="图片包含 游戏机&#10;&#10;描述已自动生成">
            <a:extLst>
              <a:ext uri="{FF2B5EF4-FFF2-40B4-BE49-F238E27FC236}">
                <a16:creationId xmlns:a16="http://schemas.microsoft.com/office/drawing/2014/main" id="{1D6EE5B9-8840-C540-9229-9BEDD3A47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3901" y="1303518"/>
            <a:ext cx="2400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4174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Challenging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" name="图片 19" descr="图片包含 游戏机&#10;&#10;描述已自动生成">
            <a:extLst>
              <a:ext uri="{FF2B5EF4-FFF2-40B4-BE49-F238E27FC236}">
                <a16:creationId xmlns:a16="http://schemas.microsoft.com/office/drawing/2014/main" id="{1D6EE5B9-8840-C540-9229-9BEDD3A4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1" y="1303518"/>
            <a:ext cx="2400300" cy="77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2A583-526E-5E4E-AE71-7EA0FCAB4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1" y="1379598"/>
            <a:ext cx="1866900" cy="533400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AF7D709E-AD94-8D40-BA6B-CA7249E5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134" y="2342064"/>
            <a:ext cx="3588743" cy="2005084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C37EFA52-F0E0-6C4B-B00C-DB43EDB72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857" y="2402024"/>
            <a:ext cx="2800372" cy="18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4326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 Time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Complexity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818180" y="1772856"/>
            <a:ext cx="750764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measure: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basic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required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by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EFFD23-0D35-124A-B362-C1197E986FAD}"/>
              </a:ext>
            </a:extLst>
          </p:cNvPr>
          <p:cNvSpPr/>
          <p:nvPr/>
        </p:nvSpPr>
        <p:spPr>
          <a:xfrm>
            <a:off x="818180" y="4049907"/>
            <a:ext cx="750764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compare: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880E09FB-BC8B-DD4B-B17F-5D7445A22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05" y="4659041"/>
            <a:ext cx="2523441" cy="774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5279906-50FB-4D4B-98D0-0F29E26CB059}"/>
              </a:ext>
            </a:extLst>
          </p:cNvPr>
          <p:cNvSpPr/>
          <p:nvPr/>
        </p:nvSpPr>
        <p:spPr>
          <a:xfrm>
            <a:off x="1141188" y="4807864"/>
            <a:ext cx="503282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growth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ratios</a:t>
            </a:r>
            <a:endParaRPr lang="zh-CN" altLang="en-US" sz="25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B2F378-3D0B-4446-89DE-FCABDD0F9126}"/>
              </a:ext>
            </a:extLst>
          </p:cNvPr>
          <p:cNvSpPr/>
          <p:nvPr/>
        </p:nvSpPr>
        <p:spPr>
          <a:xfrm>
            <a:off x="4236335" y="2465409"/>
            <a:ext cx="2852077" cy="8576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9482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Word-RAM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818180" y="1466799"/>
            <a:ext cx="750764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Basic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operations: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Access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arbitrary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location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Word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(addition,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read/write)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DF753D-76F1-9344-8ED7-10CD90DD42B2}"/>
              </a:ext>
            </a:extLst>
          </p:cNvPr>
          <p:cNvSpPr/>
          <p:nvPr/>
        </p:nvSpPr>
        <p:spPr>
          <a:xfrm>
            <a:off x="818180" y="2931322"/>
            <a:ext cx="750764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graph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with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vertices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Identify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vertex: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bits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(usually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assume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that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these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bits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can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fit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into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word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Comparing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local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two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vertices: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2A1C6D-8F18-0344-8221-41DF1180A110}"/>
              </a:ext>
            </a:extLst>
          </p:cNvPr>
          <p:cNvSpPr/>
          <p:nvPr/>
        </p:nvSpPr>
        <p:spPr>
          <a:xfrm>
            <a:off x="818180" y="4816656"/>
            <a:ext cx="750764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binary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search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O(log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word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word-RAM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model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Turing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machine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(with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one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dimensional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tape):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cannot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binary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search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1082700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39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Part I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I</a:t>
            </a:r>
            <a:r>
              <a:rPr 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: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3SUM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Precious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D53943-CC6E-B347-9B35-5F7AAB76DD82}"/>
              </a:ext>
            </a:extLst>
          </p:cNvPr>
          <p:cNvSpPr txBox="1">
            <a:spLocks/>
          </p:cNvSpPr>
          <p:nvPr/>
        </p:nvSpPr>
        <p:spPr>
          <a:xfrm>
            <a:off x="1292633" y="2101305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 err="1">
                <a:latin typeface="Comic Sans MS" panose="030F0902030302020204" pitchFamily="66" charset="0"/>
              </a:rPr>
              <a:t>一寸光阴一寸金</a:t>
            </a:r>
            <a:r>
              <a:rPr lang="en-US" altLang="zh-CN" sz="3500" dirty="0">
                <a:latin typeface="Comic Sans MS" panose="030F0902030302020204" pitchFamily="66" charset="0"/>
              </a:rPr>
              <a:t>,</a:t>
            </a:r>
            <a:r>
              <a:rPr lang="zh-CN" altLang="en-US" sz="3500" dirty="0">
                <a:latin typeface="Comic Sans MS" panose="030F0902030302020204" pitchFamily="66" charset="0"/>
              </a:rPr>
              <a:t> 寸金难买寸光阴</a:t>
            </a:r>
            <a:endParaRPr lang="en-US" sz="3500" dirty="0">
              <a:latin typeface="Comic Sans MS" panose="030F09020303020202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98AE77-5CD6-724C-8B37-F9C3A53D04CD}"/>
              </a:ext>
            </a:extLst>
          </p:cNvPr>
          <p:cNvSpPr/>
          <p:nvPr/>
        </p:nvSpPr>
        <p:spPr>
          <a:xfrm>
            <a:off x="1370453" y="4162824"/>
            <a:ext cx="67217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00" dirty="0">
                <a:solidFill>
                  <a:srgbClr val="C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rPr>
              <a:t>time is more precious than gold</a:t>
            </a:r>
            <a:endParaRPr lang="zh-CN" alt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97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Today’s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Problem: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3SUM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624752" y="1997839"/>
            <a:ext cx="7894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 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c</a:t>
            </a: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determine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if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there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are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902030302020204" pitchFamily="66" charset="0"/>
              </a:rPr>
              <a:t>i,j,k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 err="1">
                <a:latin typeface="Comic Sans MS" panose="030F0902030302020204" pitchFamily="66" charset="0"/>
              </a:rPr>
              <a:t>s.t.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</a:t>
            </a: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                     </a:t>
            </a:r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               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i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902030302020204" pitchFamily="66" charset="0"/>
              </a:rPr>
              <a:t>j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9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c</a:t>
            </a:r>
            <a:endParaRPr kumimoji="1" lang="zh-CN" altLang="en-US" sz="3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6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手机屏幕截图&#10;&#10;描述已自动生成">
            <a:extLst>
              <a:ext uri="{FF2B5EF4-FFF2-40B4-BE49-F238E27FC236}">
                <a16:creationId xmlns:a16="http://schemas.microsoft.com/office/drawing/2014/main" id="{DAF88A16-0B62-0843-A9A8-69B7AC4F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80" y="2661521"/>
            <a:ext cx="3886025" cy="2017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Attempt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1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0C4013-FEA5-564E-B1D5-D796F2395BEA}"/>
              </a:ext>
            </a:extLst>
          </p:cNvPr>
          <p:cNvSpPr/>
          <p:nvPr/>
        </p:nvSpPr>
        <p:spPr>
          <a:xfrm>
            <a:off x="1457567" y="1908395"/>
            <a:ext cx="6428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Enumerate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all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triples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check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whether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its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sum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is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9A7F-5F6D-0642-AB99-03B275201AAB}"/>
              </a:ext>
            </a:extLst>
          </p:cNvPr>
          <p:cNvSpPr/>
          <p:nvPr/>
        </p:nvSpPr>
        <p:spPr>
          <a:xfrm>
            <a:off x="1632379" y="5294984"/>
            <a:ext cx="1773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Correctness?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54F027-6E98-9344-9C76-E546A6897F6D}"/>
              </a:ext>
            </a:extLst>
          </p:cNvPr>
          <p:cNvSpPr/>
          <p:nvPr/>
        </p:nvSpPr>
        <p:spPr>
          <a:xfrm>
            <a:off x="5068341" y="5294984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Efficiency?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433086-8EE0-B54B-9705-8E357308A7CD}"/>
              </a:ext>
            </a:extLst>
          </p:cNvPr>
          <p:cNvSpPr/>
          <p:nvPr/>
        </p:nvSpPr>
        <p:spPr>
          <a:xfrm>
            <a:off x="6991581" y="531037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baseline="30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zh-CN" altLang="en-US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1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手机屏幕截图&#10;&#10;描述已自动生成">
            <a:extLst>
              <a:ext uri="{FF2B5EF4-FFF2-40B4-BE49-F238E27FC236}">
                <a16:creationId xmlns:a16="http://schemas.microsoft.com/office/drawing/2014/main" id="{DAF88A16-0B62-0843-A9A8-69B7AC4F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71" y="2132917"/>
            <a:ext cx="4947242" cy="2568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Can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We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Do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Better?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97DABFC-ABC2-EB43-8559-08E7CD751559}"/>
              </a:ext>
            </a:extLst>
          </p:cNvPr>
          <p:cNvSpPr/>
          <p:nvPr/>
        </p:nvSpPr>
        <p:spPr>
          <a:xfrm>
            <a:off x="3361760" y="3167423"/>
            <a:ext cx="3865453" cy="10415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4583F2-D026-ED41-8CE4-A54F4C1D8B5F}"/>
              </a:ext>
            </a:extLst>
          </p:cNvPr>
          <p:cNvSpPr/>
          <p:nvPr/>
        </p:nvSpPr>
        <p:spPr>
          <a:xfrm>
            <a:off x="2162871" y="5551186"/>
            <a:ext cx="5609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Checking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whether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c-a[</a:t>
            </a:r>
            <a:r>
              <a:rPr kumimoji="1" lang="en-US" altLang="zh-CN" dirty="0" err="1">
                <a:latin typeface="Comic Sans MS" panose="030F0902030302020204" pitchFamily="66" charset="0"/>
              </a:rPr>
              <a:t>i</a:t>
            </a:r>
            <a:r>
              <a:rPr kumimoji="1" lang="en-US" altLang="zh-CN" dirty="0">
                <a:latin typeface="Comic Sans MS" panose="030F0902030302020204" pitchFamily="66" charset="0"/>
              </a:rPr>
              <a:t>]-a[j]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equals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to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some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a[k]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D3CF95-BE33-AE43-BBAF-802EBD22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678" y="4990459"/>
            <a:ext cx="2168007" cy="314204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BE7B4A4-FB21-E642-805B-05EBF5BD98BA}"/>
              </a:ext>
            </a:extLst>
          </p:cNvPr>
          <p:cNvCxnSpPr/>
          <p:nvPr/>
        </p:nvCxnSpPr>
        <p:spPr>
          <a:xfrm>
            <a:off x="4415665" y="3792071"/>
            <a:ext cx="25905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2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More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Efficient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Checking?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4555B7-34E2-3840-BE46-27B3F6122E18}"/>
              </a:ext>
            </a:extLst>
          </p:cNvPr>
          <p:cNvSpPr/>
          <p:nvPr/>
        </p:nvSpPr>
        <p:spPr>
          <a:xfrm>
            <a:off x="624752" y="2067428"/>
            <a:ext cx="789449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b</a:t>
            </a: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determine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if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there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k,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s.t.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902030302020204" pitchFamily="66" charset="0"/>
              </a:rPr>
              <a:t>k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b</a:t>
            </a:r>
            <a:endParaRPr kumimoji="1" lang="zh-CN" altLang="en-US" sz="2500" dirty="0">
              <a:latin typeface="Comic Sans MS" panose="030F09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E875D6-F232-C44B-A9C4-C03FF019177C}"/>
              </a:ext>
            </a:extLst>
          </p:cNvPr>
          <p:cNvSpPr/>
          <p:nvPr/>
        </p:nvSpPr>
        <p:spPr>
          <a:xfrm>
            <a:off x="987823" y="4381905"/>
            <a:ext cx="6260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Special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Case: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n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 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are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sorted,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 then</a:t>
            </a:r>
            <a:endParaRPr kumimoji="1" lang="en-US" altLang="zh-CN" sz="2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37343C-F812-BB45-9A60-51FE6B56E9DF}"/>
              </a:ext>
            </a:extLst>
          </p:cNvPr>
          <p:cNvSpPr/>
          <p:nvPr/>
        </p:nvSpPr>
        <p:spPr>
          <a:xfrm>
            <a:off x="987823" y="3725054"/>
            <a:ext cx="6260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General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Case: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O(n)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is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necessary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sufficient</a:t>
            </a:r>
            <a:endParaRPr kumimoji="1" lang="en-US" altLang="zh-CN" sz="2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8C4BEC-5495-C742-8F36-D70C649F3E0D}"/>
              </a:ext>
            </a:extLst>
          </p:cNvPr>
          <p:cNvSpPr/>
          <p:nvPr/>
        </p:nvSpPr>
        <p:spPr>
          <a:xfrm>
            <a:off x="2437045" y="5038756"/>
            <a:ext cx="3766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Binary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Search!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O(log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n)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time!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endParaRPr kumimoji="1" lang="en-US" altLang="zh-CN" sz="2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BB5560-07A0-CE47-B884-1C1C0D30FBBC}"/>
              </a:ext>
            </a:extLst>
          </p:cNvPr>
          <p:cNvSpPr/>
          <p:nvPr/>
        </p:nvSpPr>
        <p:spPr>
          <a:xfrm>
            <a:off x="1841289" y="5696470"/>
            <a:ext cx="6260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OK,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let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us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sort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then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do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binary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search.</a:t>
            </a:r>
          </a:p>
        </p:txBody>
      </p:sp>
    </p:spTree>
    <p:extLst>
      <p:ext uri="{BB962C8B-B14F-4D97-AF65-F5344CB8AC3E}">
        <p14:creationId xmlns:p14="http://schemas.microsoft.com/office/powerpoint/2010/main" val="31006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Attempt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2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0C4013-FEA5-564E-B1D5-D796F2395BEA}"/>
              </a:ext>
            </a:extLst>
          </p:cNvPr>
          <p:cNvSpPr/>
          <p:nvPr/>
        </p:nvSpPr>
        <p:spPr>
          <a:xfrm>
            <a:off x="1457567" y="1908395"/>
            <a:ext cx="6891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Enumerate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i,j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check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whether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c-a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-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2000" baseline="-25000" dirty="0" err="1">
                <a:latin typeface="Comic Sans MS" panose="030F0902030302020204" pitchFamily="66" charset="0"/>
              </a:rPr>
              <a:t>j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equals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some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2000" baseline="-25000" dirty="0" err="1">
                <a:latin typeface="Comic Sans MS" panose="030F0902030302020204" pitchFamily="66" charset="0"/>
              </a:rPr>
              <a:t>k</a:t>
            </a:r>
            <a:endParaRPr kumimoji="1" lang="en-US" altLang="zh-CN" sz="2000" baseline="-25000" dirty="0">
              <a:latin typeface="Comic Sans MS" panose="030F0902030302020204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54F027-6E98-9344-9C76-E546A6897F6D}"/>
              </a:ext>
            </a:extLst>
          </p:cNvPr>
          <p:cNvSpPr/>
          <p:nvPr/>
        </p:nvSpPr>
        <p:spPr>
          <a:xfrm>
            <a:off x="1530330" y="5009560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Efficiency?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433086-8EE0-B54B-9705-8E357308A7CD}"/>
              </a:ext>
            </a:extLst>
          </p:cNvPr>
          <p:cNvSpPr/>
          <p:nvPr/>
        </p:nvSpPr>
        <p:spPr>
          <a:xfrm>
            <a:off x="3874689" y="5040338"/>
            <a:ext cx="3732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altLang="zh-CN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38F8094-C596-AD44-9834-DABC2CEF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62" y="2534310"/>
            <a:ext cx="5712739" cy="22992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E2CD55-CDA0-6E43-B32B-3FED8C221CB0}"/>
              </a:ext>
            </a:extLst>
          </p:cNvPr>
          <p:cNvSpPr/>
          <p:nvPr/>
        </p:nvSpPr>
        <p:spPr>
          <a:xfrm>
            <a:off x="2190799" y="3028890"/>
            <a:ext cx="1789530" cy="2521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AB7265-14D7-9F44-9710-8C2B77EF92F5}"/>
              </a:ext>
            </a:extLst>
          </p:cNvPr>
          <p:cNvSpPr/>
          <p:nvPr/>
        </p:nvSpPr>
        <p:spPr>
          <a:xfrm>
            <a:off x="3085564" y="3683343"/>
            <a:ext cx="4337212" cy="2521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5EFE31-85D8-B149-98D8-11389AF11106}"/>
              </a:ext>
            </a:extLst>
          </p:cNvPr>
          <p:cNvSpPr/>
          <p:nvPr/>
        </p:nvSpPr>
        <p:spPr>
          <a:xfrm>
            <a:off x="5198991" y="2911750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E96A2-CB34-5B41-934E-2C437B5C5CBF}"/>
              </a:ext>
            </a:extLst>
          </p:cNvPr>
          <p:cNvSpPr/>
          <p:nvPr/>
        </p:nvSpPr>
        <p:spPr>
          <a:xfrm>
            <a:off x="5254170" y="4161340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O(log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per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checking</a:t>
            </a:r>
            <a:r>
              <a:rPr lang="zh-CN" altLang="en-US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4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6" grpId="0" animBg="1"/>
      <p:bldP spid="15" grpId="0" animBg="1"/>
      <p:bldP spid="1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Can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We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Do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Better?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4583F2-D026-ED41-8CE4-A54F4C1D8B5F}"/>
              </a:ext>
            </a:extLst>
          </p:cNvPr>
          <p:cNvSpPr/>
          <p:nvPr/>
        </p:nvSpPr>
        <p:spPr>
          <a:xfrm>
            <a:off x="2139929" y="5415612"/>
            <a:ext cx="5609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Checking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if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there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are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 err="1">
                <a:latin typeface="Comic Sans MS" panose="030F0902030302020204" pitchFamily="66" charset="0"/>
              </a:rPr>
              <a:t>k,j</a:t>
            </a:r>
            <a:r>
              <a:rPr kumimoji="1" lang="zh-CN" altLang="en-US" dirty="0">
                <a:latin typeface="Comic Sans MS" panose="030F0902030302020204" pitchFamily="66" charset="0"/>
              </a:rPr>
              <a:t>  </a:t>
            </a:r>
            <a:r>
              <a:rPr kumimoji="1" lang="en-US" altLang="zh-CN" dirty="0" err="1">
                <a:latin typeface="Comic Sans MS" panose="030F0902030302020204" pitchFamily="66" charset="0"/>
              </a:rPr>
              <a:t>s.t.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a[j]+a[k]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=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c-a[</a:t>
            </a:r>
            <a:r>
              <a:rPr kumimoji="1" lang="en-US" altLang="zh-CN" dirty="0" err="1">
                <a:latin typeface="Comic Sans MS" panose="030F0902030302020204" pitchFamily="66" charset="0"/>
              </a:rPr>
              <a:t>i</a:t>
            </a:r>
            <a:r>
              <a:rPr kumimoji="1" lang="en-US" altLang="zh-CN" dirty="0">
                <a:latin typeface="Comic Sans MS" panose="030F0902030302020204" pitchFamily="66" charset="0"/>
              </a:rPr>
              <a:t>]</a:t>
            </a:r>
          </a:p>
        </p:txBody>
      </p:sp>
      <p:pic>
        <p:nvPicPr>
          <p:cNvPr id="16" name="图片 15" descr="手机屏幕截图&#10;&#10;描述已自动生成">
            <a:extLst>
              <a:ext uri="{FF2B5EF4-FFF2-40B4-BE49-F238E27FC236}">
                <a16:creationId xmlns:a16="http://schemas.microsoft.com/office/drawing/2014/main" id="{F7821AB3-2657-6B4E-99F3-2FA2159A6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58" y="2276272"/>
            <a:ext cx="4671115" cy="2425074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FC655E4C-D40F-5840-856B-7EAA1FF38AC2}"/>
              </a:ext>
            </a:extLst>
          </p:cNvPr>
          <p:cNvSpPr/>
          <p:nvPr/>
        </p:nvSpPr>
        <p:spPr>
          <a:xfrm>
            <a:off x="2685328" y="2990291"/>
            <a:ext cx="4541886" cy="121863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08EDEB1-5951-A540-93D8-E8A7D0A8DDCF}"/>
              </a:ext>
            </a:extLst>
          </p:cNvPr>
          <p:cNvCxnSpPr>
            <a:cxnSpLocks/>
          </p:cNvCxnSpPr>
          <p:nvPr/>
        </p:nvCxnSpPr>
        <p:spPr>
          <a:xfrm>
            <a:off x="4415665" y="3792071"/>
            <a:ext cx="25905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39902C6-E1BE-D64A-80F6-73414C9C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473" y="4873813"/>
            <a:ext cx="202448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More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Efficient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Checking?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4555B7-34E2-3840-BE46-27B3F6122E18}"/>
              </a:ext>
            </a:extLst>
          </p:cNvPr>
          <p:cNvSpPr/>
          <p:nvPr/>
        </p:nvSpPr>
        <p:spPr>
          <a:xfrm>
            <a:off x="624752" y="2067428"/>
            <a:ext cx="789449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b</a:t>
            </a: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determine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if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there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are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j,k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s.t.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902030302020204" pitchFamily="66" charset="0"/>
              </a:rPr>
              <a:t>j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9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b</a:t>
            </a:r>
            <a:endParaRPr kumimoji="1" lang="zh-CN" altLang="en-US" sz="2500" dirty="0">
              <a:latin typeface="Comic Sans MS" panose="030F09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E875D6-F232-C44B-A9C4-C03FF019177C}"/>
              </a:ext>
            </a:extLst>
          </p:cNvPr>
          <p:cNvSpPr/>
          <p:nvPr/>
        </p:nvSpPr>
        <p:spPr>
          <a:xfrm>
            <a:off x="2843070" y="3832195"/>
            <a:ext cx="29646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2SUM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Problem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9489F-311D-A94D-A4AF-9C6B814412BE}"/>
              </a:ext>
            </a:extLst>
          </p:cNvPr>
          <p:cNvSpPr/>
          <p:nvPr/>
        </p:nvSpPr>
        <p:spPr>
          <a:xfrm>
            <a:off x="875113" y="4588994"/>
            <a:ext cx="75932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When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sorted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can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be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solved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O(n)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</a:t>
            </a:r>
            <a:endParaRPr kumimoji="1" lang="en-US" altLang="zh-CN" sz="25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FDD132F-98D8-FB4A-A88E-F700DB07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04" y="2501905"/>
            <a:ext cx="5010431" cy="2058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Attempt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3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0C4013-FEA5-564E-B1D5-D796F2395BEA}"/>
              </a:ext>
            </a:extLst>
          </p:cNvPr>
          <p:cNvSpPr/>
          <p:nvPr/>
        </p:nvSpPr>
        <p:spPr>
          <a:xfrm>
            <a:off x="1134453" y="1860812"/>
            <a:ext cx="6627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Enumerate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check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whether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c-a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equals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some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2000" baseline="-25000" dirty="0" err="1">
                <a:latin typeface="Comic Sans MS" panose="030F0902030302020204" pitchFamily="66" charset="0"/>
              </a:rPr>
              <a:t>j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a</a:t>
            </a:r>
            <a:r>
              <a:rPr kumimoji="1" lang="en-US" altLang="zh-CN" sz="2000" baseline="-25000" dirty="0" err="1">
                <a:latin typeface="Comic Sans MS" panose="030F0902030302020204" pitchFamily="66" charset="0"/>
              </a:rPr>
              <a:t>k</a:t>
            </a:r>
            <a:endParaRPr kumimoji="1" lang="en-US" altLang="zh-CN" sz="2000" baseline="-25000" dirty="0">
              <a:latin typeface="Comic Sans MS" panose="030F0902030302020204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54F027-6E98-9344-9C76-E546A6897F6D}"/>
              </a:ext>
            </a:extLst>
          </p:cNvPr>
          <p:cNvSpPr/>
          <p:nvPr/>
        </p:nvSpPr>
        <p:spPr>
          <a:xfrm>
            <a:off x="1530330" y="5009560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Efficiency?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433086-8EE0-B54B-9705-8E357308A7CD}"/>
              </a:ext>
            </a:extLst>
          </p:cNvPr>
          <p:cNvSpPr/>
          <p:nvPr/>
        </p:nvSpPr>
        <p:spPr>
          <a:xfrm>
            <a:off x="4394366" y="5003336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altLang="zh-CN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zh-CN" altLang="en-US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2CD55-CDA0-6E43-B32B-3FED8C221CB0}"/>
              </a:ext>
            </a:extLst>
          </p:cNvPr>
          <p:cNvSpPr/>
          <p:nvPr/>
        </p:nvSpPr>
        <p:spPr>
          <a:xfrm>
            <a:off x="2361235" y="2982922"/>
            <a:ext cx="1845661" cy="2552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AB7265-14D7-9F44-9710-8C2B77EF92F5}"/>
              </a:ext>
            </a:extLst>
          </p:cNvPr>
          <p:cNvSpPr/>
          <p:nvPr/>
        </p:nvSpPr>
        <p:spPr>
          <a:xfrm>
            <a:off x="3214628" y="3462688"/>
            <a:ext cx="3394516" cy="2981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5EFE31-85D8-B149-98D8-11389AF11106}"/>
              </a:ext>
            </a:extLst>
          </p:cNvPr>
          <p:cNvSpPr/>
          <p:nvPr/>
        </p:nvSpPr>
        <p:spPr>
          <a:xfrm>
            <a:off x="5198991" y="2911750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E96A2-CB34-5B41-934E-2C437B5C5CBF}"/>
              </a:ext>
            </a:extLst>
          </p:cNvPr>
          <p:cNvSpPr/>
          <p:nvPr/>
        </p:nvSpPr>
        <p:spPr>
          <a:xfrm>
            <a:off x="5371474" y="4155794"/>
            <a:ext cx="151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per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1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6" grpId="0" animBg="1"/>
      <p:bldP spid="15" grpId="0" animBg="1"/>
      <p:bldP spid="1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2SUM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Algorithm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5718455-1592-7D45-B2D6-72713066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31" y="1811934"/>
            <a:ext cx="5470163" cy="1130239"/>
          </a:xfrm>
          <a:prstGeom prst="rect">
            <a:avLst/>
          </a:prstGeom>
        </p:spPr>
      </p:pic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D598938B-42AB-D84F-A5BC-6DE88100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82" y="2942173"/>
            <a:ext cx="8792618" cy="2806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2914A9-90BA-4C47-BF3F-2AF56A31B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82" y="5707067"/>
            <a:ext cx="2971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5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Time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Complexity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O(n)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5718455-1592-7D45-B2D6-72713066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31" y="1811934"/>
            <a:ext cx="5470163" cy="1130239"/>
          </a:xfrm>
          <a:prstGeom prst="rect">
            <a:avLst/>
          </a:prstGeom>
        </p:spPr>
      </p:pic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D598938B-42AB-D84F-A5BC-6DE88100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82" y="2942173"/>
            <a:ext cx="8792618" cy="2806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2914A9-90BA-4C47-BF3F-2AF56A31B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82" y="5707067"/>
            <a:ext cx="2971800" cy="482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CF1ADA-C98B-9B42-AD1E-58C1627551F1}"/>
              </a:ext>
            </a:extLst>
          </p:cNvPr>
          <p:cNvSpPr/>
          <p:nvPr/>
        </p:nvSpPr>
        <p:spPr>
          <a:xfrm>
            <a:off x="4902395" y="3808484"/>
            <a:ext cx="4530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R-L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decreases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by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1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in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each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iteration</a:t>
            </a:r>
            <a:r>
              <a:rPr kumimoji="1" lang="zh-CN" altLang="en-US" dirty="0">
                <a:latin typeface="Comic Sans MS" panose="030F0902030302020204" pitchFamily="66" charset="0"/>
              </a:rPr>
              <a:t>  </a:t>
            </a:r>
            <a:endParaRPr kumimoji="1" lang="en-US" altLang="zh-CN" baseline="-25000" dirty="0">
              <a:latin typeface="Comic Sans MS" panose="030F09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7D166-6987-8A45-B589-3F4F2AC2EAE5}"/>
              </a:ext>
            </a:extLst>
          </p:cNvPr>
          <p:cNvSpPr/>
          <p:nvPr/>
        </p:nvSpPr>
        <p:spPr>
          <a:xfrm>
            <a:off x="1331088" y="4576828"/>
            <a:ext cx="7349925" cy="934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EA91CF-F7B0-1943-A503-B01BBDEB2144}"/>
              </a:ext>
            </a:extLst>
          </p:cNvPr>
          <p:cNvSpPr/>
          <p:nvPr/>
        </p:nvSpPr>
        <p:spPr>
          <a:xfrm>
            <a:off x="2088205" y="6200750"/>
            <a:ext cx="4530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Algorithm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will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stop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within</a:t>
            </a:r>
            <a:r>
              <a:rPr kumimoji="1" lang="zh-CN" altLang="en-US" dirty="0">
                <a:latin typeface="Comic Sans MS" panose="030F0902030302020204" pitchFamily="66" charset="0"/>
              </a:rPr>
              <a:t>  </a:t>
            </a:r>
            <a:r>
              <a:rPr kumimoji="1" lang="en-US" altLang="zh-CN" dirty="0">
                <a:latin typeface="Comic Sans MS" panose="030F0902030302020204" pitchFamily="66" charset="0"/>
              </a:rPr>
              <a:t>n-1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iterations</a:t>
            </a:r>
            <a:endParaRPr kumimoji="1" lang="en-US" altLang="zh-CN" baseline="-25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Precious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9340EB-2EC9-5044-9CC5-C2947C716F0E}"/>
              </a:ext>
            </a:extLst>
          </p:cNvPr>
          <p:cNvSpPr txBox="1">
            <a:spLocks/>
          </p:cNvSpPr>
          <p:nvPr/>
        </p:nvSpPr>
        <p:spPr>
          <a:xfrm>
            <a:off x="1667242" y="2017819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500" dirty="0">
                <a:latin typeface="Comic Sans MS" panose="030F0902030302020204" pitchFamily="66" charset="0"/>
              </a:rPr>
              <a:t>Solve</a:t>
            </a:r>
            <a:r>
              <a:rPr lang="zh-CN" altLang="en-US" sz="3500" dirty="0">
                <a:latin typeface="Comic Sans MS" panose="030F0902030302020204" pitchFamily="66" charset="0"/>
              </a:rPr>
              <a:t> </a:t>
            </a:r>
            <a:r>
              <a:rPr lang="en-US" altLang="zh-CN" sz="3500" dirty="0">
                <a:latin typeface="Comic Sans MS" panose="030F0902030302020204" pitchFamily="66" charset="0"/>
              </a:rPr>
              <a:t>problems</a:t>
            </a:r>
            <a:endParaRPr lang="en-US" sz="35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12F391-3150-854F-90B5-19C518BD4442}"/>
              </a:ext>
            </a:extLst>
          </p:cNvPr>
          <p:cNvSpPr txBox="1">
            <a:spLocks/>
          </p:cNvSpPr>
          <p:nvPr/>
        </p:nvSpPr>
        <p:spPr>
          <a:xfrm>
            <a:off x="4976182" y="1910981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rgbClr val="C00000"/>
                </a:solidFill>
                <a:latin typeface="Comic Sans MS" panose="030F0902030302020204" pitchFamily="66" charset="0"/>
              </a:rPr>
              <a:t>efficiently!</a:t>
            </a:r>
            <a:endParaRPr lang="en-US" sz="4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CCC381-5DB1-6E48-A367-9122B3EB04C4}"/>
              </a:ext>
            </a:extLst>
          </p:cNvPr>
          <p:cNvSpPr txBox="1">
            <a:spLocks/>
          </p:cNvSpPr>
          <p:nvPr/>
        </p:nvSpPr>
        <p:spPr>
          <a:xfrm>
            <a:off x="1023978" y="3728382"/>
            <a:ext cx="7096043" cy="129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dirty="0">
                <a:latin typeface="Comic Sans MS" panose="030F0902030302020204" pitchFamily="66" charset="0"/>
              </a:rPr>
              <a:t>How</a:t>
            </a:r>
            <a:r>
              <a:rPr lang="zh-CN" altLang="en-US" sz="3500" dirty="0">
                <a:latin typeface="Comic Sans MS" panose="030F0902030302020204" pitchFamily="66" charset="0"/>
              </a:rPr>
              <a:t> </a:t>
            </a:r>
            <a:r>
              <a:rPr lang="en-US" altLang="zh-CN" sz="3500" dirty="0">
                <a:latin typeface="Comic Sans MS" panose="030F0902030302020204" pitchFamily="66" charset="0"/>
              </a:rPr>
              <a:t>to</a:t>
            </a:r>
            <a:r>
              <a:rPr lang="zh-CN" altLang="en-US" sz="3500" dirty="0">
                <a:latin typeface="Comic Sans MS" panose="030F0902030302020204" pitchFamily="66" charset="0"/>
              </a:rPr>
              <a:t> </a:t>
            </a:r>
            <a:r>
              <a:rPr lang="en-US" altLang="zh-CN" sz="3700" dirty="0">
                <a:solidFill>
                  <a:srgbClr val="C00000"/>
                </a:solidFill>
                <a:latin typeface="Comic Sans MS" panose="030F0902030302020204" pitchFamily="66" charset="0"/>
              </a:rPr>
              <a:t>measure</a:t>
            </a:r>
            <a:r>
              <a:rPr lang="zh-CN" altLang="en-US" sz="3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500" dirty="0">
                <a:latin typeface="Comic Sans MS" panose="030F0902030302020204" pitchFamily="66" charset="0"/>
              </a:rPr>
              <a:t>and</a:t>
            </a:r>
            <a:r>
              <a:rPr lang="zh-CN" altLang="en-US" sz="3500" dirty="0">
                <a:latin typeface="Comic Sans MS" panose="030F0902030302020204" pitchFamily="66" charset="0"/>
              </a:rPr>
              <a:t> </a:t>
            </a:r>
            <a:r>
              <a:rPr lang="en-US" altLang="zh-CN" sz="3700" dirty="0">
                <a:solidFill>
                  <a:srgbClr val="C00000"/>
                </a:solidFill>
                <a:latin typeface="Comic Sans MS" panose="030F0902030302020204" pitchFamily="66" charset="0"/>
              </a:rPr>
              <a:t>compare</a:t>
            </a:r>
            <a:r>
              <a:rPr lang="zh-CN" altLang="en-US" sz="3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endParaRPr lang="en-US" altLang="zh-CN" sz="3500" dirty="0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r>
              <a:rPr lang="en-US" altLang="zh-CN" sz="3500" dirty="0">
                <a:latin typeface="Comic Sans MS" panose="030F0902030302020204" pitchFamily="66" charset="0"/>
              </a:rPr>
              <a:t>efficiency</a:t>
            </a:r>
            <a:r>
              <a:rPr lang="zh-CN" altLang="en-US" sz="3500" dirty="0">
                <a:latin typeface="Comic Sans MS" panose="030F0902030302020204" pitchFamily="66" charset="0"/>
              </a:rPr>
              <a:t> </a:t>
            </a:r>
            <a:r>
              <a:rPr lang="en-US" altLang="zh-CN" sz="3500" dirty="0">
                <a:latin typeface="Comic Sans MS" panose="030F0902030302020204" pitchFamily="66" charset="0"/>
              </a:rPr>
              <a:t>(of</a:t>
            </a:r>
            <a:r>
              <a:rPr lang="zh-CN" altLang="en-US" sz="3500" dirty="0">
                <a:latin typeface="Comic Sans MS" panose="030F0902030302020204" pitchFamily="66" charset="0"/>
              </a:rPr>
              <a:t> </a:t>
            </a:r>
            <a:r>
              <a:rPr lang="en-US" altLang="zh-CN" sz="3500" dirty="0">
                <a:latin typeface="Comic Sans MS" panose="030F0902030302020204" pitchFamily="66" charset="0"/>
              </a:rPr>
              <a:t>algorithms)?</a:t>
            </a:r>
            <a:r>
              <a:rPr lang="zh-CN" altLang="en-US" sz="3500" dirty="0">
                <a:latin typeface="Comic Sans MS" panose="030F0902030302020204" pitchFamily="66" charset="0"/>
              </a:rPr>
              <a:t> </a:t>
            </a:r>
            <a:endParaRPr lang="en-US" sz="35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6717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Correctness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71548C6E-37CA-FA49-BADF-3F2558F5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7" y="2068664"/>
            <a:ext cx="8156829" cy="34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7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Can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We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Do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Better?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1EEC8172-A36D-D344-8574-8493864DF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" y="1811934"/>
            <a:ext cx="8743000" cy="2646482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1C4621B5-3413-0141-9FAD-5D3218F29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" y="4666469"/>
            <a:ext cx="8743000" cy="12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Summary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9A1AAA-AEC6-5543-B82C-4BA7CF8C1901}"/>
              </a:ext>
            </a:extLst>
          </p:cNvPr>
          <p:cNvSpPr/>
          <p:nvPr/>
        </p:nvSpPr>
        <p:spPr>
          <a:xfrm>
            <a:off x="951201" y="2377258"/>
            <a:ext cx="70861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Asymptotic Time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Complexity</a:t>
            </a:r>
          </a:p>
          <a:p>
            <a:pPr algn="ctr"/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(simplify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compare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using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big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notation)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6EA30-A9E6-714A-AF9B-DBB0B367EBF1}"/>
              </a:ext>
            </a:extLst>
          </p:cNvPr>
          <p:cNvSpPr/>
          <p:nvPr/>
        </p:nvSpPr>
        <p:spPr>
          <a:xfrm>
            <a:off x="1141929" y="4132611"/>
            <a:ext cx="6693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3-SUM</a:t>
            </a:r>
          </a:p>
          <a:p>
            <a:pPr algn="ctr"/>
            <a:r>
              <a:rPr kumimoji="1" lang="zh-CN" altLang="en-US" sz="2000" dirty="0">
                <a:latin typeface="Comic Sans MS" panose="030F0902030302020204" pitchFamily="66" charset="0"/>
              </a:rPr>
              <a:t> 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(reduce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to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searching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or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sum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on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sorted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array)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endParaRPr kumimoji="1" lang="en-US" altLang="zh-CN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674" y="2711237"/>
            <a:ext cx="7059641" cy="12186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Part I: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Time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Complexity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5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Measure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Efficiency?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4D7DFC-47BA-A147-A1B3-157E9C72188C}"/>
              </a:ext>
            </a:extLst>
          </p:cNvPr>
          <p:cNvSpPr/>
          <p:nvPr/>
        </p:nvSpPr>
        <p:spPr>
          <a:xfrm>
            <a:off x="509994" y="1852907"/>
            <a:ext cx="83458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basic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required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by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CE48EC-AD96-EA41-B6FE-824EA51F894E}"/>
              </a:ext>
            </a:extLst>
          </p:cNvPr>
          <p:cNvSpPr/>
          <p:nvPr/>
        </p:nvSpPr>
        <p:spPr>
          <a:xfrm>
            <a:off x="496637" y="2674318"/>
            <a:ext cx="83063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e.g.,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exact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comparisons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sort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numbers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772ACF-31D2-554F-B006-A5F0F8AD0587}"/>
              </a:ext>
            </a:extLst>
          </p:cNvPr>
          <p:cNvSpPr/>
          <p:nvPr/>
        </p:nvSpPr>
        <p:spPr>
          <a:xfrm>
            <a:off x="969715" y="3630233"/>
            <a:ext cx="75076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1: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altLang="zh-CN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C51B23-CCFF-8748-AAEC-50FD76A8FDB9}"/>
              </a:ext>
            </a:extLst>
          </p:cNvPr>
          <p:cNvSpPr/>
          <p:nvPr/>
        </p:nvSpPr>
        <p:spPr>
          <a:xfrm>
            <a:off x="929075" y="4317141"/>
            <a:ext cx="75076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2: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10nlogn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53226F-BBF9-4E41-95CC-B5633C294170}"/>
              </a:ext>
            </a:extLst>
          </p:cNvPr>
          <p:cNvSpPr/>
          <p:nvPr/>
        </p:nvSpPr>
        <p:spPr>
          <a:xfrm>
            <a:off x="969715" y="4975341"/>
            <a:ext cx="30540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3: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100n</a:t>
            </a:r>
          </a:p>
        </p:txBody>
      </p:sp>
    </p:spTree>
    <p:extLst>
      <p:ext uri="{BB962C8B-B14F-4D97-AF65-F5344CB8AC3E}">
        <p14:creationId xmlns:p14="http://schemas.microsoft.com/office/powerpoint/2010/main" val="78330403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Compare?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[0,30]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91137DBA-DD17-024F-9A3D-817A29C8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3" y="1998750"/>
            <a:ext cx="5914418" cy="31292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300167-1D78-AB48-9944-C7003E98EEB5}"/>
              </a:ext>
            </a:extLst>
          </p:cNvPr>
          <p:cNvSpPr/>
          <p:nvPr/>
        </p:nvSpPr>
        <p:spPr>
          <a:xfrm>
            <a:off x="1583171" y="5441141"/>
            <a:ext cx="5407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altLang="zh-CN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leading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4292400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Compare?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[0,60]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2BCD11-DF64-7F4C-BE7F-A0B587CD88A8}"/>
              </a:ext>
            </a:extLst>
          </p:cNvPr>
          <p:cNvSpPr/>
          <p:nvPr/>
        </p:nvSpPr>
        <p:spPr>
          <a:xfrm>
            <a:off x="1788531" y="5419413"/>
            <a:ext cx="58210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10nlogn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surpasses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altLang="zh-CN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</a:p>
        </p:txBody>
      </p:sp>
      <p:pic>
        <p:nvPicPr>
          <p:cNvPr id="6" name="图片 10" descr="图片包含 游戏机&#10;&#10;描述已自动生成">
            <a:extLst>
              <a:ext uri="{FF2B5EF4-FFF2-40B4-BE49-F238E27FC236}">
                <a16:creationId xmlns:a16="http://schemas.microsoft.com/office/drawing/2014/main" id="{17DADD96-A5A9-264A-A12B-9BAE45F6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60" y="2105993"/>
            <a:ext cx="6828816" cy="30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0619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Compare?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[0,120]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650482-33B2-0C43-9DFF-A33FDB4CBEE5}"/>
              </a:ext>
            </a:extLst>
          </p:cNvPr>
          <p:cNvSpPr/>
          <p:nvPr/>
        </p:nvSpPr>
        <p:spPr>
          <a:xfrm>
            <a:off x="1661472" y="5201405"/>
            <a:ext cx="582105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100n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surpasses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altLang="zh-CN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but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10nlogn is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still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leading</a:t>
            </a:r>
          </a:p>
        </p:txBody>
      </p:sp>
      <p:pic>
        <p:nvPicPr>
          <p:cNvPr id="5" name="图片 2" descr="手机屏幕截图&#10;&#10;描述已自动生成">
            <a:extLst>
              <a:ext uri="{FF2B5EF4-FFF2-40B4-BE49-F238E27FC236}">
                <a16:creationId xmlns:a16="http://schemas.microsoft.com/office/drawing/2014/main" id="{E2F40C8A-8664-1B46-8267-4003DCD1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31" y="2105993"/>
            <a:ext cx="6743700" cy="30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53670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Standard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Practice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62B3C-241A-7A4F-ACEE-25491D224867}"/>
              </a:ext>
            </a:extLst>
          </p:cNvPr>
          <p:cNvSpPr/>
          <p:nvPr/>
        </p:nvSpPr>
        <p:spPr>
          <a:xfrm>
            <a:off x="3136775" y="1629980"/>
            <a:ext cx="26852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500" dirty="0">
                <a:latin typeface="Comic Sans MS"/>
                <a:ea typeface="Comic Sans MS"/>
                <a:cs typeface="Comic Sans MS"/>
                <a:sym typeface="Comic Sans MS"/>
              </a:rPr>
              <a:t>THINK</a:t>
            </a:r>
            <a:r>
              <a:rPr lang="zh-CN" altLang="en-US" sz="3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latin typeface="Comic Sans MS"/>
                <a:ea typeface="Comic Sans MS"/>
                <a:cs typeface="Comic Sans MS"/>
                <a:sym typeface="Comic Sans MS"/>
              </a:rPr>
              <a:t>BIG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BC4333-C64C-FC47-B137-961BD9F09801}"/>
              </a:ext>
            </a:extLst>
          </p:cNvPr>
          <p:cNvSpPr/>
          <p:nvPr/>
        </p:nvSpPr>
        <p:spPr>
          <a:xfrm>
            <a:off x="949158" y="2974108"/>
            <a:ext cx="773764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Imagine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what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happens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when</a:t>
            </a: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tends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infinity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22F105-C984-0D49-AEAC-9B685ED8AF46}"/>
              </a:ext>
            </a:extLst>
          </p:cNvPr>
          <p:cNvSpPr/>
          <p:nvPr/>
        </p:nvSpPr>
        <p:spPr>
          <a:xfrm>
            <a:off x="2199188" y="4765828"/>
            <a:ext cx="53012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grows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392032469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6604</TotalTime>
  <Words>741</Words>
  <Application>Microsoft Macintosh PowerPoint</Application>
  <PresentationFormat>On-screen Show (4:3)</PresentationFormat>
  <Paragraphs>161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Microsoft YaHei</vt:lpstr>
      <vt:lpstr>宋体</vt:lpstr>
      <vt:lpstr>Arial</vt:lpstr>
      <vt:lpstr>Calibri</vt:lpstr>
      <vt:lpstr>Cambria Math</vt:lpstr>
      <vt:lpstr>Comic Sans MS</vt:lpstr>
      <vt:lpstr>Office Theme</vt:lpstr>
      <vt:lpstr>PowerPoint Presentation</vt:lpstr>
      <vt:lpstr>Time is Precious</vt:lpstr>
      <vt:lpstr>Time is Precious</vt:lpstr>
      <vt:lpstr>Part I: Time Complexity</vt:lpstr>
      <vt:lpstr>How to Measure Efficiency?</vt:lpstr>
      <vt:lpstr>How to Compare? [0,30]  </vt:lpstr>
      <vt:lpstr>How to Compare? [0,60]</vt:lpstr>
      <vt:lpstr>How to Compare? [0,120] </vt:lpstr>
      <vt:lpstr>The Standard Practice </vt:lpstr>
      <vt:lpstr>Comparing Asymptotic Growth Ratios</vt:lpstr>
      <vt:lpstr>Alternative Definitions</vt:lpstr>
      <vt:lpstr>Asymptotic Analysis</vt:lpstr>
      <vt:lpstr>Some Commonsense Rules</vt:lpstr>
      <vt:lpstr>Asymptotic Comparisons</vt:lpstr>
      <vt:lpstr>Tricky Ones</vt:lpstr>
      <vt:lpstr>Challenging Ones</vt:lpstr>
      <vt:lpstr>Asymptotic Time Complexity</vt:lpstr>
      <vt:lpstr>The Word-RAM Model</vt:lpstr>
      <vt:lpstr>Part II:  3SUM</vt:lpstr>
      <vt:lpstr>Today’s Problem:  3SUM</vt:lpstr>
      <vt:lpstr>Attempt 1</vt:lpstr>
      <vt:lpstr>Can We Do Better?</vt:lpstr>
      <vt:lpstr>More Efficient Checking?</vt:lpstr>
      <vt:lpstr>Attempt 2</vt:lpstr>
      <vt:lpstr>Can We Do Better?</vt:lpstr>
      <vt:lpstr>More Efficient Checking?</vt:lpstr>
      <vt:lpstr>Attempt 3</vt:lpstr>
      <vt:lpstr>2SUM Algorithm</vt:lpstr>
      <vt:lpstr>Time Complexity O(n)</vt:lpstr>
      <vt:lpstr>Correctness</vt:lpstr>
      <vt:lpstr>Can We Do Better?</vt:lpstr>
      <vt:lpstr>Summary</vt:lpstr>
    </vt:vector>
  </TitlesOfParts>
  <Company>CUHK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Guo</dc:creator>
  <cp:lastModifiedBy>Microsoft Office User</cp:lastModifiedBy>
  <cp:revision>356</cp:revision>
  <cp:lastPrinted>2020-09-14T01:29:55Z</cp:lastPrinted>
  <dcterms:created xsi:type="dcterms:W3CDTF">2018-02-08T20:34:46Z</dcterms:created>
  <dcterms:modified xsi:type="dcterms:W3CDTF">2020-09-16T01:21:15Z</dcterms:modified>
</cp:coreProperties>
</file>