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91" r:id="rId5"/>
    <p:sldId id="693" r:id="rId6"/>
    <p:sldId id="653" r:id="rId7"/>
    <p:sldId id="699" r:id="rId8"/>
    <p:sldId id="700" r:id="rId9"/>
    <p:sldId id="701" r:id="rId10"/>
    <p:sldId id="703" r:id="rId11"/>
    <p:sldId id="702" r:id="rId12"/>
    <p:sldId id="674" r:id="rId13"/>
    <p:sldId id="704" r:id="rId14"/>
    <p:sldId id="707" r:id="rId15"/>
    <p:sldId id="708" r:id="rId16"/>
    <p:sldId id="709" r:id="rId17"/>
    <p:sldId id="689" r:id="rId18"/>
    <p:sldId id="710" r:id="rId19"/>
    <p:sldId id="675" r:id="rId20"/>
    <p:sldId id="711" r:id="rId21"/>
    <p:sldId id="712" r:id="rId22"/>
    <p:sldId id="713" r:id="rId23"/>
    <p:sldId id="688" r:id="rId24"/>
    <p:sldId id="676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63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dfs, and for every unvisitted nodes, run dfs.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Directed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>
                <a:solidFill>
                  <a:srgbClr val="558ED5"/>
                </a:solidFill>
                <a:latin typeface="Comic Sans MS" panose="030F0702030302020204"/>
              </a:rPr>
              <a:t>Graphs</a:t>
            </a:r>
            <a:endParaRPr lang="en-US" altLang="zh-CN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BFS/DFS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Tree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for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Undirected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141928" y="2409585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Parent[v]: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u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when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visited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351775" y="3630125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(v,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Parent[v])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BFS/DFS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tree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141927" y="4850665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still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define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BFS/DFS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tree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similar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way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BFS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Tree: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Undirected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088" y="2086979"/>
            <a:ext cx="4356276" cy="2266783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1293486" y="4628807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non-tree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uv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2701140" y="5482304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dis[u]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dis[v]|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BFS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Tree: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141929" y="451346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non-tree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uv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1874267" y="5080187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dis[u]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dis[v]|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5" name="图片 4" descr="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731" y="1963525"/>
            <a:ext cx="5270500" cy="2425700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874267" y="5646908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dis[u]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dis[v]|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(then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backward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DFS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Tree: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Undirected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678" y="2251022"/>
            <a:ext cx="4301129" cy="2355955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599128" y="5046065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non-tree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are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back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DFS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Tree: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702366" y="522304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“forward”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“cross”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911350"/>
            <a:ext cx="5499100" cy="303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III: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Strongly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Connected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Strongly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Connectivity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716692" y="2254488"/>
            <a:ext cx="7710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direct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graph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04397" y="3579188"/>
            <a:ext cx="7710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whether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strongly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connected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-153750" y="4911311"/>
            <a:ext cx="77106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(i.e.,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pair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nodes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are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each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other)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Natural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Algorithms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61710" y="2411803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pair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nodes,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run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DFS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1" name="矩形 6"/>
          <p:cNvSpPr/>
          <p:nvPr/>
        </p:nvSpPr>
        <p:spPr>
          <a:xfrm>
            <a:off x="3468942" y="3228945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861710" y="3977219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node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run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DFS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468941" y="479436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861710" y="5508293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better?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An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Observation: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b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</a:b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is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strongly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connected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 err="1">
                <a:solidFill>
                  <a:srgbClr val="558ED5"/>
                </a:solidFill>
                <a:latin typeface="Comic Sans MS" panose="030F0702030302020204" pitchFamily="66" charset="0"/>
              </a:rPr>
              <a:t>iff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61710" y="2411803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861709" y="4581254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861708" y="348872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Check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is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reachable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from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every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vertex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v?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905953" y="2823643"/>
            <a:ext cx="8440449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Reverse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direction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(denoted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G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R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905953" y="4073879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Graph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with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Directed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Edges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6"/>
          <p:cNvSpPr/>
          <p:nvPr/>
        </p:nvSpPr>
        <p:spPr>
          <a:xfrm>
            <a:off x="1841843" y="2920232"/>
            <a:ext cx="81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tail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1" name="矩形 6"/>
          <p:cNvSpPr/>
          <p:nvPr/>
        </p:nvSpPr>
        <p:spPr>
          <a:xfrm>
            <a:off x="1844563" y="535516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asymmetric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relation: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one-way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street,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web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links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2249447" y="3454830"/>
            <a:ext cx="1710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6"/>
          <p:cNvSpPr/>
          <p:nvPr/>
        </p:nvSpPr>
        <p:spPr>
          <a:xfrm>
            <a:off x="3552076" y="2858361"/>
            <a:ext cx="81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head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262895" y="2593968"/>
            <a:ext cx="1222420" cy="58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33" idx="2"/>
          </p:cNvCxnSpPr>
          <p:nvPr/>
        </p:nvCxnSpPr>
        <p:spPr>
          <a:xfrm flipV="1">
            <a:off x="5184321" y="3209640"/>
            <a:ext cx="1236774" cy="53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5659066" y="3176842"/>
            <a:ext cx="826249" cy="1265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6701857" y="2649645"/>
            <a:ext cx="1130993" cy="50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96900" y="3271206"/>
            <a:ext cx="1033261" cy="70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421095" y="3031824"/>
            <a:ext cx="285537" cy="3556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6"/>
          <p:cNvSpPr/>
          <p:nvPr/>
        </p:nvSpPr>
        <p:spPr>
          <a:xfrm>
            <a:off x="6279931" y="2177460"/>
            <a:ext cx="2039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outgoing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edges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39" name="矩形 6"/>
          <p:cNvSpPr/>
          <p:nvPr/>
        </p:nvSpPr>
        <p:spPr>
          <a:xfrm>
            <a:off x="5783316" y="4356540"/>
            <a:ext cx="2039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incoming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edges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15" grpId="0"/>
      <p:bldP spid="33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The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Algorithm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 descr="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7" y="2076762"/>
            <a:ext cx="7918705" cy="27044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4946" y="5356989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IV: Directed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Acyclic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558ED5"/>
                </a:solidFill>
                <a:latin typeface="Comic Sans MS" panose="030F0702030302020204" pitchFamily="66" charset="0"/>
              </a:rPr>
              <a:t>Directed</a:t>
            </a:r>
            <a:r>
              <a:rPr lang="zh-CN" altLang="en-US" sz="32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 panose="030F0702030302020204" pitchFamily="66" charset="0"/>
              </a:rPr>
              <a:t>Acyclic</a:t>
            </a:r>
            <a:r>
              <a:rPr lang="zh-CN" altLang="en-US" sz="32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 panose="030F0702030302020204" pitchFamily="66" charset="0"/>
              </a:rPr>
              <a:t>Graphs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75897" y="2337508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directed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graphs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without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directed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cycles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131056" y="5119081"/>
            <a:ext cx="844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modeling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dependency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relations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(e.g.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course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prerequisite)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975" y="3225170"/>
            <a:ext cx="2338835" cy="1406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Topological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Ordering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348896" y="2383674"/>
            <a:ext cx="6446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ordering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vertices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s.t.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go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forward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(e.g.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ordering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taking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courses)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131056" y="5119081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1,2,3,4,5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806" y="3402141"/>
            <a:ext cx="2338835" cy="1406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Topological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Ordering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&amp;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DAG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141927" y="2401056"/>
            <a:ext cx="7410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Proposition: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directed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graph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DAG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only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has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topological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ordering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1141927" y="3698064"/>
            <a:ext cx="74100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“=&gt;”: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topological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ordering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edges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go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forward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         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cycle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                        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62758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Topological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Ordering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of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DAG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141927" y="2401056"/>
            <a:ext cx="7410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Proposition: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directed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graph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DAG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only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has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topological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ordering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1141927" y="3698064"/>
            <a:ext cx="74100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“&lt;=”: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DAG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has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indegree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zero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put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vertex,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remove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v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repeat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5" y="593296"/>
            <a:ext cx="9561095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The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Algorithm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141927" y="2401056"/>
            <a:ext cx="74100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Keep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finding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vertices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degree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zero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put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front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remaining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vertices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1141927" y="4323706"/>
            <a:ext cx="7410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(leave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exercise)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5" y="593296"/>
            <a:ext cx="9561095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An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Alternative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Algorithm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图片 8" descr="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2580774"/>
            <a:ext cx="82423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5" y="593296"/>
            <a:ext cx="9561095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Correctness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图片 5" descr="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41" y="2089330"/>
            <a:ext cx="8516717" cy="3541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5" y="593296"/>
            <a:ext cx="9561095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Time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Complexity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866952" y="2376794"/>
            <a:ext cx="74100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Naïve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implementation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sorting):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66953" y="4267559"/>
            <a:ext cx="74100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Put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vertex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queue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when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finished: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3907" y="3325085"/>
            <a:ext cx="74100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9949" y="5076763"/>
            <a:ext cx="74100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Graph Representations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841" y="3014393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Adjacency Matrix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5330912" y="2998550"/>
            <a:ext cx="27788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Adjacency List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1530339" y="5274123"/>
            <a:ext cx="19985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space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6" name="矩形 2"/>
          <p:cNvSpPr/>
          <p:nvPr/>
        </p:nvSpPr>
        <p:spPr>
          <a:xfrm>
            <a:off x="5383659" y="5269677"/>
            <a:ext cx="22300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space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7" name="矩形 2"/>
          <p:cNvSpPr/>
          <p:nvPr/>
        </p:nvSpPr>
        <p:spPr>
          <a:xfrm>
            <a:off x="6150888" y="1468799"/>
            <a:ext cx="805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n: number of nodes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m: number of edges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4" name="图片 3" descr="图片包含 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113" y="1422393"/>
            <a:ext cx="1790700" cy="1092200"/>
          </a:xfrm>
          <a:prstGeom prst="rect">
            <a:avLst/>
          </a:prstGeom>
        </p:spPr>
      </p:pic>
      <p:pic>
        <p:nvPicPr>
          <p:cNvPr id="6" name="图片 5" descr="图片包含 图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56" y="3764432"/>
            <a:ext cx="1565108" cy="1282876"/>
          </a:xfrm>
          <a:prstGeom prst="rect">
            <a:avLst/>
          </a:prstGeom>
        </p:spPr>
      </p:pic>
      <p:pic>
        <p:nvPicPr>
          <p:cNvPr id="10" name="图片 9" descr="图片包含 文本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06" y="3761442"/>
            <a:ext cx="1485900" cy="1066800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2041834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Directed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Graphs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4484470"/>
            <a:ext cx="83999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Reachability,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Strongly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Connectivity,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Topological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Ordering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286871" y="3190473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Properties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BFS/DFS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Trees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Connectivity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Reachability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457200" y="2170817"/>
            <a:ext cx="7710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direct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graph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V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04397" y="3579188"/>
            <a:ext cx="7710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vertices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863889" y="4903888"/>
            <a:ext cx="7710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(Reachable: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direct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path)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What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Did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Undirected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Graph?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68" y="2963968"/>
            <a:ext cx="4689009" cy="785892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8" y="1794838"/>
            <a:ext cx="4537156" cy="837394"/>
          </a:xfrm>
          <a:prstGeom prst="rect">
            <a:avLst/>
          </a:prstGeom>
        </p:spPr>
      </p:pic>
      <p:pic>
        <p:nvPicPr>
          <p:cNvPr id="8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0" y="4081596"/>
            <a:ext cx="4174875" cy="1445149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288758" y="6050314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about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direct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graph?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DFS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Direct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Graph: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b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Explore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Out-going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Edges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文本, 信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84" y="2001598"/>
            <a:ext cx="7010400" cy="9652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7200" y="3288297"/>
            <a:ext cx="5214352" cy="2420536"/>
            <a:chOff x="473242" y="3240171"/>
            <a:chExt cx="5214352" cy="2420536"/>
          </a:xfrm>
        </p:grpSpPr>
        <p:pic>
          <p:nvPicPr>
            <p:cNvPr id="5" name="图片 4" descr="文本, 信件&#10;&#10;描述已自动生成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10" y="3240171"/>
              <a:ext cx="4997784" cy="219394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42" y="5239602"/>
              <a:ext cx="4491789" cy="42110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20" y="3668347"/>
            <a:ext cx="2157712" cy="1486424"/>
          </a:xfrm>
          <a:prstGeom prst="rect">
            <a:avLst/>
          </a:prstGeom>
        </p:spPr>
      </p:pic>
      <p:sp>
        <p:nvSpPr>
          <p:cNvPr id="16" name="Rounded Rectangle 2"/>
          <p:cNvSpPr/>
          <p:nvPr/>
        </p:nvSpPr>
        <p:spPr>
          <a:xfrm>
            <a:off x="1766453" y="3770273"/>
            <a:ext cx="1099750" cy="28420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Analysis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888806" y="238883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 complexity: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15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043" y="2326706"/>
            <a:ext cx="3816536" cy="576081"/>
          </a:xfrm>
          <a:prstGeom prst="rect">
            <a:avLst/>
          </a:prstGeom>
        </p:spPr>
      </p:pic>
      <p:sp>
        <p:nvSpPr>
          <p:cNvPr id="16" name="矩形 6"/>
          <p:cNvSpPr/>
          <p:nvPr/>
        </p:nvSpPr>
        <p:spPr>
          <a:xfrm>
            <a:off x="888805" y="3893083"/>
            <a:ext cx="84404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Correctness: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reachable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iff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visited[t]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=true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0477" y="1780977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Out-degree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>
            <a:stCxn id="6" idx="2"/>
          </p:cNvCxnSpPr>
          <p:nvPr/>
        </p:nvCxnSpPr>
        <p:spPr>
          <a:xfrm flipH="1">
            <a:off x="5438274" y="2150309"/>
            <a:ext cx="308881" cy="28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BFS/DFS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Tree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WPS 演示</Application>
  <PresentationFormat>On-screen Show (4:3)</PresentationFormat>
  <Paragraphs>197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Graph with Directed Edges</vt:lpstr>
      <vt:lpstr>Graph Representations</vt:lpstr>
      <vt:lpstr>Part I: Connectivity</vt:lpstr>
      <vt:lpstr>Reachability</vt:lpstr>
      <vt:lpstr>What Did We Do for Undirected Graph?</vt:lpstr>
      <vt:lpstr>DFS for Direct Graph:  Only Explore Out-going Edges</vt:lpstr>
      <vt:lpstr>Analysis</vt:lpstr>
      <vt:lpstr>Part II: BFS/DFS Tree</vt:lpstr>
      <vt:lpstr>BFS/DFS Tree for Undirected Graphs</vt:lpstr>
      <vt:lpstr>BFS Tree:  Undirected Graphs </vt:lpstr>
      <vt:lpstr>BFS Tree:  Directed Graphs</vt:lpstr>
      <vt:lpstr>DFS Tree:  Undirected Graphs </vt:lpstr>
      <vt:lpstr>DFS Tree:  Directed Graphs </vt:lpstr>
      <vt:lpstr>Part III: Strongly Connected Graphs</vt:lpstr>
      <vt:lpstr>Strongly Connectivity</vt:lpstr>
      <vt:lpstr>Natural Algorithms</vt:lpstr>
      <vt:lpstr>An Observation:  G is strongly connected iff </vt:lpstr>
      <vt:lpstr>Check s is reachable from every vertex v? </vt:lpstr>
      <vt:lpstr>The Algorithm</vt:lpstr>
      <vt:lpstr>Part IV: Directed Acyclic Graphs</vt:lpstr>
      <vt:lpstr>Directed Acyclic Graphs</vt:lpstr>
      <vt:lpstr>Topological Ordering</vt:lpstr>
      <vt:lpstr>Topological Ordering &amp; DAG</vt:lpstr>
      <vt:lpstr>Topological Ordering of  DAG</vt:lpstr>
      <vt:lpstr>The Algorithm</vt:lpstr>
      <vt:lpstr>An Alternative Algorithm</vt:lpstr>
      <vt:lpstr>Correctness</vt:lpstr>
      <vt:lpstr>Time Complexity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213</cp:revision>
  <cp:lastPrinted>2020-11-30T02:09:00Z</cp:lastPrinted>
  <dcterms:created xsi:type="dcterms:W3CDTF">2020-10-04T00:44:00Z</dcterms:created>
  <dcterms:modified xsi:type="dcterms:W3CDTF">2020-12-17T12:08:39Z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