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2" r:id="rId2"/>
    <p:sldId id="741" r:id="rId3"/>
    <p:sldId id="735" r:id="rId4"/>
    <p:sldId id="737" r:id="rId5"/>
    <p:sldId id="740" r:id="rId6"/>
    <p:sldId id="734" r:id="rId7"/>
    <p:sldId id="745" r:id="rId8"/>
    <p:sldId id="738" r:id="rId9"/>
    <p:sldId id="743" r:id="rId10"/>
    <p:sldId id="74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36"/>
    <p:restoredTop sz="94674" autoAdjust="0"/>
  </p:normalViewPr>
  <p:slideViewPr>
    <p:cSldViewPr snapToGrid="0" snapToObjects="1">
      <p:cViewPr varScale="1">
        <p:scale>
          <a:sx n="124" d="100"/>
          <a:sy n="124" d="100"/>
        </p:scale>
        <p:origin x="25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E6BC2-7761-974E-AD79-AE7DEA148316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F4C3A-D8DA-DB4A-88B8-28689BF4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0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84612" y="8865454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23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9649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8069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0974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1263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4172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1110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52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19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1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7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3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7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2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5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7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5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3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4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13113-A946-0C4B-9A07-BFD1D0434803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7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3434478" y="5913049"/>
            <a:ext cx="5876612" cy="5539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>
              <a:spcBef>
                <a:spcPts val="480"/>
              </a:spcBef>
              <a:buClr>
                <a:srgbClr val="3F3F3F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Fall 2020 @ NYU Shanghai</a:t>
            </a:r>
          </a:p>
        </p:txBody>
      </p:sp>
      <p:sp>
        <p:nvSpPr>
          <p:cNvPr id="8" name="Shape 85"/>
          <p:cNvSpPr txBox="1">
            <a:spLocks/>
          </p:cNvSpPr>
          <p:nvPr/>
        </p:nvSpPr>
        <p:spPr>
          <a:xfrm>
            <a:off x="-33418" y="310391"/>
            <a:ext cx="5346880" cy="5539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sp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80"/>
              </a:spcBef>
              <a:buClr>
                <a:srgbClr val="3F3F3F"/>
              </a:buClr>
              <a:buSzPct val="25000"/>
            </a:pPr>
            <a:r>
              <a:rPr lang="en-US" altLang="zh-CN" sz="3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CSCI-SHU 220: Algorithms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07FE31-CFDC-0346-B3A0-E80CB3406D74}"/>
              </a:ext>
            </a:extLst>
          </p:cNvPr>
          <p:cNvSpPr txBox="1">
            <a:spLocks/>
          </p:cNvSpPr>
          <p:nvPr/>
        </p:nvSpPr>
        <p:spPr>
          <a:xfrm>
            <a:off x="1039714" y="2740469"/>
            <a:ext cx="6753284" cy="1218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500" dirty="0">
                <a:solidFill>
                  <a:srgbClr val="558ED5"/>
                </a:solidFill>
                <a:latin typeface="Comic Sans MS"/>
              </a:rPr>
              <a:t>Final</a:t>
            </a:r>
            <a:r>
              <a:rPr lang="zh-CN" altLang="en-US" sz="3500" dirty="0">
                <a:solidFill>
                  <a:srgbClr val="558ED5"/>
                </a:solidFill>
                <a:latin typeface="Comic Sans MS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47858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8900" advClick="0"/>
    </mc:Choice>
    <mc:Fallback xmlns="">
      <p:transition xmlns:p14="http://schemas.microsoft.com/office/powerpoint/2010/main"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2758" y="2819681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3500" dirty="0">
                <a:solidFill>
                  <a:srgbClr val="558ED5"/>
                </a:solidFill>
                <a:latin typeface="Comic Sans MS" panose="030F0902030302020204" pitchFamily="66" charset="0"/>
              </a:rPr>
              <a:t>More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902030302020204" pitchFamily="66" charset="0"/>
              </a:rPr>
              <a:t>Questions?</a:t>
            </a:r>
            <a:endParaRPr lang="en-US" sz="2000" dirty="0">
              <a:solidFill>
                <a:srgbClr val="558ED5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95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273">
            <a:extLst>
              <a:ext uri="{FF2B5EF4-FFF2-40B4-BE49-F238E27FC236}">
                <a16:creationId xmlns:a16="http://schemas.microsoft.com/office/drawing/2014/main" id="{6E4C73BA-7199-6F4A-B0BF-D6F577B8F189}"/>
              </a:ext>
            </a:extLst>
          </p:cNvPr>
          <p:cNvSpPr txBox="1">
            <a:spLocks/>
          </p:cNvSpPr>
          <p:nvPr/>
        </p:nvSpPr>
        <p:spPr>
          <a:xfrm>
            <a:off x="609600" y="683087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Final Exam (Dec 18 @ RM102)</a:t>
            </a:r>
          </a:p>
        </p:txBody>
      </p:sp>
      <p:sp>
        <p:nvSpPr>
          <p:cNvPr id="5" name="矩形 11">
            <a:extLst>
              <a:ext uri="{FF2B5EF4-FFF2-40B4-BE49-F238E27FC236}">
                <a16:creationId xmlns:a16="http://schemas.microsoft.com/office/drawing/2014/main" id="{59F5DA42-34B4-A648-A952-F9E97309CC71}"/>
              </a:ext>
            </a:extLst>
          </p:cNvPr>
          <p:cNvSpPr/>
          <p:nvPr/>
        </p:nvSpPr>
        <p:spPr>
          <a:xfrm>
            <a:off x="1494882" y="2151911"/>
            <a:ext cx="64590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000" dirty="0">
                <a:latin typeface="Comic Sans MS" panose="030F0902030302020204" pitchFamily="66" charset="0"/>
              </a:rPr>
              <a:t>30 multiple-choices, 3-4 problems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B20B71-F20F-2D4F-B80A-7AFF2B8A4B58}"/>
              </a:ext>
            </a:extLst>
          </p:cNvPr>
          <p:cNvSpPr/>
          <p:nvPr/>
        </p:nvSpPr>
        <p:spPr>
          <a:xfrm>
            <a:off x="1491165" y="4803919"/>
            <a:ext cx="64627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000" dirty="0">
                <a:latin typeface="Comic Sans MS" panose="030F0902030302020204" pitchFamily="66" charset="0"/>
              </a:rPr>
              <a:t>1 cheat sheet allowed </a:t>
            </a:r>
          </a:p>
          <a:p>
            <a:pPr algn="ctr"/>
            <a:r>
              <a:rPr kumimoji="1" lang="en-US" altLang="zh-CN" sz="3000" dirty="0">
                <a:latin typeface="Comic Sans MS" panose="030F0902030302020204" pitchFamily="66" charset="0"/>
              </a:rPr>
              <a:t>(double page, A4)</a:t>
            </a:r>
          </a:p>
        </p:txBody>
      </p:sp>
      <p:sp>
        <p:nvSpPr>
          <p:cNvPr id="6" name="矩形 11">
            <a:extLst>
              <a:ext uri="{FF2B5EF4-FFF2-40B4-BE49-F238E27FC236}">
                <a16:creationId xmlns:a16="http://schemas.microsoft.com/office/drawing/2014/main" id="{31E76CC7-357F-964A-BB3B-A0FD21DA6934}"/>
              </a:ext>
            </a:extLst>
          </p:cNvPr>
          <p:cNvSpPr/>
          <p:nvPr/>
        </p:nvSpPr>
        <p:spPr>
          <a:xfrm>
            <a:off x="1491165" y="3576019"/>
            <a:ext cx="64627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000" dirty="0">
                <a:latin typeface="Comic Sans MS" panose="030F0902030302020204" pitchFamily="66" charset="0"/>
              </a:rPr>
              <a:t>3 hours (take your time)</a:t>
            </a:r>
          </a:p>
        </p:txBody>
      </p:sp>
    </p:spTree>
    <p:extLst>
      <p:ext uri="{BB962C8B-B14F-4D97-AF65-F5344CB8AC3E}">
        <p14:creationId xmlns:p14="http://schemas.microsoft.com/office/powerpoint/2010/main" val="722926201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273">
            <a:extLst>
              <a:ext uri="{FF2B5EF4-FFF2-40B4-BE49-F238E27FC236}">
                <a16:creationId xmlns:a16="http://schemas.microsoft.com/office/drawing/2014/main" id="{6E4C73BA-7199-6F4A-B0BF-D6F577B8F189}"/>
              </a:ext>
            </a:extLst>
          </p:cNvPr>
          <p:cNvSpPr txBox="1">
            <a:spLocks/>
          </p:cNvSpPr>
          <p:nvPr/>
        </p:nvSpPr>
        <p:spPr>
          <a:xfrm>
            <a:off x="609600" y="683087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This Course</a:t>
            </a:r>
          </a:p>
        </p:txBody>
      </p:sp>
      <p:sp>
        <p:nvSpPr>
          <p:cNvPr id="5" name="矩形 11">
            <a:extLst>
              <a:ext uri="{FF2B5EF4-FFF2-40B4-BE49-F238E27FC236}">
                <a16:creationId xmlns:a16="http://schemas.microsoft.com/office/drawing/2014/main" id="{59F5DA42-34B4-A648-A952-F9E97309CC71}"/>
              </a:ext>
            </a:extLst>
          </p:cNvPr>
          <p:cNvSpPr/>
          <p:nvPr/>
        </p:nvSpPr>
        <p:spPr>
          <a:xfrm>
            <a:off x="1893228" y="2428130"/>
            <a:ext cx="56623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000" dirty="0">
                <a:latin typeface="Comic Sans MS" panose="030F0902030302020204" pitchFamily="66" charset="0"/>
              </a:rPr>
              <a:t>Solve Problem Efficiently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B20B71-F20F-2D4F-B80A-7AFF2B8A4B58}"/>
              </a:ext>
            </a:extLst>
          </p:cNvPr>
          <p:cNvSpPr/>
          <p:nvPr/>
        </p:nvSpPr>
        <p:spPr>
          <a:xfrm>
            <a:off x="1571083" y="4096269"/>
            <a:ext cx="64627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000" dirty="0">
                <a:latin typeface="Comic Sans MS" panose="030F0902030302020204" pitchFamily="66" charset="0"/>
              </a:rPr>
              <a:t>Design and Analyze Algorithms</a:t>
            </a:r>
          </a:p>
        </p:txBody>
      </p:sp>
    </p:spTree>
    <p:extLst>
      <p:ext uri="{BB962C8B-B14F-4D97-AF65-F5344CB8AC3E}">
        <p14:creationId xmlns:p14="http://schemas.microsoft.com/office/powerpoint/2010/main" val="1430110012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273">
            <a:extLst>
              <a:ext uri="{FF2B5EF4-FFF2-40B4-BE49-F238E27FC236}">
                <a16:creationId xmlns:a16="http://schemas.microsoft.com/office/drawing/2014/main" id="{6E4C73BA-7199-6F4A-B0BF-D6F577B8F189}"/>
              </a:ext>
            </a:extLst>
          </p:cNvPr>
          <p:cNvSpPr txBox="1">
            <a:spLocks/>
          </p:cNvSpPr>
          <p:nvPr/>
        </p:nvSpPr>
        <p:spPr>
          <a:xfrm>
            <a:off x="609600" y="683087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This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Course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矩形 11">
            <a:extLst>
              <a:ext uri="{FF2B5EF4-FFF2-40B4-BE49-F238E27FC236}">
                <a16:creationId xmlns:a16="http://schemas.microsoft.com/office/drawing/2014/main" id="{59F5DA42-34B4-A648-A952-F9E97309CC71}"/>
              </a:ext>
            </a:extLst>
          </p:cNvPr>
          <p:cNvSpPr/>
          <p:nvPr/>
        </p:nvSpPr>
        <p:spPr>
          <a:xfrm>
            <a:off x="2016518" y="1861848"/>
            <a:ext cx="56623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000" dirty="0">
                <a:solidFill>
                  <a:srgbClr val="FF0000"/>
                </a:solidFill>
                <a:latin typeface="Comic Sans MS" panose="030F0902030302020204" pitchFamily="66" charset="0"/>
              </a:rPr>
              <a:t>Solve Problem Efficiently</a:t>
            </a:r>
          </a:p>
        </p:txBody>
      </p:sp>
      <p:sp>
        <p:nvSpPr>
          <p:cNvPr id="6" name="矩形 11">
            <a:extLst>
              <a:ext uri="{FF2B5EF4-FFF2-40B4-BE49-F238E27FC236}">
                <a16:creationId xmlns:a16="http://schemas.microsoft.com/office/drawing/2014/main" id="{0D35F5CC-8912-EE45-8C02-989AAA7096CE}"/>
              </a:ext>
            </a:extLst>
          </p:cNvPr>
          <p:cNvSpPr/>
          <p:nvPr/>
        </p:nvSpPr>
        <p:spPr>
          <a:xfrm>
            <a:off x="-220400" y="3984375"/>
            <a:ext cx="56623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solidFill>
                  <a:srgbClr val="00B050"/>
                </a:solidFill>
                <a:latin typeface="Comic Sans MS" panose="030F0902030302020204" pitchFamily="66" charset="0"/>
              </a:rPr>
              <a:t>Time Complexity</a:t>
            </a:r>
          </a:p>
        </p:txBody>
      </p:sp>
      <p:sp>
        <p:nvSpPr>
          <p:cNvPr id="7" name="矩形 11">
            <a:extLst>
              <a:ext uri="{FF2B5EF4-FFF2-40B4-BE49-F238E27FC236}">
                <a16:creationId xmlns:a16="http://schemas.microsoft.com/office/drawing/2014/main" id="{6D33E97F-8E66-E641-AB7A-B47F8B11FB7E}"/>
              </a:ext>
            </a:extLst>
          </p:cNvPr>
          <p:cNvSpPr/>
          <p:nvPr/>
        </p:nvSpPr>
        <p:spPr>
          <a:xfrm>
            <a:off x="-339696" y="4689959"/>
            <a:ext cx="56623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solidFill>
                  <a:srgbClr val="00B050"/>
                </a:solidFill>
                <a:latin typeface="Comic Sans MS" panose="030F0902030302020204" pitchFamily="66" charset="0"/>
              </a:rPr>
              <a:t>Recurrence</a:t>
            </a:r>
          </a:p>
        </p:txBody>
      </p:sp>
      <p:sp>
        <p:nvSpPr>
          <p:cNvPr id="8" name="矩形 11">
            <a:extLst>
              <a:ext uri="{FF2B5EF4-FFF2-40B4-BE49-F238E27FC236}">
                <a16:creationId xmlns:a16="http://schemas.microsoft.com/office/drawing/2014/main" id="{40E6783E-2A45-3A41-9C6D-88C694CCAB29}"/>
              </a:ext>
            </a:extLst>
          </p:cNvPr>
          <p:cNvSpPr/>
          <p:nvPr/>
        </p:nvSpPr>
        <p:spPr>
          <a:xfrm>
            <a:off x="0" y="5352770"/>
            <a:ext cx="56623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solidFill>
                  <a:srgbClr val="00B050"/>
                </a:solidFill>
                <a:latin typeface="Comic Sans MS" panose="030F0902030302020204" pitchFamily="66" charset="0"/>
              </a:rPr>
              <a:t>Divide and Conquer</a:t>
            </a:r>
          </a:p>
        </p:txBody>
      </p:sp>
      <p:sp>
        <p:nvSpPr>
          <p:cNvPr id="9" name="矩形 11">
            <a:extLst>
              <a:ext uri="{FF2B5EF4-FFF2-40B4-BE49-F238E27FC236}">
                <a16:creationId xmlns:a16="http://schemas.microsoft.com/office/drawing/2014/main" id="{6F824036-81B6-A54F-9759-BE1BEE28AC0E}"/>
              </a:ext>
            </a:extLst>
          </p:cNvPr>
          <p:cNvSpPr/>
          <p:nvPr/>
        </p:nvSpPr>
        <p:spPr>
          <a:xfrm>
            <a:off x="3610541" y="3941072"/>
            <a:ext cx="56623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solidFill>
                  <a:srgbClr val="00B050"/>
                </a:solidFill>
                <a:latin typeface="Comic Sans MS" panose="030F0902030302020204" pitchFamily="66" charset="0"/>
              </a:rPr>
              <a:t>Greedy</a:t>
            </a:r>
            <a:r>
              <a:rPr kumimoji="1" lang="zh-CN" altLang="en-US" sz="2500" dirty="0">
                <a:solidFill>
                  <a:srgbClr val="00B050"/>
                </a:solidFill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00B050"/>
                </a:solidFill>
                <a:latin typeface="Comic Sans MS" panose="030F0902030302020204" pitchFamily="66" charset="0"/>
              </a:rPr>
              <a:t>Algorithm</a:t>
            </a:r>
          </a:p>
        </p:txBody>
      </p:sp>
      <p:sp>
        <p:nvSpPr>
          <p:cNvPr id="10" name="矩形 11">
            <a:extLst>
              <a:ext uri="{FF2B5EF4-FFF2-40B4-BE49-F238E27FC236}">
                <a16:creationId xmlns:a16="http://schemas.microsoft.com/office/drawing/2014/main" id="{45642649-D3CF-3A4C-8003-260A7AF32965}"/>
              </a:ext>
            </a:extLst>
          </p:cNvPr>
          <p:cNvSpPr/>
          <p:nvPr/>
        </p:nvSpPr>
        <p:spPr>
          <a:xfrm>
            <a:off x="3867020" y="4645625"/>
            <a:ext cx="56623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solidFill>
                  <a:srgbClr val="00B0F0"/>
                </a:solidFill>
                <a:latin typeface="Comic Sans MS" panose="030F0902030302020204" pitchFamily="66" charset="0"/>
              </a:rPr>
              <a:t>Dynamic Programming</a:t>
            </a:r>
          </a:p>
        </p:txBody>
      </p:sp>
      <p:sp>
        <p:nvSpPr>
          <p:cNvPr id="11" name="矩形 11">
            <a:extLst>
              <a:ext uri="{FF2B5EF4-FFF2-40B4-BE49-F238E27FC236}">
                <a16:creationId xmlns:a16="http://schemas.microsoft.com/office/drawing/2014/main" id="{24395854-A37C-EA45-A390-E575D3605504}"/>
              </a:ext>
            </a:extLst>
          </p:cNvPr>
          <p:cNvSpPr/>
          <p:nvPr/>
        </p:nvSpPr>
        <p:spPr>
          <a:xfrm>
            <a:off x="3867020" y="5271382"/>
            <a:ext cx="56623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solidFill>
                  <a:srgbClr val="00B0F0"/>
                </a:solidFill>
                <a:latin typeface="Comic Sans MS" panose="030F0902030302020204" pitchFamily="66" charset="0"/>
              </a:rPr>
              <a:t>Basic Graph Searching</a:t>
            </a:r>
          </a:p>
        </p:txBody>
      </p:sp>
      <p:sp>
        <p:nvSpPr>
          <p:cNvPr id="13" name="矩形 11">
            <a:extLst>
              <a:ext uri="{FF2B5EF4-FFF2-40B4-BE49-F238E27FC236}">
                <a16:creationId xmlns:a16="http://schemas.microsoft.com/office/drawing/2014/main" id="{98FCA759-A298-AC45-894A-82938C2290C6}"/>
              </a:ext>
            </a:extLst>
          </p:cNvPr>
          <p:cNvSpPr/>
          <p:nvPr/>
        </p:nvSpPr>
        <p:spPr>
          <a:xfrm>
            <a:off x="1759439" y="6014020"/>
            <a:ext cx="56623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solidFill>
                  <a:srgbClr val="00B0F0"/>
                </a:solidFill>
                <a:latin typeface="Comic Sans MS" panose="030F0902030302020204" pitchFamily="66" charset="0"/>
              </a:rPr>
              <a:t>Polynomial Time Reduction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459B4F-EC07-3C43-8FD6-8A6178CEB167}"/>
              </a:ext>
            </a:extLst>
          </p:cNvPr>
          <p:cNvSpPr/>
          <p:nvPr/>
        </p:nvSpPr>
        <p:spPr>
          <a:xfrm>
            <a:off x="1493024" y="2661301"/>
            <a:ext cx="64627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000" dirty="0">
                <a:solidFill>
                  <a:srgbClr val="FF0000"/>
                </a:solidFill>
                <a:latin typeface="Comic Sans MS" panose="030F0902030302020204" pitchFamily="66" charset="0"/>
              </a:rPr>
              <a:t>Design and Analyze Algorithms</a:t>
            </a:r>
          </a:p>
        </p:txBody>
      </p:sp>
    </p:spTree>
    <p:extLst>
      <p:ext uri="{BB962C8B-B14F-4D97-AF65-F5344CB8AC3E}">
        <p14:creationId xmlns:p14="http://schemas.microsoft.com/office/powerpoint/2010/main" val="1891187025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273">
            <a:extLst>
              <a:ext uri="{FF2B5EF4-FFF2-40B4-BE49-F238E27FC236}">
                <a16:creationId xmlns:a16="http://schemas.microsoft.com/office/drawing/2014/main" id="{6E4C73BA-7199-6F4A-B0BF-D6F577B8F189}"/>
              </a:ext>
            </a:extLst>
          </p:cNvPr>
          <p:cNvSpPr txBox="1">
            <a:spLocks/>
          </p:cNvSpPr>
          <p:nvPr/>
        </p:nvSpPr>
        <p:spPr>
          <a:xfrm>
            <a:off x="609600" y="683087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The Package of This Course</a:t>
            </a:r>
          </a:p>
        </p:txBody>
      </p:sp>
      <p:sp>
        <p:nvSpPr>
          <p:cNvPr id="6" name="矩形 11">
            <a:extLst>
              <a:ext uri="{FF2B5EF4-FFF2-40B4-BE49-F238E27FC236}">
                <a16:creationId xmlns:a16="http://schemas.microsoft.com/office/drawing/2014/main" id="{C0858E70-6ABD-8044-ACA1-24765E879634}"/>
              </a:ext>
            </a:extLst>
          </p:cNvPr>
          <p:cNvSpPr/>
          <p:nvPr/>
        </p:nvSpPr>
        <p:spPr>
          <a:xfrm>
            <a:off x="1141142" y="3843812"/>
            <a:ext cx="65036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000" dirty="0">
                <a:latin typeface="Comic Sans MS" panose="030F0902030302020204" pitchFamily="66" charset="0"/>
              </a:rPr>
              <a:t>5 HWs, 2 Exams,  </a:t>
            </a:r>
          </a:p>
          <a:p>
            <a:pPr algn="ctr"/>
            <a:r>
              <a:rPr kumimoji="1" lang="en-US" altLang="zh-CN" sz="3000" dirty="0">
                <a:latin typeface="Comic Sans MS" panose="030F0902030302020204" pitchFamily="66" charset="0"/>
              </a:rPr>
              <a:t>24 Competitions, 8 Problem Sets</a:t>
            </a:r>
          </a:p>
          <a:p>
            <a:pPr algn="ctr"/>
            <a:r>
              <a:rPr kumimoji="1" lang="en-US" altLang="zh-CN" sz="3000" dirty="0">
                <a:latin typeface="Comic Sans MS" panose="030F0902030302020204" pitchFamily="66" charset="0"/>
              </a:rPr>
              <a:t>(</a:t>
            </a:r>
            <a:r>
              <a:rPr kumimoji="1" lang="en-US" altLang="zh-CN" sz="3000" dirty="0">
                <a:solidFill>
                  <a:srgbClr val="FF0000"/>
                </a:solidFill>
                <a:latin typeface="Comic Sans MS" panose="030F0902030302020204" pitchFamily="66" charset="0"/>
              </a:rPr>
              <a:t>~ 180 problems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)</a:t>
            </a:r>
          </a:p>
        </p:txBody>
      </p:sp>
      <p:sp>
        <p:nvSpPr>
          <p:cNvPr id="9" name="矩形 11">
            <a:extLst>
              <a:ext uri="{FF2B5EF4-FFF2-40B4-BE49-F238E27FC236}">
                <a16:creationId xmlns:a16="http://schemas.microsoft.com/office/drawing/2014/main" id="{B43A8110-E38D-F04A-BEE7-0BA74088A368}"/>
              </a:ext>
            </a:extLst>
          </p:cNvPr>
          <p:cNvSpPr/>
          <p:nvPr/>
        </p:nvSpPr>
        <p:spPr>
          <a:xfrm>
            <a:off x="1252654" y="2349744"/>
            <a:ext cx="65036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000" dirty="0">
                <a:latin typeface="Comic Sans MS" panose="030F0902030302020204" pitchFamily="66" charset="0"/>
              </a:rPr>
              <a:t>28 Lectures, 14 Recitations,  </a:t>
            </a:r>
          </a:p>
        </p:txBody>
      </p:sp>
    </p:spTree>
    <p:extLst>
      <p:ext uri="{BB962C8B-B14F-4D97-AF65-F5344CB8AC3E}">
        <p14:creationId xmlns:p14="http://schemas.microsoft.com/office/powerpoint/2010/main" val="1870538355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273">
            <a:extLst>
              <a:ext uri="{FF2B5EF4-FFF2-40B4-BE49-F238E27FC236}">
                <a16:creationId xmlns:a16="http://schemas.microsoft.com/office/drawing/2014/main" id="{6E4C73BA-7199-6F4A-B0BF-D6F577B8F189}"/>
              </a:ext>
            </a:extLst>
          </p:cNvPr>
          <p:cNvSpPr txBox="1">
            <a:spLocks/>
          </p:cNvSpPr>
          <p:nvPr/>
        </p:nvSpPr>
        <p:spPr>
          <a:xfrm>
            <a:off x="609600" y="683087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Many First Times for This Course</a:t>
            </a:r>
          </a:p>
        </p:txBody>
      </p:sp>
      <p:sp>
        <p:nvSpPr>
          <p:cNvPr id="6" name="矩形 11">
            <a:extLst>
              <a:ext uri="{FF2B5EF4-FFF2-40B4-BE49-F238E27FC236}">
                <a16:creationId xmlns:a16="http://schemas.microsoft.com/office/drawing/2014/main" id="{0D35F5CC-8912-EE45-8C02-989AAA7096CE}"/>
              </a:ext>
            </a:extLst>
          </p:cNvPr>
          <p:cNvSpPr/>
          <p:nvPr/>
        </p:nvSpPr>
        <p:spPr>
          <a:xfrm>
            <a:off x="458522" y="3933096"/>
            <a:ext cx="706241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902030302020204" pitchFamily="66" charset="0"/>
              </a:rPr>
              <a:t>First time to be taught in 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902030302020204" pitchFamily="66" charset="0"/>
              </a:rPr>
              <a:t>slides</a:t>
            </a:r>
            <a:r>
              <a:rPr kumimoji="1" lang="zh-CN" altLang="en-US" sz="2500" dirty="0">
                <a:solidFill>
                  <a:srgbClr val="FF0000"/>
                </a:solidFill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902030302020204" pitchFamily="66" charset="0"/>
              </a:rPr>
              <a:t> </a:t>
            </a:r>
          </a:p>
        </p:txBody>
      </p:sp>
      <p:sp>
        <p:nvSpPr>
          <p:cNvPr id="10" name="矩形 11">
            <a:extLst>
              <a:ext uri="{FF2B5EF4-FFF2-40B4-BE49-F238E27FC236}">
                <a16:creationId xmlns:a16="http://schemas.microsoft.com/office/drawing/2014/main" id="{45642649-D3CF-3A4C-8003-260A7AF32965}"/>
              </a:ext>
            </a:extLst>
          </p:cNvPr>
          <p:cNvSpPr/>
          <p:nvPr/>
        </p:nvSpPr>
        <p:spPr>
          <a:xfrm>
            <a:off x="609600" y="1832822"/>
            <a:ext cx="767886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902030302020204" pitchFamily="66" charset="0"/>
              </a:rPr>
              <a:t>First time to have 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902030302020204" pitchFamily="66" charset="0"/>
              </a:rPr>
              <a:t>a recitation instructor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40AF8C5-9942-0146-8318-88165E8BE284}"/>
              </a:ext>
            </a:extLst>
          </p:cNvPr>
          <p:cNvSpPr/>
          <p:nvPr/>
        </p:nvSpPr>
        <p:spPr>
          <a:xfrm>
            <a:off x="458522" y="2543801"/>
            <a:ext cx="767886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902030302020204" pitchFamily="66" charset="0"/>
              </a:rPr>
              <a:t>First time to have 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902030302020204" pitchFamily="66" charset="0"/>
              </a:rPr>
              <a:t>a learning assistant</a:t>
            </a:r>
          </a:p>
        </p:txBody>
      </p:sp>
      <p:sp>
        <p:nvSpPr>
          <p:cNvPr id="14" name="矩形 11">
            <a:extLst>
              <a:ext uri="{FF2B5EF4-FFF2-40B4-BE49-F238E27FC236}">
                <a16:creationId xmlns:a16="http://schemas.microsoft.com/office/drawing/2014/main" id="{EB3C3B4D-9C0D-BD42-8D1A-64286621735D}"/>
              </a:ext>
            </a:extLst>
          </p:cNvPr>
          <p:cNvSpPr/>
          <p:nvPr/>
        </p:nvSpPr>
        <p:spPr>
          <a:xfrm>
            <a:off x="317565" y="5485709"/>
            <a:ext cx="767886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902030302020204" pitchFamily="66" charset="0"/>
              </a:rPr>
              <a:t>First time to have 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902030302020204" pitchFamily="66" charset="0"/>
              </a:rPr>
              <a:t>competitions </a:t>
            </a:r>
          </a:p>
        </p:txBody>
      </p:sp>
      <p:sp>
        <p:nvSpPr>
          <p:cNvPr id="16" name="矩形 11">
            <a:extLst>
              <a:ext uri="{FF2B5EF4-FFF2-40B4-BE49-F238E27FC236}">
                <a16:creationId xmlns:a16="http://schemas.microsoft.com/office/drawing/2014/main" id="{96861E79-57C9-F34F-9B9E-707F12303FC3}"/>
              </a:ext>
            </a:extLst>
          </p:cNvPr>
          <p:cNvSpPr/>
          <p:nvPr/>
        </p:nvSpPr>
        <p:spPr>
          <a:xfrm>
            <a:off x="458522" y="3209469"/>
            <a:ext cx="706241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902030302020204" pitchFamily="66" charset="0"/>
              </a:rPr>
              <a:t>First time to use 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902030302020204" pitchFamily="66" charset="0"/>
              </a:rPr>
              <a:t>mixed mode</a:t>
            </a:r>
          </a:p>
        </p:txBody>
      </p:sp>
      <p:sp>
        <p:nvSpPr>
          <p:cNvPr id="17" name="矩形 11">
            <a:extLst>
              <a:ext uri="{FF2B5EF4-FFF2-40B4-BE49-F238E27FC236}">
                <a16:creationId xmlns:a16="http://schemas.microsoft.com/office/drawing/2014/main" id="{531F3107-5A6C-C54D-914D-2584B6A8695F}"/>
              </a:ext>
            </a:extLst>
          </p:cNvPr>
          <p:cNvSpPr/>
          <p:nvPr/>
        </p:nvSpPr>
        <p:spPr>
          <a:xfrm>
            <a:off x="776869" y="4768459"/>
            <a:ext cx="767886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902030302020204" pitchFamily="66" charset="0"/>
              </a:rPr>
              <a:t>First time to have students for 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902030302020204" pitchFamily="66" charset="0"/>
              </a:rPr>
              <a:t>every office hour</a:t>
            </a:r>
          </a:p>
        </p:txBody>
      </p:sp>
    </p:spTree>
    <p:extLst>
      <p:ext uri="{BB962C8B-B14F-4D97-AF65-F5344CB8AC3E}">
        <p14:creationId xmlns:p14="http://schemas.microsoft.com/office/powerpoint/2010/main" val="498826593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273">
            <a:extLst>
              <a:ext uri="{FF2B5EF4-FFF2-40B4-BE49-F238E27FC236}">
                <a16:creationId xmlns:a16="http://schemas.microsoft.com/office/drawing/2014/main" id="{6E4C73BA-7199-6F4A-B0BF-D6F577B8F189}"/>
              </a:ext>
            </a:extLst>
          </p:cNvPr>
          <p:cNvSpPr txBox="1">
            <a:spLocks/>
          </p:cNvSpPr>
          <p:nvPr/>
        </p:nvSpPr>
        <p:spPr>
          <a:xfrm>
            <a:off x="702068" y="3210530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What’s Your Biggest Take Away?</a:t>
            </a:r>
          </a:p>
        </p:txBody>
      </p:sp>
    </p:spTree>
    <p:extLst>
      <p:ext uri="{BB962C8B-B14F-4D97-AF65-F5344CB8AC3E}">
        <p14:creationId xmlns:p14="http://schemas.microsoft.com/office/powerpoint/2010/main" val="1395624977"/>
      </p:ext>
    </p:extLst>
  </p:cSld>
  <p:clrMapOvr>
    <a:masterClrMapping/>
  </p:clrMapOvr>
  <p:transition spd="slow" advClick="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2758" y="2819681"/>
            <a:ext cx="7059641" cy="121863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558ED5"/>
                </a:solidFill>
                <a:latin typeface="Comic Sans MS" panose="030F0902030302020204" pitchFamily="66" charset="0"/>
              </a:rPr>
              <a:t>Awards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902030302020204" pitchFamily="66" charset="0"/>
              </a:rPr>
              <a:t>Ceremony</a:t>
            </a:r>
            <a:endParaRPr lang="en-US" sz="3500" dirty="0">
              <a:solidFill>
                <a:srgbClr val="558ED5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907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2758" y="2819681"/>
            <a:ext cx="7059641" cy="121863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558ED5"/>
                </a:solidFill>
                <a:latin typeface="Comic Sans MS" panose="030F0902030302020204" pitchFamily="66" charset="0"/>
              </a:rPr>
              <a:t>Group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902030302020204" pitchFamily="66" charset="0"/>
              </a:rPr>
              <a:t>Photo</a:t>
            </a:r>
            <a:endParaRPr lang="en-US" sz="3500" dirty="0">
              <a:solidFill>
                <a:srgbClr val="558ED5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859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176</Words>
  <Application>Microsoft Macintosh PowerPoint</Application>
  <PresentationFormat>On-screen Show (4:3)</PresentationFormat>
  <Paragraphs>47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Awards Ceremony</vt:lpstr>
      <vt:lpstr>Group Photo</vt:lpstr>
      <vt:lpstr>More 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Siyao Guo</dc:creator>
  <cp:lastModifiedBy>Microsoft Office User</cp:lastModifiedBy>
  <cp:revision>241</cp:revision>
  <cp:lastPrinted>2020-12-07T00:35:42Z</cp:lastPrinted>
  <dcterms:created xsi:type="dcterms:W3CDTF">2020-10-04T00:44:57Z</dcterms:created>
  <dcterms:modified xsi:type="dcterms:W3CDTF">2020-12-14T03:15:45Z</dcterms:modified>
</cp:coreProperties>
</file>