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407" r:id="rId3"/>
    <p:sldId id="372" r:id="rId4"/>
    <p:sldId id="409" r:id="rId5"/>
    <p:sldId id="411" r:id="rId6"/>
    <p:sldId id="412" r:id="rId7"/>
    <p:sldId id="413" r:id="rId8"/>
    <p:sldId id="414" r:id="rId9"/>
    <p:sldId id="410" r:id="rId10"/>
    <p:sldId id="415" r:id="rId11"/>
    <p:sldId id="416" r:id="rId12"/>
    <p:sldId id="417" r:id="rId13"/>
    <p:sldId id="418" r:id="rId14"/>
    <p:sldId id="419" r:id="rId15"/>
    <p:sldId id="373" r:id="rId16"/>
    <p:sldId id="423" r:id="rId17"/>
    <p:sldId id="424" r:id="rId18"/>
    <p:sldId id="427" r:id="rId19"/>
    <p:sldId id="426" r:id="rId20"/>
    <p:sldId id="428" r:id="rId21"/>
    <p:sldId id="429" r:id="rId22"/>
    <p:sldId id="430" r:id="rId23"/>
    <p:sldId id="431" r:id="rId24"/>
    <p:sldId id="432" r:id="rId25"/>
    <p:sldId id="445" r:id="rId26"/>
    <p:sldId id="446" r:id="rId27"/>
    <p:sldId id="433" r:id="rId28"/>
    <p:sldId id="40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7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2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5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84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6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949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8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17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213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93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692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934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513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270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593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647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035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657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7372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6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7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6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2020 @ NYU Shanghai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CSCI-SHU 220: Algorithms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7FE31-CFDC-0346-B3A0-E80CB3406D74}"/>
              </a:ext>
            </a:extLst>
          </p:cNvPr>
          <p:cNvSpPr txBox="1">
            <a:spLocks/>
          </p:cNvSpPr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558ED5"/>
                </a:solidFill>
                <a:latin typeface="Comic Sans MS"/>
              </a:rPr>
              <a:t>Recurrence</a:t>
            </a:r>
            <a:endParaRPr lang="en-US" sz="4000" dirty="0">
              <a:solidFill>
                <a:srgbClr val="558ED5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785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89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Reduce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to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smaller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instances?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5E3F11-28B9-8D4B-8C71-4F4823A234B1}"/>
              </a:ext>
            </a:extLst>
          </p:cNvPr>
          <p:cNvSpPr/>
          <p:nvPr/>
        </p:nvSpPr>
        <p:spPr>
          <a:xfrm>
            <a:off x="1789888" y="2594808"/>
            <a:ext cx="6078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sorted: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n/2</a:t>
            </a:r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DD4E95-2B5B-B34B-B214-0C65D028427E}"/>
              </a:ext>
            </a:extLst>
          </p:cNvPr>
          <p:cNvSpPr/>
          <p:nvPr/>
        </p:nvSpPr>
        <p:spPr>
          <a:xfrm>
            <a:off x="2139696" y="3516037"/>
            <a:ext cx="45365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sorted: 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n/2+1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</a:t>
            </a:r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561615-3D0C-C04C-B174-CFEF4B94E10B}"/>
              </a:ext>
            </a:extLst>
          </p:cNvPr>
          <p:cNvSpPr/>
          <p:nvPr/>
        </p:nvSpPr>
        <p:spPr>
          <a:xfrm>
            <a:off x="1375246" y="2219882"/>
            <a:ext cx="639350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use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solutions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smaller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instances?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577D2A5-ED15-6B46-8D67-1D357B391868}"/>
              </a:ext>
            </a:extLst>
          </p:cNvPr>
          <p:cNvSpPr/>
          <p:nvPr/>
        </p:nvSpPr>
        <p:spPr>
          <a:xfrm>
            <a:off x="1701365" y="4357397"/>
            <a:ext cx="517550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now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sort: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</a:t>
            </a:r>
            <a:r>
              <a:rPr lang="en-US" altLang="zh-CN" sz="3200" dirty="0"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C5DE3-4C86-FC4D-8F33-7AD9668B5903}"/>
              </a:ext>
            </a:extLst>
          </p:cNvPr>
          <p:cNvSpPr/>
          <p:nvPr/>
        </p:nvSpPr>
        <p:spPr>
          <a:xfrm>
            <a:off x="2011089" y="5676635"/>
            <a:ext cx="53213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merge</a:t>
            </a:r>
            <a:r>
              <a:rPr kumimoji="1" lang="zh-CN" altLang="en-US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two</a:t>
            </a:r>
            <a:r>
              <a:rPr kumimoji="1" lang="zh-CN" altLang="en-US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sorted</a:t>
            </a:r>
            <a:r>
              <a:rPr kumimoji="1" lang="zh-CN" altLang="en-US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62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Merge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Sort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EFE6BF-05B2-A04D-931E-5EBF1270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43" y="2240402"/>
            <a:ext cx="7398606" cy="23166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86FE13A-DA11-3346-A5B5-1B39837E112B}"/>
              </a:ext>
            </a:extLst>
          </p:cNvPr>
          <p:cNvSpPr/>
          <p:nvPr/>
        </p:nvSpPr>
        <p:spPr>
          <a:xfrm>
            <a:off x="1053943" y="3252862"/>
            <a:ext cx="7285049" cy="7345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F31EFD-C050-0A4A-8A46-B198E3424948}"/>
              </a:ext>
            </a:extLst>
          </p:cNvPr>
          <p:cNvSpPr/>
          <p:nvPr/>
        </p:nvSpPr>
        <p:spPr>
          <a:xfrm>
            <a:off x="2270652" y="5157555"/>
            <a:ext cx="64131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2T(n/2)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MT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(n)</a:t>
            </a:r>
            <a:endParaRPr kumimoji="1" lang="en-US" altLang="zh-CN" sz="3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6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How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to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Merge?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E80A69-E699-4146-AF1E-1B119D8C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47" y="2224120"/>
            <a:ext cx="5361847" cy="246857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BF31EFD-C050-0A4A-8A46-B198E3424948}"/>
              </a:ext>
            </a:extLst>
          </p:cNvPr>
          <p:cNvSpPr/>
          <p:nvPr/>
        </p:nvSpPr>
        <p:spPr>
          <a:xfrm>
            <a:off x="1990825" y="5152369"/>
            <a:ext cx="5361848" cy="548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902030302020204" pitchFamily="66" charset="0"/>
              </a:rPr>
              <a:t>MT(</a:t>
            </a:r>
            <a:r>
              <a:rPr kumimoji="1" lang="en-US" altLang="zh-CN" sz="3000" dirty="0" err="1">
                <a:latin typeface="Comic Sans MS" panose="030F0902030302020204" pitchFamily="66" charset="0"/>
              </a:rPr>
              <a:t>k+l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MT(k+l-1)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O(1)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endParaRPr kumimoji="1" lang="en-US" altLang="zh-CN" sz="3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112AE0-C668-6E48-825B-6BACD69E05A8}"/>
              </a:ext>
            </a:extLst>
          </p:cNvPr>
          <p:cNvSpPr/>
          <p:nvPr/>
        </p:nvSpPr>
        <p:spPr>
          <a:xfrm>
            <a:off x="3523103" y="5883927"/>
            <a:ext cx="25783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Linear</a:t>
            </a:r>
            <a:r>
              <a:rPr kumimoji="1" lang="zh-CN" altLang="en-US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in</a:t>
            </a:r>
            <a:r>
              <a:rPr kumimoji="1" lang="zh-CN" altLang="en-US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k+l</a:t>
            </a:r>
            <a:endParaRPr kumimoji="1" lang="en-US" altLang="zh-CN" sz="3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2ADBA4-41D0-2E43-9399-F90E79402B54}"/>
              </a:ext>
            </a:extLst>
          </p:cNvPr>
          <p:cNvSpPr/>
          <p:nvPr/>
        </p:nvSpPr>
        <p:spPr>
          <a:xfrm>
            <a:off x="1711620" y="3252862"/>
            <a:ext cx="5541303" cy="13790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D366A0-B83B-764C-905F-7827A400C6C0}"/>
              </a:ext>
            </a:extLst>
          </p:cNvPr>
          <p:cNvSpPr/>
          <p:nvPr/>
        </p:nvSpPr>
        <p:spPr>
          <a:xfrm>
            <a:off x="6543269" y="1531153"/>
            <a:ext cx="2198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total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length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k+l</a:t>
            </a:r>
            <a:endParaRPr kumimoji="1" lang="en-US" altLang="zh-CN" sz="2000" dirty="0">
              <a:latin typeface="Comic Sans MS" panose="030F09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EFD62D-4F5D-2E4F-8160-5E5E0EF3FA21}"/>
              </a:ext>
            </a:extLst>
          </p:cNvPr>
          <p:cNvSpPr/>
          <p:nvPr/>
        </p:nvSpPr>
        <p:spPr>
          <a:xfrm>
            <a:off x="6665287" y="2587669"/>
            <a:ext cx="2397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total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length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k+l-1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C887EC-5FD3-8642-83B9-9130DA8B5A37}"/>
              </a:ext>
            </a:extLst>
          </p:cNvPr>
          <p:cNvSpPr/>
          <p:nvPr/>
        </p:nvSpPr>
        <p:spPr>
          <a:xfrm>
            <a:off x="4106705" y="2140794"/>
            <a:ext cx="2198402" cy="5916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061AC5-3FE7-0E46-8599-596EF87AD7DF}"/>
              </a:ext>
            </a:extLst>
          </p:cNvPr>
          <p:cNvCxnSpPr>
            <a:cxnSpLocks/>
            <a:stCxn id="7" idx="1"/>
            <a:endCxn id="12" idx="0"/>
          </p:cNvCxnSpPr>
          <p:nvPr/>
        </p:nvCxnSpPr>
        <p:spPr>
          <a:xfrm flipH="1">
            <a:off x="5205906" y="1731208"/>
            <a:ext cx="1337363" cy="40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7C6C659-9ED8-0D48-9491-BD877D4BB6CD}"/>
              </a:ext>
            </a:extLst>
          </p:cNvPr>
          <p:cNvCxnSpPr>
            <a:cxnSpLocks/>
          </p:cNvCxnSpPr>
          <p:nvPr/>
        </p:nvCxnSpPr>
        <p:spPr>
          <a:xfrm flipH="1">
            <a:off x="5432734" y="2876892"/>
            <a:ext cx="1337363" cy="40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0" grpId="0" animBg="1"/>
      <p:bldP spid="7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Overall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Time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Complexity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D386A2-1C78-1E40-A987-C208F9680004}"/>
              </a:ext>
            </a:extLst>
          </p:cNvPr>
          <p:cNvSpPr/>
          <p:nvPr/>
        </p:nvSpPr>
        <p:spPr>
          <a:xfrm>
            <a:off x="2296172" y="2699169"/>
            <a:ext cx="4539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2T(n/2)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O(n)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FBD88D-76DA-A942-90C8-8476C650BCD2}"/>
              </a:ext>
            </a:extLst>
          </p:cNvPr>
          <p:cNvSpPr/>
          <p:nvPr/>
        </p:nvSpPr>
        <p:spPr>
          <a:xfrm>
            <a:off x="2941236" y="4140402"/>
            <a:ext cx="2979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902030302020204" pitchFamily="66" charset="0"/>
              </a:rPr>
              <a:t>How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to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solve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it?</a:t>
            </a:r>
          </a:p>
        </p:txBody>
      </p:sp>
    </p:spTree>
    <p:extLst>
      <p:ext uri="{BB962C8B-B14F-4D97-AF65-F5344CB8AC3E}">
        <p14:creationId xmlns:p14="http://schemas.microsoft.com/office/powerpoint/2010/main" val="27316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674" y="2711237"/>
            <a:ext cx="7059641" cy="12186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Part I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Draw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A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Tree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0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Tree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35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DD5E0-430B-1A47-BA8D-E2605C8A745A}"/>
              </a:ext>
            </a:extLst>
          </p:cNvPr>
          <p:cNvSpPr/>
          <p:nvPr/>
        </p:nvSpPr>
        <p:spPr>
          <a:xfrm>
            <a:off x="3008498" y="1497891"/>
            <a:ext cx="3677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2T(n/2)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C43312-1088-F747-B92F-14D13305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0" y="2084533"/>
            <a:ext cx="8763711" cy="327557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B6DC452-C0C2-0C40-B5DF-423F75EF8217}"/>
              </a:ext>
            </a:extLst>
          </p:cNvPr>
          <p:cNvSpPr/>
          <p:nvPr/>
        </p:nvSpPr>
        <p:spPr>
          <a:xfrm>
            <a:off x="5551797" y="5379524"/>
            <a:ext cx="3677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err="1">
                <a:latin typeface="Comic Sans MS" panose="030F0902030302020204" pitchFamily="66" charset="0"/>
              </a:rPr>
              <a:t>cn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operations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per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level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19144F-29A5-DA4D-A6AF-E6E2E82152BE}"/>
              </a:ext>
            </a:extLst>
          </p:cNvPr>
          <p:cNvSpPr/>
          <p:nvPr/>
        </p:nvSpPr>
        <p:spPr>
          <a:xfrm>
            <a:off x="2757712" y="5850260"/>
            <a:ext cx="41786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Overall: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cn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E2B006-58B7-484E-A914-5800C51CCC96}"/>
              </a:ext>
            </a:extLst>
          </p:cNvPr>
          <p:cNvSpPr/>
          <p:nvPr/>
        </p:nvSpPr>
        <p:spPr>
          <a:xfrm>
            <a:off x="5231103" y="2102522"/>
            <a:ext cx="3583713" cy="31458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2A6963-226D-0442-ACE5-D26EF951A26C}"/>
              </a:ext>
            </a:extLst>
          </p:cNvPr>
          <p:cNvSpPr/>
          <p:nvPr/>
        </p:nvSpPr>
        <p:spPr>
          <a:xfrm>
            <a:off x="329184" y="2067045"/>
            <a:ext cx="2121408" cy="31458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0403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Following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Recurrences?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015FC-56E3-4443-AE95-7EA3AA9A6736}"/>
              </a:ext>
            </a:extLst>
          </p:cNvPr>
          <p:cNvSpPr/>
          <p:nvPr/>
        </p:nvSpPr>
        <p:spPr>
          <a:xfrm>
            <a:off x="4873211" y="4122747"/>
            <a:ext cx="345208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4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C422C2-EC9E-8E48-B418-A2051D44BDD9}"/>
              </a:ext>
            </a:extLst>
          </p:cNvPr>
          <p:cNvSpPr/>
          <p:nvPr/>
        </p:nvSpPr>
        <p:spPr>
          <a:xfrm>
            <a:off x="1041150" y="4122747"/>
            <a:ext cx="332015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r>
              <a:rPr kumimoji="1" lang="en-US" altLang="zh-CN" sz="2500" baseline="30000" dirty="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99C0A-31C2-704E-828A-5BFA72CB500B}"/>
              </a:ext>
            </a:extLst>
          </p:cNvPr>
          <p:cNvSpPr/>
          <p:nvPr/>
        </p:nvSpPr>
        <p:spPr>
          <a:xfrm>
            <a:off x="4990170" y="2888856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r>
              <a:rPr kumimoji="1" lang="en-US" altLang="zh-CN" sz="2500" baseline="30000" dirty="0"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7757D6-3204-514A-A059-F50667575A31}"/>
              </a:ext>
            </a:extLst>
          </p:cNvPr>
          <p:cNvSpPr/>
          <p:nvPr/>
        </p:nvSpPr>
        <p:spPr>
          <a:xfrm>
            <a:off x="959870" y="1711163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Assuming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power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T(1)=1</a:t>
            </a:r>
            <a:endParaRPr kumimoji="1" lang="en-US" altLang="zh-CN" sz="2500" baseline="30000" dirty="0">
              <a:latin typeface="Comic Sans MS" panose="030F09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A9588E-2095-564A-884A-12CAFA0722DE}"/>
              </a:ext>
            </a:extLst>
          </p:cNvPr>
          <p:cNvSpPr/>
          <p:nvPr/>
        </p:nvSpPr>
        <p:spPr>
          <a:xfrm>
            <a:off x="1041150" y="2951946"/>
            <a:ext cx="31421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1</a:t>
            </a:r>
            <a:endParaRPr kumimoji="1" lang="en-US" altLang="zh-CN" sz="2500" baseline="30000" dirty="0">
              <a:latin typeface="Comic Sans MS" panose="030F09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026C10-E9A3-9041-A40D-FCD291A2FCF3}"/>
              </a:ext>
            </a:extLst>
          </p:cNvPr>
          <p:cNvSpPr/>
          <p:nvPr/>
        </p:nvSpPr>
        <p:spPr>
          <a:xfrm>
            <a:off x="1219337" y="5313850"/>
            <a:ext cx="345208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164738-13AD-9941-8692-22F3318B0B35}"/>
              </a:ext>
            </a:extLst>
          </p:cNvPr>
          <p:cNvSpPr/>
          <p:nvPr/>
        </p:nvSpPr>
        <p:spPr>
          <a:xfrm>
            <a:off x="4873211" y="5300440"/>
            <a:ext cx="345208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569177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Setting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015FC-56E3-4443-AE95-7EA3AA9A6736}"/>
              </a:ext>
            </a:extLst>
          </p:cNvPr>
          <p:cNvSpPr/>
          <p:nvPr/>
        </p:nvSpPr>
        <p:spPr>
          <a:xfrm>
            <a:off x="1041150" y="1392924"/>
            <a:ext cx="764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T(n/b)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000" baseline="30000" dirty="0" err="1">
                <a:latin typeface="Comic Sans MS" panose="030F0902030302020204" pitchFamily="66" charset="0"/>
              </a:rPr>
              <a:t>c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(constants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a&gt;0,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c&gt;=0,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b&gt;1)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    </a:t>
            </a:r>
            <a:endParaRPr kumimoji="1" lang="en-US" altLang="zh-CN" sz="2000" baseline="30000" dirty="0">
              <a:latin typeface="Comic Sans MS" panose="030F0902030302020204" pitchFamily="66" charset="0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E2A3119-6E74-6345-B2A5-FEDFA68A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8" y="1960916"/>
            <a:ext cx="8229601" cy="34894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8376AAB-A056-C54C-BD58-2522DC00412E}"/>
              </a:ext>
            </a:extLst>
          </p:cNvPr>
          <p:cNvSpPr/>
          <p:nvPr/>
        </p:nvSpPr>
        <p:spPr>
          <a:xfrm>
            <a:off x="1041150" y="5491220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geometric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sequence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ratio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a/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b</a:t>
            </a:r>
            <a:r>
              <a:rPr kumimoji="1" lang="en-US" altLang="zh-CN" sz="2500" baseline="30000" dirty="0" err="1">
                <a:latin typeface="Comic Sans MS" panose="030F0902030302020204" pitchFamily="66" charset="0"/>
              </a:rPr>
              <a:t>c</a:t>
            </a:r>
            <a:endParaRPr kumimoji="1" lang="en-US" altLang="zh-CN" sz="2500" baseline="30000" dirty="0">
              <a:latin typeface="Comic Sans MS" panose="030F0902030302020204" pitchFamily="66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1E68A7-89F1-854C-9F74-69875506DC91}"/>
              </a:ext>
            </a:extLst>
          </p:cNvPr>
          <p:cNvSpPr/>
          <p:nvPr/>
        </p:nvSpPr>
        <p:spPr>
          <a:xfrm>
            <a:off x="6247384" y="2220720"/>
            <a:ext cx="2121408" cy="31458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FE4961-6810-C14E-8B38-560209888AF6}"/>
              </a:ext>
            </a:extLst>
          </p:cNvPr>
          <p:cNvSpPr/>
          <p:nvPr/>
        </p:nvSpPr>
        <p:spPr>
          <a:xfrm>
            <a:off x="1041150" y="6127259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T(n):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sum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sequence</a:t>
            </a:r>
            <a:endParaRPr kumimoji="1" lang="en-US" altLang="zh-CN" sz="2500" baseline="30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2569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1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Sequence: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015FC-56E3-4443-AE95-7EA3AA9A6736}"/>
              </a:ext>
            </a:extLst>
          </p:cNvPr>
          <p:cNvSpPr/>
          <p:nvPr/>
        </p:nvSpPr>
        <p:spPr>
          <a:xfrm>
            <a:off x="963934" y="1445762"/>
            <a:ext cx="764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T(n/b)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000" baseline="30000" dirty="0" err="1">
                <a:latin typeface="Comic Sans MS" panose="030F0902030302020204" pitchFamily="66" charset="0"/>
              </a:rPr>
              <a:t>c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(constants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a&gt;0,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c&gt;=0,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b&gt;1)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</a:t>
            </a:r>
            <a:endParaRPr kumimoji="1" lang="en-US" altLang="zh-CN" sz="2000" baseline="30000" dirty="0">
              <a:latin typeface="Comic Sans MS" panose="030F0902030302020204" pitchFamily="66" charset="0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E2A3119-6E74-6345-B2A5-FEDFA68A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8" y="1960916"/>
            <a:ext cx="8229601" cy="34894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5FCB92-323F-334B-AC83-0E25573869CD}"/>
              </a:ext>
            </a:extLst>
          </p:cNvPr>
          <p:cNvSpPr/>
          <p:nvPr/>
        </p:nvSpPr>
        <p:spPr>
          <a:xfrm>
            <a:off x="749175" y="5514330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500" baseline="30000" dirty="0" err="1">
                <a:latin typeface="Comic Sans MS" panose="030F09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…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500" baseline="30000" dirty="0" err="1">
                <a:latin typeface="Comic Sans MS" panose="030F09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500" baseline="30000" dirty="0" err="1">
                <a:latin typeface="Comic Sans MS" panose="030F09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log</a:t>
            </a:r>
            <a:r>
              <a:rPr kumimoji="1" lang="en-US" altLang="zh-CN" sz="2500" baseline="-25000" dirty="0" err="1">
                <a:latin typeface="Comic Sans MS" panose="030F0902030302020204" pitchFamily="66" charset="0"/>
              </a:rPr>
              <a:t>b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endParaRPr kumimoji="1" lang="en-US" altLang="zh-CN" sz="2500" baseline="30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89101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Sequence: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015FC-56E3-4443-AE95-7EA3AA9A6736}"/>
              </a:ext>
            </a:extLst>
          </p:cNvPr>
          <p:cNvSpPr/>
          <p:nvPr/>
        </p:nvSpPr>
        <p:spPr>
          <a:xfrm>
            <a:off x="963934" y="1445762"/>
            <a:ext cx="764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T(n/b)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000" baseline="30000" dirty="0" err="1">
                <a:latin typeface="Comic Sans MS" panose="030F0902030302020204" pitchFamily="66" charset="0"/>
              </a:rPr>
              <a:t>c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(constants a&gt;0,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c&gt;=0,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b&gt;1)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    </a:t>
            </a:r>
            <a:endParaRPr kumimoji="1" lang="en-US" altLang="zh-CN" sz="2000" baseline="30000" dirty="0">
              <a:latin typeface="Comic Sans MS" panose="030F0902030302020204" pitchFamily="66" charset="0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E2A3119-6E74-6345-B2A5-FEDFA68A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8" y="1960916"/>
            <a:ext cx="8229601" cy="34894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D5D913-39D3-2A4D-B39D-50A7CE18E48C}"/>
              </a:ext>
            </a:extLst>
          </p:cNvPr>
          <p:cNvSpPr/>
          <p:nvPr/>
        </p:nvSpPr>
        <p:spPr>
          <a:xfrm>
            <a:off x="583058" y="5686122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Dominated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by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last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term: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O(n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baseline="30000" dirty="0" err="1">
                <a:latin typeface="Comic Sans MS" panose="030F0902030302020204" pitchFamily="66" charset="0"/>
              </a:rPr>
              <a:t>log_b</a:t>
            </a:r>
            <a:r>
              <a:rPr kumimoji="1" lang="zh-CN" altLang="en-US" sz="2500" baseline="30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baseline="30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)</a:t>
            </a:r>
            <a:endParaRPr kumimoji="1" lang="en-US" altLang="zh-CN" sz="2500" baseline="30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5774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4CEDE7-7FF1-474D-9E3C-558E7CC365C7}"/>
              </a:ext>
            </a:extLst>
          </p:cNvPr>
          <p:cNvSpPr/>
          <p:nvPr/>
        </p:nvSpPr>
        <p:spPr>
          <a:xfrm>
            <a:off x="1841749" y="2167771"/>
            <a:ext cx="6537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Reduce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Smaller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Instances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3000" dirty="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C7CC0A-61EB-2F4C-95EA-A11D7A48D783}"/>
              </a:ext>
            </a:extLst>
          </p:cNvPr>
          <p:cNvSpPr/>
          <p:nvPr/>
        </p:nvSpPr>
        <p:spPr>
          <a:xfrm>
            <a:off x="2508811" y="3469221"/>
            <a:ext cx="48738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Same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F10FB0-0A26-DC47-8E5B-11AAE533DDDB}"/>
              </a:ext>
            </a:extLst>
          </p:cNvPr>
          <p:cNvSpPr/>
          <p:nvPr/>
        </p:nvSpPr>
        <p:spPr>
          <a:xfrm>
            <a:off x="2673703" y="4770671"/>
            <a:ext cx="48738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大事化小，小事化无</a:t>
            </a: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4252147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Sequence: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ratio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015FC-56E3-4443-AE95-7EA3AA9A6736}"/>
              </a:ext>
            </a:extLst>
          </p:cNvPr>
          <p:cNvSpPr/>
          <p:nvPr/>
        </p:nvSpPr>
        <p:spPr>
          <a:xfrm>
            <a:off x="963934" y="1445762"/>
            <a:ext cx="764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T(n/b)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000" baseline="30000" dirty="0" err="1">
                <a:latin typeface="Comic Sans MS" panose="030F0902030302020204" pitchFamily="66" charset="0"/>
              </a:rPr>
              <a:t>c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(constants a&gt;0,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&gt;=0,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b&gt;1)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    </a:t>
            </a:r>
            <a:endParaRPr kumimoji="1" lang="en-US" altLang="zh-CN" sz="2000" baseline="30000" dirty="0">
              <a:latin typeface="Comic Sans MS" panose="030F0902030302020204" pitchFamily="66" charset="0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E2A3119-6E74-6345-B2A5-FEDFA68A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8" y="1960916"/>
            <a:ext cx="8229601" cy="34894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D5D913-39D3-2A4D-B39D-50A7CE18E48C}"/>
              </a:ext>
            </a:extLst>
          </p:cNvPr>
          <p:cNvSpPr/>
          <p:nvPr/>
        </p:nvSpPr>
        <p:spPr>
          <a:xfrm>
            <a:off x="583058" y="5686122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Dominated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by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first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term: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O(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500" baseline="30000" dirty="0" err="1">
                <a:latin typeface="Comic Sans MS" panose="030F0902030302020204" pitchFamily="66" charset="0"/>
              </a:rPr>
              <a:t>c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)</a:t>
            </a:r>
            <a:endParaRPr kumimoji="1" lang="en-US" altLang="zh-CN" sz="2500" baseline="30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5007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015FC-56E3-4443-AE95-7EA3AA9A6736}"/>
              </a:ext>
            </a:extLst>
          </p:cNvPr>
          <p:cNvSpPr/>
          <p:nvPr/>
        </p:nvSpPr>
        <p:spPr>
          <a:xfrm>
            <a:off x="749175" y="1726481"/>
            <a:ext cx="764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T(n/b)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sz="2000" baseline="30000" dirty="0" err="1">
                <a:latin typeface="Comic Sans MS" panose="030F0902030302020204" pitchFamily="66" charset="0"/>
              </a:rPr>
              <a:t>c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(constants a&gt;0,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c&gt;=0,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b&gt;1)</a:t>
            </a:r>
            <a:r>
              <a:rPr kumimoji="1" lang="zh-CN" altLang="en-US" sz="2000" baseline="30000" dirty="0">
                <a:latin typeface="Comic Sans MS" panose="030F0902030302020204" pitchFamily="66" charset="0"/>
              </a:rPr>
              <a:t>       </a:t>
            </a:r>
            <a:endParaRPr kumimoji="1" lang="en-US" altLang="zh-CN" sz="2000" baseline="30000" dirty="0">
              <a:latin typeface="Comic Sans MS" panose="030F09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DD2A7-0C59-2E42-919A-FE92D0577EA0}"/>
              </a:ext>
            </a:extLst>
          </p:cNvPr>
          <p:cNvSpPr/>
          <p:nvPr/>
        </p:nvSpPr>
        <p:spPr>
          <a:xfrm>
            <a:off x="5392462" y="2408668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902030302020204" pitchFamily="66" charset="0"/>
              </a:rPr>
              <a:t>If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c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&gt;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 err="1">
                <a:latin typeface="Comic Sans MS" panose="030F0902030302020204" pitchFamily="66" charset="0"/>
              </a:rPr>
              <a:t>log</a:t>
            </a:r>
            <a:r>
              <a:rPr lang="en-US" altLang="zh-CN" baseline="-25000" dirty="0" err="1">
                <a:latin typeface="Comic Sans MS" panose="030F0902030302020204" pitchFamily="66" charset="0"/>
              </a:rPr>
              <a:t>b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a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C6E222-F971-BC45-BA33-BF641B7359D8}"/>
              </a:ext>
            </a:extLst>
          </p:cNvPr>
          <p:cNvSpPr/>
          <p:nvPr/>
        </p:nvSpPr>
        <p:spPr>
          <a:xfrm>
            <a:off x="1857524" y="302676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T(n)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=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2178A7-3F3B-6A48-A05F-D26D13626B8F}"/>
              </a:ext>
            </a:extLst>
          </p:cNvPr>
          <p:cNvSpPr/>
          <p:nvPr/>
        </p:nvSpPr>
        <p:spPr>
          <a:xfrm>
            <a:off x="3617723" y="2417492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O(</a:t>
            </a:r>
            <a:r>
              <a:rPr kumimoji="1" lang="en-US" altLang="zh-CN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baseline="30000" dirty="0" err="1">
                <a:latin typeface="Comic Sans MS" panose="030F0902030302020204" pitchFamily="66" charset="0"/>
              </a:rPr>
              <a:t>c</a:t>
            </a:r>
            <a:r>
              <a:rPr kumimoji="1" lang="en-US" altLang="zh-CN" dirty="0">
                <a:latin typeface="Comic Sans MS" panose="030F0902030302020204" pitchFamily="66" charset="0"/>
              </a:rPr>
              <a:t>)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E192F4-CEB7-C046-B020-6F5EECA62D64}"/>
              </a:ext>
            </a:extLst>
          </p:cNvPr>
          <p:cNvSpPr/>
          <p:nvPr/>
        </p:nvSpPr>
        <p:spPr>
          <a:xfrm>
            <a:off x="3617723" y="3752308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O(n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baseline="30000" dirty="0" err="1">
                <a:latin typeface="Comic Sans MS" panose="030F0902030302020204" pitchFamily="66" charset="0"/>
              </a:rPr>
              <a:t>log_b</a:t>
            </a:r>
            <a:r>
              <a:rPr kumimoji="1" lang="zh-CN" altLang="en-US" baseline="30000" dirty="0">
                <a:latin typeface="Comic Sans MS" panose="030F0902030302020204" pitchFamily="66" charset="0"/>
              </a:rPr>
              <a:t> </a:t>
            </a:r>
            <a:r>
              <a:rPr kumimoji="1" lang="en-US" altLang="zh-CN" baseline="30000" dirty="0">
                <a:latin typeface="Comic Sans MS" panose="030F0902030302020204" pitchFamily="66" charset="0"/>
              </a:rPr>
              <a:t>a</a:t>
            </a:r>
            <a:r>
              <a:rPr kumimoji="1" lang="en-US" altLang="zh-CN" dirty="0">
                <a:latin typeface="Comic Sans MS" panose="030F0902030302020204" pitchFamily="66" charset="0"/>
              </a:rPr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DFE938-378F-4740-98C6-7E9C4B4B3D93}"/>
              </a:ext>
            </a:extLst>
          </p:cNvPr>
          <p:cNvSpPr/>
          <p:nvPr/>
        </p:nvSpPr>
        <p:spPr>
          <a:xfrm>
            <a:off x="3584269" y="3038901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O(</a:t>
            </a:r>
            <a:r>
              <a:rPr kumimoji="1" lang="en-US" altLang="zh-CN" dirty="0" err="1">
                <a:latin typeface="Comic Sans MS" panose="030F0902030302020204" pitchFamily="66" charset="0"/>
              </a:rPr>
              <a:t>n</a:t>
            </a:r>
            <a:r>
              <a:rPr kumimoji="1" lang="en-US" altLang="zh-CN" baseline="30000" dirty="0" err="1">
                <a:latin typeface="Comic Sans MS" panose="030F0902030302020204" pitchFamily="66" charset="0"/>
              </a:rPr>
              <a:t>c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log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n)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DD09B6-47EB-6A4A-904E-A634DC600AD9}"/>
              </a:ext>
            </a:extLst>
          </p:cNvPr>
          <p:cNvSpPr/>
          <p:nvPr/>
        </p:nvSpPr>
        <p:spPr>
          <a:xfrm>
            <a:off x="5385557" y="3110521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902030302020204" pitchFamily="66" charset="0"/>
              </a:rPr>
              <a:t>If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c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=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 err="1">
                <a:latin typeface="Comic Sans MS" panose="030F0902030302020204" pitchFamily="66" charset="0"/>
              </a:rPr>
              <a:t>log</a:t>
            </a:r>
            <a:r>
              <a:rPr lang="en-US" altLang="zh-CN" baseline="-25000" dirty="0" err="1">
                <a:latin typeface="Comic Sans MS" panose="030F0902030302020204" pitchFamily="66" charset="0"/>
              </a:rPr>
              <a:t>b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a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7D4528-4CED-7745-B62D-1415BA9656F4}"/>
              </a:ext>
            </a:extLst>
          </p:cNvPr>
          <p:cNvSpPr/>
          <p:nvPr/>
        </p:nvSpPr>
        <p:spPr>
          <a:xfrm>
            <a:off x="5414411" y="3697231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902030302020204" pitchFamily="66" charset="0"/>
              </a:rPr>
              <a:t>If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c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&lt;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 err="1">
                <a:latin typeface="Comic Sans MS" panose="030F0902030302020204" pitchFamily="66" charset="0"/>
              </a:rPr>
              <a:t>log</a:t>
            </a:r>
            <a:r>
              <a:rPr lang="en-US" altLang="zh-CN" baseline="-25000" dirty="0" err="1">
                <a:latin typeface="Comic Sans MS" panose="030F0902030302020204" pitchFamily="66" charset="0"/>
              </a:rPr>
              <a:t>b</a:t>
            </a:r>
            <a:r>
              <a:rPr lang="zh-CN" altLang="en-US" dirty="0"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latin typeface="Comic Sans MS" panose="030F0902030302020204" pitchFamily="66" charset="0"/>
              </a:rPr>
              <a:t>a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79527176-B824-C742-A77E-04EFE2F6D574}"/>
              </a:ext>
            </a:extLst>
          </p:cNvPr>
          <p:cNvSpPr/>
          <p:nvPr/>
        </p:nvSpPr>
        <p:spPr>
          <a:xfrm>
            <a:off x="2947850" y="2523812"/>
            <a:ext cx="245326" cy="15427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010718-E929-4249-A5F5-22CF80580EF3}"/>
              </a:ext>
            </a:extLst>
          </p:cNvPr>
          <p:cNvSpPr/>
          <p:nvPr/>
        </p:nvSpPr>
        <p:spPr>
          <a:xfrm>
            <a:off x="4424354" y="1751638"/>
            <a:ext cx="1137424" cy="3469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18E776-8BFA-A844-9709-ED908250EEE0}"/>
              </a:ext>
            </a:extLst>
          </p:cNvPr>
          <p:cNvSpPr/>
          <p:nvPr/>
        </p:nvSpPr>
        <p:spPr>
          <a:xfrm>
            <a:off x="1695382" y="4935378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4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79ECBD-8435-0E45-BA74-916101A59200}"/>
              </a:ext>
            </a:extLst>
          </p:cNvPr>
          <p:cNvSpPr/>
          <p:nvPr/>
        </p:nvSpPr>
        <p:spPr>
          <a:xfrm>
            <a:off x="4690969" y="4963106"/>
            <a:ext cx="3192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3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050164-627B-8A4F-AE91-CF4F4076D44B}"/>
              </a:ext>
            </a:extLst>
          </p:cNvPr>
          <p:cNvSpPr/>
          <p:nvPr/>
        </p:nvSpPr>
        <p:spPr>
          <a:xfrm>
            <a:off x="1727419" y="5563271"/>
            <a:ext cx="314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</a:t>
            </a:r>
            <a:r>
              <a:rPr kumimoji="1" lang="en-US" altLang="zh-CN" sz="2000" baseline="30000" dirty="0"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81DF7B-723F-F349-9C8D-7A6B27BB315F}"/>
              </a:ext>
            </a:extLst>
          </p:cNvPr>
          <p:cNvSpPr/>
          <p:nvPr/>
        </p:nvSpPr>
        <p:spPr>
          <a:xfrm>
            <a:off x="4690969" y="5593708"/>
            <a:ext cx="358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1</a:t>
            </a:r>
            <a:endParaRPr kumimoji="1" lang="en-US" altLang="zh-CN" sz="2000" baseline="30000" dirty="0">
              <a:latin typeface="Comic Sans MS" panose="030F0902030302020204" pitchFamily="66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E73678-7E1D-DF4C-9F36-CD7EF286F810}"/>
              </a:ext>
            </a:extLst>
          </p:cNvPr>
          <p:cNvSpPr/>
          <p:nvPr/>
        </p:nvSpPr>
        <p:spPr>
          <a:xfrm>
            <a:off x="1578496" y="6107542"/>
            <a:ext cx="5987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more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important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to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remember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the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method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endParaRPr kumimoji="1" lang="en-US" altLang="zh-CN" sz="2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8679E9-51DC-0246-8D64-62CDA42243DF}"/>
              </a:ext>
            </a:extLst>
          </p:cNvPr>
          <p:cNvSpPr/>
          <p:nvPr/>
        </p:nvSpPr>
        <p:spPr>
          <a:xfrm>
            <a:off x="1695382" y="4310242"/>
            <a:ext cx="187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Try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Again?</a:t>
            </a:r>
          </a:p>
        </p:txBody>
      </p:sp>
    </p:spTree>
    <p:extLst>
      <p:ext uri="{BB962C8B-B14F-4D97-AF65-F5344CB8AC3E}">
        <p14:creationId xmlns:p14="http://schemas.microsoft.com/office/powerpoint/2010/main" val="429410584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184438"/>
            <a:ext cx="8229600" cy="13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Recurrences: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Subproblem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78DEA2-6AD4-3A41-944D-4AD453A36991}"/>
              </a:ext>
            </a:extLst>
          </p:cNvPr>
          <p:cNvSpPr/>
          <p:nvPr/>
        </p:nvSpPr>
        <p:spPr>
          <a:xfrm>
            <a:off x="1360846" y="2114169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FD418C-A8B2-CC41-A787-4F624777C121}"/>
              </a:ext>
            </a:extLst>
          </p:cNvPr>
          <p:cNvSpPr/>
          <p:nvPr/>
        </p:nvSpPr>
        <p:spPr>
          <a:xfrm>
            <a:off x="1360845" y="2759876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183428C-35F0-0448-A2DA-8EBA68C56D5A}"/>
              </a:ext>
            </a:extLst>
          </p:cNvPr>
          <p:cNvSpPr/>
          <p:nvPr/>
        </p:nvSpPr>
        <p:spPr>
          <a:xfrm>
            <a:off x="1360844" y="3455046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</a:t>
            </a:r>
            <a:r>
              <a:rPr kumimoji="1" lang="en-US" altLang="zh-CN" sz="2000" baseline="30000" dirty="0">
                <a:latin typeface="Comic Sans MS" panose="030F0902030302020204" pitchFamily="66" charset="0"/>
              </a:rPr>
              <a:t>1/2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2F63882-E0CD-6047-B727-E82D62B11270}"/>
              </a:ext>
            </a:extLst>
          </p:cNvPr>
          <p:cNvSpPr/>
          <p:nvPr/>
        </p:nvSpPr>
        <p:spPr>
          <a:xfrm>
            <a:off x="1360844" y="4150216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T(n-1)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48E23C-8DF6-F847-A69B-6AB62BC85477}"/>
              </a:ext>
            </a:extLst>
          </p:cNvPr>
          <p:cNvSpPr/>
          <p:nvPr/>
        </p:nvSpPr>
        <p:spPr>
          <a:xfrm>
            <a:off x="5527683" y="2081331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Binary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search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4FF35E-CEDE-A74C-A2D4-D98315A318F7}"/>
              </a:ext>
            </a:extLst>
          </p:cNvPr>
          <p:cNvSpPr/>
          <p:nvPr/>
        </p:nvSpPr>
        <p:spPr>
          <a:xfrm>
            <a:off x="5527680" y="2768188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Geometric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sequence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984A8D-B002-BA4D-A5A0-B9F9FC785B60}"/>
              </a:ext>
            </a:extLst>
          </p:cNvPr>
          <p:cNvSpPr/>
          <p:nvPr/>
        </p:nvSpPr>
        <p:spPr>
          <a:xfrm>
            <a:off x="5527681" y="3455046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Counting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levels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E1CBE48-0615-A840-8A8C-9C6F4FCB317B}"/>
              </a:ext>
            </a:extLst>
          </p:cNvPr>
          <p:cNvSpPr/>
          <p:nvPr/>
        </p:nvSpPr>
        <p:spPr>
          <a:xfrm>
            <a:off x="5527681" y="4150215"/>
            <a:ext cx="299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Insertion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52091540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184438"/>
            <a:ext cx="8229600" cy="13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Recurrences: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Non-even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Subproblems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78DEA2-6AD4-3A41-944D-4AD453A36991}"/>
              </a:ext>
            </a:extLst>
          </p:cNvPr>
          <p:cNvSpPr/>
          <p:nvPr/>
        </p:nvSpPr>
        <p:spPr>
          <a:xfrm>
            <a:off x="1360844" y="2075500"/>
            <a:ext cx="3657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T(2n/3)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T(n/3)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FD418C-A8B2-CC41-A787-4F624777C121}"/>
              </a:ext>
            </a:extLst>
          </p:cNvPr>
          <p:cNvSpPr/>
          <p:nvPr/>
        </p:nvSpPr>
        <p:spPr>
          <a:xfrm>
            <a:off x="1271635" y="4178042"/>
            <a:ext cx="3567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T(n/4)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</a:t>
            </a:r>
          </a:p>
        </p:txBody>
      </p:sp>
      <p:pic>
        <p:nvPicPr>
          <p:cNvPr id="3" name="图片 2" descr="地图上有字&#10;&#10;描述已自动生成">
            <a:extLst>
              <a:ext uri="{FF2B5EF4-FFF2-40B4-BE49-F238E27FC236}">
                <a16:creationId xmlns:a16="http://schemas.microsoft.com/office/drawing/2014/main" id="{D3759154-8141-8042-BCCD-E5A7FA5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29" y="2075500"/>
            <a:ext cx="4056463" cy="1534878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3F7DDB9-FAFC-A848-B7E4-646CD3EDA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047" y="4178041"/>
            <a:ext cx="3345367" cy="13142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E0B5208-4845-EB49-BFFC-2C3EEAFC0591}"/>
              </a:ext>
            </a:extLst>
          </p:cNvPr>
          <p:cNvSpPr/>
          <p:nvPr/>
        </p:nvSpPr>
        <p:spPr>
          <a:xfrm>
            <a:off x="1513244" y="2842939"/>
            <a:ext cx="3657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O(n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log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n)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885330-392C-9F4E-A2E7-A559DAA36906}"/>
              </a:ext>
            </a:extLst>
          </p:cNvPr>
          <p:cNvSpPr/>
          <p:nvPr/>
        </p:nvSpPr>
        <p:spPr>
          <a:xfrm>
            <a:off x="1576829" y="4945481"/>
            <a:ext cx="176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30528473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184438"/>
            <a:ext cx="8229600" cy="13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Recurrences: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Exponential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78DEA2-6AD4-3A41-944D-4AD453A36991}"/>
              </a:ext>
            </a:extLst>
          </p:cNvPr>
          <p:cNvSpPr/>
          <p:nvPr/>
        </p:nvSpPr>
        <p:spPr>
          <a:xfrm>
            <a:off x="1391324" y="2981450"/>
            <a:ext cx="3657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2T(n-1)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0B5208-4845-EB49-BFFC-2C3EEAFC0591}"/>
              </a:ext>
            </a:extLst>
          </p:cNvPr>
          <p:cNvSpPr/>
          <p:nvPr/>
        </p:nvSpPr>
        <p:spPr>
          <a:xfrm>
            <a:off x="1848501" y="4283936"/>
            <a:ext cx="1473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O(2</a:t>
            </a:r>
            <a:r>
              <a:rPr kumimoji="1" lang="en-US" altLang="zh-CN" sz="2000" baseline="30000" dirty="0">
                <a:latin typeface="Comic Sans MS" panose="030F0902030302020204" pitchFamily="66" charset="0"/>
              </a:rPr>
              <a:t>n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)</a:t>
            </a: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C281557D-E38F-3545-AE25-6BF1B8B1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41308"/>
            <a:ext cx="3962400" cy="22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5254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Exercises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99F5A7-941C-DA40-9B9A-DEA68FF3BCE4}"/>
              </a:ext>
            </a:extLst>
          </p:cNvPr>
          <p:cNvSpPr/>
          <p:nvPr/>
        </p:nvSpPr>
        <p:spPr>
          <a:xfrm>
            <a:off x="2788003" y="2780674"/>
            <a:ext cx="35679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2T(n-1)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37B3FC-DFD3-3D42-A0AF-8DDDEF0CD5B7}"/>
              </a:ext>
            </a:extLst>
          </p:cNvPr>
          <p:cNvSpPr/>
          <p:nvPr/>
        </p:nvSpPr>
        <p:spPr>
          <a:xfrm>
            <a:off x="2788003" y="1801992"/>
            <a:ext cx="35679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T(n-1)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5C608-B212-304B-9531-EA3C19862A79}"/>
              </a:ext>
            </a:extLst>
          </p:cNvPr>
          <p:cNvSpPr/>
          <p:nvPr/>
        </p:nvSpPr>
        <p:spPr>
          <a:xfrm>
            <a:off x="2882046" y="3759356"/>
            <a:ext cx="36572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</a:t>
            </a:r>
            <a:r>
              <a:rPr kumimoji="1" lang="en-US" altLang="zh-CN" sz="2500" baseline="30000" dirty="0">
                <a:latin typeface="Comic Sans MS" panose="030F0902030302020204" pitchFamily="66" charset="0"/>
              </a:rPr>
              <a:t>1/2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930375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Tricky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55952D-50DF-FC45-87BE-623248EA0E2A}"/>
              </a:ext>
            </a:extLst>
          </p:cNvPr>
          <p:cNvSpPr/>
          <p:nvPr/>
        </p:nvSpPr>
        <p:spPr>
          <a:xfrm>
            <a:off x="1679943" y="2001510"/>
            <a:ext cx="557523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T(n-1)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T(n/2)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3A6DC4-E496-6849-8CEB-223AF121F210}"/>
              </a:ext>
            </a:extLst>
          </p:cNvPr>
          <p:cNvSpPr/>
          <p:nvPr/>
        </p:nvSpPr>
        <p:spPr>
          <a:xfrm>
            <a:off x="1763118" y="3041487"/>
            <a:ext cx="67216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T(n-a)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T(a)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(constant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a&gt;=1)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2824E8-4F1C-6842-8C95-63E5E5FCA52E}"/>
              </a:ext>
            </a:extLst>
          </p:cNvPr>
          <p:cNvSpPr/>
          <p:nvPr/>
        </p:nvSpPr>
        <p:spPr>
          <a:xfrm>
            <a:off x="1763119" y="4133188"/>
            <a:ext cx="67216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T(bn)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T(n-bn)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(constant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0&lt;b&lt;1)</a:t>
            </a:r>
          </a:p>
        </p:txBody>
      </p:sp>
    </p:spTree>
    <p:extLst>
      <p:ext uri="{BB962C8B-B14F-4D97-AF65-F5344CB8AC3E}">
        <p14:creationId xmlns:p14="http://schemas.microsoft.com/office/powerpoint/2010/main" val="42000710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Challenging</a:t>
            </a:r>
            <a:r>
              <a:rPr lang="zh-CN" alt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Ones</a:t>
            </a:r>
            <a:endParaRPr lang="en-US" sz="4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78DEA2-6AD4-3A41-944D-4AD453A36991}"/>
              </a:ext>
            </a:extLst>
          </p:cNvPr>
          <p:cNvSpPr/>
          <p:nvPr/>
        </p:nvSpPr>
        <p:spPr>
          <a:xfrm>
            <a:off x="2743398" y="2554601"/>
            <a:ext cx="36572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r>
              <a:rPr kumimoji="1" lang="en-US" altLang="zh-CN" sz="2500" baseline="30000" dirty="0">
                <a:latin typeface="Comic Sans MS" panose="030F0902030302020204" pitchFamily="66" charset="0"/>
              </a:rPr>
              <a:t>3/4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</a:t>
            </a:r>
            <a:r>
              <a:rPr kumimoji="1" lang="en-US" altLang="zh-CN" sz="2500" baseline="30000" dirty="0">
                <a:latin typeface="Comic Sans MS" panose="030F0902030302020204" pitchFamily="66" charset="0"/>
              </a:rPr>
              <a:t>1/4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5754CB-2EE1-3447-91BF-58902C021251}"/>
              </a:ext>
            </a:extLst>
          </p:cNvPr>
          <p:cNvSpPr/>
          <p:nvPr/>
        </p:nvSpPr>
        <p:spPr>
          <a:xfrm>
            <a:off x="2942297" y="3826346"/>
            <a:ext cx="35679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r>
              <a:rPr kumimoji="1" lang="en-US" altLang="zh-CN" sz="2500" baseline="30000" dirty="0">
                <a:latin typeface="Comic Sans MS" panose="030F0902030302020204" pitchFamily="66" charset="0"/>
              </a:rPr>
              <a:t>1/2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T(n</a:t>
            </a:r>
            <a:r>
              <a:rPr kumimoji="1" lang="en-US" altLang="zh-CN" sz="2500" baseline="30000" dirty="0">
                <a:latin typeface="Comic Sans MS" panose="030F0902030302020204" pitchFamily="66" charset="0"/>
              </a:rPr>
              <a:t>1/2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0354780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9340EB-2EC9-5044-9CC5-C2947C716F0E}"/>
              </a:ext>
            </a:extLst>
          </p:cNvPr>
          <p:cNvSpPr txBox="1">
            <a:spLocks/>
          </p:cNvSpPr>
          <p:nvPr/>
        </p:nvSpPr>
        <p:spPr>
          <a:xfrm>
            <a:off x="1817142" y="1618418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12F391-3150-854F-90B5-19C518BD4442}"/>
              </a:ext>
            </a:extLst>
          </p:cNvPr>
          <p:cNvSpPr txBox="1">
            <a:spLocks/>
          </p:cNvSpPr>
          <p:nvPr/>
        </p:nvSpPr>
        <p:spPr>
          <a:xfrm>
            <a:off x="3377701" y="1518809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BA9B4A-A4D1-B746-AD23-5D0D987095E8}"/>
              </a:ext>
            </a:extLst>
          </p:cNvPr>
          <p:cNvSpPr txBox="1">
            <a:spLocks/>
          </p:cNvSpPr>
          <p:nvPr/>
        </p:nvSpPr>
        <p:spPr>
          <a:xfrm>
            <a:off x="1116987" y="1415515"/>
            <a:ext cx="1888735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>
                <a:latin typeface="Comic Sans MS" panose="030F0902030302020204" pitchFamily="66" charset="0"/>
              </a:rPr>
              <a:t>Design:</a:t>
            </a:r>
            <a:endParaRPr lang="en-US" sz="3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86A270-2E7E-834C-82F3-6626AA82CBDD}"/>
              </a:ext>
            </a:extLst>
          </p:cNvPr>
          <p:cNvSpPr txBox="1">
            <a:spLocks/>
          </p:cNvSpPr>
          <p:nvPr/>
        </p:nvSpPr>
        <p:spPr>
          <a:xfrm>
            <a:off x="1013021" y="3769876"/>
            <a:ext cx="1994742" cy="81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>
                <a:latin typeface="Comic Sans MS" panose="030F0902030302020204" pitchFamily="66" charset="0"/>
              </a:rPr>
              <a:t>Analysis:</a:t>
            </a:r>
            <a:endParaRPr lang="en-US" sz="3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035205-1672-774B-96C6-9FF369D95A62}"/>
              </a:ext>
            </a:extLst>
          </p:cNvPr>
          <p:cNvSpPr/>
          <p:nvPr/>
        </p:nvSpPr>
        <p:spPr>
          <a:xfrm>
            <a:off x="3377701" y="1624629"/>
            <a:ext cx="49925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Recurrence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4CEDE7-7FF1-474D-9E3C-558E7CC365C7}"/>
              </a:ext>
            </a:extLst>
          </p:cNvPr>
          <p:cNvSpPr/>
          <p:nvPr/>
        </p:nvSpPr>
        <p:spPr>
          <a:xfrm>
            <a:off x="3538122" y="3956271"/>
            <a:ext cx="54240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Recursive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tree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method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4293BB-B18F-F347-B85C-BD4E621642D5}"/>
              </a:ext>
            </a:extLst>
          </p:cNvPr>
          <p:cNvSpPr/>
          <p:nvPr/>
        </p:nvSpPr>
        <p:spPr>
          <a:xfrm>
            <a:off x="1200435" y="2585074"/>
            <a:ext cx="7501485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smaller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instances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(binary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search,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fast exponentiation,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merge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sort)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A27AC-528B-2A4B-A550-C435CD46CF60}"/>
              </a:ext>
            </a:extLst>
          </p:cNvPr>
          <p:cNvSpPr/>
          <p:nvPr/>
        </p:nvSpPr>
        <p:spPr>
          <a:xfrm>
            <a:off x="2618874" y="4753851"/>
            <a:ext cx="3906252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tree</a:t>
            </a: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(master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theorem)</a:t>
            </a:r>
          </a:p>
        </p:txBody>
      </p:sp>
    </p:spTree>
    <p:extLst>
      <p:ext uri="{BB962C8B-B14F-4D97-AF65-F5344CB8AC3E}">
        <p14:creationId xmlns:p14="http://schemas.microsoft.com/office/powerpoint/2010/main" val="418179828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674" y="2711237"/>
            <a:ext cx="7059641" cy="1218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Part I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: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Recurrent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Problems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Problem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1: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Search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624752" y="1847939"/>
            <a:ext cx="7894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(</a:t>
            </a:r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sorted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)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b</a:t>
            </a: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determine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if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there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is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an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i,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3000" dirty="0" err="1">
                <a:latin typeface="Comic Sans MS" panose="030F0902030302020204" pitchFamily="66" charset="0"/>
              </a:rPr>
              <a:t>s.t.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</a:t>
            </a: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                     </a:t>
            </a:r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                       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i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=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c</a:t>
            </a:r>
            <a:endParaRPr kumimoji="1" lang="zh-CN" altLang="en-US" sz="3000" dirty="0">
              <a:latin typeface="Comic Sans MS" panose="030F09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38F271-A3FD-1244-B935-E839C3D540C9}"/>
              </a:ext>
            </a:extLst>
          </p:cNvPr>
          <p:cNvSpPr/>
          <p:nvPr/>
        </p:nvSpPr>
        <p:spPr>
          <a:xfrm>
            <a:off x="1007017" y="5309132"/>
            <a:ext cx="672561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naïve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enumerate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 err="1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T(n)=O(n)</a:t>
            </a:r>
          </a:p>
        </p:txBody>
      </p:sp>
    </p:spTree>
    <p:extLst>
      <p:ext uri="{BB962C8B-B14F-4D97-AF65-F5344CB8AC3E}">
        <p14:creationId xmlns:p14="http://schemas.microsoft.com/office/powerpoint/2010/main" val="17270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Reduce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to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smaller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instances?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2474738" y="1505569"/>
            <a:ext cx="50064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 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</a:t>
            </a:r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86181-2B8C-2E40-8E09-BD9B0653DCCA}"/>
              </a:ext>
            </a:extLst>
          </p:cNvPr>
          <p:cNvSpPr/>
          <p:nvPr/>
        </p:nvSpPr>
        <p:spPr>
          <a:xfrm>
            <a:off x="585978" y="3592890"/>
            <a:ext cx="3777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n/2</a:t>
            </a:r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52A234-BF86-274B-AA60-655A4696A203}"/>
              </a:ext>
            </a:extLst>
          </p:cNvPr>
          <p:cNvSpPr/>
          <p:nvPr/>
        </p:nvSpPr>
        <p:spPr>
          <a:xfrm>
            <a:off x="5043016" y="3592890"/>
            <a:ext cx="3517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zh-CN" altLang="en-US" sz="30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n/2+1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3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3000" baseline="-25000" dirty="0">
                <a:latin typeface="Comic Sans MS" panose="030F0902030302020204" pitchFamily="66" charset="0"/>
              </a:rPr>
              <a:t>n</a:t>
            </a:r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0F3A437-1AA8-FE45-A7D8-94CFDBCC5F2B}"/>
              </a:ext>
            </a:extLst>
          </p:cNvPr>
          <p:cNvCxnSpPr/>
          <p:nvPr/>
        </p:nvCxnSpPr>
        <p:spPr>
          <a:xfrm flipH="1">
            <a:off x="2114863" y="2521232"/>
            <a:ext cx="2248636" cy="1579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46F09B3-17D5-314A-B1A3-643E53D7000B}"/>
              </a:ext>
            </a:extLst>
          </p:cNvPr>
          <p:cNvCxnSpPr/>
          <p:nvPr/>
        </p:nvCxnSpPr>
        <p:spPr>
          <a:xfrm>
            <a:off x="4363499" y="2521232"/>
            <a:ext cx="2308374" cy="1579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0A143BE-E290-8441-9B2C-E6BF8D1DC89D}"/>
              </a:ext>
            </a:extLst>
          </p:cNvPr>
          <p:cNvSpPr/>
          <p:nvPr/>
        </p:nvSpPr>
        <p:spPr>
          <a:xfrm>
            <a:off x="1585149" y="2968254"/>
            <a:ext cx="1779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b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&lt;=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n/2</a:t>
            </a:r>
            <a:endParaRPr lang="zh-CN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1EAFE2-81CA-0142-A869-CD927BF14B51}"/>
              </a:ext>
            </a:extLst>
          </p:cNvPr>
          <p:cNvSpPr/>
          <p:nvPr/>
        </p:nvSpPr>
        <p:spPr>
          <a:xfrm>
            <a:off x="6038914" y="2983004"/>
            <a:ext cx="148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b&gt;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 a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n/2</a:t>
            </a:r>
            <a:endParaRPr lang="zh-CN" altLang="en-US" sz="2000" dirty="0"/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id="{89C97F15-8BC3-0A45-A40C-072B9A4379F7}"/>
              </a:ext>
            </a:extLst>
          </p:cNvPr>
          <p:cNvSpPr/>
          <p:nvPr/>
        </p:nvSpPr>
        <p:spPr>
          <a:xfrm>
            <a:off x="2955469" y="2013768"/>
            <a:ext cx="3009650" cy="53881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8FC12AB5-97A2-8542-B3B4-DA5680D4ED4C}"/>
              </a:ext>
            </a:extLst>
          </p:cNvPr>
          <p:cNvSpPr/>
          <p:nvPr/>
        </p:nvSpPr>
        <p:spPr>
          <a:xfrm>
            <a:off x="969913" y="4129765"/>
            <a:ext cx="3009650" cy="53881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3DEE6775-DE25-4A44-B43E-957E7B497928}"/>
              </a:ext>
            </a:extLst>
          </p:cNvPr>
          <p:cNvSpPr/>
          <p:nvPr/>
        </p:nvSpPr>
        <p:spPr>
          <a:xfrm>
            <a:off x="5296944" y="4117398"/>
            <a:ext cx="3009650" cy="53881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35C60D-DA77-6448-94AF-DD53B21888F7}"/>
              </a:ext>
            </a:extLst>
          </p:cNvPr>
          <p:cNvSpPr/>
          <p:nvPr/>
        </p:nvSpPr>
        <p:spPr>
          <a:xfrm>
            <a:off x="1480662" y="5389150"/>
            <a:ext cx="58068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complexity: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T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(n)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=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T(n/2)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+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1</a:t>
            </a:r>
            <a:endParaRPr lang="zh-CN" altLang="en-US" sz="2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Solve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T(n)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&lt;=T(n/2)+1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21844E-FD23-C145-923B-E72F08873E4D}"/>
              </a:ext>
            </a:extLst>
          </p:cNvPr>
          <p:cNvSpPr/>
          <p:nvPr/>
        </p:nvSpPr>
        <p:spPr>
          <a:xfrm>
            <a:off x="867479" y="1825048"/>
            <a:ext cx="58068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Comic Sans MS" panose="030F0902030302020204" pitchFamily="66" charset="0"/>
              </a:rPr>
              <a:t>For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simplicity,</a:t>
            </a:r>
            <a:r>
              <a:rPr lang="zh-CN" altLang="en-US" sz="2500" dirty="0">
                <a:latin typeface="Comic Sans MS" panose="030F0902030302020204" pitchFamily="66" charset="0"/>
              </a:rPr>
              <a:t>  </a:t>
            </a:r>
            <a:r>
              <a:rPr lang="en-US" altLang="zh-CN" sz="2500" dirty="0">
                <a:latin typeface="Comic Sans MS" panose="030F0902030302020204" pitchFamily="66" charset="0"/>
              </a:rPr>
              <a:t>n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=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k</a:t>
            </a:r>
            <a:r>
              <a:rPr lang="en-US" altLang="zh-CN" sz="2500" dirty="0">
                <a:latin typeface="Comic Sans MS" panose="030F0902030302020204" pitchFamily="66" charset="0"/>
              </a:rPr>
              <a:t> 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and</a:t>
            </a:r>
            <a:r>
              <a:rPr lang="zh-CN" altLang="en-US" sz="2500" dirty="0">
                <a:latin typeface="Comic Sans MS" panose="030F0902030302020204" pitchFamily="66" charset="0"/>
              </a:rPr>
              <a:t>  </a:t>
            </a:r>
            <a:r>
              <a:rPr lang="en-US" altLang="zh-CN" sz="2500" dirty="0">
                <a:latin typeface="Comic Sans MS" panose="030F0902030302020204" pitchFamily="66" charset="0"/>
              </a:rPr>
              <a:t>T(1)=1.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endParaRPr lang="zh-CN" altLang="en-US" sz="2500" baseline="30000" dirty="0">
              <a:latin typeface="Comic Sans MS" panose="030F09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D5A22D-B940-D345-96B7-5035C940E4BE}"/>
              </a:ext>
            </a:extLst>
          </p:cNvPr>
          <p:cNvSpPr/>
          <p:nvPr/>
        </p:nvSpPr>
        <p:spPr>
          <a:xfrm>
            <a:off x="2478037" y="2690587"/>
            <a:ext cx="5806864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Comic Sans MS" panose="030F0902030302020204" pitchFamily="66" charset="0"/>
              </a:rPr>
              <a:t>T(2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k</a:t>
            </a:r>
            <a:r>
              <a:rPr lang="en-US" altLang="zh-CN" sz="2500" dirty="0">
                <a:latin typeface="Comic Sans MS" panose="030F0902030302020204" pitchFamily="66" charset="0"/>
              </a:rPr>
              <a:t>)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=T(2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k-1</a:t>
            </a:r>
            <a:r>
              <a:rPr lang="en-US" altLang="zh-CN" sz="2500" dirty="0">
                <a:latin typeface="Comic Sans MS" panose="030F0902030302020204" pitchFamily="66" charset="0"/>
              </a:rPr>
              <a:t>)+1</a:t>
            </a:r>
            <a:r>
              <a:rPr lang="zh-CN" altLang="en-US" sz="2500" dirty="0">
                <a:latin typeface="Comic Sans MS" panose="030F0902030302020204" pitchFamily="66" charset="0"/>
              </a:rPr>
              <a:t>  </a:t>
            </a:r>
            <a:endParaRPr lang="en-US" altLang="zh-CN" sz="2500" dirty="0">
              <a:latin typeface="Comic Sans MS" panose="030F0902030302020204" pitchFamily="66" charset="0"/>
            </a:endParaRPr>
          </a:p>
          <a:p>
            <a:r>
              <a:rPr lang="zh-CN" altLang="en-US" sz="2500" dirty="0">
                <a:latin typeface="Comic Sans MS" panose="030F0902030302020204" pitchFamily="66" charset="0"/>
              </a:rPr>
              <a:t>         </a:t>
            </a:r>
            <a:r>
              <a:rPr lang="en-US" altLang="zh-CN" sz="2500" dirty="0">
                <a:latin typeface="Comic Sans MS" panose="030F0902030302020204" pitchFamily="66" charset="0"/>
              </a:rPr>
              <a:t>=T(2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k-2</a:t>
            </a:r>
            <a:r>
              <a:rPr lang="en-US" altLang="zh-CN" sz="2500" dirty="0">
                <a:latin typeface="Comic Sans MS" panose="030F0902030302020204" pitchFamily="66" charset="0"/>
              </a:rPr>
              <a:t>)+1+1</a:t>
            </a:r>
          </a:p>
          <a:p>
            <a:r>
              <a:rPr lang="zh-CN" altLang="en-US" sz="2500" dirty="0">
                <a:latin typeface="Comic Sans MS" panose="030F0902030302020204" pitchFamily="66" charset="0"/>
              </a:rPr>
              <a:t>         </a:t>
            </a:r>
            <a:r>
              <a:rPr lang="en-US" altLang="zh-CN" sz="2500" dirty="0">
                <a:latin typeface="Comic Sans MS" panose="030F0902030302020204" pitchFamily="66" charset="0"/>
              </a:rPr>
              <a:t>=T(2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k-3</a:t>
            </a:r>
            <a:r>
              <a:rPr lang="en-US" altLang="zh-CN" sz="2500" dirty="0">
                <a:latin typeface="Comic Sans MS" panose="030F0902030302020204" pitchFamily="66" charset="0"/>
              </a:rPr>
              <a:t>)+1+1+1</a:t>
            </a:r>
          </a:p>
          <a:p>
            <a:r>
              <a:rPr lang="zh-CN" altLang="en-US" sz="2500" baseline="30000" dirty="0">
                <a:latin typeface="Comic Sans MS" panose="030F0902030302020204" pitchFamily="66" charset="0"/>
              </a:rPr>
              <a:t>              </a:t>
            </a:r>
            <a:r>
              <a:rPr lang="en-US" altLang="zh-CN" sz="2500" dirty="0">
                <a:latin typeface="Comic Sans MS" panose="030F0902030302020204" pitchFamily="66" charset="0"/>
              </a:rPr>
              <a:t>=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….</a:t>
            </a:r>
          </a:p>
          <a:p>
            <a:r>
              <a:rPr lang="zh-CN" altLang="en-US" sz="2500" dirty="0">
                <a:latin typeface="Comic Sans MS" panose="030F0902030302020204" pitchFamily="66" charset="0"/>
              </a:rPr>
              <a:t>         </a:t>
            </a:r>
            <a:r>
              <a:rPr lang="en-US" altLang="zh-CN" sz="2500" dirty="0">
                <a:latin typeface="Comic Sans MS" panose="030F0902030302020204" pitchFamily="66" charset="0"/>
              </a:rPr>
              <a:t>=T(1)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+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1+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…+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1</a:t>
            </a:r>
          </a:p>
          <a:p>
            <a:endParaRPr lang="zh-CN" altLang="en-US" sz="2500" baseline="30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30554C-6C46-B344-B063-D2FC7BDA5980}"/>
              </a:ext>
            </a:extLst>
          </p:cNvPr>
          <p:cNvSpPr/>
          <p:nvPr/>
        </p:nvSpPr>
        <p:spPr>
          <a:xfrm>
            <a:off x="2478037" y="5108123"/>
            <a:ext cx="4787533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T(n)</a:t>
            </a:r>
            <a:r>
              <a:rPr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=</a:t>
            </a:r>
            <a:r>
              <a:rPr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 </a:t>
            </a:r>
            <a:r>
              <a:rPr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1</a:t>
            </a:r>
            <a:r>
              <a:rPr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+</a:t>
            </a:r>
            <a:r>
              <a:rPr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k</a:t>
            </a:r>
            <a:r>
              <a:rPr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 </a:t>
            </a:r>
            <a:r>
              <a:rPr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=</a:t>
            </a:r>
            <a:r>
              <a:rPr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O(log</a:t>
            </a:r>
            <a:r>
              <a:rPr lang="zh-CN" altLang="en-US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 panose="030F0902030302020204" pitchFamily="66" charset="0"/>
              </a:rPr>
              <a:t>n)</a:t>
            </a:r>
          </a:p>
          <a:p>
            <a:endParaRPr lang="zh-CN" altLang="en-US" sz="2500" baseline="30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0A7C31-305C-6646-A77A-957491505093}"/>
              </a:ext>
            </a:extLst>
          </p:cNvPr>
          <p:cNvSpPr/>
          <p:nvPr/>
        </p:nvSpPr>
        <p:spPr>
          <a:xfrm>
            <a:off x="6401949" y="4217845"/>
            <a:ext cx="1127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k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ones</a:t>
            </a:r>
            <a:endParaRPr lang="zh-CN" altLang="en-US" sz="2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Problem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2: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Exponentiation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1141929" y="2089239"/>
            <a:ext cx="7894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a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positive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integer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n</a:t>
            </a: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2</a:t>
            </a:r>
            <a:r>
              <a:rPr kumimoji="1" lang="en-US" altLang="zh-CN" sz="3000" baseline="30000" dirty="0">
                <a:latin typeface="Comic Sans MS" panose="030F0902030302020204" pitchFamily="66" charset="0"/>
              </a:rPr>
              <a:t>n</a:t>
            </a:r>
            <a:endParaRPr kumimoji="1" lang="zh-CN" altLang="en-US" sz="3000" baseline="30000" dirty="0">
              <a:latin typeface="Comic Sans MS" panose="030F09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38F271-A3FD-1244-B935-E839C3D540C9}"/>
              </a:ext>
            </a:extLst>
          </p:cNvPr>
          <p:cNvSpPr/>
          <p:nvPr/>
        </p:nvSpPr>
        <p:spPr>
          <a:xfrm>
            <a:off x="1053029" y="4820240"/>
            <a:ext cx="76117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naïve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multiplications</a:t>
            </a:r>
          </a:p>
        </p:txBody>
      </p:sp>
    </p:spTree>
    <p:extLst>
      <p:ext uri="{BB962C8B-B14F-4D97-AF65-F5344CB8AC3E}">
        <p14:creationId xmlns:p14="http://schemas.microsoft.com/office/powerpoint/2010/main" val="128718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Reduce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to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smaller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instances?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35C60D-DA77-6448-94AF-DD53B21888F7}"/>
              </a:ext>
            </a:extLst>
          </p:cNvPr>
          <p:cNvSpPr/>
          <p:nvPr/>
        </p:nvSpPr>
        <p:spPr>
          <a:xfrm>
            <a:off x="1773936" y="1895997"/>
            <a:ext cx="343814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Comic Sans MS" panose="030F0902030302020204" pitchFamily="66" charset="0"/>
              </a:rPr>
              <a:t>n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is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even:</a:t>
            </a:r>
            <a:r>
              <a:rPr lang="zh-CN" altLang="en-US" sz="2500" dirty="0">
                <a:latin typeface="Comic Sans MS" panose="030F0902030302020204" pitchFamily="66" charset="0"/>
              </a:rPr>
              <a:t>      </a:t>
            </a:r>
            <a:endParaRPr lang="en-US" altLang="zh-CN" sz="2500" dirty="0">
              <a:latin typeface="Comic Sans MS" panose="030F0902030302020204" pitchFamily="66" charset="0"/>
            </a:endParaRPr>
          </a:p>
          <a:p>
            <a:pPr algn="ctr"/>
            <a:r>
              <a:rPr lang="zh-CN" altLang="en-US" sz="2500" dirty="0">
                <a:latin typeface="Comic Sans MS" panose="030F0902030302020204" pitchFamily="66" charset="0"/>
              </a:rPr>
              <a:t>     </a:t>
            </a:r>
            <a:endParaRPr lang="en-US" altLang="zh-CN" sz="2500" dirty="0">
              <a:latin typeface="Comic Sans MS" panose="030F0902030302020204" pitchFamily="66" charset="0"/>
            </a:endParaRPr>
          </a:p>
          <a:p>
            <a:pPr algn="ctr"/>
            <a:r>
              <a:rPr lang="zh-CN" altLang="en-US" sz="2500" dirty="0">
                <a:latin typeface="Comic Sans MS" panose="030F0902030302020204" pitchFamily="66" charset="0"/>
              </a:rPr>
              <a:t>         </a:t>
            </a:r>
            <a:r>
              <a:rPr lang="en-US" altLang="zh-CN" sz="2500" dirty="0">
                <a:latin typeface="Comic Sans MS" panose="030F0902030302020204" pitchFamily="66" charset="0"/>
              </a:rPr>
              <a:t>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n</a:t>
            </a:r>
            <a:r>
              <a:rPr lang="zh-CN" altLang="en-US" sz="2500" dirty="0">
                <a:latin typeface="Comic Sans MS" panose="030F0902030302020204" pitchFamily="66" charset="0"/>
              </a:rPr>
              <a:t>  </a:t>
            </a:r>
            <a:r>
              <a:rPr lang="en-US" altLang="zh-CN" sz="2500" dirty="0">
                <a:latin typeface="Comic Sans MS" panose="030F0902030302020204" pitchFamily="66" charset="0"/>
              </a:rPr>
              <a:t>=</a:t>
            </a:r>
            <a:r>
              <a:rPr lang="zh-CN" altLang="en-US" sz="2500" dirty="0">
                <a:latin typeface="Comic Sans MS" panose="030F0902030302020204" pitchFamily="66" charset="0"/>
              </a:rPr>
              <a:t>  </a:t>
            </a:r>
            <a:r>
              <a:rPr lang="en-US" altLang="zh-CN" sz="2500" dirty="0">
                <a:latin typeface="Comic Sans MS" panose="030F0902030302020204" pitchFamily="66" charset="0"/>
              </a:rPr>
              <a:t>(2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n/2</a:t>
            </a:r>
            <a:r>
              <a:rPr lang="en-US" altLang="zh-CN" sz="2500" dirty="0">
                <a:latin typeface="Comic Sans MS" panose="030F0902030302020204" pitchFamily="66" charset="0"/>
              </a:rPr>
              <a:t>)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2</a:t>
            </a:r>
            <a:r>
              <a:rPr lang="zh-CN" altLang="en-US" sz="2500" baseline="30000" dirty="0">
                <a:latin typeface="Comic Sans MS" panose="030F0902030302020204" pitchFamily="66" charset="0"/>
              </a:rPr>
              <a:t>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E25F5F-95C8-B043-AF8B-3E3FB3F85775}"/>
              </a:ext>
            </a:extLst>
          </p:cNvPr>
          <p:cNvSpPr/>
          <p:nvPr/>
        </p:nvSpPr>
        <p:spPr>
          <a:xfrm>
            <a:off x="1652778" y="3560061"/>
            <a:ext cx="36804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/>
              <a:t>  </a:t>
            </a:r>
            <a:r>
              <a:rPr lang="en-US" altLang="zh-CN" sz="2500" dirty="0">
                <a:latin typeface="Comic Sans MS" panose="030F0902030302020204" pitchFamily="66" charset="0"/>
              </a:rPr>
              <a:t>n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is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odd:</a:t>
            </a:r>
            <a:r>
              <a:rPr lang="zh-CN" altLang="en-US" sz="2500" dirty="0">
                <a:latin typeface="Comic Sans MS" panose="030F0902030302020204" pitchFamily="66" charset="0"/>
              </a:rPr>
              <a:t>      </a:t>
            </a:r>
            <a:endParaRPr lang="en-US" altLang="zh-CN" sz="2500" dirty="0">
              <a:latin typeface="Comic Sans MS" panose="030F0902030302020204" pitchFamily="66" charset="0"/>
            </a:endParaRPr>
          </a:p>
          <a:p>
            <a:pPr algn="ctr"/>
            <a:r>
              <a:rPr lang="zh-CN" altLang="en-US" sz="2500" dirty="0">
                <a:latin typeface="Comic Sans MS" panose="030F0902030302020204" pitchFamily="66" charset="0"/>
              </a:rPr>
              <a:t>                           </a:t>
            </a:r>
            <a:endParaRPr lang="en-US" altLang="zh-CN" sz="2500" dirty="0">
              <a:latin typeface="Comic Sans MS" panose="030F0902030302020204" pitchFamily="66" charset="0"/>
            </a:endParaRPr>
          </a:p>
          <a:p>
            <a:pPr algn="ctr"/>
            <a:r>
              <a:rPr lang="zh-CN" altLang="en-US" sz="2500" dirty="0">
                <a:latin typeface="Comic Sans MS" panose="030F0902030302020204" pitchFamily="66" charset="0"/>
              </a:rPr>
              <a:t>          </a:t>
            </a:r>
            <a:r>
              <a:rPr lang="en-US" altLang="zh-CN" sz="2500" dirty="0">
                <a:latin typeface="Comic Sans MS" panose="030F0902030302020204" pitchFamily="66" charset="0"/>
              </a:rPr>
              <a:t>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n</a:t>
            </a:r>
            <a:r>
              <a:rPr lang="zh-CN" altLang="en-US" sz="2500" dirty="0">
                <a:latin typeface="Comic Sans MS" panose="030F0902030302020204" pitchFamily="66" charset="0"/>
              </a:rPr>
              <a:t>  </a:t>
            </a:r>
            <a:r>
              <a:rPr lang="en-US" altLang="zh-CN" sz="2500" dirty="0">
                <a:latin typeface="Comic Sans MS" panose="030F0902030302020204" pitchFamily="66" charset="0"/>
              </a:rPr>
              <a:t>=</a:t>
            </a:r>
            <a:r>
              <a:rPr lang="zh-CN" altLang="en-US" sz="2500" dirty="0">
                <a:latin typeface="Comic Sans MS" panose="030F0902030302020204" pitchFamily="66" charset="0"/>
              </a:rPr>
              <a:t>  </a:t>
            </a:r>
            <a:r>
              <a:rPr lang="en-US" altLang="zh-CN" sz="2500" dirty="0">
                <a:latin typeface="Comic Sans MS" panose="030F0902030302020204" pitchFamily="66" charset="0"/>
              </a:rPr>
              <a:t>2</a:t>
            </a:r>
            <a:r>
              <a:rPr lang="zh-CN" altLang="en-US" sz="2500" dirty="0">
                <a:latin typeface="Comic Sans MS" panose="030F0902030302020204" pitchFamily="66" charset="0"/>
              </a:rPr>
              <a:t> </a:t>
            </a:r>
            <a:r>
              <a:rPr lang="en-US" altLang="zh-CN" sz="2500" dirty="0">
                <a:latin typeface="Comic Sans MS" panose="030F0902030302020204" pitchFamily="66" charset="0"/>
              </a:rPr>
              <a:t>2</a:t>
            </a:r>
            <a:r>
              <a:rPr lang="en-US" altLang="zh-CN" sz="2500" baseline="30000" dirty="0">
                <a:latin typeface="Comic Sans MS" panose="030F0902030302020204" pitchFamily="66" charset="0"/>
              </a:rPr>
              <a:t>n-1</a:t>
            </a:r>
            <a:endParaRPr lang="zh-CN" altLang="en-US" sz="2500" baseline="30000" dirty="0">
              <a:latin typeface="Comic Sans MS" panose="030F09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90BF90-FAE6-B54C-8E2D-53C6684F8A91}"/>
              </a:ext>
            </a:extLst>
          </p:cNvPr>
          <p:cNvSpPr/>
          <p:nvPr/>
        </p:nvSpPr>
        <p:spPr>
          <a:xfrm>
            <a:off x="5522976" y="2572465"/>
            <a:ext cx="305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mic Sans MS" panose="030F0902030302020204" pitchFamily="66" charset="0"/>
              </a:rPr>
              <a:t>T(n)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=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T(n/2)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+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1</a:t>
            </a:r>
            <a:endParaRPr lang="zh-CN" altLang="en-US" sz="2000" baseline="30000" dirty="0">
              <a:latin typeface="Comic Sans MS" panose="030F0902030302020204" pitchFamily="66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E07FFC-3CE6-0C43-A22A-1CC58412AB01}"/>
              </a:ext>
            </a:extLst>
          </p:cNvPr>
          <p:cNvSpPr/>
          <p:nvPr/>
        </p:nvSpPr>
        <p:spPr>
          <a:xfrm>
            <a:off x="5522976" y="3829365"/>
            <a:ext cx="380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mic Sans MS" panose="030F0902030302020204" pitchFamily="66" charset="0"/>
              </a:rPr>
              <a:t>T(n)</a:t>
            </a:r>
            <a:r>
              <a:rPr lang="zh-CN" altLang="en-US" sz="2000" dirty="0">
                <a:latin typeface="Comic Sans MS" panose="030F0902030302020204" pitchFamily="66" charset="0"/>
              </a:rPr>
              <a:t>  </a:t>
            </a:r>
            <a:r>
              <a:rPr lang="en-US" altLang="zh-CN" sz="2000" dirty="0">
                <a:latin typeface="Comic Sans MS" panose="030F0902030302020204" pitchFamily="66" charset="0"/>
              </a:rPr>
              <a:t>=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T(n-1)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+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1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endParaRPr lang="en-US" altLang="zh-CN" sz="2000" dirty="0">
              <a:latin typeface="Comic Sans MS" panose="030F0902030302020204" pitchFamily="66" charset="0"/>
            </a:endParaRPr>
          </a:p>
          <a:p>
            <a:r>
              <a:rPr lang="zh-CN" altLang="en-US" sz="2000" dirty="0">
                <a:latin typeface="Comic Sans MS" panose="030F0902030302020204" pitchFamily="66" charset="0"/>
              </a:rPr>
              <a:t>         </a:t>
            </a:r>
            <a:r>
              <a:rPr lang="en-US" altLang="zh-CN" sz="2000" dirty="0">
                <a:latin typeface="Comic Sans MS" panose="030F0902030302020204" pitchFamily="66" charset="0"/>
              </a:rPr>
              <a:t>=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T(</a:t>
            </a:r>
            <a:r>
              <a:rPr lang="zh-CN" altLang="en-US" sz="2000" dirty="0">
                <a:latin typeface="Comic Sans MS" panose="030F0902030302020204" pitchFamily="66" charset="0"/>
              </a:rPr>
              <a:t>⌊</a:t>
            </a:r>
            <a:r>
              <a:rPr lang="en-US" altLang="zh-CN" sz="2000" dirty="0">
                <a:latin typeface="Comic Sans MS" panose="030F0902030302020204" pitchFamily="66" charset="0"/>
              </a:rPr>
              <a:t>n/2</a:t>
            </a:r>
            <a:r>
              <a:rPr lang="zh-CN" altLang="en-US" sz="2000" dirty="0">
                <a:latin typeface="Comic Sans MS" panose="030F0902030302020204" pitchFamily="66" charset="0"/>
              </a:rPr>
              <a:t>⌋</a:t>
            </a:r>
            <a:r>
              <a:rPr lang="en-US" altLang="zh-CN" sz="2000" dirty="0">
                <a:latin typeface="Comic Sans MS" panose="030F0902030302020204" pitchFamily="66" charset="0"/>
              </a:rPr>
              <a:t>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+2</a:t>
            </a:r>
            <a:endParaRPr lang="zh-CN" altLang="en-US" sz="2000" baseline="30000" dirty="0">
              <a:latin typeface="Comic Sans MS" panose="030F0902030302020204" pitchFamily="66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046667-B8E5-7E4C-B3AF-37A3369CEA0B}"/>
              </a:ext>
            </a:extLst>
          </p:cNvPr>
          <p:cNvSpPr/>
          <p:nvPr/>
        </p:nvSpPr>
        <p:spPr>
          <a:xfrm>
            <a:off x="3822192" y="5195172"/>
            <a:ext cx="2779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T(n)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=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T(</a:t>
            </a:r>
            <a:r>
              <a:rPr lang="zh-CN" alt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⌊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n/2</a:t>
            </a:r>
            <a:r>
              <a:rPr lang="zh-CN" alt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⌋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+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2</a:t>
            </a:r>
            <a:endParaRPr lang="zh-CN" altLang="en-US" sz="2000" baseline="30000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D5C459-0C9C-604B-B939-DCA6E1A6988A}"/>
              </a:ext>
            </a:extLst>
          </p:cNvPr>
          <p:cNvSpPr/>
          <p:nvPr/>
        </p:nvSpPr>
        <p:spPr>
          <a:xfrm>
            <a:off x="2697480" y="5909822"/>
            <a:ext cx="1353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mic Sans MS" panose="030F0902030302020204" pitchFamily="66" charset="0"/>
              </a:rPr>
              <a:t>Solve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it?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endParaRPr lang="zh-CN" altLang="en-US" sz="2000" baseline="30000" dirty="0">
              <a:latin typeface="Comic Sans MS" panose="030F0902030302020204" pitchFamily="66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336EE1-EE6A-644A-ADEE-3E34577A8314}"/>
              </a:ext>
            </a:extLst>
          </p:cNvPr>
          <p:cNvSpPr/>
          <p:nvPr/>
        </p:nvSpPr>
        <p:spPr>
          <a:xfrm>
            <a:off x="5911596" y="5864594"/>
            <a:ext cx="2276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T(n)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=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O(log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1638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  <p:bldP spid="18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Problem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3: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Sorting</a:t>
            </a:r>
            <a:endParaRPr lang="en-US" sz="4000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4555B7-34E2-3840-BE46-27B3F6122E18}"/>
              </a:ext>
            </a:extLst>
          </p:cNvPr>
          <p:cNvSpPr/>
          <p:nvPr/>
        </p:nvSpPr>
        <p:spPr>
          <a:xfrm>
            <a:off x="724501" y="2802097"/>
            <a:ext cx="789449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n</a:t>
            </a: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permutation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, 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 … , 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n 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 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s.t.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endParaRPr kumimoji="1" lang="en-US" altLang="zh-CN" sz="2500" dirty="0">
              <a:latin typeface="Comic Sans MS" panose="030F0902030302020204" pitchFamily="66" charset="0"/>
            </a:endParaRPr>
          </a:p>
          <a:p>
            <a:pPr algn="ctr"/>
            <a:endParaRPr kumimoji="1" lang="en-US" altLang="zh-CN" sz="2500" dirty="0">
              <a:latin typeface="Comic Sans MS" panose="030F0902030302020204" pitchFamily="66" charset="0"/>
            </a:endParaRPr>
          </a:p>
          <a:p>
            <a:pPr algn="ctr"/>
            <a:r>
              <a:rPr kumimoji="1" lang="zh-CN" altLang="en-US" sz="2500" dirty="0">
                <a:latin typeface="Comic Sans MS" panose="030F0902030302020204" pitchFamily="66" charset="0"/>
              </a:rPr>
              <a:t>          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a’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&lt;= a’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… 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a’</a:t>
            </a:r>
            <a:r>
              <a:rPr kumimoji="1" lang="en-US" altLang="zh-CN" sz="2500" baseline="-25000" dirty="0" err="1">
                <a:latin typeface="Comic Sans MS" panose="030F0902030302020204" pitchFamily="66" charset="0"/>
              </a:rPr>
              <a:t>n</a:t>
            </a:r>
            <a:endParaRPr kumimoji="1" lang="zh-CN" altLang="en-US" sz="25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1292</Words>
  <Application>Microsoft Macintosh PowerPoint</Application>
  <PresentationFormat>On-screen Show (4:3)</PresentationFormat>
  <Paragraphs>188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Comic Sans MS</vt:lpstr>
      <vt:lpstr>Office Theme</vt:lpstr>
      <vt:lpstr>PowerPoint Presentation</vt:lpstr>
      <vt:lpstr>Recurrence</vt:lpstr>
      <vt:lpstr>Part I:  Recurrent Problems</vt:lpstr>
      <vt:lpstr>Problem 1: Search</vt:lpstr>
      <vt:lpstr>Reduce to smaller instances?</vt:lpstr>
      <vt:lpstr>Solve T(n) &lt;=T(n/2)+1 ?</vt:lpstr>
      <vt:lpstr>Problem 2: Exponentiation</vt:lpstr>
      <vt:lpstr>Reduce to smaller instances?</vt:lpstr>
      <vt:lpstr>Problem 3: Sorting</vt:lpstr>
      <vt:lpstr>Reduce to smaller instances?</vt:lpstr>
      <vt:lpstr>Merge Sort</vt:lpstr>
      <vt:lpstr>How to Merge?</vt:lpstr>
      <vt:lpstr>The Overall Time Complexity</vt:lpstr>
      <vt:lpstr>Part II: Draw A Tree</vt:lpstr>
      <vt:lpstr>Draw the Recursion Tree </vt:lpstr>
      <vt:lpstr>Solve Following Recurrences?</vt:lpstr>
      <vt:lpstr>A More General Setting</vt:lpstr>
      <vt:lpstr>Sum of the Sequence: ratio = 1 </vt:lpstr>
      <vt:lpstr>Sum of the Sequence: ratio &gt; 1 </vt:lpstr>
      <vt:lpstr>Sum of the Sequence: ratio &lt; 1 </vt:lpstr>
      <vt:lpstr>Master Theorem</vt:lpstr>
      <vt:lpstr>More Recurrences:  Single Subproblem</vt:lpstr>
      <vt:lpstr>More Recurrences:  Non-even Size Subproblems</vt:lpstr>
      <vt:lpstr>More Recurrences:  Exponential Time</vt:lpstr>
      <vt:lpstr>Exercises</vt:lpstr>
      <vt:lpstr>Tricky Ones</vt:lpstr>
      <vt:lpstr>Challenging Ones</vt:lpstr>
      <vt:lpstr>Summary</vt:lpstr>
    </vt:vector>
  </TitlesOfParts>
  <Company>CUHK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Guo</dc:creator>
  <cp:lastModifiedBy>Microsoft Office User</cp:lastModifiedBy>
  <cp:revision>411</cp:revision>
  <cp:lastPrinted>2020-09-21T02:58:54Z</cp:lastPrinted>
  <dcterms:created xsi:type="dcterms:W3CDTF">2018-02-08T20:34:46Z</dcterms:created>
  <dcterms:modified xsi:type="dcterms:W3CDTF">2020-09-21T03:10:41Z</dcterms:modified>
</cp:coreProperties>
</file>