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2" r:id="rId3"/>
    <p:sldId id="407" r:id="rId5"/>
    <p:sldId id="470" r:id="rId6"/>
    <p:sldId id="471" r:id="rId7"/>
    <p:sldId id="472" r:id="rId8"/>
    <p:sldId id="473" r:id="rId9"/>
    <p:sldId id="474" r:id="rId10"/>
    <p:sldId id="372" r:id="rId11"/>
    <p:sldId id="438" r:id="rId12"/>
    <p:sldId id="435" r:id="rId13"/>
    <p:sldId id="449" r:id="rId14"/>
    <p:sldId id="475" r:id="rId15"/>
    <p:sldId id="476" r:id="rId16"/>
    <p:sldId id="477" r:id="rId17"/>
    <p:sldId id="446" r:id="rId18"/>
    <p:sldId id="436" r:id="rId19"/>
    <p:sldId id="444" r:id="rId20"/>
    <p:sldId id="445" r:id="rId21"/>
    <p:sldId id="447" r:id="rId22"/>
    <p:sldId id="478" r:id="rId23"/>
    <p:sldId id="451" r:id="rId24"/>
    <p:sldId id="440" r:id="rId25"/>
    <p:sldId id="437" r:id="rId26"/>
    <p:sldId id="459" r:id="rId27"/>
    <p:sldId id="465" r:id="rId28"/>
    <p:sldId id="460" r:id="rId29"/>
    <p:sldId id="467" r:id="rId30"/>
    <p:sldId id="466" r:id="rId31"/>
    <p:sldId id="468" r:id="rId32"/>
    <p:sldId id="469" r:id="rId33"/>
    <p:sldId id="456" r:id="rId34"/>
    <p:sldId id="408" r:id="rId35"/>
    <p:sldId id="479" r:id="rId36"/>
    <p:sldId id="464" r:id="rId37"/>
    <p:sldId id="455" r:id="rId38"/>
    <p:sldId id="45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38"/>
    <p:restoredTop sz="94643" autoAdjust="0"/>
  </p:normalViewPr>
  <p:slideViewPr>
    <p:cSldViewPr snapToGrid="0" snapToObjects="1">
      <p:cViewPr varScale="1">
        <p:scale>
          <a:sx n="80" d="100"/>
          <a:sy n="80" d="100"/>
        </p:scale>
        <p:origin x="11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E6BC2-7761-974E-AD79-AE7DEA14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F4C3A-D8DA-DB4A-88B8-28689BF40B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7388"/>
            <a:ext cx="4568825" cy="34274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indent="0">
              <a:buNone/>
            </a:pPr>
            <a:endParaRPr lang="en-US" baseline="0" dirty="0"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3884612" y="8865454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x-none"/>
              <a:t> </a:t>
            </a:r>
            <a:endParaRPr lang="x-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194FE-9F56-A446-B419-10DC0FEFDCD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spAutoFit/>
          </a:bodyPr>
          <a:lstStyle/>
          <a:p>
            <a:pPr marL="0" lvl="1" indent="0" algn="l" rtl="0">
              <a:spcBef>
                <a:spcPts val="400"/>
              </a:spcBef>
              <a:buClr>
                <a:schemeClr val="dk1"/>
              </a:buClr>
              <a:buSzPct val="80000"/>
              <a:buFont typeface="Arial" panose="020B0604020202020204"/>
              <a:buNone/>
              <a:defRPr/>
            </a:pPr>
            <a:endParaRPr lang="en-US" sz="2500" dirty="0">
              <a:solidFill>
                <a:srgbClr val="008000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3884612" y="8865453"/>
            <a:ext cx="2971799" cy="27695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spAutoFit/>
          </a:bodyPr>
          <a:lstStyle/>
          <a:p>
            <a:pPr marL="0" marR="0" lvl="0" indent="0" algn="r" rtl="0">
              <a:buSzPct val="25000"/>
              <a:buNone/>
            </a:pP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13113-A946-0C4B-9A07-BFD1D0434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7F227-7E1C-2045-A185-8F103991B9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hyperlink" Target="shttps://cs.uwaterloo.ca/~lapchi/cs341/notes/L02.pdf" TargetMode="External"/><Relationship Id="rId1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3434478" y="5913049"/>
            <a:ext cx="5876612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spAutoFit/>
          </a:bodyPr>
          <a:lstStyle/>
          <a:p>
            <a:pPr lvl="0"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Fall 2020 @ NYU Shanghai</a:t>
            </a:r>
            <a:endParaRPr lang="en-US" altLang="zh-CN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Shape 85"/>
          <p:cNvSpPr txBox="1"/>
          <p:nvPr/>
        </p:nvSpPr>
        <p:spPr>
          <a:xfrm>
            <a:off x="-33418" y="310391"/>
            <a:ext cx="5346880" cy="55395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80"/>
              </a:spcBef>
              <a:buClr>
                <a:srgbClr val="3F3F3F"/>
              </a:buClr>
              <a:buSzPct val="25000"/>
            </a:pPr>
            <a:r>
              <a:rPr lang="en-US" altLang="zh-CN" sz="3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CSCI-SHU 220: Algorithms</a:t>
            </a:r>
            <a:endParaRPr lang="en-US" altLang="zh-CN" sz="3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039714" y="2740469"/>
            <a:ext cx="675328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Solving</a:t>
            </a:r>
            <a:r>
              <a:rPr lang="zh-CN" altLang="en-US" sz="4000" dirty="0">
                <a:solidFill>
                  <a:srgbClr val="558ED5"/>
                </a:solidFill>
                <a:latin typeface="Comic Sans MS" panose="030F0702030302020204"/>
              </a:rPr>
              <a:t> </a:t>
            </a:r>
            <a:r>
              <a:rPr lang="en-US" sz="4000" dirty="0">
                <a:solidFill>
                  <a:srgbClr val="558ED5"/>
                </a:solidFill>
                <a:latin typeface="Comic Sans MS" panose="030F0702030302020204"/>
              </a:rPr>
              <a:t>Recurrence</a:t>
            </a:r>
            <a:endParaRPr lang="en-US" sz="4000" dirty="0">
              <a:solidFill>
                <a:srgbClr val="558ED5"/>
              </a:solidFill>
              <a:latin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89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1: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2T(n/2)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1705061"/>
            <a:ext cx="7645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Guess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cn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3656997"/>
            <a:ext cx="76456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step):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c(m/2)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(m/2)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						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 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dirty="0">
                <a:latin typeface="Comic Sans MS" panose="030F0702030302020204" pitchFamily="66" charset="0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holds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for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any</a:t>
            </a:r>
            <a:r>
              <a:rPr kumimoji="1"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c&gt;=1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572000" y="4857325"/>
            <a:ext cx="1306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572000" y="5238325"/>
            <a:ext cx="27105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824123" y="3772006"/>
            <a:ext cx="1416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i="1" dirty="0">
                <a:solidFill>
                  <a:srgbClr val="FF0000"/>
                </a:solidFill>
              </a:rPr>
              <a:t>Substitution!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8286" y="214079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  </a:t>
            </a:r>
            <a:r>
              <a:rPr kumimoji="1" lang="en-US" altLang="zh-CN" dirty="0">
                <a:solidFill>
                  <a:srgbClr val="FF0000"/>
                </a:solidFill>
              </a:rPr>
              <a:t>constant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to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chosen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>
            <a:stCxn id="16" idx="1"/>
          </p:cNvCxnSpPr>
          <p:nvPr/>
        </p:nvCxnSpPr>
        <p:spPr>
          <a:xfrm flipH="1">
            <a:off x="4686300" y="2325456"/>
            <a:ext cx="1191986" cy="31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/>
          <p:nvPr/>
        </p:nvCxnSpPr>
        <p:spPr>
          <a:xfrm flipH="1">
            <a:off x="5225143" y="4171530"/>
            <a:ext cx="945118" cy="304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2: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T(n-1)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1705061"/>
            <a:ext cx="7645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Guess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3274909"/>
            <a:ext cx="76456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step):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					T(m)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T(m-1)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c(m-1)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						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cm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2cm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cm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holds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for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any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c&gt;=1,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m&gt;=1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572000" y="4463554"/>
            <a:ext cx="9875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593217" y="4907674"/>
            <a:ext cx="9875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59552" y="3373604"/>
            <a:ext cx="14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/>
              <a:t> </a:t>
            </a:r>
            <a:r>
              <a:rPr kumimoji="1" lang="en-US" altLang="zh-CN" b="1" i="1" dirty="0">
                <a:solidFill>
                  <a:srgbClr val="C00000"/>
                </a:solidFill>
              </a:rPr>
              <a:t>Substitution!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5107259" y="3746810"/>
            <a:ext cx="590443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878286" y="214079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</a:rPr>
              <a:t>  </a:t>
            </a:r>
            <a:r>
              <a:rPr kumimoji="1" lang="en-US" altLang="zh-CN" dirty="0">
                <a:solidFill>
                  <a:srgbClr val="FF0000"/>
                </a:solidFill>
              </a:rPr>
              <a:t>constant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to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be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chosen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/>
          <p:cNvCxnSpPr>
            <a:stCxn id="16" idx="1"/>
          </p:cNvCxnSpPr>
          <p:nvPr/>
        </p:nvCxnSpPr>
        <p:spPr>
          <a:xfrm flipH="1">
            <a:off x="4686300" y="2325456"/>
            <a:ext cx="1191986" cy="31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3: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</a:t>
            </a:r>
            <a:r>
              <a:rPr kumimoji="1" lang="en-US" altLang="zh-CN" sz="36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1/2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1705061"/>
            <a:ext cx="7645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Guess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3274909"/>
            <a:ext cx="764565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step):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					T(m)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1/2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1/2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						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(½log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holds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for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any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c&gt;=1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572000" y="4463554"/>
            <a:ext cx="9875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593217" y="4846714"/>
            <a:ext cx="9875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59552" y="3373604"/>
            <a:ext cx="14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/>
              <a:t> </a:t>
            </a:r>
            <a:r>
              <a:rPr kumimoji="1" lang="en-US" altLang="zh-CN" b="1" i="1" dirty="0">
                <a:solidFill>
                  <a:srgbClr val="C00000"/>
                </a:solidFill>
              </a:rPr>
              <a:t>Substitution!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5086993" y="3650246"/>
            <a:ext cx="590443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78286" y="214079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chosen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1"/>
          </p:cNvCxnSpPr>
          <p:nvPr/>
        </p:nvCxnSpPr>
        <p:spPr>
          <a:xfrm flipH="1">
            <a:off x="4686300" y="2325456"/>
            <a:ext cx="1191986" cy="31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8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4: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T(n/2)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T(n/4)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1705061"/>
            <a:ext cx="7645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Guess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3274909"/>
            <a:ext cx="76456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step):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					T(m)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T(m/4)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m/2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cm/4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						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(c/2+c/4+1)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holds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for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any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c=4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572000" y="4463554"/>
            <a:ext cx="2204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593217" y="4846714"/>
            <a:ext cx="1888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59552" y="3373604"/>
            <a:ext cx="14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/>
              <a:t> </a:t>
            </a:r>
            <a:r>
              <a:rPr kumimoji="1" lang="en-US" altLang="zh-CN" b="1" i="1" dirty="0">
                <a:solidFill>
                  <a:srgbClr val="C00000"/>
                </a:solidFill>
              </a:rPr>
              <a:t>Substitution!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5086993" y="3650246"/>
            <a:ext cx="590443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78286" y="214079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chosen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1" idx="1"/>
          </p:cNvCxnSpPr>
          <p:nvPr/>
        </p:nvCxnSpPr>
        <p:spPr>
          <a:xfrm flipH="1">
            <a:off x="4686300" y="2325456"/>
            <a:ext cx="1191986" cy="31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677436" y="3650246"/>
            <a:ext cx="56791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4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607630"/>
            <a:ext cx="8229600" cy="4770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5: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T(n-a)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T(a)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(constant</a:t>
            </a:r>
            <a:r>
              <a:rPr kumimoji="1" lang="zh-CN" altLang="en-US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a&gt;=1)</a:t>
            </a:r>
            <a:endParaRPr lang="en-US" sz="2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1705061"/>
            <a:ext cx="7645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Guess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3274909"/>
            <a:ext cx="76456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step):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					T(m)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T(m-a)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T(a)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(m-a)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ca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en-US" altLang="zh-CN" sz="2500" dirty="0">
                <a:latin typeface="Comic Sans MS" panose="030F0702030302020204" pitchFamily="66" charset="0"/>
              </a:rPr>
              <a:t>						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cm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–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2mac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+2ca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m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cm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dirty="0">
                <a:latin typeface="Comic Sans MS" panose="030F0702030302020204" pitchFamily="66" charset="0"/>
              </a:rPr>
              <a:t>(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holds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for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any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c&gt;=1,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m&gt;=2a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endParaRPr kumimoji="1" lang="en-US" altLang="zh-CN" dirty="0">
              <a:latin typeface="Comic Sans MS" panose="030F0702030302020204" pitchFamily="66" charset="0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4593217" y="4463554"/>
            <a:ext cx="22047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593217" y="4846714"/>
            <a:ext cx="20615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59552" y="3373604"/>
            <a:ext cx="146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/>
              <a:t> </a:t>
            </a:r>
            <a:r>
              <a:rPr kumimoji="1" lang="en-US" altLang="zh-CN" b="1" i="1" dirty="0">
                <a:solidFill>
                  <a:srgbClr val="C00000"/>
                </a:solidFill>
              </a:rPr>
              <a:t>Substitution!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/>
          <p:cNvCxnSpPr/>
          <p:nvPr/>
        </p:nvCxnSpPr>
        <p:spPr>
          <a:xfrm flipH="1">
            <a:off x="5086993" y="3650246"/>
            <a:ext cx="590443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78286" y="214079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chosen</a:t>
            </a:r>
            <a:endParaRPr kumimoji="1" lang="zh-CN" altLang="en-US" dirty="0"/>
          </a:p>
        </p:txBody>
      </p:sp>
      <p:cxnSp>
        <p:nvCxnSpPr>
          <p:cNvPr id="15" name="直线箭头连接符 14"/>
          <p:cNvCxnSpPr>
            <a:stCxn id="11" idx="1"/>
          </p:cNvCxnSpPr>
          <p:nvPr/>
        </p:nvCxnSpPr>
        <p:spPr>
          <a:xfrm flipH="1">
            <a:off x="4686300" y="2325456"/>
            <a:ext cx="1191986" cy="31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/>
          <p:nvPr/>
        </p:nvCxnSpPr>
        <p:spPr>
          <a:xfrm>
            <a:off x="5677436" y="3650246"/>
            <a:ext cx="567916" cy="434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/>
      <p:bldP spid="14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What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’s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Wrong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Proof?</a:t>
            </a:r>
            <a:endParaRPr lang="en-US" sz="35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33443" y="1459419"/>
            <a:ext cx="367711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2T(n/2)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2321083"/>
            <a:ext cx="76456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3913669"/>
            <a:ext cx="764565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step: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O(m)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O(m/2)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O(m)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baseline="-25000" dirty="0">
                <a:latin typeface="Comic Sans MS" panose="030F0702030302020204" pitchFamily="66" charset="0"/>
              </a:rPr>
              <a:t>                 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O(m)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What’s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Wrong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with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Proof?</a:t>
            </a:r>
            <a:endParaRPr lang="en-US" sz="35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5730" y="1459309"/>
            <a:ext cx="367711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2T(n/2),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T(1)=1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2321083"/>
            <a:ext cx="76456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O(1)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3567578"/>
            <a:ext cx="76456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step: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O(1)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1150" y="5212315"/>
            <a:ext cx="76456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prove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exact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form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hypothesis,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not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asymptotic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form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Base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Case?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1705061"/>
            <a:ext cx="7645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Guess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cn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3656997"/>
            <a:ext cx="7645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base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case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8286" y="2140790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chosen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6" idx="1"/>
          </p:cNvCxnSpPr>
          <p:nvPr/>
        </p:nvCxnSpPr>
        <p:spPr>
          <a:xfrm flipH="1">
            <a:off x="4686300" y="2325456"/>
            <a:ext cx="1191986" cy="31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22965" y="3689051"/>
            <a:ext cx="56496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boundary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condition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85833" y="4735842"/>
            <a:ext cx="440093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??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37114" y="5617519"/>
            <a:ext cx="56496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fails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to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hold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for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any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!</a:t>
            </a:r>
            <a:endParaRPr kumimoji="1" lang="en-US" altLang="zh-CN" sz="25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53770"/>
            <a:ext cx="8229600" cy="584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Take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Advantage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of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sym typeface="Comic Sans MS" panose="030F0702030302020204"/>
              </a:rPr>
              <a:t>A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symptotic</a:t>
            </a:r>
            <a:r>
              <a:rPr lang="zh-CN" alt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Notation</a:t>
            </a:r>
            <a:endParaRPr lang="en-US" sz="32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1705061"/>
            <a:ext cx="76456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Guess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cn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3656997"/>
            <a:ext cx="764565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(base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case):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95219" y="2086544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 </a:t>
            </a:r>
            <a:r>
              <a:rPr kumimoji="1" lang="en-US" altLang="zh-CN" dirty="0"/>
              <a:t>constant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chosen</a:t>
            </a:r>
            <a:endParaRPr kumimoji="1" lang="zh-CN" altLang="en-US" dirty="0"/>
          </a:p>
        </p:txBody>
      </p:sp>
      <p:cxnSp>
        <p:nvCxnSpPr>
          <p:cNvPr id="17" name="直线箭头连接符 16"/>
          <p:cNvCxnSpPr>
            <a:stCxn id="16" idx="1"/>
          </p:cNvCxnSpPr>
          <p:nvPr/>
        </p:nvCxnSpPr>
        <p:spPr>
          <a:xfrm flipH="1">
            <a:off x="4703233" y="2271210"/>
            <a:ext cx="1191986" cy="31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122964" y="3689051"/>
            <a:ext cx="428685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n</a:t>
            </a:r>
            <a:r>
              <a:rPr kumimoji="1" lang="en-US" altLang="zh-CN" sz="2500" baseline="-25000" dirty="0">
                <a:solidFill>
                  <a:srgbClr val="C00000"/>
                </a:solidFill>
                <a:latin typeface="Comic Sans MS" panose="030F0702030302020204" pitchFamily="66" charset="0"/>
              </a:rPr>
              <a:t>0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2,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T(2)=2T(1)+2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=4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 </a:t>
            </a:r>
            <a:r>
              <a:rPr kumimoji="1" lang="zh-CN" altLang="en-US" sz="2500" baseline="-25000" dirty="0">
                <a:solidFill>
                  <a:srgbClr val="C00000"/>
                </a:solidFill>
                <a:latin typeface="Comic Sans MS" panose="030F0702030302020204" pitchFamily="66" charset="0"/>
              </a:rPr>
              <a:t>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71533" y="4558687"/>
            <a:ext cx="440093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dirty="0">
                <a:latin typeface="Comic Sans MS" panose="030F0702030302020204" pitchFamily="66" charset="0"/>
              </a:rPr>
              <a:t>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log</a:t>
            </a:r>
            <a:r>
              <a:rPr kumimoji="1" lang="en-US" altLang="zh-CN" sz="2500" baseline="-25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baseline="-25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2??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43547" y="5460377"/>
            <a:ext cx="564968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Yes,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holds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for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any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c&gt;=2!</a:t>
            </a:r>
            <a:endParaRPr kumimoji="1" lang="en-US" altLang="zh-CN" sz="2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1189" y="2446977"/>
            <a:ext cx="25146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for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any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n&gt;=n</a:t>
            </a:r>
            <a:r>
              <a:rPr kumimoji="1" lang="en-US" altLang="zh-CN" sz="2500" baseline="-25000" dirty="0">
                <a:solidFill>
                  <a:srgbClr val="C00000"/>
                </a:solidFill>
                <a:latin typeface="Comic Sans MS" panose="030F0702030302020204" pitchFamily="66" charset="0"/>
              </a:rPr>
              <a:t>0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,</a:t>
            </a:r>
            <a:endParaRPr kumimoji="1" lang="zh-CN" altLang="en-US" sz="2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75790" y="3135009"/>
            <a:ext cx="251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</a:rPr>
              <a:t>we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get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to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chose!</a:t>
            </a:r>
            <a:endParaRPr kumimoji="1"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H="1" flipV="1">
            <a:off x="3137929" y="2904391"/>
            <a:ext cx="637861" cy="379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Tips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for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Check</a:t>
            </a:r>
            <a:endParaRPr lang="en-US" sz="35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25418" y="1921487"/>
            <a:ext cx="367711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prove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induction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1150" y="3158440"/>
            <a:ext cx="76456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prove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exact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form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(not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asymptotic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form)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endParaRPr kumimoji="1" lang="en-US" altLang="zh-CN" sz="2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22376" y="4687780"/>
            <a:ext cx="57234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adjust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base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case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if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necessary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(usually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go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through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easily)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Solving</a:t>
            </a:r>
            <a:r>
              <a:rPr lang="zh-CN" altLang="en-US" sz="400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400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Recurrence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16831" y="2332032"/>
            <a:ext cx="4934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Recursion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Tree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Method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16831" y="4419002"/>
            <a:ext cx="448554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Generating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Functions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6831" y="3375517"/>
            <a:ext cx="459784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Substitution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Method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How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to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make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good</a:t>
            </a:r>
            <a:r>
              <a:rPr lang="zh-CN" altLang="en-US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500" dirty="0">
                <a:solidFill>
                  <a:srgbClr val="558ED5"/>
                </a:solidFill>
                <a:latin typeface="Comic Sans MS" panose="030F0702030302020204" pitchFamily="66" charset="0"/>
              </a:rPr>
              <a:t>guess?</a:t>
            </a:r>
            <a:endParaRPr lang="en-US" sz="35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20220" y="1934693"/>
            <a:ext cx="2571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By</a:t>
            </a:r>
            <a:r>
              <a:rPr kumimoji="1" lang="zh-CN" altLang="en-US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800" dirty="0">
                <a:solidFill>
                  <a:srgbClr val="C00000"/>
                </a:solidFill>
                <a:latin typeface="Comic Sans MS" panose="030F0702030302020204" pitchFamily="66" charset="0"/>
              </a:rPr>
              <a:t>Experience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10515" y="2751366"/>
            <a:ext cx="532297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Tips: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mic Sans MS" panose="030F0702030302020204" pitchFamily="66" charset="0"/>
              </a:rPr>
              <a:t>Use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bounds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from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similar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cases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kumimoji="1" lang="zh-CN" altLang="en-US" dirty="0">
                <a:latin typeface="Comic Sans MS" panose="030F0702030302020204" pitchFamily="66" charset="0"/>
              </a:rPr>
              <a:t>               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2T(n/2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17)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n</a:t>
            </a:r>
            <a:endParaRPr lang="zh-CN" altLang="en-US" sz="15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mic Sans MS" panose="030F0702030302020204" pitchFamily="66" charset="0"/>
              </a:rPr>
              <a:t>Begin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with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loose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upper/lower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bounds</a:t>
            </a:r>
            <a:endParaRPr lang="en-US" altLang="zh-CN" dirty="0">
              <a:latin typeface="Comic Sans MS" panose="030F0702030302020204" pitchFamily="66" charset="0"/>
            </a:endParaRPr>
          </a:p>
          <a:p>
            <a:r>
              <a:rPr kumimoji="1" lang="zh-CN" altLang="en-US" dirty="0">
                <a:latin typeface="Comic Sans MS" panose="030F0702030302020204" pitchFamily="66" charset="0"/>
              </a:rPr>
              <a:t>                 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2T(n/2)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r>
              <a:rPr kumimoji="1" lang="zh-CN" altLang="en-US" dirty="0">
                <a:latin typeface="Comic Sans MS" panose="030F0702030302020204" pitchFamily="66" charset="0"/>
              </a:rPr>
              <a:t>                   </a:t>
            </a:r>
            <a:r>
              <a:rPr kumimoji="1" lang="en-US" altLang="zh-CN" dirty="0">
                <a:latin typeface="Comic Sans MS" panose="030F0702030302020204" pitchFamily="66" charset="0"/>
              </a:rPr>
              <a:t>(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begin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O(n</a:t>
            </a:r>
            <a:r>
              <a:rPr kumimoji="1" lang="en-US" altLang="zh-CN" sz="15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),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Ω(n))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mic Sans MS" panose="030F0702030302020204" pitchFamily="66" charset="0"/>
              </a:rPr>
              <a:t>Change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variables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2"/>
            <a:r>
              <a:rPr kumimoji="1" lang="zh-CN" altLang="en-US" dirty="0">
                <a:latin typeface="Comic Sans MS" panose="030F0702030302020204" pitchFamily="66" charset="0"/>
              </a:rPr>
              <a:t>   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T(n</a:t>
            </a:r>
            <a:r>
              <a:rPr kumimoji="1" lang="en-US" altLang="zh-CN" sz="1500" baseline="30000" dirty="0">
                <a:latin typeface="Comic Sans MS" panose="030F0702030302020204" pitchFamily="66" charset="0"/>
              </a:rPr>
              <a:t>1/2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n</a:t>
            </a:r>
            <a:endParaRPr kumimoji="1" lang="en-US" altLang="zh-CN" sz="1500" dirty="0">
              <a:latin typeface="Comic Sans MS" panose="030F0702030302020204" pitchFamily="66" charset="0"/>
            </a:endParaRPr>
          </a:p>
          <a:p>
            <a:pPr lvl="2"/>
            <a:endParaRPr lang="en-US" altLang="zh-CN" sz="1500" dirty="0"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mic Sans MS" panose="030F0702030302020204" pitchFamily="66" charset="0"/>
              </a:rPr>
              <a:t>Recursion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tree</a:t>
            </a:r>
            <a:r>
              <a:rPr lang="zh-CN" altLang="en-US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latin typeface="Comic Sans MS" panose="030F0702030302020204" pitchFamily="66" charset="0"/>
              </a:rPr>
              <a:t>methods</a:t>
            </a:r>
            <a:r>
              <a:rPr kumimoji="1" lang="zh-CN" altLang="en-US" dirty="0">
                <a:latin typeface="Comic Sans MS" panose="030F0702030302020204" pitchFamily="66" charset="0"/>
              </a:rPr>
              <a:t>           </a:t>
            </a:r>
            <a:endParaRPr lang="en-US" altLang="zh-CN" sz="1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Change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Variables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endParaRPr lang="en-US" sz="36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1795" y="1972684"/>
            <a:ext cx="4664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T(n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1/2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708531" y="2551038"/>
            <a:ext cx="4664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m:=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2694096" y="2546233"/>
            <a:ext cx="5358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T(2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m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T(2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m/2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m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600886" y="3176710"/>
            <a:ext cx="4664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S(m):=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T(2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m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1991622" y="3950712"/>
            <a:ext cx="6689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S(m)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O(m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log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m)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4095" y="3196091"/>
            <a:ext cx="5358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S(m)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S(m/2)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m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1991622" y="4600570"/>
            <a:ext cx="6689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O((log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(loglog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n))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94095" y="5402871"/>
            <a:ext cx="35103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Try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3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T(n</a:t>
            </a:r>
            <a:r>
              <a:rPr kumimoji="1" lang="en-US" altLang="zh-CN" sz="2000" baseline="30000" dirty="0">
                <a:solidFill>
                  <a:srgbClr val="C00000"/>
                </a:solidFill>
                <a:latin typeface="Comic Sans MS" panose="030F0702030302020204" pitchFamily="66" charset="0"/>
              </a:rPr>
              <a:t>1/2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log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n?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Subtleties</a:t>
            </a:r>
            <a:r>
              <a:rPr lang="zh-CN" altLang="en-US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in</a:t>
            </a:r>
            <a:r>
              <a:rPr lang="zh-CN" altLang="en-US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600" dirty="0">
                <a:solidFill>
                  <a:schemeClr val="accent1"/>
                </a:solidFill>
                <a:latin typeface="Comic Sans MS" panose="030F0702030302020204" pitchFamily="66" charset="0"/>
              </a:rPr>
              <a:t>Guess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1150" y="2805752"/>
            <a:ext cx="76456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hypothesis: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n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1150" y="4319072"/>
            <a:ext cx="764565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Check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(induction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step):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&lt;=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T(m/2)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2c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(m/2)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baseline="-25000" dirty="0">
                <a:latin typeface="Comic Sans MS" panose="030F0702030302020204" pitchFamily="66" charset="0"/>
              </a:rPr>
              <a:t>                                               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cm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30461" y="5835224"/>
            <a:ext cx="2648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Doesn’t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work</a:t>
            </a:r>
            <a:endParaRPr kumimoji="1" lang="en-US" altLang="zh-CN" sz="2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15506" y="1364554"/>
            <a:ext cx="311495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2T(n/2)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endParaRPr lang="zh-CN" altLang="en-US" sz="2500" dirty="0"/>
          </a:p>
        </p:txBody>
      </p:sp>
      <p:sp>
        <p:nvSpPr>
          <p:cNvPr id="7" name="矩形 6"/>
          <p:cNvSpPr/>
          <p:nvPr/>
        </p:nvSpPr>
        <p:spPr>
          <a:xfrm>
            <a:off x="1089536" y="2007319"/>
            <a:ext cx="288412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Guess: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T(n)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O(n)</a:t>
            </a:r>
            <a:endParaRPr lang="zh-CN" altLang="en-US" sz="2500" dirty="0"/>
          </a:p>
        </p:txBody>
      </p:sp>
      <p:sp>
        <p:nvSpPr>
          <p:cNvPr id="8" name="矩形 7"/>
          <p:cNvSpPr/>
          <p:nvPr/>
        </p:nvSpPr>
        <p:spPr>
          <a:xfrm>
            <a:off x="6230461" y="3624585"/>
            <a:ext cx="26485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Need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a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stronger</a:t>
            </a:r>
            <a:r>
              <a:rPr kumimoji="1" lang="zh-CN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hypothesis</a:t>
            </a:r>
            <a:endParaRPr kumimoji="1" lang="en-US" altLang="zh-CN" sz="2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91283" y="364068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-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797158" y="2657766"/>
            <a:ext cx="301877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500" dirty="0">
                <a:solidFill>
                  <a:srgbClr val="C00000"/>
                </a:solidFill>
                <a:latin typeface="Comic Sans MS" panose="030F0702030302020204" pitchFamily="66" charset="0"/>
              </a:rPr>
              <a:t>Subtracting</a:t>
            </a:r>
            <a:r>
              <a:rPr kumimoji="1" lang="zh-CN" altLang="en-US" sz="1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C00000"/>
                </a:solidFill>
                <a:latin typeface="Comic Sans MS" panose="030F0702030302020204" pitchFamily="66" charset="0"/>
              </a:rPr>
              <a:t>a</a:t>
            </a:r>
            <a:r>
              <a:rPr kumimoji="1" lang="zh-CN" altLang="en-US" sz="1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C00000"/>
                </a:solidFill>
                <a:latin typeface="Comic Sans MS" panose="030F0702030302020204" pitchFamily="66" charset="0"/>
              </a:rPr>
              <a:t>lower</a:t>
            </a:r>
            <a:r>
              <a:rPr kumimoji="1" lang="zh-CN" altLang="en-US" sz="1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C00000"/>
                </a:solidFill>
                <a:latin typeface="Comic Sans MS" panose="030F0702030302020204" pitchFamily="66" charset="0"/>
              </a:rPr>
              <a:t>order</a:t>
            </a:r>
            <a:r>
              <a:rPr kumimoji="1" lang="zh-CN" altLang="en-US" sz="1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solidFill>
                  <a:srgbClr val="C00000"/>
                </a:solidFill>
                <a:latin typeface="Comic Sans MS" panose="030F0702030302020204" pitchFamily="66" charset="0"/>
              </a:rPr>
              <a:t>term</a:t>
            </a:r>
            <a:endParaRPr lang="zh-CN" altLang="en-US" sz="1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" name="直线箭头连接符 11"/>
          <p:cNvCxnSpPr/>
          <p:nvPr/>
        </p:nvCxnSpPr>
        <p:spPr>
          <a:xfrm flipH="1">
            <a:off x="5348896" y="2997582"/>
            <a:ext cx="577516" cy="598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394968" y="5504051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-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45253" y="5873383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-</a:t>
            </a:r>
            <a:r>
              <a:rPr kumimoji="1" lang="zh-CN" altLang="en-US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Comic Sans MS" panose="030F0702030302020204" pitchFamily="66" charset="0"/>
              </a:rPr>
              <a:t>2</a:t>
            </a:r>
            <a:endParaRPr lang="zh-CN" altLang="en-US" dirty="0"/>
          </a:p>
        </p:txBody>
      </p:sp>
      <p:cxnSp>
        <p:nvCxnSpPr>
          <p:cNvPr id="9" name="直线连接符 8"/>
          <p:cNvCxnSpPr>
            <a:stCxn id="5" idx="1"/>
          </p:cNvCxnSpPr>
          <p:nvPr/>
        </p:nvCxnSpPr>
        <p:spPr>
          <a:xfrm>
            <a:off x="6230461" y="6035279"/>
            <a:ext cx="16210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1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674" y="2711237"/>
            <a:ext cx="7059641" cy="1218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Part I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Generating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Function</a:t>
            </a:r>
            <a:b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</a:b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(optional)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261382"/>
            <a:ext cx="8229600" cy="11695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Today’s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Problem: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b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</a:b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Counting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Binary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Trees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9849" y="2648102"/>
            <a:ext cx="75278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What’s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number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binary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trees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with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nodes?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17916" y="4853064"/>
            <a:ext cx="75278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latin typeface="Comic Sans MS" panose="030F0702030302020204" pitchFamily="66" charset="0"/>
              </a:rPr>
              <a:t>C(0)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C(1)=1,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C(2)=2,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C(3)=5,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Recurrence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41144" y="5366998"/>
            <a:ext cx="752785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C(n)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C(1)C(n-2)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C(2)C(n-3)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…+</a:t>
            </a:r>
            <a:r>
              <a:rPr kumimoji="1" lang="zh-CN" altLang="en-US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solidFill>
                  <a:srgbClr val="C00000"/>
                </a:solidFill>
                <a:latin typeface="Comic Sans MS" panose="030F0702030302020204" pitchFamily="66" charset="0"/>
              </a:rPr>
              <a:t>C(n-2)C(1)</a:t>
            </a:r>
            <a:endParaRPr kumimoji="1" lang="en-US" altLang="zh-CN" sz="2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三角形 2"/>
          <p:cNvSpPr/>
          <p:nvPr/>
        </p:nvSpPr>
        <p:spPr>
          <a:xfrm>
            <a:off x="2479964" y="2849165"/>
            <a:ext cx="1060704" cy="914400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三角形 12"/>
          <p:cNvSpPr/>
          <p:nvPr/>
        </p:nvSpPr>
        <p:spPr>
          <a:xfrm>
            <a:off x="4876798" y="2674117"/>
            <a:ext cx="1731819" cy="1412975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直线箭头连接符 7"/>
          <p:cNvCxnSpPr>
            <a:endCxn id="13" idx="0"/>
          </p:cNvCxnSpPr>
          <p:nvPr/>
        </p:nvCxnSpPr>
        <p:spPr>
          <a:xfrm>
            <a:off x="4488875" y="2242564"/>
            <a:ext cx="1253833" cy="431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3" idx="0"/>
          </p:cNvCxnSpPr>
          <p:nvPr/>
        </p:nvCxnSpPr>
        <p:spPr>
          <a:xfrm flipH="1">
            <a:off x="3010316" y="2242564"/>
            <a:ext cx="1478559" cy="606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88114" y="2332682"/>
            <a:ext cx="233429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702030302020204" pitchFamily="66" charset="0"/>
              </a:rPr>
              <a:t>Binary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tree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with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nodes</a:t>
            </a:r>
            <a:endParaRPr lang="en-US" altLang="zh-CN" sz="1500" dirty="0">
              <a:latin typeface="Comic Sans MS" panose="030F0702030302020204" pitchFamily="66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9646" y="2359903"/>
            <a:ext cx="268214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702030302020204" pitchFamily="66" charset="0"/>
              </a:rPr>
              <a:t>Binary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tree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with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n-1-i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nodes</a:t>
            </a:r>
            <a:endParaRPr lang="zh-CN" altLang="en-US" sz="15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72879" y="1847641"/>
            <a:ext cx="59824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702030302020204" pitchFamily="66" charset="0"/>
              </a:rPr>
              <a:t>Root</a:t>
            </a:r>
            <a:endParaRPr lang="zh-CN" altLang="en-US" sz="1500" dirty="0">
              <a:latin typeface="Comic Sans MS" panose="030F0702030302020204" pitchFamily="66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797820" y="4575775"/>
            <a:ext cx="13821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=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0,1,2,…,n-1</a:t>
            </a:r>
            <a:endParaRPr lang="en-US" altLang="zh-CN" sz="15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6481" y="2650437"/>
            <a:ext cx="213391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702030302020204" pitchFamily="66" charset="0"/>
              </a:rPr>
              <a:t>C(</a:t>
            </a:r>
            <a:r>
              <a:rPr lang="en-US" altLang="zh-CN" sz="1500" dirty="0" err="1">
                <a:latin typeface="Comic Sans MS" panose="030F0702030302020204" pitchFamily="66" charset="0"/>
              </a:rPr>
              <a:t>i</a:t>
            </a:r>
            <a:r>
              <a:rPr lang="en-US" altLang="zh-CN" sz="1500" dirty="0">
                <a:latin typeface="Comic Sans MS" panose="030F0702030302020204" pitchFamily="66" charset="0"/>
              </a:rPr>
              <a:t>)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different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choices</a:t>
            </a:r>
            <a:endParaRPr lang="en-US" altLang="zh-CN" sz="15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19833" y="2688329"/>
            <a:ext cx="248177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702030302020204" pitchFamily="66" charset="0"/>
              </a:rPr>
              <a:t>C(n-1-i)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different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choices</a:t>
            </a:r>
            <a:endParaRPr lang="en-US" altLang="zh-CN" sz="15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72879" y="6045357"/>
            <a:ext cx="97494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Comic Sans MS" panose="030F0702030302020204" pitchFamily="66" charset="0"/>
              </a:rPr>
              <a:t>Solve</a:t>
            </a:r>
            <a:r>
              <a:rPr lang="zh-CN" altLang="en-US" sz="1500" dirty="0">
                <a:latin typeface="Comic Sans MS" panose="030F0702030302020204" pitchFamily="66" charset="0"/>
              </a:rPr>
              <a:t> </a:t>
            </a:r>
            <a:r>
              <a:rPr lang="en-US" altLang="zh-CN" sz="1500" dirty="0">
                <a:latin typeface="Comic Sans MS" panose="030F0702030302020204" pitchFamily="66" charset="0"/>
              </a:rPr>
              <a:t>it?</a:t>
            </a:r>
            <a:endParaRPr lang="en-US" altLang="zh-CN" sz="1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15" grpId="0"/>
      <p:bldP spid="16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30686"/>
            <a:ext cx="8229600" cy="63090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Generating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Function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01139" y="2535555"/>
            <a:ext cx="67837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F(z)=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C(0)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C(1)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z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z</a:t>
            </a:r>
            <a:r>
              <a:rPr kumimoji="1" lang="en-US" altLang="zh-CN" sz="2500" baseline="30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2502" y="4782479"/>
            <a:ext cx="67837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F(0)=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C(0),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F(1)=C(0)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550905" y="3824417"/>
            <a:ext cx="752785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000" dirty="0">
                <a:latin typeface="Comic Sans MS" panose="030F0702030302020204" pitchFamily="66" charset="0"/>
              </a:rPr>
              <a:t>Properties:</a:t>
            </a:r>
            <a:endParaRPr kumimoji="1" lang="en-US" altLang="zh-CN" sz="3000" dirty="0">
              <a:latin typeface="Comic Sans MS" panose="030F0702030302020204" pitchFamily="66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01138" y="5463872"/>
            <a:ext cx="678376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C(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is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 err="1">
                <a:latin typeface="Comic Sans MS" panose="030F0702030302020204" pitchFamily="66" charset="0"/>
              </a:rPr>
              <a:t>i-th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coefficient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Manipulate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0970" y="1411813"/>
            <a:ext cx="6783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F(z)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(C(0)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C(1)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z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…)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baseline="30000" dirty="0">
              <a:latin typeface="Comic Sans MS" panose="030F0702030302020204" pitchFamily="66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11996" y="1884291"/>
            <a:ext cx="70320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(C(0)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…) (C(0)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C(j)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…)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C(0)C(0)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)C(j)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 err="1">
                <a:latin typeface="Comic Sans MS" panose="030F0702030302020204" pitchFamily="66" charset="0"/>
              </a:rPr>
              <a:t>j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….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C(0)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(C(0)C(1)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C(1)C(0))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z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(C(0)C(2)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C(1)C(1)+C(2)(0))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(C(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)C(0)+C(1)C(i-1)+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C(0)C(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dirty="0">
              <a:latin typeface="Comic Sans MS" panose="030F0702030302020204" pitchFamily="66" charset="0"/>
            </a:endParaRPr>
          </a:p>
          <a:p>
            <a:r>
              <a:rPr kumimoji="1" lang="zh-CN" altLang="en-US" sz="2000" dirty="0">
                <a:latin typeface="Comic Sans MS" panose="030F0702030302020204" pitchFamily="66" charset="0"/>
              </a:rPr>
              <a:t>   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….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baseline="30000" dirty="0">
              <a:latin typeface="Comic Sans MS" panose="030F0702030302020204" pitchFamily="66" charset="0"/>
            </a:endParaRPr>
          </a:p>
          <a:p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      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C(1)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 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C(2)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z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C(3)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+…+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C(i+1)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0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…</a:t>
            </a:r>
            <a:endParaRPr kumimoji="1" lang="en-US" altLang="zh-CN" sz="2000" baseline="30000" dirty="0"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05303" y="5246132"/>
            <a:ext cx="6783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F(z)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C(0)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C(1)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z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C(2)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C(3)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i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 err="1">
                <a:latin typeface="Comic Sans MS" panose="030F0702030302020204" pitchFamily="66" charset="0"/>
              </a:rPr>
              <a:t>z</a:t>
            </a:r>
            <a:r>
              <a:rPr kumimoji="1" lang="en-US" altLang="zh-CN" sz="2000" baseline="30000" dirty="0" err="1">
                <a:latin typeface="Comic Sans MS" panose="030F0702030302020204" pitchFamily="66" charset="0"/>
              </a:rPr>
              <a:t>i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…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endParaRPr kumimoji="1" lang="en-US" altLang="zh-CN" sz="2000" baseline="30000" dirty="0">
              <a:latin typeface="Comic Sans MS" panose="030F0702030302020204" pitchFamily="66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80115" y="5934898"/>
            <a:ext cx="6783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omic Sans MS" panose="030F0702030302020204" pitchFamily="66" charset="0"/>
              </a:rPr>
              <a:t>z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F(z)</a:t>
            </a:r>
            <a:r>
              <a:rPr kumimoji="1" lang="en-US" altLang="zh-CN" sz="20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-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F(z)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-</a:t>
            </a:r>
            <a:r>
              <a:rPr kumimoji="1" lang="zh-CN" altLang="en-US" sz="2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000" dirty="0">
                <a:latin typeface="Comic Sans MS" panose="030F0702030302020204" pitchFamily="66" charset="0"/>
              </a:rPr>
              <a:t>C(0)</a:t>
            </a:r>
            <a:endParaRPr kumimoji="1" lang="en-US" altLang="zh-CN" sz="2000" baseline="30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Solve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28483" y="1893718"/>
            <a:ext cx="336662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500" dirty="0">
                <a:latin typeface="Comic Sans MS" panose="030F0702030302020204" pitchFamily="66" charset="0"/>
              </a:rPr>
              <a:t>z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F(z)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2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F(z)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+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1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dirty="0">
                <a:latin typeface="Comic Sans MS" panose="030F0702030302020204" pitchFamily="66" charset="0"/>
              </a:rPr>
              <a:t>0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6147" y="2977555"/>
            <a:ext cx="837089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500" baseline="30000" dirty="0">
                <a:latin typeface="Comic Sans MS" panose="030F0702030302020204" pitchFamily="66" charset="0"/>
              </a:rPr>
              <a:t>Recall: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A37AFEBD-2622-404C-8CA2-05C2E8876658}"/>
                  </a:ext>
                </a:extLst>
              </p:cNvPr>
              <p:cNvSpPr txBox="1"/>
              <p:nvPr/>
            </p:nvSpPr>
            <p:spPr>
              <a:xfrm>
                <a:off x="2318961" y="2934505"/>
                <a:ext cx="17391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kumimoji="1" lang="en-US" altLang="zh-CN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961" y="2934505"/>
                <a:ext cx="1739130" cy="276999"/>
              </a:xfrm>
              <a:prstGeom prst="rect">
                <a:avLst/>
              </a:prstGeom>
              <a:blipFill rotWithShape="1">
                <a:blip r:embed="rId1"/>
                <a:stretch>
                  <a:fillRect l="-1449" r="-289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ele attr="{D8881512-A7D4-BC4F-A9B8-EB9B061589A4}"/>
                  </a:ext>
                </a:extLst>
              </p:cNvPr>
              <p:cNvSpPr/>
              <p:nvPr/>
            </p:nvSpPr>
            <p:spPr>
              <a:xfrm>
                <a:off x="4850182" y="2641244"/>
                <a:ext cx="2284856" cy="6851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82" y="2641244"/>
                <a:ext cx="2284856" cy="685124"/>
              </a:xfrm>
              <a:prstGeom prst="rect">
                <a:avLst/>
              </a:prstGeom>
              <a:blipFill rotWithShape="1"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2220558" y="3579457"/>
            <a:ext cx="264687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500" baseline="30000" dirty="0">
                <a:latin typeface="Comic Sans MS" panose="030F0702030302020204" pitchFamily="66" charset="0"/>
              </a:rPr>
              <a:t>F(z)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x,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a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=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z,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 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b=-1,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c=1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>
                <a:extLst>
                  <a:ext uri="{FF2B5EF4-FFF2-40B4-BE49-F238E27FC236}">
                    <ele attr="{71AA7DE3-B8F1-7F4B-B4AE-C2F2C728AC8E}"/>
                  </a:ext>
                </a:extLst>
              </p:cNvPr>
              <p:cNvSpPr/>
              <p:nvPr/>
            </p:nvSpPr>
            <p:spPr>
              <a:xfrm>
                <a:off x="2327386" y="4075946"/>
                <a:ext cx="2790921" cy="705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/>
                  <a:t>F(z)</a:t>
                </a:r>
                <a14:m>
                  <m:oMath xmlns:m="http://schemas.openxmlformats.org/officeDocument/2006/math">
                    <m:r>
                      <a:rPr kumimoji="1" lang="en-US" altLang="zh-CN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5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kumimoji="1" lang="en-US" altLang="zh-CN" sz="25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rad>
                      </m:num>
                      <m:den>
                        <m: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5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386" y="4075946"/>
                <a:ext cx="2790921" cy="705001"/>
              </a:xfrm>
              <a:prstGeom prst="rect">
                <a:avLst/>
              </a:prstGeom>
              <a:blipFill rotWithShape="1">
                <a:blip r:embed="rId3"/>
                <a:stretch>
                  <a:fillRect l="-3620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905307" y="3595443"/>
            <a:ext cx="878767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500" baseline="30000" dirty="0">
                <a:latin typeface="Comic Sans MS" panose="030F0702030302020204" pitchFamily="66" charset="0"/>
              </a:rPr>
              <a:t>Plug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in: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66883" y="4380584"/>
            <a:ext cx="508473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500" baseline="30000" dirty="0">
                <a:latin typeface="Comic Sans MS" panose="030F0702030302020204" pitchFamily="66" charset="0"/>
              </a:rPr>
              <a:t>So: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>
                <a:extLst>
                  <a:ext uri="{FF2B5EF4-FFF2-40B4-BE49-F238E27FC236}">
                    <ele attr="{9854D673-772B-0449-8A20-23D7AF431447}"/>
                  </a:ext>
                </a:extLst>
              </p:cNvPr>
              <p:cNvSpPr/>
              <p:nvPr/>
            </p:nvSpPr>
            <p:spPr>
              <a:xfrm>
                <a:off x="5230507" y="3992642"/>
                <a:ext cx="2790921" cy="705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/>
                  <a:t>F(z)</a:t>
                </a:r>
                <a14:m>
                  <m:oMath xmlns:m="http://schemas.openxmlformats.org/officeDocument/2006/math">
                    <m:r>
                      <a:rPr kumimoji="1" lang="en-US" altLang="zh-CN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5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kumimoji="1" lang="en-US" altLang="zh-CN" sz="25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rad>
                      </m:num>
                      <m:den>
                        <m: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500" dirty="0"/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507" y="3992642"/>
                <a:ext cx="2790921" cy="705001"/>
              </a:xfrm>
              <a:prstGeom prst="rect">
                <a:avLst/>
              </a:prstGeom>
              <a:blipFill rotWithShape="1">
                <a:blip r:embed="rId4"/>
                <a:stretch>
                  <a:fillRect l="-3620" b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4606639" y="4291698"/>
            <a:ext cx="399468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500" baseline="30000" dirty="0">
                <a:latin typeface="Comic Sans MS" panose="030F0702030302020204" pitchFamily="66" charset="0"/>
              </a:rPr>
              <a:t>or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>
                <a:extLst>
                  <a:ext uri="{FF2B5EF4-FFF2-40B4-BE49-F238E27FC236}">
                    <ele attr="{88C1F0DF-AEED-6A4C-ADBB-D63FB9A54F4F}"/>
                  </a:ext>
                </a:extLst>
              </p:cNvPr>
              <p:cNvSpPr/>
              <p:nvPr/>
            </p:nvSpPr>
            <p:spPr>
              <a:xfrm>
                <a:off x="4058091" y="5136955"/>
                <a:ext cx="2790921" cy="705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500" dirty="0"/>
                  <a:t>F(z)</a:t>
                </a:r>
                <a14:m>
                  <m:oMath xmlns:m="http://schemas.openxmlformats.org/officeDocument/2006/math">
                    <m:r>
                      <a:rPr kumimoji="1" lang="en-US" altLang="zh-CN" sz="25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zh-CN" sz="25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kumimoji="1" lang="en-US" altLang="zh-CN" sz="25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rad>
                      </m:num>
                      <m:den>
                        <m:r>
                          <a:rPr kumimoji="1" lang="en-US" altLang="zh-CN" sz="25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sz="2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zh-CN" altLang="en-US" sz="2500" dirty="0"/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091" y="5136955"/>
                <a:ext cx="2790921" cy="705001"/>
              </a:xfrm>
              <a:prstGeom prst="rect">
                <a:avLst/>
              </a:prstGeom>
              <a:blipFill rotWithShape="1">
                <a:blip r:embed="rId5"/>
                <a:stretch>
                  <a:fillRect l="-3620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926147" y="5530525"/>
            <a:ext cx="2047355" cy="348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500" baseline="30000" dirty="0">
                <a:latin typeface="Comic Sans MS" panose="030F0702030302020204" pitchFamily="66" charset="0"/>
              </a:rPr>
              <a:t>Recall</a:t>
            </a:r>
            <a:r>
              <a:rPr kumimoji="1" lang="zh-CN" altLang="en-US" sz="2500" baseline="30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2500" baseline="30000" dirty="0">
                <a:latin typeface="Comic Sans MS" panose="030F0702030302020204" pitchFamily="66" charset="0"/>
              </a:rPr>
              <a:t>F(0)=C(0)=1:</a:t>
            </a:r>
            <a:endParaRPr kumimoji="1" lang="en-US" altLang="zh-CN" sz="2500" baseline="30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5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lmost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Done!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155134" y="2604775"/>
            <a:ext cx="532435" cy="143543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927365" y="3028890"/>
            <a:ext cx="23149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Taylor</a:t>
            </a:r>
            <a:r>
              <a:rPr lang="zh-CN" altLang="en-US" sz="2000" dirty="0"/>
              <a:t> </a:t>
            </a:r>
            <a:r>
              <a:rPr lang="en-US" altLang="zh-CN" sz="2000" dirty="0"/>
              <a:t>Series!</a:t>
            </a:r>
            <a:endParaRPr lang="zh-CN" altLang="en-US" sz="2000" dirty="0"/>
          </a:p>
        </p:txBody>
      </p:sp>
      <p:pic>
        <p:nvPicPr>
          <p:cNvPr id="33" name="图片 32" descr="图片包含 游戏机, 物体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7251" y="1319564"/>
            <a:ext cx="3070097" cy="1142630"/>
          </a:xfrm>
          <a:prstGeom prst="rect">
            <a:avLst/>
          </a:prstGeom>
        </p:spPr>
      </p:pic>
      <p:pic>
        <p:nvPicPr>
          <p:cNvPr id="34" name="图片 33" descr="手机屏幕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337" y="4377197"/>
            <a:ext cx="3677593" cy="11032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191" y="2770853"/>
            <a:ext cx="3429753" cy="1103277"/>
          </a:xfrm>
          <a:prstGeom prst="rect">
            <a:avLst/>
          </a:prstGeom>
        </p:spPr>
      </p:pic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958" y="2819681"/>
            <a:ext cx="7630821" cy="1218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I: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Recursion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Tree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Method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Use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Known</a:t>
            </a:r>
            <a:r>
              <a:rPr lang="zh-CN" altLang="en-US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5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Series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036619"/>
            <a:ext cx="1676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/>
              <a:t>Binomial series</a:t>
            </a:r>
            <a:endParaRPr lang="en-US" altLang="zh-CN" b="1" dirty="0"/>
          </a:p>
        </p:txBody>
      </p:sp>
      <p:pic>
        <p:nvPicPr>
          <p:cNvPr id="9" name="图片 8" descr="图片包含 游戏机, 钟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6537" y="1859480"/>
            <a:ext cx="3819393" cy="830937"/>
          </a:xfrm>
          <a:prstGeom prst="rect">
            <a:avLst/>
          </a:prstGeom>
        </p:spPr>
      </p:pic>
      <p:pic>
        <p:nvPicPr>
          <p:cNvPr id="33" name="图片 32" descr="手机屏幕截图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537" y="2690417"/>
            <a:ext cx="4902200" cy="2032000"/>
          </a:xfrm>
          <a:prstGeom prst="rect">
            <a:avLst/>
          </a:prstGeom>
        </p:spPr>
      </p:pic>
      <p:pic>
        <p:nvPicPr>
          <p:cNvPr id="35" name="图片 34" descr="图片包含 游戏机, 物体, 钟表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87" y="4722417"/>
            <a:ext cx="2832100" cy="12446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457200" y="5206217"/>
            <a:ext cx="16764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/>
              <a:t>Eventually</a:t>
            </a:r>
            <a:endParaRPr lang="en-US" altLang="zh-CN" b="1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69158"/>
            <a:ext cx="8229600" cy="5539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Try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This</a:t>
            </a:r>
            <a:r>
              <a:rPr lang="zh-CN" altLang="en-US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One?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 pitchFamily="66" charset="0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2143944"/>
            <a:ext cx="7518400" cy="30226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32874" y="5390548"/>
            <a:ext cx="5090473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500" dirty="0">
                <a:latin typeface="Comic Sans MS" panose="030F0702030302020204" pitchFamily="66" charset="0"/>
              </a:rPr>
              <a:t>(see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[CLRS]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problem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4-4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for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intermediate</a:t>
            </a:r>
            <a:r>
              <a:rPr kumimoji="1" lang="zh-CN" altLang="en-US" sz="15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1500" dirty="0">
                <a:latin typeface="Comic Sans MS" panose="030F0702030302020204" pitchFamily="66" charset="0"/>
              </a:rPr>
              <a:t>questions)</a:t>
            </a:r>
            <a:endParaRPr kumimoji="1" lang="en-US" altLang="zh-CN" sz="1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492214"/>
            <a:ext cx="8229600" cy="7078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4000" dirty="0">
                <a:solidFill>
                  <a:srgbClr val="558ED5"/>
                </a:solidFill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Summary</a:t>
            </a:r>
            <a:endParaRPr lang="en-US" sz="40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1817142" y="2959446"/>
            <a:ext cx="3762504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5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3377701" y="2859837"/>
            <a:ext cx="3535524" cy="12186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19828" y="2852608"/>
            <a:ext cx="1888735" cy="993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30775" y="3074250"/>
            <a:ext cx="474728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Substitution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Method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(guess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and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check)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59984" y="4516590"/>
            <a:ext cx="5424032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Generating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Functions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 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(optional)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49290" y="1785799"/>
            <a:ext cx="4934726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30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Recursion</a:t>
            </a:r>
            <a:r>
              <a:rPr lang="zh-CN" altLang="en-US" sz="300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Tree</a:t>
            </a:r>
            <a:r>
              <a:rPr lang="zh-CN" altLang="en-US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3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Method</a:t>
            </a:r>
            <a:endParaRPr lang="en-US" altLang="zh-CN" sz="3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  <a:p>
            <a:pPr marL="0" lvl="1" algn="ctr">
              <a:spcBef>
                <a:spcPts val="400"/>
              </a:spcBef>
              <a:buClr>
                <a:schemeClr val="dk1"/>
              </a:buClr>
              <a:buSzPct val="80000"/>
              <a:defRPr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(draw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the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recursion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tree)</a:t>
            </a:r>
            <a:endParaRPr lang="en-US" altLang="zh-CN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More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Details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2" descr="CLRS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039" y="1966576"/>
            <a:ext cx="1349836" cy="1526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62650" y="2595921"/>
            <a:ext cx="2295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/>
                <a:cs typeface="Comic Sans MS" panose="030F0702030302020204"/>
              </a:rPr>
              <a:t>[CLRS]</a:t>
            </a:r>
            <a:r>
              <a:rPr lang="zh-CN" altLang="en-US" sz="20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cs typeface="Comic Sans MS" panose="030F0702030302020204"/>
              </a:rPr>
              <a:t>4.3-4.4</a:t>
            </a:r>
            <a:endParaRPr 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3031401" y="4193581"/>
            <a:ext cx="5789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  <a:hlinkClick r:id="rId2"/>
              </a:rPr>
              <a:t>Lecture</a:t>
            </a:r>
            <a:r>
              <a:rPr lang="zh-CN" altLang="en-US" sz="2000" dirty="0">
                <a:latin typeface="Comic Sans MS" panose="030F0702030302020204" pitchFamily="66" charset="0"/>
                <a:hlinkClick r:id="rId2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  <a:hlinkClick r:id="rId2"/>
              </a:rPr>
              <a:t>2</a:t>
            </a:r>
            <a:r>
              <a:rPr lang="zh-CN" altLang="en-US" sz="2000" dirty="0">
                <a:latin typeface="Comic Sans MS" panose="030F0702030302020204" pitchFamily="66" charset="0"/>
              </a:rPr>
              <a:t> cs.uwaterloo.ca/~lapchi/cs341/notes/L02.pdf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3" name="图片 12" descr="手机屏幕截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39" y="3958955"/>
            <a:ext cx="1416289" cy="153319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Exercises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图片 4" descr="手机屏幕截图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89" y="2004439"/>
            <a:ext cx="5478569" cy="340559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Exercises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5853" y="1811934"/>
            <a:ext cx="5651791" cy="427461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9" y="593296"/>
            <a:ext cx="7059641" cy="1218638"/>
          </a:xfrm>
        </p:spPr>
        <p:txBody>
          <a:bodyPr>
            <a:normAutofit/>
          </a:bodyPr>
          <a:lstStyle/>
          <a:p>
            <a:r>
              <a:rPr lang="en-US" altLang="zh-CN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Exercises</a:t>
            </a:r>
            <a:r>
              <a:rPr lang="zh-CN" altLang="en-US" sz="30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endParaRPr lang="en-US" sz="3000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0781" y="2151534"/>
            <a:ext cx="7802166" cy="3295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1: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T(n-1)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0270" y="1638476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T(n)</a:t>
            </a:r>
            <a:endParaRPr lang="zh-CN" altLang="en-US" dirty="0"/>
          </a:p>
        </p:txBody>
      </p:sp>
      <p:cxnSp>
        <p:nvCxnSpPr>
          <p:cNvPr id="4" name="直线箭头连接符 3"/>
          <p:cNvCxnSpPr>
            <a:stCxn id="2" idx="2"/>
          </p:cNvCxnSpPr>
          <p:nvPr/>
        </p:nvCxnSpPr>
        <p:spPr>
          <a:xfrm>
            <a:off x="2670857" y="2007808"/>
            <a:ext cx="0" cy="386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62991" y="2409963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T(n-1)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56047" y="1617974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56046" y="2409963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2691936" y="2795518"/>
            <a:ext cx="0" cy="36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56046" y="318591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01349" y="3204423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T(n-2)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492819" y="384074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378423" y="556379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2741810" y="5094596"/>
            <a:ext cx="11158" cy="46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378423" y="4725264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T(2)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56046" y="468602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256046" y="384074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2704146" y="3573755"/>
            <a:ext cx="0" cy="36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2732399" y="4321252"/>
            <a:ext cx="0" cy="36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009460" y="1579430"/>
            <a:ext cx="788175" cy="35151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18523" y="5577012"/>
            <a:ext cx="1027752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Shape 273"/>
          <p:cNvSpPr txBox="1"/>
          <p:nvPr/>
        </p:nvSpPr>
        <p:spPr>
          <a:xfrm>
            <a:off x="2752968" y="5464999"/>
            <a:ext cx="6381449" cy="477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T(n)=T(1)+n-1=O(n)</a:t>
            </a:r>
            <a:endParaRPr lang="en-US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6" name="右大括号 45"/>
          <p:cNvSpPr/>
          <p:nvPr/>
        </p:nvSpPr>
        <p:spPr>
          <a:xfrm>
            <a:off x="5283805" y="1579429"/>
            <a:ext cx="839306" cy="35151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609281" y="314435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n-1</a:t>
            </a:r>
            <a:endParaRPr lang="zh-CN" altLang="en-US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8" grpId="0"/>
      <p:bldP spid="20" grpId="0"/>
      <p:bldP spid="24" grpId="0"/>
      <p:bldP spid="25" grpId="0"/>
      <p:bldP spid="26" grpId="0"/>
      <p:bldP spid="28" grpId="0"/>
      <p:bldP spid="33" grpId="0"/>
      <p:bldP spid="35" grpId="0"/>
      <p:bldP spid="36" grpId="0"/>
      <p:bldP spid="43" grpId="0" animBg="1"/>
      <p:bldP spid="44" grpId="0" animBg="1"/>
      <p:bldP spid="47" grpId="0"/>
      <p:bldP spid="46" grpId="0" animBg="1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2: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T(n-1)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n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0270" y="1638476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T(n)</a:t>
            </a:r>
            <a:endParaRPr lang="zh-CN" altLang="en-US" dirty="0"/>
          </a:p>
        </p:txBody>
      </p:sp>
      <p:cxnSp>
        <p:nvCxnSpPr>
          <p:cNvPr id="4" name="直线箭头连接符 3"/>
          <p:cNvCxnSpPr>
            <a:stCxn id="2" idx="2"/>
          </p:cNvCxnSpPr>
          <p:nvPr/>
        </p:nvCxnSpPr>
        <p:spPr>
          <a:xfrm>
            <a:off x="2670857" y="2007808"/>
            <a:ext cx="0" cy="386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62991" y="2409963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T(n-1)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56047" y="1617974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n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56046" y="2409963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n-1</a:t>
            </a:r>
            <a:endParaRPr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2691936" y="2795518"/>
            <a:ext cx="0" cy="36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56046" y="318591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n-2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01349" y="3204423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T(n-2)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492819" y="384074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378423" y="556379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2741810" y="5094596"/>
            <a:ext cx="11158" cy="46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378423" y="4725264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T(2)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56046" y="468602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256046" y="384074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2704146" y="3573755"/>
            <a:ext cx="0" cy="36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2732399" y="4321252"/>
            <a:ext cx="0" cy="36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009460" y="1579430"/>
            <a:ext cx="788175" cy="35151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18523" y="5577012"/>
            <a:ext cx="1027752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Shape 273"/>
          <p:cNvSpPr txBox="1"/>
          <p:nvPr/>
        </p:nvSpPr>
        <p:spPr>
          <a:xfrm>
            <a:off x="2752968" y="5441916"/>
            <a:ext cx="6381449" cy="5231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T(n)=T(1)+</a:t>
            </a:r>
            <a:r>
              <a:rPr lang="en-US" altLang="zh-CN" sz="2800" dirty="0"/>
              <a:t>(n+2)(n-1)/2=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O(n</a:t>
            </a:r>
            <a:r>
              <a:rPr lang="en-US" altLang="zh-CN" sz="2500" baseline="30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2</a:t>
            </a:r>
            <a:r>
              <a:rPr lang="en-US" altLang="zh-CN" sz="25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)</a:t>
            </a:r>
            <a:endParaRPr lang="en-US" sz="25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6" name="右大括号 45"/>
          <p:cNvSpPr/>
          <p:nvPr/>
        </p:nvSpPr>
        <p:spPr>
          <a:xfrm>
            <a:off x="5283805" y="1579429"/>
            <a:ext cx="839306" cy="35151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609281" y="3144350"/>
            <a:ext cx="1674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n+n-1+…+2</a:t>
            </a:r>
            <a:endParaRPr lang="zh-CN" altLang="en-US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8" grpId="0"/>
      <p:bldP spid="20" grpId="0"/>
      <p:bldP spid="24" grpId="0"/>
      <p:bldP spid="25" grpId="0"/>
      <p:bldP spid="26" grpId="0"/>
      <p:bldP spid="28" grpId="0"/>
      <p:bldP spid="33" grpId="0"/>
      <p:bldP spid="35" grpId="0"/>
      <p:bldP spid="36" grpId="0"/>
      <p:bldP spid="43" grpId="0" animBg="1"/>
      <p:bldP spid="44" grpId="0" animBg="1"/>
      <p:bldP spid="47" grpId="0"/>
      <p:bldP spid="46" grpId="0" animBg="1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3: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</a:t>
            </a:r>
            <a:r>
              <a:rPr kumimoji="1" lang="en-US" altLang="zh-CN" sz="3600" baseline="300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1/2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0270" y="1638476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T(n)</a:t>
            </a:r>
            <a:endParaRPr lang="zh-CN" altLang="en-US" dirty="0"/>
          </a:p>
        </p:txBody>
      </p:sp>
      <p:cxnSp>
        <p:nvCxnSpPr>
          <p:cNvPr id="4" name="直线箭头连接符 3"/>
          <p:cNvCxnSpPr>
            <a:stCxn id="2" idx="2"/>
          </p:cNvCxnSpPr>
          <p:nvPr/>
        </p:nvCxnSpPr>
        <p:spPr>
          <a:xfrm>
            <a:off x="2670857" y="2007808"/>
            <a:ext cx="0" cy="386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18523" y="2426186"/>
            <a:ext cx="896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</a:t>
            </a:r>
            <a:r>
              <a:rPr kumimoji="1" lang="en-US" altLang="zh-CN" baseline="30000" dirty="0">
                <a:latin typeface="Comic Sans MS" panose="030F0702030302020204" pitchFamily="66" charset="0"/>
              </a:rPr>
              <a:t>1/2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56047" y="1617974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256046" y="2409963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cxnSp>
        <p:nvCxnSpPr>
          <p:cNvPr id="22" name="直线箭头连接符 21"/>
          <p:cNvCxnSpPr/>
          <p:nvPr/>
        </p:nvCxnSpPr>
        <p:spPr>
          <a:xfrm>
            <a:off x="2691936" y="2795518"/>
            <a:ext cx="0" cy="36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256046" y="318591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301349" y="3204423"/>
            <a:ext cx="972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</a:t>
            </a:r>
            <a:r>
              <a:rPr kumimoji="1" lang="en-US" altLang="zh-CN" baseline="30000" dirty="0">
                <a:latin typeface="Comic Sans MS" panose="030F0702030302020204" pitchFamily="66" charset="0"/>
              </a:rPr>
              <a:t>1/4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492819" y="384074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378423" y="556379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T(2)</a:t>
            </a:r>
            <a:endParaRPr lang="zh-CN" altLang="en-US" dirty="0"/>
          </a:p>
        </p:txBody>
      </p:sp>
      <p:cxnSp>
        <p:nvCxnSpPr>
          <p:cNvPr id="29" name="直线箭头连接符 28"/>
          <p:cNvCxnSpPr/>
          <p:nvPr/>
        </p:nvCxnSpPr>
        <p:spPr>
          <a:xfrm flipH="1">
            <a:off x="2741810" y="5094596"/>
            <a:ext cx="11158" cy="4691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378423" y="4725264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T(4)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256046" y="468602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256046" y="384074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cxnSp>
        <p:nvCxnSpPr>
          <p:cNvPr id="39" name="直线箭头连接符 38"/>
          <p:cNvCxnSpPr/>
          <p:nvPr/>
        </p:nvCxnSpPr>
        <p:spPr>
          <a:xfrm>
            <a:off x="2704146" y="3573755"/>
            <a:ext cx="0" cy="36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>
            <a:off x="2732399" y="4321252"/>
            <a:ext cx="0" cy="36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009460" y="1579430"/>
            <a:ext cx="788175" cy="35151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18523" y="5577012"/>
            <a:ext cx="1027752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Shape 273"/>
          <p:cNvSpPr txBox="1"/>
          <p:nvPr/>
        </p:nvSpPr>
        <p:spPr>
          <a:xfrm>
            <a:off x="1381275" y="6196751"/>
            <a:ext cx="6381449" cy="40006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ctr" anchorCtr="0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T(n)=T(2)+k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/>
              <a:t>=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O(log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log</a:t>
            </a:r>
            <a:r>
              <a:rPr lang="zh-CN" altLang="en-US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 </a:t>
            </a:r>
            <a:r>
              <a:rPr lang="en-US" altLang="zh-CN" sz="2000" dirty="0">
                <a:latin typeface="Comic Sans MS" panose="030F0702030302020204"/>
                <a:ea typeface="Comic Sans MS" panose="030F0702030302020204"/>
                <a:cs typeface="Comic Sans MS" panose="030F0702030302020204"/>
                <a:sym typeface="Comic Sans MS" panose="030F0702030302020204"/>
              </a:rPr>
              <a:t>n)</a:t>
            </a:r>
            <a:endParaRPr lang="en-US" sz="2000" dirty="0"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46" name="右大括号 45"/>
          <p:cNvSpPr/>
          <p:nvPr/>
        </p:nvSpPr>
        <p:spPr>
          <a:xfrm>
            <a:off x="5283805" y="1579429"/>
            <a:ext cx="839306" cy="35151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609281" y="3144350"/>
            <a:ext cx="1674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6163" y="5558260"/>
            <a:ext cx="1674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n^{1/2^k}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06163" y="1605322"/>
            <a:ext cx="1674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n^{1/2^0}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633705" y="2383559"/>
            <a:ext cx="1674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n^{1/2^1}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60639" y="3120933"/>
            <a:ext cx="1674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n^{1/2^2}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301160" y="5515324"/>
            <a:ext cx="3227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n^{1/2^k}=2</a:t>
            </a:r>
            <a:r>
              <a:rPr lang="zh-CN" altLang="en-US" dirty="0"/>
              <a:t>  </a:t>
            </a:r>
            <a:r>
              <a:rPr lang="en-US" altLang="zh-CN" dirty="0"/>
              <a:t>=&gt;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loglog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 </a:t>
            </a:r>
            <a:endParaRPr lang="zh-CN" altLang="en-US" dirty="0"/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8" grpId="0"/>
      <p:bldP spid="20" grpId="0"/>
      <p:bldP spid="24" grpId="0"/>
      <p:bldP spid="25" grpId="0"/>
      <p:bldP spid="26" grpId="0"/>
      <p:bldP spid="28" grpId="0"/>
      <p:bldP spid="33" grpId="0"/>
      <p:bldP spid="35" grpId="0"/>
      <p:bldP spid="36" grpId="0"/>
      <p:bldP spid="43" grpId="0" animBg="1"/>
      <p:bldP spid="44" grpId="0" animBg="1"/>
      <p:bldP spid="47" grpId="0"/>
      <p:bldP spid="46" grpId="0" animBg="1"/>
      <p:bldP spid="49" grpId="0"/>
      <p:bldP spid="27" grpId="0"/>
      <p:bldP spid="30" grpId="0"/>
      <p:bldP spid="31" grpId="0"/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522992"/>
            <a:ext cx="8229600" cy="6462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Example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4: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T(n)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=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2T(n-1)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+</a:t>
            </a:r>
            <a:r>
              <a:rPr kumimoji="1" lang="zh-CN" alt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  </a:t>
            </a:r>
            <a:r>
              <a:rPr kumimoji="1" lang="en-US" altLang="zh-CN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1</a:t>
            </a:r>
            <a:endParaRPr lang="en-US" sz="3500" dirty="0">
              <a:solidFill>
                <a:schemeClr val="tx2">
                  <a:lumMod val="60000"/>
                  <a:lumOff val="40000"/>
                </a:schemeClr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80270" y="1638476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T(n)</a:t>
            </a:r>
            <a:endParaRPr lang="zh-CN" altLang="en-US" dirty="0"/>
          </a:p>
        </p:txBody>
      </p:sp>
      <p:cxnSp>
        <p:nvCxnSpPr>
          <p:cNvPr id="38" name="直线箭头连接符 37"/>
          <p:cNvCxnSpPr>
            <a:stCxn id="37" idx="2"/>
          </p:cNvCxnSpPr>
          <p:nvPr/>
        </p:nvCxnSpPr>
        <p:spPr>
          <a:xfrm flipH="1">
            <a:off x="2218523" y="2007808"/>
            <a:ext cx="452334" cy="386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731088" y="2409963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T(n-1)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874957" y="1632688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5798299" y="223161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</a:t>
            </a:r>
            <a:endParaRPr lang="zh-CN" altLang="en-US" dirty="0"/>
          </a:p>
        </p:txBody>
      </p:sp>
      <p:cxnSp>
        <p:nvCxnSpPr>
          <p:cNvPr id="48" name="直线箭头连接符 47"/>
          <p:cNvCxnSpPr/>
          <p:nvPr/>
        </p:nvCxnSpPr>
        <p:spPr>
          <a:xfrm flipH="1">
            <a:off x="1731088" y="2779295"/>
            <a:ext cx="354312" cy="365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5861664" y="3096844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217209" y="314435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T(n-2)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1984054" y="4021276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726946" y="5305551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cxnSp>
        <p:nvCxnSpPr>
          <p:cNvPr id="54" name="直线箭头连接符 53"/>
          <p:cNvCxnSpPr/>
          <p:nvPr/>
        </p:nvCxnSpPr>
        <p:spPr>
          <a:xfrm>
            <a:off x="1477033" y="4625400"/>
            <a:ext cx="375056" cy="52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318445" y="404146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cxnSp>
        <p:nvCxnSpPr>
          <p:cNvPr id="58" name="直线箭头连接符 57"/>
          <p:cNvCxnSpPr>
            <a:stCxn id="51" idx="2"/>
          </p:cNvCxnSpPr>
          <p:nvPr/>
        </p:nvCxnSpPr>
        <p:spPr>
          <a:xfrm flipH="1">
            <a:off x="1225914" y="3513682"/>
            <a:ext cx="381882" cy="44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/>
          <p:cNvCxnSpPr/>
          <p:nvPr/>
        </p:nvCxnSpPr>
        <p:spPr>
          <a:xfrm flipH="1">
            <a:off x="1038727" y="4640303"/>
            <a:ext cx="438306" cy="513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5658861" y="1638477"/>
            <a:ext cx="972880" cy="2807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5733" y="5278848"/>
            <a:ext cx="5149966" cy="41237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64" name="直线箭头连接符 63"/>
          <p:cNvCxnSpPr>
            <a:stCxn id="37" idx="2"/>
          </p:cNvCxnSpPr>
          <p:nvPr/>
        </p:nvCxnSpPr>
        <p:spPr>
          <a:xfrm>
            <a:off x="2670857" y="2007808"/>
            <a:ext cx="575418" cy="386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855688" y="241259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T(n-1)</a:t>
            </a:r>
            <a:endParaRPr lang="zh-CN" altLang="en-US" dirty="0"/>
          </a:p>
        </p:txBody>
      </p:sp>
      <p:cxnSp>
        <p:nvCxnSpPr>
          <p:cNvPr id="66" name="直线箭头连接符 65"/>
          <p:cNvCxnSpPr/>
          <p:nvPr/>
        </p:nvCxnSpPr>
        <p:spPr>
          <a:xfrm>
            <a:off x="2106685" y="2779295"/>
            <a:ext cx="371144" cy="365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021810" y="313162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T(n-2)</a:t>
            </a:r>
            <a:endParaRPr lang="zh-CN" altLang="en-US" dirty="0"/>
          </a:p>
        </p:txBody>
      </p:sp>
      <p:cxnSp>
        <p:nvCxnSpPr>
          <p:cNvPr id="68" name="直线箭头连接符 67"/>
          <p:cNvCxnSpPr/>
          <p:nvPr/>
        </p:nvCxnSpPr>
        <p:spPr>
          <a:xfrm>
            <a:off x="3338801" y="2739486"/>
            <a:ext cx="483730" cy="392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/>
          <p:cNvCxnSpPr/>
          <p:nvPr/>
        </p:nvCxnSpPr>
        <p:spPr>
          <a:xfrm flipH="1">
            <a:off x="3073912" y="2754021"/>
            <a:ext cx="244533" cy="33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2780130" y="316334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T(n-2)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3591328" y="3152345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T(n-2)</a:t>
            </a:r>
            <a:endParaRPr lang="zh-CN" altLang="en-US" dirty="0"/>
          </a:p>
        </p:txBody>
      </p:sp>
      <p:cxnSp>
        <p:nvCxnSpPr>
          <p:cNvPr id="74" name="直线箭头连接符 73"/>
          <p:cNvCxnSpPr>
            <a:stCxn id="51" idx="2"/>
          </p:cNvCxnSpPr>
          <p:nvPr/>
        </p:nvCxnSpPr>
        <p:spPr>
          <a:xfrm>
            <a:off x="1607796" y="3513682"/>
            <a:ext cx="330834" cy="41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/>
          <p:cNvCxnSpPr/>
          <p:nvPr/>
        </p:nvCxnSpPr>
        <p:spPr>
          <a:xfrm flipH="1">
            <a:off x="2141211" y="3471752"/>
            <a:ext cx="381882" cy="44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/>
          <p:cNvCxnSpPr/>
          <p:nvPr/>
        </p:nvCxnSpPr>
        <p:spPr>
          <a:xfrm>
            <a:off x="2523093" y="3471752"/>
            <a:ext cx="330834" cy="41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/>
          <p:cNvCxnSpPr/>
          <p:nvPr/>
        </p:nvCxnSpPr>
        <p:spPr>
          <a:xfrm flipH="1">
            <a:off x="2968655" y="3454042"/>
            <a:ext cx="381882" cy="44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/>
          <p:cNvCxnSpPr/>
          <p:nvPr/>
        </p:nvCxnSpPr>
        <p:spPr>
          <a:xfrm>
            <a:off x="3350537" y="3454042"/>
            <a:ext cx="330834" cy="416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/>
          <p:cNvCxnSpPr/>
          <p:nvPr/>
        </p:nvCxnSpPr>
        <p:spPr>
          <a:xfrm flipH="1">
            <a:off x="3793426" y="3429000"/>
            <a:ext cx="381882" cy="449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/>
          <p:cNvCxnSpPr/>
          <p:nvPr/>
        </p:nvCxnSpPr>
        <p:spPr>
          <a:xfrm>
            <a:off x="4134942" y="3500952"/>
            <a:ext cx="371200" cy="344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/>
          <p:cNvCxnSpPr/>
          <p:nvPr/>
        </p:nvCxnSpPr>
        <p:spPr>
          <a:xfrm>
            <a:off x="2473849" y="4598714"/>
            <a:ext cx="375056" cy="52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/>
          <p:cNvCxnSpPr/>
          <p:nvPr/>
        </p:nvCxnSpPr>
        <p:spPr>
          <a:xfrm flipH="1">
            <a:off x="2035543" y="4613617"/>
            <a:ext cx="438306" cy="513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93"/>
          <p:cNvCxnSpPr/>
          <p:nvPr/>
        </p:nvCxnSpPr>
        <p:spPr>
          <a:xfrm>
            <a:off x="3910452" y="4598714"/>
            <a:ext cx="375056" cy="52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/>
          <p:cNvCxnSpPr/>
          <p:nvPr/>
        </p:nvCxnSpPr>
        <p:spPr>
          <a:xfrm flipH="1">
            <a:off x="3472146" y="4613617"/>
            <a:ext cx="438306" cy="513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2948214" y="4823426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cxnSp>
        <p:nvCxnSpPr>
          <p:cNvPr id="97" name="直线箭头连接符 96"/>
          <p:cNvCxnSpPr/>
          <p:nvPr/>
        </p:nvCxnSpPr>
        <p:spPr>
          <a:xfrm>
            <a:off x="4842786" y="4541833"/>
            <a:ext cx="375056" cy="52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/>
          <p:nvPr/>
        </p:nvCxnSpPr>
        <p:spPr>
          <a:xfrm flipH="1">
            <a:off x="4404480" y="4556736"/>
            <a:ext cx="438306" cy="513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1456161" y="5338356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1929553" y="5335069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530547" y="5336614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200741" y="5320074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3822531" y="5320955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4320542" y="5306980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952994" y="5292433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T(1)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5915205" y="2237398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+1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5627769" y="3026727"/>
            <a:ext cx="951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1+1+1+1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5806721" y="3816056"/>
            <a:ext cx="781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….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2254696" y="5991497"/>
            <a:ext cx="4328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mic Sans MS" panose="030F0702030302020204" pitchFamily="66" charset="0"/>
              </a:rPr>
              <a:t>T(n)=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2</a:t>
            </a:r>
            <a:r>
              <a:rPr kumimoji="1" lang="en-US" altLang="zh-CN" baseline="30000" dirty="0">
                <a:latin typeface="Comic Sans MS" panose="030F0702030302020204" pitchFamily="66" charset="0"/>
              </a:rPr>
              <a:t>n</a:t>
            </a:r>
            <a:r>
              <a:rPr kumimoji="1" lang="en-US" altLang="zh-CN" dirty="0">
                <a:latin typeface="Comic Sans MS" panose="030F0702030302020204" pitchFamily="66" charset="0"/>
              </a:rPr>
              <a:t> T(1)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en-US" altLang="zh-CN" baseline="30000" dirty="0"/>
              <a:t>n-1</a:t>
            </a:r>
            <a:r>
              <a:rPr lang="zh-CN" altLang="en-US" baseline="30000" dirty="0"/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=</a:t>
            </a:r>
            <a:r>
              <a:rPr kumimoji="1" lang="zh-CN" altLang="en-US" dirty="0">
                <a:latin typeface="Comic Sans MS" panose="030F0702030302020204" pitchFamily="66" charset="0"/>
              </a:rPr>
              <a:t> </a:t>
            </a:r>
            <a:r>
              <a:rPr kumimoji="1" lang="en-US" altLang="zh-CN" dirty="0">
                <a:latin typeface="Comic Sans MS" panose="030F0702030302020204" pitchFamily="66" charset="0"/>
              </a:rPr>
              <a:t>O(2</a:t>
            </a:r>
            <a:r>
              <a:rPr kumimoji="1" lang="en-US" altLang="zh-CN" baseline="30000" dirty="0">
                <a:latin typeface="Comic Sans MS" panose="030F0702030302020204" pitchFamily="66" charset="0"/>
              </a:rPr>
              <a:t>n</a:t>
            </a:r>
            <a:r>
              <a:rPr kumimoji="1" lang="en-US" altLang="zh-CN" dirty="0">
                <a:latin typeface="Comic Sans MS" panose="030F0702030302020204" pitchFamily="66" charset="0"/>
              </a:rPr>
              <a:t>)</a:t>
            </a:r>
            <a:endParaRPr kumimoji="1" lang="en-US" altLang="zh-CN" baseline="30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  <p:bldP spid="45" grpId="0"/>
      <p:bldP spid="51" grpId="0"/>
      <p:bldP spid="52" grpId="0"/>
      <p:bldP spid="53" grpId="0"/>
      <p:bldP spid="57" grpId="0"/>
      <p:bldP spid="60" grpId="0" animBg="1"/>
      <p:bldP spid="61" grpId="0" animBg="1"/>
      <p:bldP spid="65" grpId="0"/>
      <p:bldP spid="67" grpId="0"/>
      <p:bldP spid="70" grpId="0"/>
      <p:bldP spid="70" grpId="1"/>
      <p:bldP spid="71" grpId="0"/>
      <p:bldP spid="71" grpId="1"/>
      <p:bldP spid="96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5" grpId="1"/>
      <p:bldP spid="106" grpId="0"/>
      <p:bldP spid="107" grpId="0"/>
      <p:bldP spid="108" grpId="0"/>
      <p:bldP spid="1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590" y="2819681"/>
            <a:ext cx="7059641" cy="1218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Part I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: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Substitution</a:t>
            </a:r>
            <a:r>
              <a:rPr lang="zh-CN" altLang="en-US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558ED5"/>
                </a:solidFill>
                <a:latin typeface="Comic Sans MS" panose="030F0702030302020204" pitchFamily="66" charset="0"/>
              </a:rPr>
              <a:t>Method</a:t>
            </a:r>
            <a:endParaRPr lang="en-US" dirty="0">
              <a:solidFill>
                <a:srgbClr val="558ED5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457200" y="245994"/>
            <a:ext cx="8229600" cy="12002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altLang="zh-CN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Substitution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Method</a:t>
            </a:r>
            <a:br>
              <a:rPr lang="en-US" altLang="zh-CN" sz="3600" dirty="0">
                <a:solidFill>
                  <a:srgbClr val="558ED5"/>
                </a:solidFill>
                <a:latin typeface="Comic Sans MS" panose="030F0702030302020204" pitchFamily="66" charset="0"/>
              </a:rPr>
            </a:br>
            <a:r>
              <a:rPr lang="en-US" altLang="zh-CN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(</a:t>
            </a:r>
            <a:r>
              <a:rPr lang="zh-CN" altLang="en-US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猜答案大法</a:t>
            </a:r>
            <a:r>
              <a:rPr lang="en-US" altLang="zh-CN" sz="3600" dirty="0">
                <a:solidFill>
                  <a:srgbClr val="558ED5"/>
                </a:solidFill>
                <a:latin typeface="Comic Sans MS" panose="030F0702030302020204" pitchFamily="66" charset="0"/>
              </a:rPr>
              <a:t>)</a:t>
            </a:r>
            <a:endParaRPr lang="en-US" sz="3500" dirty="0">
              <a:solidFill>
                <a:srgbClr val="558ED5"/>
              </a:solidFill>
              <a:latin typeface="Comic Sans MS" panose="030F0702030302020204"/>
              <a:ea typeface="Comic Sans MS" panose="030F0702030302020204"/>
              <a:cs typeface="Comic Sans MS" panose="030F0702030302020204"/>
              <a:sym typeface="Comic Sans MS" panose="030F0702030302020204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1618" y="2676694"/>
            <a:ext cx="44933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4000" dirty="0">
                <a:latin typeface="Comic Sans MS" panose="030F0702030302020204" pitchFamily="66" charset="0"/>
              </a:rPr>
              <a:t>Guess</a:t>
            </a:r>
            <a:r>
              <a:rPr kumimoji="1" lang="zh-CN" altLang="en-US" sz="4000" dirty="0">
                <a:latin typeface="Comic Sans MS" panose="030F0702030302020204" pitchFamily="66" charset="0"/>
              </a:rPr>
              <a:t> </a:t>
            </a:r>
            <a:endParaRPr kumimoji="1" lang="en-US" altLang="zh-CN" sz="4000" dirty="0">
              <a:latin typeface="Comic Sans MS" panose="030F0702030302020204" pitchFamily="66" charset="0"/>
            </a:endParaRPr>
          </a:p>
          <a:p>
            <a:endParaRPr kumimoji="1" lang="en-US" altLang="zh-CN" sz="4000" dirty="0">
              <a:latin typeface="Comic Sans MS" panose="030F0702030302020204" pitchFamily="66" charset="0"/>
            </a:endParaRPr>
          </a:p>
          <a:p>
            <a:r>
              <a:rPr kumimoji="1" lang="en-US" altLang="zh-CN" sz="4000" dirty="0">
                <a:latin typeface="Comic Sans MS" panose="030F0702030302020204" pitchFamily="66" charset="0"/>
              </a:rPr>
              <a:t>Check</a:t>
            </a:r>
            <a:endParaRPr kumimoji="1" lang="en-US" altLang="zh-CN" sz="4000" dirty="0">
              <a:latin typeface="Comic Sans MS" panose="030F0702030302020204" pitchFamily="66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68307" y="2707778"/>
            <a:ext cx="468588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the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form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of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solution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68306" y="3953966"/>
            <a:ext cx="42286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latin typeface="Comic Sans MS" panose="030F0702030302020204" pitchFamily="66" charset="0"/>
              </a:rPr>
              <a:t>by</a:t>
            </a:r>
            <a:r>
              <a:rPr kumimoji="1" lang="zh-CN" altLang="en-US" sz="3000" dirty="0">
                <a:latin typeface="Comic Sans MS" panose="030F0702030302020204" pitchFamily="66" charset="0"/>
              </a:rPr>
              <a:t> </a:t>
            </a:r>
            <a:r>
              <a:rPr kumimoji="1" lang="en-US" altLang="zh-CN" sz="3000" dirty="0">
                <a:latin typeface="Comic Sans MS" panose="030F0702030302020204" pitchFamily="66" charset="0"/>
              </a:rPr>
              <a:t>induction</a:t>
            </a:r>
            <a:endParaRPr kumimoji="1" lang="en-US" altLang="zh-CN" sz="30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</a:t>
            </a:r>
            <a:endParaRPr kumimoji="1" lang="en-US" altLang="zh-CN" sz="2500" dirty="0">
              <a:latin typeface="Comic Sans MS" panose="030F0702030302020204" pitchFamily="66" charset="0"/>
            </a:endParaRPr>
          </a:p>
          <a:p>
            <a:r>
              <a:rPr kumimoji="1" lang="zh-CN" altLang="en-US" sz="2500" dirty="0">
                <a:latin typeface="Comic Sans MS" panose="030F0702030302020204" pitchFamily="66" charset="0"/>
              </a:rPr>
              <a:t>                         </a:t>
            </a:r>
            <a:endParaRPr kumimoji="1" lang="en-US" altLang="zh-CN" sz="25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 advClick="0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6306</Words>
  <Application>WPS 演示</Application>
  <PresentationFormat>全屏显示(4:3)</PresentationFormat>
  <Paragraphs>529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Arial</vt:lpstr>
      <vt:lpstr>宋体</vt:lpstr>
      <vt:lpstr>Wingdings</vt:lpstr>
      <vt:lpstr>Arial</vt:lpstr>
      <vt:lpstr>Comic Sans MS</vt:lpstr>
      <vt:lpstr>Comic Sans MS</vt:lpstr>
      <vt:lpstr>微软雅黑</vt:lpstr>
      <vt:lpstr>Arial Unicode MS</vt:lpstr>
      <vt:lpstr>Calibri</vt:lpstr>
      <vt:lpstr>Office Theme</vt:lpstr>
      <vt:lpstr>PowerPoint 演示文稿</vt:lpstr>
      <vt:lpstr>Solving Recurrence</vt:lpstr>
      <vt:lpstr>Part I: Recursion Tree Method</vt:lpstr>
      <vt:lpstr>Example 1: T(n) =  T(n-1)  +  1</vt:lpstr>
      <vt:lpstr>Example 2: T(n) =  T(n-1)  +  n</vt:lpstr>
      <vt:lpstr>Example 3: T(n) =  T(n1/2)  +  1</vt:lpstr>
      <vt:lpstr>Example 4: T(n) =  2T(n-1)  +  1</vt:lpstr>
      <vt:lpstr>Part I:  Substitution Method</vt:lpstr>
      <vt:lpstr>Substitution Method (猜答案大法)</vt:lpstr>
      <vt:lpstr>Example 1: T(n) =  2T(n/2)  +  n</vt:lpstr>
      <vt:lpstr>Example 2: T(n) =  T(n-1)  +  n</vt:lpstr>
      <vt:lpstr>Example 3: T(n) =  T(n1/2)  +  1</vt:lpstr>
      <vt:lpstr>Example 4: T(n) =  T(n/2) + T(n/4)  +  n</vt:lpstr>
      <vt:lpstr>Example 5: T(n) =  T(n-a) + T(a)  +  n (constant a&gt;=1)</vt:lpstr>
      <vt:lpstr>What’s Wrong with this Proof?</vt:lpstr>
      <vt:lpstr>What’s Wrong with this Proof?</vt:lpstr>
      <vt:lpstr>The Base Case?</vt:lpstr>
      <vt:lpstr>Take Advantage of Asymptotic Notation</vt:lpstr>
      <vt:lpstr>Tips for Check</vt:lpstr>
      <vt:lpstr>How to make a good guess?</vt:lpstr>
      <vt:lpstr>Change Variables </vt:lpstr>
      <vt:lpstr>Subtleties in Guess</vt:lpstr>
      <vt:lpstr>Part II: Generating Function (optional)</vt:lpstr>
      <vt:lpstr>Today’s Problem:  Counting Binary Trees</vt:lpstr>
      <vt:lpstr>Recurrence</vt:lpstr>
      <vt:lpstr>The Generating Function</vt:lpstr>
      <vt:lpstr>Manipulate F </vt:lpstr>
      <vt:lpstr>Solve F</vt:lpstr>
      <vt:lpstr>Almost Done!</vt:lpstr>
      <vt:lpstr>Use Known Series</vt:lpstr>
      <vt:lpstr>Try This One?</vt:lpstr>
      <vt:lpstr>Summary</vt:lpstr>
      <vt:lpstr>More Details</vt:lpstr>
      <vt:lpstr>Exercises</vt:lpstr>
      <vt:lpstr>Exercises</vt:lpstr>
      <vt:lpstr>Exercises </vt:lpstr>
    </vt:vector>
  </TitlesOfParts>
  <Company>CUHK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Siyao Guo</dc:creator>
  <cp:lastModifiedBy>Nathan</cp:lastModifiedBy>
  <cp:revision>466</cp:revision>
  <cp:lastPrinted>2020-09-21T07:45:00Z</cp:lastPrinted>
  <dcterms:created xsi:type="dcterms:W3CDTF">2018-02-08T20:34:00Z</dcterms:created>
  <dcterms:modified xsi:type="dcterms:W3CDTF">2020-10-24T14:34:01Z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