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62" r:id="rId3"/>
    <p:sldId id="407" r:id="rId5"/>
    <p:sldId id="470" r:id="rId6"/>
    <p:sldId id="480" r:id="rId7"/>
    <p:sldId id="481" r:id="rId8"/>
    <p:sldId id="482" r:id="rId9"/>
    <p:sldId id="484" r:id="rId10"/>
    <p:sldId id="483" r:id="rId11"/>
    <p:sldId id="485" r:id="rId12"/>
    <p:sldId id="486" r:id="rId13"/>
    <p:sldId id="489" r:id="rId14"/>
    <p:sldId id="488" r:id="rId15"/>
    <p:sldId id="490" r:id="rId16"/>
    <p:sldId id="491" r:id="rId17"/>
    <p:sldId id="492" r:id="rId18"/>
    <p:sldId id="501" r:id="rId19"/>
    <p:sldId id="493" r:id="rId20"/>
    <p:sldId id="494" r:id="rId21"/>
    <p:sldId id="502" r:id="rId22"/>
    <p:sldId id="495" r:id="rId23"/>
    <p:sldId id="503" r:id="rId24"/>
    <p:sldId id="504" r:id="rId25"/>
    <p:sldId id="505" r:id="rId26"/>
    <p:sldId id="506" r:id="rId27"/>
    <p:sldId id="507" r:id="rId28"/>
    <p:sldId id="508" r:id="rId29"/>
    <p:sldId id="509" r:id="rId30"/>
    <p:sldId id="510" r:id="rId31"/>
    <p:sldId id="512" r:id="rId32"/>
    <p:sldId id="511" r:id="rId33"/>
    <p:sldId id="408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738"/>
    <p:restoredTop sz="94643" autoAdjust="0"/>
  </p:normalViewPr>
  <p:slideViewPr>
    <p:cSldViewPr snapToGrid="0" snapToObjects="1">
      <p:cViewPr varScale="1">
        <p:scale>
          <a:sx n="80" d="100"/>
          <a:sy n="80" d="100"/>
        </p:scale>
        <p:origin x="116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E6BC2-7761-974E-AD79-AE7DEA148316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BF4C3A-D8DA-DB4A-88B8-28689BF40B0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7388"/>
            <a:ext cx="4568825" cy="34274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6462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indent="0">
              <a:buNone/>
            </a:pPr>
            <a:endParaRPr lang="en-US" baseline="0" dirty="0"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3884612" y="8865454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x-none"/>
              <a:t> </a:t>
            </a:r>
            <a:endParaRPr lang="x-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194FE-9F56-A446-B419-10DC0FEFDCD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194FE-9F56-A446-B419-10DC0FEFDCD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194FE-9F56-A446-B419-10DC0FEFDCD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3434478" y="5913049"/>
            <a:ext cx="5876612" cy="55395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lvl="0">
              <a:spcBef>
                <a:spcPts val="480"/>
              </a:spcBef>
              <a:buClr>
                <a:srgbClr val="3F3F3F"/>
              </a:buClr>
              <a:buSzPct val="25000"/>
            </a:pP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Fall 2020 @ NYU Shanghai</a:t>
            </a:r>
            <a:endParaRPr lang="en-US" altLang="zh-CN" sz="30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8" name="Shape 85"/>
          <p:cNvSpPr txBox="1"/>
          <p:nvPr/>
        </p:nvSpPr>
        <p:spPr>
          <a:xfrm>
            <a:off x="-33418" y="310391"/>
            <a:ext cx="5346880" cy="5539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45700" rIns="91425" bIns="45700" rtlCol="0" anchor="t" anchorCtr="0">
            <a:sp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80"/>
              </a:spcBef>
              <a:buClr>
                <a:srgbClr val="3F3F3F"/>
              </a:buClr>
              <a:buSzPct val="25000"/>
            </a:pPr>
            <a:r>
              <a:rPr lang="en-US" altLang="zh-CN" sz="30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CSCI-SHU 220: Algorithms</a:t>
            </a:r>
            <a:endParaRPr lang="en-US" altLang="zh-CN" sz="3000" dirty="0">
              <a:solidFill>
                <a:srgbClr val="558ED5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1039714" y="2740469"/>
            <a:ext cx="6753284" cy="1218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558ED5"/>
                </a:solidFill>
                <a:latin typeface="Comic Sans MS" panose="030F0702030302020204"/>
              </a:rPr>
              <a:t>Divide</a:t>
            </a:r>
            <a:r>
              <a:rPr lang="zh-CN" altLang="en-US" sz="4000" dirty="0">
                <a:solidFill>
                  <a:srgbClr val="558ED5"/>
                </a:solidFill>
                <a:latin typeface="Comic Sans MS" panose="030F0702030302020204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 panose="030F0702030302020204"/>
              </a:rPr>
              <a:t>and</a:t>
            </a:r>
            <a:r>
              <a:rPr lang="zh-CN" altLang="en-US" sz="4000" dirty="0">
                <a:solidFill>
                  <a:srgbClr val="558ED5"/>
                </a:solidFill>
                <a:latin typeface="Comic Sans MS" panose="030F0702030302020204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 panose="030F0702030302020204"/>
              </a:rPr>
              <a:t>Conquer</a:t>
            </a:r>
            <a:r>
              <a:rPr lang="zh-CN" altLang="en-US" sz="4000" dirty="0">
                <a:solidFill>
                  <a:srgbClr val="558ED5"/>
                </a:solidFill>
                <a:latin typeface="Comic Sans MS" panose="030F0702030302020204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 panose="030F0702030302020204"/>
              </a:rPr>
              <a:t>I</a:t>
            </a:r>
            <a:endParaRPr lang="en-US" sz="4000" dirty="0">
              <a:solidFill>
                <a:srgbClr val="558ED5"/>
              </a:solidFill>
              <a:latin typeface="Comic Sans MS" panose="030F07020303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8900" advClick="0"/>
    </mc:Choice>
    <mc:Fallback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22992"/>
            <a:ext cx="8229600" cy="6462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Method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2: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Sorting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+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Merge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86002" y="2749452"/>
            <a:ext cx="150607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000" dirty="0">
                <a:latin typeface="Comic Sans MS" panose="030F0702030302020204" pitchFamily="66" charset="0"/>
              </a:rPr>
              <a:t>3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9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2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4</a:t>
            </a:r>
            <a:endParaRPr kumimoji="1" lang="en-US" altLang="zh-CN" sz="3000" dirty="0">
              <a:latin typeface="Comic Sans MS" panose="030F0702030302020204" pitchFamily="66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86835" y="2757962"/>
            <a:ext cx="177501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000" dirty="0">
                <a:latin typeface="Comic Sans MS" panose="030F0702030302020204" pitchFamily="66" charset="0"/>
              </a:rPr>
              <a:t>6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1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7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8</a:t>
            </a:r>
            <a:endParaRPr kumimoji="1" lang="en-US" altLang="zh-CN" sz="3000" dirty="0">
              <a:latin typeface="Comic Sans MS" panose="030F0702030302020204" pitchFamily="66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24753" y="1818244"/>
            <a:ext cx="7862047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involving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 err="1">
                <a:latin typeface="Comic Sans MS" panose="030F0702030302020204" pitchFamily="66" charset="0"/>
              </a:rPr>
              <a:t>a</a:t>
            </a:r>
            <a:r>
              <a:rPr kumimoji="1" lang="en-US" altLang="zh-CN" sz="2500" baseline="-25000" dirty="0" err="1">
                <a:latin typeface="Comic Sans MS" panose="030F0702030302020204" pitchFamily="66" charset="0"/>
              </a:rPr>
              <a:t>j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: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#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of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numbers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&gt;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 err="1">
                <a:latin typeface="Comic Sans MS" panose="030F0702030302020204" pitchFamily="66" charset="0"/>
              </a:rPr>
              <a:t>a</a:t>
            </a:r>
            <a:r>
              <a:rPr kumimoji="1" lang="en-US" altLang="zh-CN" sz="2500" baseline="-25000" dirty="0" err="1">
                <a:latin typeface="Comic Sans MS" panose="030F0702030302020204" pitchFamily="66" charset="0"/>
              </a:rPr>
              <a:t>j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in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the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first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half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286002" y="3655179"/>
            <a:ext cx="201705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000" dirty="0">
                <a:solidFill>
                  <a:srgbClr val="FF0000"/>
                </a:solidFill>
                <a:latin typeface="Comic Sans MS" panose="030F0702030302020204" pitchFamily="66" charset="0"/>
              </a:rPr>
              <a:t>2</a:t>
            </a:r>
            <a:r>
              <a:rPr kumimoji="1" lang="zh-CN" altLang="en-US" sz="30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solidFill>
                  <a:srgbClr val="FF0000"/>
                </a:solidFill>
                <a:latin typeface="Comic Sans MS" panose="030F0702030302020204" pitchFamily="66" charset="0"/>
              </a:rPr>
              <a:t>3</a:t>
            </a:r>
            <a:r>
              <a:rPr kumimoji="1" lang="zh-CN" altLang="en-US" sz="30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solidFill>
                  <a:srgbClr val="FF0000"/>
                </a:solidFill>
                <a:latin typeface="Comic Sans MS" panose="030F0702030302020204" pitchFamily="66" charset="0"/>
              </a:rPr>
              <a:t>4</a:t>
            </a:r>
            <a:r>
              <a:rPr kumimoji="1" lang="zh-CN" altLang="en-US" sz="30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solidFill>
                  <a:srgbClr val="FF0000"/>
                </a:solidFill>
                <a:latin typeface="Comic Sans MS" panose="030F0702030302020204" pitchFamily="66" charset="0"/>
              </a:rPr>
              <a:t>9</a:t>
            </a:r>
            <a:endParaRPr kumimoji="1" lang="en-US" altLang="zh-CN" sz="30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567517" y="3648298"/>
            <a:ext cx="281043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000" dirty="0">
                <a:solidFill>
                  <a:srgbClr val="FF0000"/>
                </a:solidFill>
                <a:latin typeface="Comic Sans MS" panose="030F0702030302020204" pitchFamily="66" charset="0"/>
              </a:rPr>
              <a:t>1</a:t>
            </a:r>
            <a:r>
              <a:rPr kumimoji="1" lang="zh-CN" altLang="en-US" sz="30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solidFill>
                  <a:srgbClr val="FF0000"/>
                </a:solidFill>
                <a:latin typeface="Comic Sans MS" panose="030F0702030302020204" pitchFamily="66" charset="0"/>
              </a:rPr>
              <a:t>6</a:t>
            </a:r>
            <a:r>
              <a:rPr kumimoji="1" lang="zh-CN" altLang="en-US" sz="30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solidFill>
                  <a:srgbClr val="FF0000"/>
                </a:solidFill>
                <a:latin typeface="Comic Sans MS" panose="030F0702030302020204" pitchFamily="66" charset="0"/>
              </a:rPr>
              <a:t>7</a:t>
            </a:r>
            <a:r>
              <a:rPr kumimoji="1" lang="zh-CN" altLang="en-US" sz="30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solidFill>
                  <a:srgbClr val="FF0000"/>
                </a:solidFill>
                <a:latin typeface="Comic Sans MS" panose="030F0702030302020204" pitchFamily="66" charset="0"/>
              </a:rPr>
              <a:t>8</a:t>
            </a:r>
            <a:endParaRPr kumimoji="1" lang="en-US" altLang="zh-CN" sz="30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286002" y="4794713"/>
            <a:ext cx="201705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000" dirty="0">
                <a:latin typeface="Comic Sans MS" panose="030F0702030302020204" pitchFamily="66" charset="0"/>
              </a:rPr>
              <a:t>=&gt;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1</a:t>
            </a:r>
            <a:endParaRPr kumimoji="1" lang="en-US" altLang="zh-CN" sz="3000" dirty="0">
              <a:latin typeface="Comic Sans MS" panose="030F0702030302020204" pitchFamily="66" charset="0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 flipV="1">
            <a:off x="2474259" y="4170409"/>
            <a:ext cx="0" cy="311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 flipV="1">
            <a:off x="4715433" y="4175193"/>
            <a:ext cx="0" cy="311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6673274" y="4594658"/>
            <a:ext cx="33976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Comic Sans MS" panose="030F0702030302020204" pitchFamily="66" charset="0"/>
              </a:rPr>
              <a:t>(</a:t>
            </a:r>
            <a:r>
              <a:rPr kumimoji="1"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4</a:t>
            </a:r>
            <a:r>
              <a:rPr kumimoji="1" lang="zh-CN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numbers&gt;</a:t>
            </a:r>
            <a:r>
              <a:rPr kumimoji="1" lang="zh-CN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1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)</a:t>
            </a:r>
            <a:endParaRPr kumimoji="1" lang="en-US" altLang="zh-CN" sz="2000" dirty="0">
              <a:latin typeface="Comic Sans MS" panose="030F0702030302020204" pitchFamily="66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4556" y="4784344"/>
            <a:ext cx="126850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000" dirty="0">
                <a:latin typeface="Comic Sans MS" panose="030F0702030302020204" pitchFamily="66" charset="0"/>
              </a:rPr>
              <a:t>2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3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4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endParaRPr kumimoji="1" lang="en-US" altLang="zh-CN" sz="3000" dirty="0">
              <a:latin typeface="Comic Sans MS" panose="030F0702030302020204" pitchFamily="66" charset="0"/>
            </a:endParaRPr>
          </a:p>
        </p:txBody>
      </p:sp>
      <p:cxnSp>
        <p:nvCxnSpPr>
          <p:cNvPr id="24" name="直线箭头连接符 23"/>
          <p:cNvCxnSpPr/>
          <p:nvPr/>
        </p:nvCxnSpPr>
        <p:spPr>
          <a:xfrm flipV="1">
            <a:off x="5033683" y="4157264"/>
            <a:ext cx="0" cy="311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/>
          <p:nvPr/>
        </p:nvCxnSpPr>
        <p:spPr>
          <a:xfrm flipV="1">
            <a:off x="3558988" y="4166438"/>
            <a:ext cx="0" cy="311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4142266" y="4773975"/>
            <a:ext cx="126850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000" dirty="0">
                <a:latin typeface="Comic Sans MS" panose="030F0702030302020204" pitchFamily="66" charset="0"/>
              </a:rPr>
              <a:t>6</a:t>
            </a:r>
            <a:endParaRPr kumimoji="1" lang="en-US" altLang="zh-CN" sz="3000" dirty="0">
              <a:latin typeface="Comic Sans MS" panose="030F0702030302020204" pitchFamily="66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691201" y="4280935"/>
            <a:ext cx="33976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Comic Sans MS" panose="030F0702030302020204" pitchFamily="66" charset="0"/>
              </a:rPr>
              <a:t>(</a:t>
            </a:r>
            <a:r>
              <a:rPr kumimoji="1"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1</a:t>
            </a:r>
            <a:r>
              <a:rPr kumimoji="1" lang="zh-CN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number</a:t>
            </a:r>
            <a:r>
              <a:rPr kumimoji="1" lang="zh-CN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&gt;</a:t>
            </a:r>
            <a:r>
              <a:rPr kumimoji="1" lang="zh-CN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6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)</a:t>
            </a:r>
            <a:endParaRPr kumimoji="1" lang="en-US" altLang="zh-CN" sz="2000" dirty="0">
              <a:latin typeface="Comic Sans MS" panose="030F0702030302020204" pitchFamily="66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218763" y="5701817"/>
            <a:ext cx="499334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2(n/2)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log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(n/2)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+n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O(n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log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n)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6" grpId="0"/>
      <p:bldP spid="27" grpId="0"/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22992"/>
            <a:ext cx="8229600" cy="6462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The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Improved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Solution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5024" y="1679857"/>
            <a:ext cx="8355846" cy="349828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716742" y="5450191"/>
            <a:ext cx="499334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T(n)=2T(n/2)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O(n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log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n)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670471" y="5450191"/>
            <a:ext cx="499334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O(n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log</a:t>
            </a:r>
            <a:r>
              <a:rPr kumimoji="1" lang="en-US" altLang="zh-CN" sz="2500" baseline="30000" dirty="0">
                <a:latin typeface="Comic Sans MS" panose="030F0702030302020204" pitchFamily="66" charset="0"/>
              </a:rPr>
              <a:t>2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n)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60422" y="3552669"/>
            <a:ext cx="5085545" cy="854439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880334" y="2701064"/>
            <a:ext cx="31128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the</a:t>
            </a:r>
            <a:r>
              <a:rPr kumimoji="1" lang="zh-CN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bottleneck</a:t>
            </a:r>
            <a:endParaRPr kumimoji="1" lang="en-US" altLang="zh-CN" sz="20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952786" y="4914057"/>
            <a:ext cx="22143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not</a:t>
            </a:r>
            <a:r>
              <a:rPr kumimoji="1" lang="zh-CN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necessary</a:t>
            </a:r>
            <a:endParaRPr kumimoji="1" lang="en-US" altLang="zh-CN" sz="20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 animBg="1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22992"/>
            <a:ext cx="8229600" cy="6462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The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Final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Algorithm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pic>
        <p:nvPicPr>
          <p:cNvPr id="3" name="图片 2" descr="图片包含 文本&#10;&#10;描述已自动生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790763"/>
            <a:ext cx="7712439" cy="327647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711378" y="5450190"/>
            <a:ext cx="499334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T(n)=2T(n/2)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O(n)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35953" y="5450190"/>
            <a:ext cx="2439207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O(n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log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n)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7958" y="2819681"/>
            <a:ext cx="7630821" cy="1218638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558ED5"/>
                </a:solidFill>
                <a:latin typeface="Comic Sans MS" panose="030F0702030302020204" pitchFamily="66" charset="0"/>
              </a:rPr>
              <a:t>Part </a:t>
            </a:r>
            <a:r>
              <a:rPr lang="en-US" altLang="zh-CN" dirty="0">
                <a:solidFill>
                  <a:srgbClr val="558ED5"/>
                </a:solidFill>
                <a:latin typeface="Comic Sans MS" panose="030F0702030302020204" pitchFamily="66" charset="0"/>
              </a:rPr>
              <a:t>II:</a:t>
            </a:r>
            <a:r>
              <a:rPr lang="zh-CN" altLang="en-US" dirty="0">
                <a:solidFill>
                  <a:srgbClr val="558ED5"/>
                </a:solidFill>
                <a:latin typeface="Comic Sans MS" panose="030F0702030302020204" pitchFamily="66" charset="0"/>
              </a:rPr>
              <a:t>  </a:t>
            </a:r>
            <a:r>
              <a:rPr lang="en-US" altLang="zh-CN" dirty="0">
                <a:solidFill>
                  <a:srgbClr val="558ED5"/>
                </a:solidFill>
                <a:latin typeface="Comic Sans MS" panose="030F0702030302020204" pitchFamily="66" charset="0"/>
              </a:rPr>
              <a:t>Maximal</a:t>
            </a:r>
            <a:r>
              <a:rPr lang="zh-CN" altLang="en-US" dirty="0">
                <a:solidFill>
                  <a:srgbClr val="558ED5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dirty="0">
                <a:solidFill>
                  <a:srgbClr val="558ED5"/>
                </a:solidFill>
                <a:latin typeface="Comic Sans MS" panose="030F0702030302020204" pitchFamily="66" charset="0"/>
              </a:rPr>
              <a:t>Subarray</a:t>
            </a:r>
            <a:r>
              <a:rPr lang="zh-CN" altLang="en-US" dirty="0">
                <a:solidFill>
                  <a:srgbClr val="558ED5"/>
                </a:solidFill>
                <a:latin typeface="Comic Sans MS" panose="030F0702030302020204" pitchFamily="66" charset="0"/>
              </a:rPr>
              <a:t>   </a:t>
            </a:r>
            <a:endParaRPr lang="en-US" dirty="0">
              <a:solidFill>
                <a:srgbClr val="558ED5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22992"/>
            <a:ext cx="8229600" cy="6462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Maximal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Subarray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44071" y="2154305"/>
            <a:ext cx="794272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000" dirty="0">
                <a:latin typeface="Comic Sans MS" panose="030F0702030302020204" pitchFamily="66" charset="0"/>
              </a:rPr>
              <a:t>Input: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 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n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numbers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a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1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,…,a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n</a:t>
            </a:r>
            <a:endParaRPr kumimoji="1" lang="en-US" altLang="zh-CN" sz="3000" baseline="-25000" dirty="0">
              <a:latin typeface="Comic Sans MS" panose="030F0702030302020204" pitchFamily="66" charset="0"/>
            </a:endParaRPr>
          </a:p>
          <a:p>
            <a:endParaRPr kumimoji="1" lang="en-US" altLang="zh-CN" sz="3000" dirty="0">
              <a:latin typeface="Comic Sans MS" panose="030F0702030302020204" pitchFamily="66" charset="0"/>
            </a:endParaRPr>
          </a:p>
          <a:p>
            <a:r>
              <a:rPr kumimoji="1" lang="en-US" altLang="zh-CN" sz="3000" dirty="0">
                <a:latin typeface="Comic Sans MS" panose="030F0702030302020204" pitchFamily="66" charset="0"/>
              </a:rPr>
              <a:t>Output: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3000" dirty="0" err="1">
                <a:latin typeface="Comic Sans MS" panose="030F0702030302020204" pitchFamily="66" charset="0"/>
              </a:rPr>
              <a:t>i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,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j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that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maximize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a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i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 +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a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i+1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 …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 err="1">
                <a:latin typeface="Comic Sans MS" panose="030F0702030302020204" pitchFamily="66" charset="0"/>
              </a:rPr>
              <a:t>a</a:t>
            </a:r>
            <a:r>
              <a:rPr kumimoji="1" lang="en-US" altLang="zh-CN" sz="3000" baseline="-25000" dirty="0" err="1">
                <a:latin typeface="Comic Sans MS" panose="030F0702030302020204" pitchFamily="66" charset="0"/>
              </a:rPr>
              <a:t>j</a:t>
            </a:r>
            <a:endParaRPr kumimoji="1" lang="zh-CN" altLang="en-US" sz="3000" baseline="-25000" dirty="0">
              <a:latin typeface="Comic Sans MS" panose="030F0702030302020204" pitchFamily="66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44071" y="4303508"/>
            <a:ext cx="836639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Example: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1,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-3,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4,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5,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6,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-20,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5,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7,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7,-3,9,10,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11,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-10,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3,3</a:t>
            </a:r>
            <a:endParaRPr kumimoji="1" lang="en-US" altLang="zh-CN" sz="2500" baseline="-25000" dirty="0">
              <a:latin typeface="Comic Sans MS" panose="030F0702030302020204" pitchFamily="66" charset="0"/>
            </a:endParaRPr>
          </a:p>
        </p:txBody>
      </p:sp>
      <p:sp>
        <p:nvSpPr>
          <p:cNvPr id="2" name="左大括号 1"/>
          <p:cNvSpPr/>
          <p:nvPr/>
        </p:nvSpPr>
        <p:spPr>
          <a:xfrm rot="16200000">
            <a:off x="6073376" y="3829098"/>
            <a:ext cx="335330" cy="223825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22992"/>
            <a:ext cx="8229600" cy="6462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The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Naïve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Solution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44068" y="2062695"/>
            <a:ext cx="794272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000" dirty="0">
                <a:latin typeface="Comic Sans MS" panose="030F0702030302020204" pitchFamily="66" charset="0"/>
              </a:rPr>
              <a:t>Enumerate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all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pairs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with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 err="1">
                <a:latin typeface="Comic Sans MS" panose="030F0702030302020204" pitchFamily="66" charset="0"/>
              </a:rPr>
              <a:t>i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&lt;j,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 </a:t>
            </a:r>
            <a:endParaRPr kumimoji="1" lang="en-US" altLang="zh-CN" sz="3000" dirty="0">
              <a:latin typeface="Comic Sans MS" panose="030F0702030302020204" pitchFamily="66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44068" y="4618102"/>
            <a:ext cx="794272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000" dirty="0">
                <a:latin typeface="Comic Sans MS" panose="030F0702030302020204" pitchFamily="66" charset="0"/>
              </a:rPr>
              <a:t>Time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Complexity: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O(n</a:t>
            </a:r>
            <a:r>
              <a:rPr kumimoji="1" lang="en-US" altLang="zh-CN" sz="3000" baseline="30000" dirty="0">
                <a:latin typeface="Comic Sans MS" panose="030F0702030302020204" pitchFamily="66" charset="0"/>
              </a:rPr>
              <a:t>3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)</a:t>
            </a:r>
            <a:endParaRPr kumimoji="1" lang="en-US" altLang="zh-CN" sz="3000" dirty="0">
              <a:latin typeface="Comic Sans MS" panose="030F0702030302020204" pitchFamily="66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54241" y="3341347"/>
            <a:ext cx="611598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000" dirty="0">
                <a:latin typeface="Comic Sans MS" panose="030F0702030302020204" pitchFamily="66" charset="0"/>
              </a:rPr>
              <a:t>compute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the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sum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a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i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a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i+1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…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 err="1">
                <a:latin typeface="Comic Sans MS" panose="030F0702030302020204" pitchFamily="66" charset="0"/>
              </a:rPr>
              <a:t>a</a:t>
            </a:r>
            <a:r>
              <a:rPr kumimoji="1" lang="en-US" altLang="zh-CN" sz="3000" baseline="-25000" dirty="0" err="1">
                <a:latin typeface="Comic Sans MS" panose="030F0702030302020204" pitchFamily="66" charset="0"/>
              </a:rPr>
              <a:t>j</a:t>
            </a:r>
            <a:endParaRPr kumimoji="1" lang="en-US" altLang="zh-CN" sz="3000" dirty="0">
              <a:latin typeface="Comic Sans MS" panose="030F0702030302020204" pitchFamily="66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40501" y="3245762"/>
            <a:ext cx="6329727" cy="84655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232600" y="2717377"/>
            <a:ext cx="24541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Speed</a:t>
            </a:r>
            <a:r>
              <a:rPr kumimoji="1" lang="zh-CN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this</a:t>
            </a:r>
            <a:r>
              <a:rPr kumimoji="1" lang="zh-CN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up?</a:t>
            </a:r>
            <a:endParaRPr kumimoji="1" lang="en-US" altLang="zh-CN" sz="20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22992"/>
            <a:ext cx="8229600" cy="6462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The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Improved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Solution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44068" y="2062695"/>
            <a:ext cx="794272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000" dirty="0">
                <a:latin typeface="Comic Sans MS" panose="030F0702030302020204" pitchFamily="66" charset="0"/>
              </a:rPr>
              <a:t>Enumerate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 err="1">
                <a:latin typeface="Comic Sans MS" panose="030F0702030302020204" pitchFamily="66" charset="0"/>
              </a:rPr>
              <a:t>i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,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for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all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j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i+1,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….,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n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endParaRPr kumimoji="1" lang="en-US" altLang="zh-CN" sz="3000" dirty="0">
              <a:latin typeface="Comic Sans MS" panose="030F0702030302020204" pitchFamily="66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44068" y="4618102"/>
            <a:ext cx="794272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000" dirty="0">
                <a:latin typeface="Comic Sans MS" panose="030F0702030302020204" pitchFamily="66" charset="0"/>
              </a:rPr>
              <a:t>Time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Complexity: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O(n</a:t>
            </a:r>
            <a:r>
              <a:rPr kumimoji="1" lang="en-US" altLang="zh-CN" sz="3000" baseline="30000" dirty="0">
                <a:latin typeface="Comic Sans MS" panose="030F0702030302020204" pitchFamily="66" charset="0"/>
              </a:rPr>
              <a:t>2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)</a:t>
            </a:r>
            <a:endParaRPr kumimoji="1" lang="en-US" altLang="zh-CN" sz="3000" dirty="0">
              <a:latin typeface="Comic Sans MS" panose="030F0702030302020204" pitchFamily="66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54241" y="3341347"/>
            <a:ext cx="611598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000" dirty="0">
                <a:latin typeface="Comic Sans MS" panose="030F0702030302020204" pitchFamily="66" charset="0"/>
              </a:rPr>
              <a:t>compute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the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sum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a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i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a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i+1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…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 err="1">
                <a:latin typeface="Comic Sans MS" panose="030F0702030302020204" pitchFamily="66" charset="0"/>
              </a:rPr>
              <a:t>a</a:t>
            </a:r>
            <a:r>
              <a:rPr kumimoji="1" lang="en-US" altLang="zh-CN" sz="3000" baseline="-25000" dirty="0" err="1">
                <a:latin typeface="Comic Sans MS" panose="030F0702030302020204" pitchFamily="66" charset="0"/>
              </a:rPr>
              <a:t>j</a:t>
            </a:r>
            <a:endParaRPr kumimoji="1" lang="en-US" altLang="zh-CN" sz="3000" dirty="0">
              <a:latin typeface="Comic Sans MS" panose="030F0702030302020204" pitchFamily="66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72129" y="1959586"/>
            <a:ext cx="3678375" cy="71031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462730" y="2843843"/>
            <a:ext cx="41897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Sum[</a:t>
            </a:r>
            <a:r>
              <a:rPr kumimoji="1" lang="en-US" altLang="zh-CN" sz="20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i,j</a:t>
            </a:r>
            <a:r>
              <a:rPr kumimoji="1"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]</a:t>
            </a:r>
            <a:r>
              <a:rPr kumimoji="1" lang="zh-CN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=</a:t>
            </a:r>
            <a:r>
              <a:rPr kumimoji="1" lang="zh-CN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Sum[i,j-1]</a:t>
            </a:r>
            <a:r>
              <a:rPr kumimoji="1" lang="zh-CN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+</a:t>
            </a:r>
            <a:r>
              <a:rPr kumimoji="1" lang="zh-CN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a</a:t>
            </a:r>
            <a:r>
              <a:rPr kumimoji="1" lang="en-US" altLang="zh-CN" sz="2000" baseline="-250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j</a:t>
            </a:r>
            <a:endParaRPr kumimoji="1" lang="en-US" altLang="zh-CN" sz="2000" baseline="-250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92901" y="3398162"/>
            <a:ext cx="6329727" cy="84655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850504" y="2815672"/>
            <a:ext cx="4189747" cy="348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baseline="-25000" dirty="0">
                <a:solidFill>
                  <a:srgbClr val="FF0000"/>
                </a:solidFill>
                <a:latin typeface="Comic Sans MS" panose="030F0702030302020204" pitchFamily="66" charset="0"/>
              </a:rPr>
              <a:t>O(n)</a:t>
            </a:r>
            <a:endParaRPr kumimoji="1" lang="en-US" altLang="zh-CN" sz="2500" baseline="-250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 animBg="1"/>
      <p:bldP spid="8" grpId="0"/>
      <p:bldP spid="10" grpId="0" animBg="1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22992"/>
            <a:ext cx="8229600" cy="6462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Divide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and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Conquer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0635" y="2462337"/>
            <a:ext cx="794272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000" dirty="0">
                <a:latin typeface="Comic Sans MS" panose="030F0702030302020204" pitchFamily="66" charset="0"/>
              </a:rPr>
              <a:t>Divide: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 </a:t>
            </a:r>
            <a:endParaRPr kumimoji="1" lang="en-US" altLang="zh-CN" sz="3000" dirty="0">
              <a:latin typeface="Comic Sans MS" panose="030F0702030302020204" pitchFamily="66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32662" y="1585741"/>
            <a:ext cx="6977921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1,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-3,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4,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5,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6,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-20,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5,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7,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7,-3,9,10,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11,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-10,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3,3</a:t>
            </a:r>
            <a:endParaRPr kumimoji="1" lang="en-US" altLang="zh-CN" sz="2500" baseline="-25000" dirty="0">
              <a:latin typeface="Comic Sans MS" panose="030F0702030302020204" pitchFamily="66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63907" y="2534960"/>
            <a:ext cx="30124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Comic Sans MS" panose="030F0702030302020204" pitchFamily="66" charset="0"/>
              </a:rPr>
              <a:t>1,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-3,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4,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5,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6,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-20,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5,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7</a:t>
            </a:r>
            <a:endParaRPr kumimoji="1" lang="en-US" altLang="zh-CN" sz="2000" dirty="0">
              <a:latin typeface="Comic Sans MS" panose="030F0702030302020204" pitchFamily="66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12203" y="2537888"/>
            <a:ext cx="35317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Comic Sans MS" panose="030F0702030302020204" pitchFamily="66" charset="0"/>
              </a:rPr>
              <a:t>7,-3,9,10,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11,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-10,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3,3</a:t>
            </a:r>
            <a:endParaRPr kumimoji="1" lang="en-US" altLang="zh-CN" sz="2000" dirty="0">
              <a:latin typeface="Comic Sans MS" panose="030F0702030302020204" pitchFamily="66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0634" y="3975245"/>
            <a:ext cx="794272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000" dirty="0">
                <a:latin typeface="Comic Sans MS" panose="030F0702030302020204" pitchFamily="66" charset="0"/>
              </a:rPr>
              <a:t>Conquer: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       </a:t>
            </a:r>
            <a:endParaRPr kumimoji="1" lang="en-US" altLang="zh-CN" sz="3000" dirty="0">
              <a:latin typeface="Comic Sans MS" panose="030F0702030302020204" pitchFamily="66" charset="0"/>
            </a:endParaRPr>
          </a:p>
        </p:txBody>
      </p:sp>
      <p:sp>
        <p:nvSpPr>
          <p:cNvPr id="4" name="左大括号 3"/>
          <p:cNvSpPr/>
          <p:nvPr/>
        </p:nvSpPr>
        <p:spPr>
          <a:xfrm rot="16200000">
            <a:off x="3545777" y="2777072"/>
            <a:ext cx="366204" cy="68219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左大括号 9"/>
          <p:cNvSpPr/>
          <p:nvPr/>
        </p:nvSpPr>
        <p:spPr>
          <a:xfrm rot="16200000">
            <a:off x="6253122" y="2464045"/>
            <a:ext cx="343929" cy="133052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387779" y="3968900"/>
            <a:ext cx="15060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Comic Sans MS" panose="030F0702030302020204" pitchFamily="66" charset="0"/>
              </a:rPr>
              <a:t>3,6</a:t>
            </a:r>
            <a:endParaRPr kumimoji="1" lang="en-US" altLang="zh-CN" sz="2000" dirty="0">
              <a:latin typeface="Comic Sans MS" panose="030F0702030302020204" pitchFamily="66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196447" y="4046262"/>
            <a:ext cx="22141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Comic Sans MS" panose="030F0702030302020204" pitchFamily="66" charset="0"/>
              </a:rPr>
              <a:t>9,13</a:t>
            </a:r>
            <a:endParaRPr kumimoji="1" lang="en-US" altLang="zh-CN" sz="2000" dirty="0">
              <a:latin typeface="Comic Sans MS" panose="030F0702030302020204" pitchFamily="66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00634" y="5268300"/>
            <a:ext cx="794272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000" dirty="0">
                <a:latin typeface="Comic Sans MS" panose="030F0702030302020204" pitchFamily="66" charset="0"/>
              </a:rPr>
              <a:t>Combine: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       </a:t>
            </a:r>
            <a:endParaRPr kumimoji="1" lang="en-US" altLang="zh-CN" sz="3000" dirty="0">
              <a:latin typeface="Comic Sans MS" panose="030F0702030302020204" pitchFamily="66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854490" y="5347675"/>
            <a:ext cx="62780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Comic Sans MS" panose="030F0702030302020204" pitchFamily="66" charset="0"/>
              </a:rPr>
              <a:t>Left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half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or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right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half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or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cross</a:t>
            </a:r>
            <a:r>
              <a:rPr kumimoji="1" lang="zh-CN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the</a:t>
            </a:r>
            <a:r>
              <a:rPr kumimoji="1" lang="zh-CN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middle</a:t>
            </a:r>
            <a:r>
              <a:rPr kumimoji="1" lang="zh-CN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point</a:t>
            </a:r>
            <a:r>
              <a:rPr kumimoji="1" lang="zh-CN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endParaRPr kumimoji="1" lang="en-US" altLang="zh-CN" sz="20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69159"/>
            <a:ext cx="8229600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Maximal</a:t>
            </a:r>
            <a:r>
              <a:rPr lang="zh-CN" alt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Subarray</a:t>
            </a:r>
            <a:r>
              <a:rPr lang="zh-CN" alt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Crossing</a:t>
            </a:r>
            <a:r>
              <a:rPr lang="zh-CN" alt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the</a:t>
            </a:r>
            <a:r>
              <a:rPr lang="zh-CN" alt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Middle</a:t>
            </a:r>
            <a:r>
              <a:rPr lang="zh-CN" alt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Point</a:t>
            </a:r>
            <a:endParaRPr lang="en-US" sz="30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575069" y="2526349"/>
            <a:ext cx="661066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Maximal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subarray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with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 err="1">
                <a:latin typeface="Comic Sans MS" panose="030F0702030302020204" pitchFamily="66" charset="0"/>
              </a:rPr>
              <a:t>i,j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500" dirty="0" err="1">
                <a:latin typeface="Comic Sans MS" panose="030F0702030302020204" pitchFamily="66" charset="0"/>
              </a:rPr>
              <a:t>s.t.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 err="1">
                <a:latin typeface="Comic Sans MS" panose="030F0702030302020204" pitchFamily="66" charset="0"/>
              </a:rPr>
              <a:t>i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&lt;=n/2&lt;=j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07810" y="1602189"/>
            <a:ext cx="6977921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1,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-3,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4,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5,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6,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-20,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5,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7,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7,-3,9,10,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11,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-10,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3,3</a:t>
            </a:r>
            <a:endParaRPr kumimoji="1" lang="en-US" altLang="zh-CN" sz="2500" baseline="-25000" dirty="0">
              <a:latin typeface="Comic Sans MS" panose="030F0702030302020204" pitchFamily="66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39451" y="3552631"/>
            <a:ext cx="1431268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[</a:t>
            </a:r>
            <a:r>
              <a:rPr kumimoji="1" lang="en-US" altLang="zh-CN" sz="2500" dirty="0" err="1">
                <a:latin typeface="Comic Sans MS" panose="030F0702030302020204" pitchFamily="66" charset="0"/>
              </a:rPr>
              <a:t>i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,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n/2]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39451" y="4907518"/>
            <a:ext cx="1431268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[n/2+1,j]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439792" y="3552631"/>
            <a:ext cx="592581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The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maximal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subarray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ending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at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n/2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439792" y="4907518"/>
            <a:ext cx="630807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The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maximal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subarray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starting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at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n/2+1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69159"/>
            <a:ext cx="8229600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Maximal</a:t>
            </a:r>
            <a:r>
              <a:rPr lang="zh-CN" alt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Subarray</a:t>
            </a:r>
            <a:r>
              <a:rPr lang="zh-CN" alt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Ending/Starting</a:t>
            </a:r>
            <a:r>
              <a:rPr lang="zh-CN" alt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at</a:t>
            </a:r>
            <a:r>
              <a:rPr lang="zh-CN" alt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n/2</a:t>
            </a:r>
            <a:endParaRPr lang="en-US" sz="30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07810" y="1602189"/>
            <a:ext cx="6977921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1,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-3,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4,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5,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6,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-20,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5,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7,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7,-3,9,10,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11,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-10,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3,3</a:t>
            </a:r>
            <a:endParaRPr kumimoji="1" lang="en-US" altLang="zh-CN" sz="2500" baseline="-25000" dirty="0">
              <a:latin typeface="Comic Sans MS" panose="030F0702030302020204" pitchFamily="66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760981" y="2876164"/>
            <a:ext cx="592581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 err="1">
                <a:latin typeface="Comic Sans MS" panose="030F0702030302020204" pitchFamily="66" charset="0"/>
              </a:rPr>
              <a:t>PSum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[</a:t>
            </a:r>
            <a:r>
              <a:rPr kumimoji="1" lang="en-US" altLang="zh-CN" sz="2500" dirty="0" err="1">
                <a:latin typeface="Comic Sans MS" panose="030F0702030302020204" pitchFamily="66" charset="0"/>
              </a:rPr>
              <a:t>i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]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a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i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 +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…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a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n/2</a:t>
            </a:r>
            <a:endParaRPr kumimoji="1" lang="en-US" altLang="zh-CN" sz="2500" baseline="-25000" dirty="0">
              <a:latin typeface="Comic Sans MS" panose="030F0702030302020204" pitchFamily="66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997519" y="3779459"/>
            <a:ext cx="810328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Compute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 err="1">
                <a:latin typeface="Comic Sans MS" panose="030F0702030302020204" pitchFamily="66" charset="0"/>
              </a:rPr>
              <a:t>PSum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[1],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…,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 err="1">
                <a:latin typeface="Comic Sans MS" panose="030F0702030302020204" pitchFamily="66" charset="0"/>
              </a:rPr>
              <a:t>PSum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[n/2]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  <p:sp>
        <p:nvSpPr>
          <p:cNvPr id="9" name="左大括号 8"/>
          <p:cNvSpPr/>
          <p:nvPr/>
        </p:nvSpPr>
        <p:spPr>
          <a:xfrm rot="16200000">
            <a:off x="3084949" y="1052339"/>
            <a:ext cx="163600" cy="246602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997519" y="4612873"/>
            <a:ext cx="810328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Output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 err="1">
                <a:latin typeface="Comic Sans MS" panose="030F0702030302020204" pitchFamily="66" charset="0"/>
              </a:rPr>
              <a:t>i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that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maximize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 err="1">
                <a:latin typeface="Comic Sans MS" panose="030F0702030302020204" pitchFamily="66" charset="0"/>
              </a:rPr>
              <a:t>PSum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[</a:t>
            </a:r>
            <a:r>
              <a:rPr kumimoji="1" lang="en-US" altLang="zh-CN" sz="2500" dirty="0" err="1">
                <a:latin typeface="Comic Sans MS" panose="030F0702030302020204" pitchFamily="66" charset="0"/>
              </a:rPr>
              <a:t>i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]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455387" y="5532507"/>
            <a:ext cx="627804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solidFill>
                  <a:srgbClr val="FF0000"/>
                </a:solidFill>
                <a:latin typeface="Comic Sans MS" panose="030F0702030302020204" pitchFamily="66" charset="0"/>
              </a:rPr>
              <a:t>O(n)</a:t>
            </a:r>
            <a:r>
              <a:rPr kumimoji="1" lang="zh-CN" altLang="en-US" sz="25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solidFill>
                  <a:srgbClr val="FF0000"/>
                </a:solidFill>
                <a:latin typeface="Comic Sans MS" panose="030F0702030302020204" pitchFamily="66" charset="0"/>
              </a:rPr>
              <a:t>time</a:t>
            </a:r>
            <a:endParaRPr kumimoji="1" lang="en-US" altLang="zh-CN" sz="25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492214"/>
            <a:ext cx="8229600" cy="7078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40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Divide</a:t>
            </a:r>
            <a:r>
              <a:rPr lang="zh-CN" altLang="en-US" sz="40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and</a:t>
            </a:r>
            <a:r>
              <a:rPr lang="zh-CN" altLang="en-US" sz="40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Conquer</a:t>
            </a:r>
            <a:endParaRPr lang="en-US" sz="4000" dirty="0">
              <a:solidFill>
                <a:srgbClr val="558ED5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34352" y="1670851"/>
            <a:ext cx="641862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Divide</a:t>
            </a:r>
            <a:r>
              <a:rPr lang="zh-CN" altLang="en-US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(</a:t>
            </a:r>
            <a:r>
              <a:rPr lang="zh-CN" altLang="en-US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分</a:t>
            </a: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):</a:t>
            </a:r>
            <a:endParaRPr lang="en-US" altLang="zh-CN" sz="30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34352" y="4519410"/>
            <a:ext cx="706030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Combine</a:t>
            </a:r>
            <a:r>
              <a:rPr lang="zh-CN" altLang="en-US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(</a:t>
            </a:r>
            <a:r>
              <a:rPr lang="zh-CN" altLang="en-US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合</a:t>
            </a: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):</a:t>
            </a:r>
            <a:endParaRPr lang="en-US" altLang="zh-CN" sz="30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34352" y="3024170"/>
            <a:ext cx="773407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Conquer</a:t>
            </a:r>
            <a:r>
              <a:rPr lang="zh-CN" altLang="en-US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(</a:t>
            </a:r>
            <a:r>
              <a:rPr lang="zh-CN" altLang="en-US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治</a:t>
            </a: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):</a:t>
            </a:r>
            <a:endParaRPr lang="en-US" altLang="zh-CN" sz="30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834627" y="2358184"/>
            <a:ext cx="488467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breaking</a:t>
            </a:r>
            <a:r>
              <a:rPr lang="zh-CN" altLang="en-US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into</a:t>
            </a:r>
            <a:r>
              <a:rPr lang="zh-CN" altLang="en-US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subproblems</a:t>
            </a:r>
            <a:endParaRPr lang="zh-CN" altLang="en-US" sz="3000" dirty="0"/>
          </a:p>
        </p:txBody>
      </p:sp>
      <p:sp>
        <p:nvSpPr>
          <p:cNvPr id="9" name="矩形 8"/>
          <p:cNvSpPr/>
          <p:nvPr/>
        </p:nvSpPr>
        <p:spPr>
          <a:xfrm>
            <a:off x="2834627" y="3712039"/>
            <a:ext cx="773407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recursively</a:t>
            </a:r>
            <a:r>
              <a:rPr lang="zh-CN" altLang="en-US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solving</a:t>
            </a:r>
            <a:r>
              <a:rPr lang="zh-CN" altLang="en-US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subproblems</a:t>
            </a:r>
            <a:endParaRPr lang="en-US" altLang="zh-CN" sz="30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34018" y="5231609"/>
            <a:ext cx="471895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combining</a:t>
            </a:r>
            <a:r>
              <a:rPr lang="zh-CN" altLang="en-US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their</a:t>
            </a:r>
            <a:r>
              <a:rPr lang="zh-CN" altLang="en-US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answers</a:t>
            </a:r>
            <a:endParaRPr lang="en-US" altLang="zh-CN" sz="30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7" grpId="0"/>
      <p:bldP spid="8" grpId="0"/>
      <p:bldP spid="2" grpId="0"/>
      <p:bldP spid="9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30686"/>
            <a:ext cx="8229600" cy="630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Time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Complexity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of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Maximal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Subarray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054973" y="1872160"/>
            <a:ext cx="432466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T(n)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2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T(n/2)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O(n)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054973" y="2951946"/>
            <a:ext cx="7862047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T(n)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O(n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log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n)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054973" y="4033228"/>
            <a:ext cx="7862047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Challenge: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O(n)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time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algorithm?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95405" y="5114510"/>
            <a:ext cx="7862047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Question: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extend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to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the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circular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setting?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7958" y="2819681"/>
            <a:ext cx="7630821" cy="1218638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558ED5"/>
                </a:solidFill>
                <a:latin typeface="Comic Sans MS" panose="030F0702030302020204" pitchFamily="66" charset="0"/>
              </a:rPr>
              <a:t>Part </a:t>
            </a:r>
            <a:r>
              <a:rPr lang="en-US" altLang="zh-CN" dirty="0">
                <a:solidFill>
                  <a:srgbClr val="558ED5"/>
                </a:solidFill>
                <a:latin typeface="Comic Sans MS" panose="030F0702030302020204" pitchFamily="66" charset="0"/>
              </a:rPr>
              <a:t>III:</a:t>
            </a:r>
            <a:r>
              <a:rPr lang="zh-CN" altLang="en-US" dirty="0">
                <a:solidFill>
                  <a:srgbClr val="558ED5"/>
                </a:solidFill>
                <a:latin typeface="Comic Sans MS" panose="030F0702030302020204" pitchFamily="66" charset="0"/>
              </a:rPr>
              <a:t>  </a:t>
            </a:r>
            <a:r>
              <a:rPr lang="en-US" altLang="zh-CN" dirty="0">
                <a:solidFill>
                  <a:srgbClr val="558ED5"/>
                </a:solidFill>
                <a:latin typeface="Comic Sans MS" panose="030F0702030302020204" pitchFamily="66" charset="0"/>
              </a:rPr>
              <a:t>Finding</a:t>
            </a:r>
            <a:r>
              <a:rPr lang="zh-CN" altLang="en-US" dirty="0">
                <a:solidFill>
                  <a:srgbClr val="558ED5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dirty="0">
                <a:solidFill>
                  <a:srgbClr val="558ED5"/>
                </a:solidFill>
                <a:latin typeface="Comic Sans MS" panose="030F0702030302020204" pitchFamily="66" charset="0"/>
              </a:rPr>
              <a:t>Median</a:t>
            </a:r>
            <a:endParaRPr lang="en-US" dirty="0">
              <a:solidFill>
                <a:srgbClr val="558ED5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22992"/>
            <a:ext cx="8229600" cy="6462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Finding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Median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49001" y="2477040"/>
            <a:ext cx="794272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000" dirty="0">
                <a:latin typeface="Comic Sans MS" panose="030F0702030302020204" pitchFamily="66" charset="0"/>
              </a:rPr>
              <a:t>Input: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 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n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distinct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numbers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a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1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,…,a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n</a:t>
            </a:r>
            <a:endParaRPr kumimoji="1" lang="en-US" altLang="zh-CN" sz="3000" baseline="-25000" dirty="0">
              <a:latin typeface="Comic Sans MS" panose="030F0702030302020204" pitchFamily="66" charset="0"/>
            </a:endParaRPr>
          </a:p>
          <a:p>
            <a:endParaRPr kumimoji="1" lang="en-US" altLang="zh-CN" sz="3000" dirty="0">
              <a:latin typeface="Comic Sans MS" panose="030F0702030302020204" pitchFamily="66" charset="0"/>
            </a:endParaRPr>
          </a:p>
          <a:p>
            <a:endParaRPr kumimoji="1" lang="en-US" altLang="zh-CN" sz="3000" dirty="0">
              <a:latin typeface="Comic Sans MS" panose="030F0702030302020204" pitchFamily="66" charset="0"/>
            </a:endParaRPr>
          </a:p>
          <a:p>
            <a:r>
              <a:rPr kumimoji="1" lang="en-US" altLang="zh-CN" sz="3000" dirty="0">
                <a:latin typeface="Comic Sans MS" panose="030F0702030302020204" pitchFamily="66" charset="0"/>
              </a:rPr>
              <a:t>Output: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return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the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median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endParaRPr kumimoji="1" lang="zh-CN" altLang="en-US" sz="3000" baseline="-250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22992"/>
            <a:ext cx="8229600" cy="6462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General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Problem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44071" y="1866108"/>
            <a:ext cx="794272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000" dirty="0">
                <a:latin typeface="Comic Sans MS" panose="030F0702030302020204" pitchFamily="66" charset="0"/>
              </a:rPr>
              <a:t>Input: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 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n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distinct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numbers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a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1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,…,a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n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 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and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k</a:t>
            </a:r>
            <a:endParaRPr kumimoji="1" lang="en-US" altLang="zh-CN" sz="3000" baseline="-25000" dirty="0">
              <a:latin typeface="Comic Sans MS" panose="030F0702030302020204" pitchFamily="66" charset="0"/>
            </a:endParaRPr>
          </a:p>
          <a:p>
            <a:endParaRPr kumimoji="1" lang="en-US" altLang="zh-CN" sz="3000" dirty="0">
              <a:latin typeface="Comic Sans MS" panose="030F0702030302020204" pitchFamily="66" charset="0"/>
            </a:endParaRPr>
          </a:p>
          <a:p>
            <a:endParaRPr kumimoji="1" lang="en-US" altLang="zh-CN" sz="3000" dirty="0">
              <a:latin typeface="Comic Sans MS" panose="030F0702030302020204" pitchFamily="66" charset="0"/>
            </a:endParaRPr>
          </a:p>
          <a:p>
            <a:r>
              <a:rPr kumimoji="1" lang="en-US" altLang="zh-CN" sz="3000" dirty="0">
                <a:latin typeface="Comic Sans MS" panose="030F0702030302020204" pitchFamily="66" charset="0"/>
              </a:rPr>
              <a:t>Output: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return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the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k-</a:t>
            </a:r>
            <a:r>
              <a:rPr kumimoji="1" lang="en-US" altLang="zh-CN" sz="3000" dirty="0" err="1">
                <a:latin typeface="Comic Sans MS" panose="030F0702030302020204" pitchFamily="66" charset="0"/>
              </a:rPr>
              <a:t>th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smallest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number</a:t>
            </a:r>
            <a:endParaRPr kumimoji="1" lang="zh-CN" altLang="en-US" sz="3000" baseline="-25000" dirty="0">
              <a:latin typeface="Comic Sans MS" panose="030F0702030302020204" pitchFamily="66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78981" y="4614519"/>
            <a:ext cx="794272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k=1: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the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smallest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number</a:t>
            </a:r>
            <a:endParaRPr kumimoji="1" lang="zh-CN" altLang="en-US" sz="2500" baseline="-25000" dirty="0">
              <a:latin typeface="Comic Sans MS" panose="030F0702030302020204" pitchFamily="66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78981" y="5307681"/>
            <a:ext cx="794272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k=n: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the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largest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number</a:t>
            </a:r>
            <a:endParaRPr kumimoji="1" lang="zh-CN" altLang="en-US" sz="2500" baseline="-25000" dirty="0">
              <a:latin typeface="Comic Sans MS" panose="030F0702030302020204" pitchFamily="66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78981" y="5947742"/>
            <a:ext cx="794272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k=n/2: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the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median</a:t>
            </a:r>
            <a:endParaRPr kumimoji="1" lang="zh-CN" altLang="en-US" sz="2500" baseline="-25000" dirty="0">
              <a:latin typeface="Comic Sans MS" panose="030F0702030302020204" pitchFamily="66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83004" y="4599529"/>
            <a:ext cx="794272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O(n)</a:t>
            </a:r>
            <a:endParaRPr kumimoji="1" lang="zh-CN" altLang="en-US" sz="2500" baseline="-25000" dirty="0">
              <a:latin typeface="Comic Sans MS" panose="030F0702030302020204" pitchFamily="66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327974" y="5255744"/>
            <a:ext cx="794272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O(n)</a:t>
            </a:r>
            <a:endParaRPr kumimoji="1" lang="zh-CN" altLang="en-US" sz="2500" baseline="-25000" dirty="0">
              <a:latin typeface="Comic Sans MS" panose="030F0702030302020204" pitchFamily="66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327974" y="5947742"/>
            <a:ext cx="794272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solidFill>
                  <a:srgbClr val="FF0000"/>
                </a:solidFill>
                <a:latin typeface="Comic Sans MS" panose="030F0702030302020204" pitchFamily="66" charset="0"/>
              </a:rPr>
              <a:t>O(n)???</a:t>
            </a:r>
            <a:endParaRPr kumimoji="1" lang="zh-CN" altLang="en-US" sz="2500" baseline="-250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69159"/>
            <a:ext cx="8229600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The</a:t>
            </a:r>
            <a:r>
              <a:rPr lang="zh-CN" alt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General</a:t>
            </a:r>
            <a:r>
              <a:rPr lang="zh-CN" alt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Problem</a:t>
            </a:r>
            <a:r>
              <a:rPr lang="zh-CN" alt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Enables</a:t>
            </a:r>
            <a:r>
              <a:rPr lang="zh-CN" alt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Recursion</a:t>
            </a:r>
            <a:endParaRPr lang="en-US" sz="30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25787" y="1704473"/>
            <a:ext cx="269242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000" dirty="0">
                <a:latin typeface="Comic Sans MS" panose="030F0702030302020204" pitchFamily="66" charset="0"/>
              </a:rPr>
              <a:t>a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1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,…,a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n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 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and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k</a:t>
            </a:r>
            <a:endParaRPr kumimoji="1" lang="en-US" altLang="zh-CN" sz="3000" baseline="-25000" dirty="0">
              <a:latin typeface="Comic Sans MS" panose="030F0702030302020204" pitchFamily="66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37223" y="2567834"/>
            <a:ext cx="1903751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a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i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: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pivot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endParaRPr kumimoji="1" lang="zh-CN" altLang="en-US" sz="2500" baseline="-25000" dirty="0">
              <a:latin typeface="Comic Sans MS" panose="030F0702030302020204" pitchFamily="66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326944" y="2520365"/>
            <a:ext cx="794272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a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i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: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rank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r</a:t>
            </a:r>
            <a:endParaRPr kumimoji="1" lang="zh-CN" altLang="en-US" sz="2500" baseline="-25000" dirty="0">
              <a:latin typeface="Comic Sans MS" panose="030F0702030302020204" pitchFamily="66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90716" y="3385909"/>
            <a:ext cx="375962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Partition: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endParaRPr kumimoji="1" lang="zh-CN" altLang="en-US" sz="2500" baseline="-25000" dirty="0">
              <a:latin typeface="Comic Sans MS" panose="030F0702030302020204" pitchFamily="66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326944" y="3374464"/>
            <a:ext cx="1903751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a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i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endParaRPr kumimoji="1" lang="zh-CN" altLang="en-US" sz="2500" baseline="-25000" dirty="0">
              <a:latin typeface="Comic Sans MS" panose="030F0702030302020204" pitchFamily="66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798051" y="3385909"/>
            <a:ext cx="229059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S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1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{</a:t>
            </a:r>
            <a:r>
              <a:rPr kumimoji="1" lang="en-US" altLang="zh-CN" sz="2500" dirty="0" err="1">
                <a:latin typeface="Comic Sans MS" panose="030F0702030302020204" pitchFamily="66" charset="0"/>
              </a:rPr>
              <a:t>a</a:t>
            </a:r>
            <a:r>
              <a:rPr kumimoji="1" lang="en-US" altLang="zh-CN" sz="2500" baseline="-25000" dirty="0" err="1">
                <a:latin typeface="Comic Sans MS" panose="030F0702030302020204" pitchFamily="66" charset="0"/>
              </a:rPr>
              <a:t>j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: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 err="1">
                <a:latin typeface="Comic Sans MS" panose="030F0702030302020204" pitchFamily="66" charset="0"/>
              </a:rPr>
              <a:t>a</a:t>
            </a:r>
            <a:r>
              <a:rPr kumimoji="1" lang="en-US" altLang="zh-CN" sz="2500" baseline="-25000" dirty="0" err="1">
                <a:latin typeface="Comic Sans MS" panose="030F0702030302020204" pitchFamily="66" charset="0"/>
              </a:rPr>
              <a:t>j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&lt;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a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i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 }</a:t>
            </a:r>
            <a:endParaRPr kumimoji="1" lang="zh-CN" altLang="en-US" sz="2500" baseline="-25000" dirty="0">
              <a:latin typeface="Comic Sans MS" panose="030F0702030302020204" pitchFamily="66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884482" y="3387586"/>
            <a:ext cx="269242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S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2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{</a:t>
            </a:r>
            <a:r>
              <a:rPr kumimoji="1" lang="en-US" altLang="zh-CN" sz="2500" dirty="0" err="1">
                <a:latin typeface="Comic Sans MS" panose="030F0702030302020204" pitchFamily="66" charset="0"/>
              </a:rPr>
              <a:t>a</a:t>
            </a:r>
            <a:r>
              <a:rPr kumimoji="1" lang="en-US" altLang="zh-CN" sz="2500" baseline="-25000" dirty="0" err="1">
                <a:latin typeface="Comic Sans MS" panose="030F0702030302020204" pitchFamily="66" charset="0"/>
              </a:rPr>
              <a:t>j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: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 err="1">
                <a:latin typeface="Comic Sans MS" panose="030F0702030302020204" pitchFamily="66" charset="0"/>
              </a:rPr>
              <a:t>a</a:t>
            </a:r>
            <a:r>
              <a:rPr kumimoji="1" lang="en-US" altLang="zh-CN" sz="2500" baseline="-25000" dirty="0" err="1">
                <a:latin typeface="Comic Sans MS" panose="030F0702030302020204" pitchFamily="66" charset="0"/>
              </a:rPr>
              <a:t>j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&gt;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a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i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 }</a:t>
            </a:r>
            <a:endParaRPr kumimoji="1" lang="zh-CN" altLang="en-US" sz="2500" baseline="-25000" dirty="0">
              <a:latin typeface="Comic Sans MS" panose="030F0702030302020204" pitchFamily="66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117280" y="4316844"/>
            <a:ext cx="794272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If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r=k,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we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are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done</a:t>
            </a:r>
            <a:endParaRPr kumimoji="1" lang="zh-CN" altLang="en-US" sz="2500" baseline="-25000" dirty="0">
              <a:latin typeface="Comic Sans MS" panose="030F0702030302020204" pitchFamily="66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17280" y="5103261"/>
            <a:ext cx="794272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If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r&gt;k,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k-</a:t>
            </a:r>
            <a:r>
              <a:rPr kumimoji="1" lang="en-US" altLang="zh-CN" sz="2500" dirty="0" err="1">
                <a:latin typeface="Comic Sans MS" panose="030F0702030302020204" pitchFamily="66" charset="0"/>
              </a:rPr>
              <a:t>th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smallest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number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in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S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1</a:t>
            </a:r>
            <a:endParaRPr kumimoji="1" lang="zh-CN" altLang="en-US" sz="2500" baseline="-25000" dirty="0">
              <a:latin typeface="Comic Sans MS" panose="030F0702030302020204" pitchFamily="66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180142" y="5811787"/>
            <a:ext cx="794272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If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r&lt;k,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(k-r)-</a:t>
            </a:r>
            <a:r>
              <a:rPr kumimoji="1" lang="en-US" altLang="zh-CN" sz="2500" dirty="0" err="1">
                <a:latin typeface="Comic Sans MS" panose="030F0702030302020204" pitchFamily="66" charset="0"/>
              </a:rPr>
              <a:t>th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smallest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number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in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S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2</a:t>
            </a:r>
            <a:endParaRPr kumimoji="1" lang="zh-CN" altLang="en-US" sz="2500" baseline="-25000" dirty="0">
              <a:latin typeface="Comic Sans MS" panose="030F0702030302020204" pitchFamily="66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088644" y="4469297"/>
            <a:ext cx="79427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Problem</a:t>
            </a:r>
            <a:r>
              <a:rPr kumimoji="1" lang="zh-CN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size:</a:t>
            </a:r>
            <a:r>
              <a:rPr kumimoji="1" lang="zh-CN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r-1</a:t>
            </a:r>
            <a:endParaRPr kumimoji="1" lang="zh-CN" altLang="en-US" sz="2000" baseline="-250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697334" y="5411677"/>
            <a:ext cx="30185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Problem</a:t>
            </a:r>
            <a:r>
              <a:rPr kumimoji="1" lang="zh-CN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size:</a:t>
            </a:r>
            <a:r>
              <a:rPr kumimoji="1" lang="zh-CN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n-r</a:t>
            </a:r>
            <a:endParaRPr kumimoji="1" lang="zh-CN" altLang="en-US" sz="2000" baseline="-250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3" grpId="0"/>
      <p:bldP spid="16" grpId="0"/>
      <p:bldP spid="17" grpId="0"/>
      <p:bldP spid="18" grpId="0"/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30687"/>
            <a:ext cx="8229600" cy="630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Given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Pivot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in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the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Middle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25787" y="1704473"/>
            <a:ext cx="269242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000" dirty="0">
                <a:latin typeface="Comic Sans MS" panose="030F0702030302020204" pitchFamily="66" charset="0"/>
              </a:rPr>
              <a:t>a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1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,…,a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n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 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and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k</a:t>
            </a:r>
            <a:endParaRPr kumimoji="1" lang="en-US" altLang="zh-CN" sz="3000" baseline="-25000" dirty="0">
              <a:latin typeface="Comic Sans MS" panose="030F0702030302020204" pitchFamily="66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37223" y="2567834"/>
            <a:ext cx="1903751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a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i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: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pivot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endParaRPr kumimoji="1" lang="zh-CN" altLang="en-US" sz="2500" baseline="-25000" dirty="0">
              <a:latin typeface="Comic Sans MS" panose="030F0702030302020204" pitchFamily="66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326944" y="2520365"/>
            <a:ext cx="794272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solidFill>
                  <a:srgbClr val="FF0000"/>
                </a:solidFill>
                <a:latin typeface="Comic Sans MS" panose="030F0702030302020204" pitchFamily="66" charset="0"/>
              </a:rPr>
              <a:t>a</a:t>
            </a:r>
            <a:r>
              <a:rPr kumimoji="1" lang="en-US" altLang="zh-CN" sz="2500" baseline="-25000" dirty="0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r>
              <a:rPr kumimoji="1" lang="en-US" altLang="zh-CN" sz="2500" dirty="0">
                <a:solidFill>
                  <a:srgbClr val="FF0000"/>
                </a:solidFill>
                <a:latin typeface="Comic Sans MS" panose="030F0702030302020204" pitchFamily="66" charset="0"/>
              </a:rPr>
              <a:t>:</a:t>
            </a:r>
            <a:r>
              <a:rPr kumimoji="1" lang="zh-CN" altLang="en-US" sz="25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solidFill>
                  <a:srgbClr val="FF0000"/>
                </a:solidFill>
                <a:latin typeface="Comic Sans MS" panose="030F0702030302020204" pitchFamily="66" charset="0"/>
              </a:rPr>
              <a:t>rank</a:t>
            </a:r>
            <a:r>
              <a:rPr kumimoji="1" lang="zh-CN" altLang="en-US" sz="25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solidFill>
                  <a:srgbClr val="FF0000"/>
                </a:solidFill>
                <a:latin typeface="Comic Sans MS" panose="030F0702030302020204" pitchFamily="66" charset="0"/>
              </a:rPr>
              <a:t>r=n/2</a:t>
            </a:r>
            <a:endParaRPr kumimoji="1" lang="zh-CN" altLang="en-US" sz="2500" baseline="-250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90716" y="3385909"/>
            <a:ext cx="375962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Partition: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endParaRPr kumimoji="1" lang="zh-CN" altLang="en-US" sz="2500" baseline="-25000" dirty="0">
              <a:latin typeface="Comic Sans MS" panose="030F0702030302020204" pitchFamily="66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326944" y="3374464"/>
            <a:ext cx="1903751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a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i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endParaRPr kumimoji="1" lang="zh-CN" altLang="en-US" sz="2500" baseline="-25000" dirty="0">
              <a:latin typeface="Comic Sans MS" panose="030F0702030302020204" pitchFamily="66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798051" y="3385909"/>
            <a:ext cx="229059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S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1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{</a:t>
            </a:r>
            <a:r>
              <a:rPr kumimoji="1" lang="en-US" altLang="zh-CN" sz="2500" dirty="0" err="1">
                <a:latin typeface="Comic Sans MS" panose="030F0702030302020204" pitchFamily="66" charset="0"/>
              </a:rPr>
              <a:t>a</a:t>
            </a:r>
            <a:r>
              <a:rPr kumimoji="1" lang="en-US" altLang="zh-CN" sz="2500" baseline="-25000" dirty="0" err="1">
                <a:latin typeface="Comic Sans MS" panose="030F0702030302020204" pitchFamily="66" charset="0"/>
              </a:rPr>
              <a:t>j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: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 err="1">
                <a:latin typeface="Comic Sans MS" panose="030F0702030302020204" pitchFamily="66" charset="0"/>
              </a:rPr>
              <a:t>a</a:t>
            </a:r>
            <a:r>
              <a:rPr kumimoji="1" lang="en-US" altLang="zh-CN" sz="2500" baseline="-25000" dirty="0" err="1">
                <a:latin typeface="Comic Sans MS" panose="030F0702030302020204" pitchFamily="66" charset="0"/>
              </a:rPr>
              <a:t>j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&lt;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a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i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 }</a:t>
            </a:r>
            <a:endParaRPr kumimoji="1" lang="zh-CN" altLang="en-US" sz="2500" baseline="-25000" dirty="0">
              <a:latin typeface="Comic Sans MS" panose="030F0702030302020204" pitchFamily="66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884482" y="3387586"/>
            <a:ext cx="269242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S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2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{</a:t>
            </a:r>
            <a:r>
              <a:rPr kumimoji="1" lang="en-US" altLang="zh-CN" sz="2500" dirty="0" err="1">
                <a:latin typeface="Comic Sans MS" panose="030F0702030302020204" pitchFamily="66" charset="0"/>
              </a:rPr>
              <a:t>a</a:t>
            </a:r>
            <a:r>
              <a:rPr kumimoji="1" lang="en-US" altLang="zh-CN" sz="2500" baseline="-25000" dirty="0" err="1">
                <a:latin typeface="Comic Sans MS" panose="030F0702030302020204" pitchFamily="66" charset="0"/>
              </a:rPr>
              <a:t>j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: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 err="1">
                <a:latin typeface="Comic Sans MS" panose="030F0702030302020204" pitchFamily="66" charset="0"/>
              </a:rPr>
              <a:t>a</a:t>
            </a:r>
            <a:r>
              <a:rPr kumimoji="1" lang="en-US" altLang="zh-CN" sz="2500" baseline="-25000" dirty="0" err="1">
                <a:latin typeface="Comic Sans MS" panose="030F0702030302020204" pitchFamily="66" charset="0"/>
              </a:rPr>
              <a:t>j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&gt;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a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i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 }</a:t>
            </a:r>
            <a:endParaRPr kumimoji="1" lang="zh-CN" altLang="en-US" sz="2500" baseline="-25000" dirty="0">
              <a:latin typeface="Comic Sans MS" panose="030F0702030302020204" pitchFamily="66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76397" y="4586408"/>
            <a:ext cx="794272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T(n)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T(n/2)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O(n)</a:t>
            </a:r>
            <a:endParaRPr kumimoji="1" lang="zh-CN" altLang="en-US" sz="2500" baseline="-25000" dirty="0">
              <a:latin typeface="Comic Sans MS" panose="030F0702030302020204" pitchFamily="66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800425" y="5598784"/>
            <a:ext cx="794272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solidFill>
                  <a:srgbClr val="FF0000"/>
                </a:solidFill>
                <a:latin typeface="Comic Sans MS" panose="030F0702030302020204" pitchFamily="66" charset="0"/>
              </a:rPr>
              <a:t>T(n)</a:t>
            </a:r>
            <a:r>
              <a:rPr kumimoji="1" lang="zh-CN" altLang="en-US" sz="25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solidFill>
                  <a:srgbClr val="FF0000"/>
                </a:solidFill>
                <a:latin typeface="Comic Sans MS" panose="030F0702030302020204" pitchFamily="66" charset="0"/>
              </a:rPr>
              <a:t>=</a:t>
            </a:r>
            <a:r>
              <a:rPr kumimoji="1" lang="zh-CN" altLang="en-US" sz="25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solidFill>
                  <a:srgbClr val="FF0000"/>
                </a:solidFill>
                <a:latin typeface="Comic Sans MS" panose="030F0702030302020204" pitchFamily="66" charset="0"/>
              </a:rPr>
              <a:t>O(n)</a:t>
            </a:r>
            <a:endParaRPr kumimoji="1" lang="zh-CN" altLang="en-US" sz="2500" baseline="-250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326943" y="2507243"/>
            <a:ext cx="2243089" cy="47299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5624961" y="2013929"/>
            <a:ext cx="42936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Get</a:t>
            </a:r>
            <a:r>
              <a:rPr kumimoji="1" lang="zh-CN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back</a:t>
            </a:r>
            <a:r>
              <a:rPr kumimoji="1" lang="zh-CN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to</a:t>
            </a:r>
            <a:r>
              <a:rPr kumimoji="1" lang="zh-CN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finding</a:t>
            </a:r>
            <a:r>
              <a:rPr kumimoji="1" lang="zh-CN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median</a:t>
            </a:r>
            <a:endParaRPr kumimoji="1" lang="zh-CN" altLang="en-US" sz="2000" baseline="-250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22" grpId="0"/>
      <p:bldP spid="2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338327"/>
            <a:ext cx="8229600" cy="101562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Good</a:t>
            </a:r>
            <a:r>
              <a:rPr lang="zh-CN" alt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Enough</a:t>
            </a:r>
            <a:r>
              <a:rPr lang="zh-CN" alt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to</a:t>
            </a:r>
            <a:r>
              <a:rPr lang="zh-CN" alt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Use</a:t>
            </a:r>
            <a:r>
              <a:rPr lang="zh-CN" alt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</a:t>
            </a:r>
            <a:r>
              <a:rPr lang="zh-CN" alt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Pivot</a:t>
            </a:r>
            <a:r>
              <a:rPr lang="zh-CN" alt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Almost</a:t>
            </a:r>
            <a:r>
              <a:rPr lang="zh-CN" alt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b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</a:b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in</a:t>
            </a:r>
            <a:r>
              <a:rPr lang="zh-CN" alt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the</a:t>
            </a:r>
            <a:r>
              <a:rPr lang="zh-CN" alt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Middle</a:t>
            </a:r>
            <a:endParaRPr lang="en-US" sz="30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25787" y="1704473"/>
            <a:ext cx="269242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000" dirty="0">
                <a:latin typeface="Comic Sans MS" panose="030F0702030302020204" pitchFamily="66" charset="0"/>
              </a:rPr>
              <a:t>a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1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,…,a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n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 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and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k</a:t>
            </a:r>
            <a:endParaRPr kumimoji="1" lang="en-US" altLang="zh-CN" sz="3000" baseline="-25000" dirty="0">
              <a:latin typeface="Comic Sans MS" panose="030F0702030302020204" pitchFamily="66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37223" y="2567834"/>
            <a:ext cx="1903751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a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i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: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pivot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endParaRPr kumimoji="1" lang="zh-CN" altLang="en-US" sz="2500" baseline="-25000" dirty="0">
              <a:latin typeface="Comic Sans MS" panose="030F0702030302020204" pitchFamily="66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715435" y="2612060"/>
            <a:ext cx="794272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solidFill>
                  <a:srgbClr val="FF0000"/>
                </a:solidFill>
                <a:latin typeface="Comic Sans MS" panose="030F0702030302020204" pitchFamily="66" charset="0"/>
              </a:rPr>
              <a:t>a</a:t>
            </a:r>
            <a:r>
              <a:rPr kumimoji="1" lang="en-US" altLang="zh-CN" sz="2500" baseline="-25000" dirty="0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r>
              <a:rPr kumimoji="1" lang="en-US" altLang="zh-CN" sz="2500" dirty="0">
                <a:solidFill>
                  <a:srgbClr val="FF0000"/>
                </a:solidFill>
                <a:latin typeface="Comic Sans MS" panose="030F0702030302020204" pitchFamily="66" charset="0"/>
              </a:rPr>
              <a:t>:</a:t>
            </a:r>
            <a:r>
              <a:rPr kumimoji="1" lang="zh-CN" altLang="en-US" sz="25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solidFill>
                  <a:srgbClr val="FF0000"/>
                </a:solidFill>
                <a:latin typeface="Comic Sans MS" panose="030F0702030302020204" pitchFamily="66" charset="0"/>
              </a:rPr>
              <a:t>rank</a:t>
            </a:r>
            <a:r>
              <a:rPr kumimoji="1" lang="zh-CN" altLang="en-US" sz="25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solidFill>
                  <a:srgbClr val="FF0000"/>
                </a:solidFill>
                <a:latin typeface="Comic Sans MS" panose="030F0702030302020204" pitchFamily="66" charset="0"/>
              </a:rPr>
              <a:t>r</a:t>
            </a:r>
            <a:r>
              <a:rPr kumimoji="1" lang="zh-CN" altLang="en-US" sz="25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solidFill>
                  <a:srgbClr val="FF0000"/>
                </a:solidFill>
                <a:latin typeface="Comic Sans MS" panose="030F0702030302020204" pitchFamily="66" charset="0"/>
              </a:rPr>
              <a:t>in</a:t>
            </a:r>
            <a:r>
              <a:rPr kumimoji="1" lang="zh-CN" altLang="en-US" sz="25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solidFill>
                  <a:srgbClr val="FF0000"/>
                </a:solidFill>
                <a:latin typeface="Comic Sans MS" panose="030F0702030302020204" pitchFamily="66" charset="0"/>
              </a:rPr>
              <a:t>[3n/10,</a:t>
            </a:r>
            <a:r>
              <a:rPr kumimoji="1" lang="zh-CN" altLang="en-US" sz="25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solidFill>
                  <a:srgbClr val="FF0000"/>
                </a:solidFill>
                <a:latin typeface="Comic Sans MS" panose="030F0702030302020204" pitchFamily="66" charset="0"/>
              </a:rPr>
              <a:t>7n/10]</a:t>
            </a:r>
            <a:endParaRPr kumimoji="1" lang="zh-CN" altLang="en-US" sz="2500" baseline="-250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90716" y="3385909"/>
            <a:ext cx="375962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Partition: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endParaRPr kumimoji="1" lang="zh-CN" altLang="en-US" sz="2500" baseline="-25000" dirty="0">
              <a:latin typeface="Comic Sans MS" panose="030F0702030302020204" pitchFamily="66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326944" y="3374464"/>
            <a:ext cx="1903751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a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i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endParaRPr kumimoji="1" lang="zh-CN" altLang="en-US" sz="2500" baseline="-25000" dirty="0">
              <a:latin typeface="Comic Sans MS" panose="030F0702030302020204" pitchFamily="66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798051" y="3385909"/>
            <a:ext cx="229059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S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1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{</a:t>
            </a:r>
            <a:r>
              <a:rPr kumimoji="1" lang="en-US" altLang="zh-CN" sz="2500" dirty="0" err="1">
                <a:latin typeface="Comic Sans MS" panose="030F0702030302020204" pitchFamily="66" charset="0"/>
              </a:rPr>
              <a:t>a</a:t>
            </a:r>
            <a:r>
              <a:rPr kumimoji="1" lang="en-US" altLang="zh-CN" sz="2500" baseline="-25000" dirty="0" err="1">
                <a:latin typeface="Comic Sans MS" panose="030F0702030302020204" pitchFamily="66" charset="0"/>
              </a:rPr>
              <a:t>j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: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 err="1">
                <a:latin typeface="Comic Sans MS" panose="030F0702030302020204" pitchFamily="66" charset="0"/>
              </a:rPr>
              <a:t>a</a:t>
            </a:r>
            <a:r>
              <a:rPr kumimoji="1" lang="en-US" altLang="zh-CN" sz="2500" baseline="-25000" dirty="0" err="1">
                <a:latin typeface="Comic Sans MS" panose="030F0702030302020204" pitchFamily="66" charset="0"/>
              </a:rPr>
              <a:t>j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&lt;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a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i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 }</a:t>
            </a:r>
            <a:endParaRPr kumimoji="1" lang="zh-CN" altLang="en-US" sz="2500" baseline="-25000" dirty="0">
              <a:latin typeface="Comic Sans MS" panose="030F0702030302020204" pitchFamily="66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884482" y="3387586"/>
            <a:ext cx="269242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S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2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{</a:t>
            </a:r>
            <a:r>
              <a:rPr kumimoji="1" lang="en-US" altLang="zh-CN" sz="2500" dirty="0" err="1">
                <a:latin typeface="Comic Sans MS" panose="030F0702030302020204" pitchFamily="66" charset="0"/>
              </a:rPr>
              <a:t>a</a:t>
            </a:r>
            <a:r>
              <a:rPr kumimoji="1" lang="en-US" altLang="zh-CN" sz="2500" baseline="-25000" dirty="0" err="1">
                <a:latin typeface="Comic Sans MS" panose="030F0702030302020204" pitchFamily="66" charset="0"/>
              </a:rPr>
              <a:t>j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: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 err="1">
                <a:latin typeface="Comic Sans MS" panose="030F0702030302020204" pitchFamily="66" charset="0"/>
              </a:rPr>
              <a:t>a</a:t>
            </a:r>
            <a:r>
              <a:rPr kumimoji="1" lang="en-US" altLang="zh-CN" sz="2500" baseline="-25000" dirty="0" err="1">
                <a:latin typeface="Comic Sans MS" panose="030F0702030302020204" pitchFamily="66" charset="0"/>
              </a:rPr>
              <a:t>j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&gt;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a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i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 }</a:t>
            </a:r>
            <a:endParaRPr kumimoji="1" lang="zh-CN" altLang="en-US" sz="2500" baseline="-25000" dirty="0">
              <a:latin typeface="Comic Sans MS" panose="030F0702030302020204" pitchFamily="66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76397" y="4586408"/>
            <a:ext cx="794272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T(n)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T(7n/10)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O(n)</a:t>
            </a:r>
            <a:endParaRPr kumimoji="1" lang="zh-CN" altLang="en-US" sz="2500" baseline="-25000" dirty="0">
              <a:latin typeface="Comic Sans MS" panose="030F0702030302020204" pitchFamily="66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800425" y="5598784"/>
            <a:ext cx="794272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solidFill>
                  <a:srgbClr val="FF0000"/>
                </a:solidFill>
                <a:latin typeface="Comic Sans MS" panose="030F0702030302020204" pitchFamily="66" charset="0"/>
              </a:rPr>
              <a:t>T(n)</a:t>
            </a:r>
            <a:r>
              <a:rPr kumimoji="1" lang="zh-CN" altLang="en-US" sz="25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solidFill>
                  <a:srgbClr val="FF0000"/>
                </a:solidFill>
                <a:latin typeface="Comic Sans MS" panose="030F0702030302020204" pitchFamily="66" charset="0"/>
              </a:rPr>
              <a:t>=</a:t>
            </a:r>
            <a:r>
              <a:rPr kumimoji="1" lang="zh-CN" altLang="en-US" sz="25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solidFill>
                  <a:srgbClr val="FF0000"/>
                </a:solidFill>
                <a:latin typeface="Comic Sans MS" panose="030F0702030302020204" pitchFamily="66" charset="0"/>
              </a:rPr>
              <a:t>O(n)</a:t>
            </a:r>
            <a:endParaRPr kumimoji="1" lang="zh-CN" altLang="en-US" sz="2500" baseline="-250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2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30687"/>
            <a:ext cx="8229600" cy="630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Find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Pivot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Almost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in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the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Middle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44071" y="2594415"/>
            <a:ext cx="794272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000" dirty="0">
                <a:latin typeface="Comic Sans MS" panose="030F0702030302020204" pitchFamily="66" charset="0"/>
              </a:rPr>
              <a:t>Input: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 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a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1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,…,a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n</a:t>
            </a:r>
            <a:endParaRPr kumimoji="1" lang="en-US" altLang="zh-CN" sz="3000" baseline="-25000" dirty="0">
              <a:latin typeface="Comic Sans MS" panose="030F0702030302020204" pitchFamily="66" charset="0"/>
            </a:endParaRPr>
          </a:p>
          <a:p>
            <a:endParaRPr kumimoji="1" lang="en-US" altLang="zh-CN" sz="3000" dirty="0">
              <a:latin typeface="Comic Sans MS" panose="030F0702030302020204" pitchFamily="66" charset="0"/>
            </a:endParaRPr>
          </a:p>
          <a:p>
            <a:endParaRPr kumimoji="1" lang="en-US" altLang="zh-CN" sz="3000" dirty="0">
              <a:latin typeface="Comic Sans MS" panose="030F0702030302020204" pitchFamily="66" charset="0"/>
            </a:endParaRPr>
          </a:p>
          <a:p>
            <a:r>
              <a:rPr kumimoji="1" lang="en-US" altLang="zh-CN" sz="3000" dirty="0">
                <a:latin typeface="Comic Sans MS" panose="030F0702030302020204" pitchFamily="66" charset="0"/>
              </a:rPr>
              <a:t>Output: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a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i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with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rank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r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in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[3n/10,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7n/10]</a:t>
            </a:r>
            <a:endParaRPr kumimoji="1" lang="zh-CN" altLang="en-US" sz="3000" baseline="-250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30687"/>
            <a:ext cx="8229600" cy="630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Find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the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Median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of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Medians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pic>
        <p:nvPicPr>
          <p:cNvPr id="3" name="图片 2" descr="图片包含 散点图&#10;&#10;描述已自动生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31" y="2080209"/>
            <a:ext cx="9095527" cy="3192905"/>
          </a:xfrm>
          <a:prstGeom prst="rect">
            <a:avLst/>
          </a:prstGeom>
        </p:spPr>
      </p:pic>
    </p:spTree>
  </p:cSld>
  <p:clrMapOvr>
    <a:masterClrMapping/>
  </p:clrMapOvr>
  <p:transition spd="slow" advClick="0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30687"/>
            <a:ext cx="8229600" cy="630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Correctness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pic>
        <p:nvPicPr>
          <p:cNvPr id="3" name="图片 2" descr="图示&#10;&#10;描述已自动生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4825" y="2863215"/>
            <a:ext cx="8397240" cy="250507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201272" y="2102621"/>
            <a:ext cx="3370728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3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*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n/10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numbers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&lt;=</a:t>
            </a:r>
            <a:endParaRPr kumimoji="1" lang="zh-CN" altLang="en-US" sz="2500" baseline="-25000" dirty="0">
              <a:latin typeface="Comic Sans MS" panose="030F0702030302020204" pitchFamily="66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12247" y="5441375"/>
            <a:ext cx="3574553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&lt;=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3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*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n/10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numbers</a:t>
            </a:r>
            <a:endParaRPr kumimoji="1" lang="zh-CN" altLang="en-US" sz="2500" baseline="-250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7958" y="2819681"/>
            <a:ext cx="7630821" cy="1218638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558ED5"/>
                </a:solidFill>
                <a:latin typeface="Comic Sans MS" panose="030F0702030302020204" pitchFamily="66" charset="0"/>
              </a:rPr>
              <a:t>Part </a:t>
            </a:r>
            <a:r>
              <a:rPr lang="en-US" altLang="zh-CN" dirty="0">
                <a:solidFill>
                  <a:srgbClr val="558ED5"/>
                </a:solidFill>
                <a:latin typeface="Comic Sans MS" panose="030F0702030302020204" pitchFamily="66" charset="0"/>
              </a:rPr>
              <a:t>I:</a:t>
            </a:r>
            <a:r>
              <a:rPr lang="zh-CN" altLang="en-US" dirty="0">
                <a:solidFill>
                  <a:srgbClr val="558ED5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dirty="0">
                <a:solidFill>
                  <a:srgbClr val="558ED5"/>
                </a:solidFill>
                <a:latin typeface="Comic Sans MS" panose="030F0702030302020204" pitchFamily="66" charset="0"/>
              </a:rPr>
              <a:t>Counting</a:t>
            </a:r>
            <a:r>
              <a:rPr lang="zh-CN" altLang="en-US" dirty="0">
                <a:solidFill>
                  <a:srgbClr val="558ED5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dirty="0">
                <a:solidFill>
                  <a:srgbClr val="558ED5"/>
                </a:solidFill>
                <a:latin typeface="Comic Sans MS" panose="030F0702030302020204" pitchFamily="66" charset="0"/>
              </a:rPr>
              <a:t>Inversions</a:t>
            </a:r>
            <a:endParaRPr lang="en-US" dirty="0">
              <a:solidFill>
                <a:srgbClr val="558ED5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30687"/>
            <a:ext cx="8229600" cy="630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Time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Complexity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1939" y="1790755"/>
            <a:ext cx="794272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T(n):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time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to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find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the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median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among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n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numbers</a:t>
            </a:r>
            <a:endParaRPr kumimoji="1" lang="zh-CN" altLang="en-US" sz="2500" baseline="-25000" dirty="0">
              <a:latin typeface="Comic Sans MS" panose="030F0702030302020204" pitchFamily="66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4366" y="2688337"/>
            <a:ext cx="903906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P(n):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time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to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find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the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median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of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medians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among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n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numbers</a:t>
            </a:r>
            <a:endParaRPr kumimoji="1" lang="zh-CN" altLang="en-US" sz="2500" baseline="-25000" dirty="0">
              <a:latin typeface="Comic Sans MS" panose="030F0702030302020204" pitchFamily="66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4366" y="3526141"/>
            <a:ext cx="794272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P(n)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T(n/5)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c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2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n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endParaRPr kumimoji="1" lang="zh-CN" altLang="en-US" sz="2500" baseline="-25000" dirty="0">
              <a:latin typeface="Comic Sans MS" panose="030F0702030302020204" pitchFamily="66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4366" y="4393834"/>
            <a:ext cx="794272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T(n)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T(7n/10)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P(n)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c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1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n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endParaRPr kumimoji="1" lang="en-US" altLang="zh-CN" sz="2500" dirty="0">
              <a:latin typeface="Comic Sans MS" panose="030F0702030302020204" pitchFamily="66" charset="0"/>
            </a:endParaRPr>
          </a:p>
          <a:p>
            <a:r>
              <a:rPr kumimoji="1" lang="zh-CN" altLang="en-US" sz="2500" dirty="0">
                <a:latin typeface="Comic Sans MS" panose="030F0702030302020204" pitchFamily="66" charset="0"/>
              </a:rPr>
              <a:t>      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T(7n/10)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T(n/5)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(c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1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c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2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)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n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endParaRPr kumimoji="1" lang="zh-CN" altLang="en-US" sz="2500" baseline="-25000" dirty="0">
              <a:latin typeface="Comic Sans MS" panose="030F0702030302020204" pitchFamily="66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4366" y="5646247"/>
            <a:ext cx="794272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T(n)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O(n)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endParaRPr kumimoji="1" lang="zh-CN" altLang="en-US" sz="2500" baseline="-25000" dirty="0">
              <a:latin typeface="Comic Sans MS" panose="030F0702030302020204" pitchFamily="66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30006" y="5723191"/>
            <a:ext cx="79427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What</a:t>
            </a:r>
            <a:r>
              <a:rPr kumimoji="1" lang="zh-CN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if</a:t>
            </a:r>
            <a:r>
              <a:rPr kumimoji="1" lang="zh-CN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the</a:t>
            </a:r>
            <a:r>
              <a:rPr kumimoji="1" lang="zh-CN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group</a:t>
            </a:r>
            <a:r>
              <a:rPr kumimoji="1" lang="zh-CN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size</a:t>
            </a:r>
            <a:r>
              <a:rPr kumimoji="1" lang="zh-CN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is</a:t>
            </a:r>
            <a:r>
              <a:rPr kumimoji="1" lang="zh-CN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3</a:t>
            </a:r>
            <a:r>
              <a:rPr kumimoji="1" lang="zh-CN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or</a:t>
            </a:r>
            <a:r>
              <a:rPr kumimoji="1" lang="zh-CN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7or</a:t>
            </a:r>
            <a:r>
              <a:rPr kumimoji="1" lang="zh-CN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n</a:t>
            </a:r>
            <a:r>
              <a:rPr kumimoji="1" lang="en-US" altLang="zh-CN" sz="2000" baseline="30000" dirty="0">
                <a:solidFill>
                  <a:srgbClr val="FF0000"/>
                </a:solidFill>
                <a:latin typeface="Comic Sans MS" panose="030F0702030302020204" pitchFamily="66" charset="0"/>
              </a:rPr>
              <a:t>1/2</a:t>
            </a:r>
            <a:r>
              <a:rPr kumimoji="1"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 ?</a:t>
            </a:r>
            <a:r>
              <a:rPr kumimoji="1" lang="zh-CN" altLang="en-US" sz="2000" baseline="300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zh-CN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endParaRPr kumimoji="1" lang="zh-CN" altLang="en-US" sz="2000" baseline="-250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492214"/>
            <a:ext cx="8229600" cy="7078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40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Summary</a:t>
            </a:r>
            <a:endParaRPr lang="en-US" sz="4000" dirty="0">
              <a:solidFill>
                <a:srgbClr val="558ED5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1817142" y="2959446"/>
            <a:ext cx="3762504" cy="993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500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3377701" y="2859837"/>
            <a:ext cx="3535524" cy="12186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000" dirty="0">
                <a:solidFill>
                  <a:srgbClr val="C00000"/>
                </a:solidFill>
                <a:latin typeface="Comic Sans MS" panose="030F0702030302020204" pitchFamily="66" charset="0"/>
              </a:rPr>
              <a:t> </a:t>
            </a:r>
            <a:endParaRPr lang="en-US" sz="4000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1119828" y="2852608"/>
            <a:ext cx="1888735" cy="993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40943" y="4445476"/>
            <a:ext cx="6714389" cy="1272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Three</a:t>
            </a:r>
            <a:r>
              <a:rPr lang="zh-CN" altLang="en-US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Problems</a:t>
            </a:r>
            <a:endParaRPr lang="en-US" altLang="zh-CN" sz="30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(counting</a:t>
            </a:r>
            <a:r>
              <a:rPr lang="zh-CN" altLang="en-US" sz="2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inversion,</a:t>
            </a:r>
            <a:r>
              <a:rPr lang="zh-CN" altLang="en-US" sz="2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maximal</a:t>
            </a:r>
            <a:r>
              <a:rPr lang="zh-CN" altLang="en-US" sz="2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subarray,</a:t>
            </a:r>
            <a:r>
              <a:rPr lang="zh-CN" altLang="en-US" sz="2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finding</a:t>
            </a:r>
            <a:r>
              <a:rPr lang="zh-CN" altLang="en-US" sz="2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median)</a:t>
            </a:r>
            <a:endParaRPr lang="en-US" altLang="zh-CN" sz="20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endParaRPr lang="en-US" altLang="zh-CN" sz="20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30775" y="2466977"/>
            <a:ext cx="4934726" cy="91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Divide</a:t>
            </a:r>
            <a:r>
              <a:rPr lang="zh-CN" altLang="en-US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and</a:t>
            </a:r>
            <a:r>
              <a:rPr lang="zh-CN" altLang="en-US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Conquer</a:t>
            </a:r>
            <a:endParaRPr lang="en-US" altLang="zh-CN" sz="30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(divide,</a:t>
            </a:r>
            <a:r>
              <a:rPr lang="zh-CN" altLang="en-US" sz="2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conquer,</a:t>
            </a:r>
            <a:r>
              <a:rPr lang="zh-CN" altLang="en-US" sz="2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combine)</a:t>
            </a:r>
            <a:endParaRPr lang="en-US" altLang="zh-CN" sz="20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22992"/>
            <a:ext cx="8229600" cy="6462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Counting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Inversions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44071" y="2154305"/>
            <a:ext cx="794272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000" dirty="0">
                <a:latin typeface="Comic Sans MS" panose="030F0702030302020204" pitchFamily="66" charset="0"/>
              </a:rPr>
              <a:t>Input: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 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n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distinct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numbers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a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1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,…,a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n</a:t>
            </a:r>
            <a:endParaRPr kumimoji="1" lang="en-US" altLang="zh-CN" sz="3000" baseline="-25000" dirty="0">
              <a:latin typeface="Comic Sans MS" panose="030F0702030302020204" pitchFamily="66" charset="0"/>
            </a:endParaRPr>
          </a:p>
          <a:p>
            <a:endParaRPr kumimoji="1" lang="en-US" altLang="zh-CN" sz="3000" dirty="0">
              <a:latin typeface="Comic Sans MS" panose="030F0702030302020204" pitchFamily="66" charset="0"/>
            </a:endParaRPr>
          </a:p>
          <a:p>
            <a:r>
              <a:rPr kumimoji="1" lang="en-US" altLang="zh-CN" sz="3000" dirty="0">
                <a:latin typeface="Comic Sans MS" panose="030F0702030302020204" pitchFamily="66" charset="0"/>
              </a:rPr>
              <a:t>Output: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number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of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pairs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with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 err="1">
                <a:latin typeface="Comic Sans MS" panose="030F0702030302020204" pitchFamily="66" charset="0"/>
              </a:rPr>
              <a:t>i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&lt;j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but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a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i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&gt;</a:t>
            </a:r>
            <a:r>
              <a:rPr kumimoji="1" lang="en-US" altLang="zh-CN" sz="3000" dirty="0" err="1">
                <a:latin typeface="Comic Sans MS" panose="030F0702030302020204" pitchFamily="66" charset="0"/>
              </a:rPr>
              <a:t>a</a:t>
            </a:r>
            <a:r>
              <a:rPr kumimoji="1" lang="en-US" altLang="zh-CN" sz="3000" baseline="-25000" dirty="0" err="1">
                <a:latin typeface="Comic Sans MS" panose="030F0702030302020204" pitchFamily="66" charset="0"/>
              </a:rPr>
              <a:t>j</a:t>
            </a:r>
            <a:endParaRPr kumimoji="1" lang="zh-CN" altLang="en-US" sz="3000" baseline="-25000" dirty="0">
              <a:latin typeface="Comic Sans MS" panose="030F0702030302020204" pitchFamily="66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44071" y="4303508"/>
            <a:ext cx="609974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Example: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(3,7,2,5,4),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5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inversion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pairs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endParaRPr kumimoji="1" lang="en-US" altLang="zh-CN" sz="2500" baseline="-25000" dirty="0">
              <a:latin typeface="Comic Sans MS" panose="030F0702030302020204" pitchFamily="66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279545" y="5075412"/>
            <a:ext cx="458490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(3,2),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(7,2),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(7,5),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(7,4),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(5,4)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endParaRPr kumimoji="1" lang="en-US" altLang="zh-CN" sz="2500" baseline="-250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22992"/>
            <a:ext cx="8229600" cy="6462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The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Naïve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Solution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44068" y="2062695"/>
            <a:ext cx="794272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000" dirty="0">
                <a:latin typeface="Comic Sans MS" panose="030F0702030302020204" pitchFamily="66" charset="0"/>
              </a:rPr>
              <a:t>Enumerate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all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pairs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with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 err="1">
                <a:latin typeface="Comic Sans MS" panose="030F0702030302020204" pitchFamily="66" charset="0"/>
              </a:rPr>
              <a:t>i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&lt;j,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 </a:t>
            </a:r>
            <a:endParaRPr kumimoji="1" lang="en-US" altLang="zh-CN" sz="3000" dirty="0">
              <a:latin typeface="Comic Sans MS" panose="030F0702030302020204" pitchFamily="66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44068" y="4618102"/>
            <a:ext cx="794272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000" dirty="0">
                <a:latin typeface="Comic Sans MS" panose="030F0702030302020204" pitchFamily="66" charset="0"/>
              </a:rPr>
              <a:t>Time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Complexity: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O(n</a:t>
            </a:r>
            <a:r>
              <a:rPr kumimoji="1" lang="en-US" altLang="zh-CN" sz="3000" baseline="30000" dirty="0">
                <a:latin typeface="Comic Sans MS" panose="030F0702030302020204" pitchFamily="66" charset="0"/>
              </a:rPr>
              <a:t>2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)</a:t>
            </a:r>
            <a:endParaRPr kumimoji="1" lang="en-US" altLang="zh-CN" sz="3000" dirty="0">
              <a:latin typeface="Comic Sans MS" panose="030F0702030302020204" pitchFamily="66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71481" y="3283795"/>
            <a:ext cx="380103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000" dirty="0">
                <a:latin typeface="Comic Sans MS" panose="030F0702030302020204" pitchFamily="66" charset="0"/>
              </a:rPr>
              <a:t>check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if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a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i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&gt;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 err="1">
                <a:latin typeface="Comic Sans MS" panose="030F0702030302020204" pitchFamily="66" charset="0"/>
              </a:rPr>
              <a:t>a</a:t>
            </a:r>
            <a:r>
              <a:rPr kumimoji="1" lang="en-US" altLang="zh-CN" sz="3000" baseline="-25000" dirty="0" err="1">
                <a:latin typeface="Comic Sans MS" panose="030F0702030302020204" pitchFamily="66" charset="0"/>
              </a:rPr>
              <a:t>j</a:t>
            </a:r>
            <a:endParaRPr kumimoji="1" lang="en-US" altLang="zh-CN" sz="30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22992"/>
            <a:ext cx="8229600" cy="6462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Divide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and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Conquer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0635" y="2462337"/>
            <a:ext cx="794272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000" dirty="0">
                <a:latin typeface="Comic Sans MS" panose="030F0702030302020204" pitchFamily="66" charset="0"/>
              </a:rPr>
              <a:t>Divide: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 </a:t>
            </a:r>
            <a:endParaRPr kumimoji="1" lang="en-US" altLang="zh-CN" sz="3000" dirty="0">
              <a:latin typeface="Comic Sans MS" panose="030F0702030302020204" pitchFamily="66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86635" y="1507828"/>
            <a:ext cx="433891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000" dirty="0">
                <a:latin typeface="Comic Sans MS" panose="030F0702030302020204" pitchFamily="66" charset="0"/>
              </a:rPr>
              <a:t>3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9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2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4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6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1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7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8</a:t>
            </a:r>
            <a:endParaRPr kumimoji="1" lang="en-US" altLang="zh-CN" sz="3000" dirty="0">
              <a:latin typeface="Comic Sans MS" panose="030F0702030302020204" pitchFamily="66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63907" y="2534960"/>
            <a:ext cx="150607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000" dirty="0">
                <a:latin typeface="Comic Sans MS" panose="030F0702030302020204" pitchFamily="66" charset="0"/>
              </a:rPr>
              <a:t>3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9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2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4</a:t>
            </a:r>
            <a:endParaRPr kumimoji="1" lang="en-US" altLang="zh-CN" sz="3000" dirty="0">
              <a:latin typeface="Comic Sans MS" panose="030F0702030302020204" pitchFamily="66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21623" y="2515612"/>
            <a:ext cx="177501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000" dirty="0">
                <a:latin typeface="Comic Sans MS" panose="030F0702030302020204" pitchFamily="66" charset="0"/>
              </a:rPr>
              <a:t>6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1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7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8</a:t>
            </a:r>
            <a:endParaRPr kumimoji="1" lang="en-US" altLang="zh-CN" sz="3000" dirty="0">
              <a:latin typeface="Comic Sans MS" panose="030F0702030302020204" pitchFamily="66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0634" y="3975245"/>
            <a:ext cx="794272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000" dirty="0">
                <a:latin typeface="Comic Sans MS" panose="030F0702030302020204" pitchFamily="66" charset="0"/>
              </a:rPr>
              <a:t>Conquer: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       </a:t>
            </a:r>
            <a:endParaRPr kumimoji="1" lang="en-US" altLang="zh-CN" sz="3000" dirty="0">
              <a:latin typeface="Comic Sans MS" panose="030F0702030302020204" pitchFamily="66" charset="0"/>
            </a:endParaRPr>
          </a:p>
        </p:txBody>
      </p:sp>
      <p:sp>
        <p:nvSpPr>
          <p:cNvPr id="4" name="左大括号 3"/>
          <p:cNvSpPr/>
          <p:nvPr/>
        </p:nvSpPr>
        <p:spPr>
          <a:xfrm rot="16200000">
            <a:off x="3205299" y="2700245"/>
            <a:ext cx="220325" cy="122215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左大括号 9"/>
          <p:cNvSpPr/>
          <p:nvPr/>
        </p:nvSpPr>
        <p:spPr>
          <a:xfrm rot="16200000">
            <a:off x="5543429" y="2703778"/>
            <a:ext cx="119027" cy="109369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563907" y="3954657"/>
            <a:ext cx="150607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000" dirty="0">
                <a:latin typeface="Comic Sans MS" panose="030F0702030302020204" pitchFamily="66" charset="0"/>
              </a:rPr>
              <a:t>3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pairs</a:t>
            </a:r>
            <a:endParaRPr kumimoji="1" lang="en-US" altLang="zh-CN" sz="3000" dirty="0">
              <a:latin typeface="Comic Sans MS" panose="030F0702030302020204" pitchFamily="66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056094" y="3955897"/>
            <a:ext cx="150607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000" dirty="0">
                <a:latin typeface="Comic Sans MS" panose="030F0702030302020204" pitchFamily="66" charset="0"/>
              </a:rPr>
              <a:t>1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pair</a:t>
            </a:r>
            <a:endParaRPr kumimoji="1" lang="en-US" altLang="zh-CN" sz="3000" dirty="0">
              <a:latin typeface="Comic Sans MS" panose="030F0702030302020204" pitchFamily="66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00634" y="5268300"/>
            <a:ext cx="794272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000" dirty="0">
                <a:latin typeface="Comic Sans MS" panose="030F0702030302020204" pitchFamily="66" charset="0"/>
              </a:rPr>
              <a:t>Combine: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       </a:t>
            </a:r>
            <a:endParaRPr kumimoji="1" lang="en-US" altLang="zh-CN" sz="3000" dirty="0">
              <a:latin typeface="Comic Sans MS" panose="030F0702030302020204" pitchFamily="66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886635" y="5336453"/>
            <a:ext cx="150607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000" dirty="0">
                <a:latin typeface="Comic Sans MS" panose="030F0702030302020204" pitchFamily="66" charset="0"/>
              </a:rPr>
              <a:t>3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1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endParaRPr kumimoji="1" lang="en-US" altLang="zh-CN" sz="3000" dirty="0">
              <a:latin typeface="Comic Sans MS" panose="030F0702030302020204" pitchFamily="66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827930" y="5321575"/>
            <a:ext cx="546846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0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solidFill>
                  <a:srgbClr val="FF0000"/>
                </a:solidFill>
                <a:latin typeface="Comic Sans MS" panose="030F0702030302020204" pitchFamily="66" charset="0"/>
              </a:rPr>
              <a:t>“Cross”</a:t>
            </a:r>
            <a:r>
              <a:rPr kumimoji="1" lang="zh-CN" altLang="en-US" sz="30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solidFill>
                  <a:srgbClr val="FF0000"/>
                </a:solidFill>
                <a:latin typeface="Comic Sans MS" panose="030F0702030302020204" pitchFamily="66" charset="0"/>
              </a:rPr>
              <a:t>Inversion</a:t>
            </a:r>
            <a:r>
              <a:rPr kumimoji="1" lang="zh-CN" altLang="en-US" sz="30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solidFill>
                  <a:srgbClr val="FF0000"/>
                </a:solidFill>
                <a:latin typeface="Comic Sans MS" panose="030F0702030302020204" pitchFamily="66" charset="0"/>
              </a:rPr>
              <a:t>Pairs</a:t>
            </a:r>
            <a:r>
              <a:rPr kumimoji="1" lang="zh-CN" altLang="en-US" sz="30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endParaRPr kumimoji="1" lang="en-US" altLang="zh-CN" sz="30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22992"/>
            <a:ext cx="8229600" cy="6462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Count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”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Cross”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Inversion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Pairs?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1858" y="1711315"/>
            <a:ext cx="150607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000" dirty="0">
                <a:latin typeface="Comic Sans MS" panose="030F0702030302020204" pitchFamily="66" charset="0"/>
              </a:rPr>
              <a:t>3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9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2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4</a:t>
            </a:r>
            <a:endParaRPr kumimoji="1" lang="en-US" altLang="zh-CN" sz="3000" dirty="0">
              <a:latin typeface="Comic Sans MS" panose="030F0702030302020204" pitchFamily="66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87152" y="1711315"/>
            <a:ext cx="177501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000" dirty="0">
                <a:latin typeface="Comic Sans MS" panose="030F0702030302020204" pitchFamily="66" charset="0"/>
              </a:rPr>
              <a:t>6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1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7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8</a:t>
            </a:r>
            <a:endParaRPr kumimoji="1" lang="en-US" altLang="zh-CN" sz="3000" dirty="0">
              <a:latin typeface="Comic Sans MS" panose="030F0702030302020204" pitchFamily="66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24752" y="2495353"/>
            <a:ext cx="48499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dirty="0">
                <a:latin typeface="Comic Sans MS" panose="030F0702030302020204" pitchFamily="66" charset="0"/>
              </a:rPr>
              <a:t>Pairs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involving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6: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 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(9,6)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 </a:t>
            </a:r>
            <a:endParaRPr kumimoji="1" lang="en-US" altLang="zh-CN" sz="2400" dirty="0">
              <a:latin typeface="Comic Sans MS" panose="030F0702030302020204" pitchFamily="66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24751" y="3339392"/>
            <a:ext cx="58987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dirty="0">
                <a:latin typeface="Comic Sans MS" panose="030F0702030302020204" pitchFamily="66" charset="0"/>
              </a:rPr>
              <a:t>Pairs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involving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1: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 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(3,1),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(9,1),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(2,1),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(4,1)</a:t>
            </a:r>
            <a:endParaRPr kumimoji="1" lang="en-US" altLang="zh-CN" sz="2400" dirty="0">
              <a:latin typeface="Comic Sans MS" panose="030F0702030302020204" pitchFamily="66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24750" y="4092453"/>
            <a:ext cx="58987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dirty="0">
                <a:latin typeface="Comic Sans MS" panose="030F0702030302020204" pitchFamily="66" charset="0"/>
              </a:rPr>
              <a:t>Pairs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involving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7: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 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(9,7)</a:t>
            </a:r>
            <a:endParaRPr kumimoji="1" lang="en-US" altLang="zh-CN" sz="2400" dirty="0">
              <a:latin typeface="Comic Sans MS" panose="030F0702030302020204" pitchFamily="66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78541" y="4929553"/>
            <a:ext cx="58987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dirty="0">
                <a:latin typeface="Comic Sans MS" panose="030F0702030302020204" pitchFamily="66" charset="0"/>
              </a:rPr>
              <a:t>Pairs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involving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8:</a:t>
            </a:r>
            <a:r>
              <a:rPr kumimoji="1" lang="zh-CN" altLang="en-US" sz="2400" dirty="0">
                <a:latin typeface="Comic Sans MS" panose="030F0702030302020204" pitchFamily="66" charset="0"/>
              </a:rPr>
              <a:t>   </a:t>
            </a:r>
            <a:r>
              <a:rPr kumimoji="1" lang="en-US" altLang="zh-CN" sz="2400" dirty="0">
                <a:latin typeface="Comic Sans MS" panose="030F0702030302020204" pitchFamily="66" charset="0"/>
              </a:rPr>
              <a:t>(9,8)</a:t>
            </a:r>
            <a:endParaRPr kumimoji="1" lang="en-US" altLang="zh-CN" sz="2400" dirty="0">
              <a:latin typeface="Comic Sans MS" panose="030F0702030302020204" pitchFamily="66" charset="0"/>
            </a:endParaRPr>
          </a:p>
        </p:txBody>
      </p:sp>
      <p:sp>
        <p:nvSpPr>
          <p:cNvPr id="2" name="左大括号 1"/>
          <p:cNvSpPr/>
          <p:nvPr/>
        </p:nvSpPr>
        <p:spPr>
          <a:xfrm rot="10800000">
            <a:off x="6723527" y="2520360"/>
            <a:ext cx="386376" cy="294582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19" name="矩形 18"/>
          <p:cNvSpPr/>
          <p:nvPr/>
        </p:nvSpPr>
        <p:spPr>
          <a:xfrm>
            <a:off x="878541" y="5796399"/>
            <a:ext cx="7862047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involving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 err="1">
                <a:latin typeface="Comic Sans MS" panose="030F0702030302020204" pitchFamily="66" charset="0"/>
              </a:rPr>
              <a:t>a</a:t>
            </a:r>
            <a:r>
              <a:rPr kumimoji="1" lang="en-US" altLang="zh-CN" sz="2500" baseline="-25000" dirty="0" err="1">
                <a:latin typeface="Comic Sans MS" panose="030F0702030302020204" pitchFamily="66" charset="0"/>
              </a:rPr>
              <a:t>j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: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#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of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numbers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&gt;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 err="1">
                <a:latin typeface="Comic Sans MS" panose="030F0702030302020204" pitchFamily="66" charset="0"/>
              </a:rPr>
              <a:t>a</a:t>
            </a:r>
            <a:r>
              <a:rPr kumimoji="1" lang="en-US" altLang="zh-CN" sz="2500" baseline="-25000" dirty="0" err="1">
                <a:latin typeface="Comic Sans MS" panose="030F0702030302020204" pitchFamily="66" charset="0"/>
              </a:rPr>
              <a:t>j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in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the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first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half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22992"/>
            <a:ext cx="8229600" cy="6462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Count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”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Cross”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Inversion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Pairs?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1859" y="1693818"/>
            <a:ext cx="150607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000" dirty="0">
                <a:latin typeface="Comic Sans MS" panose="030F0702030302020204" pitchFamily="66" charset="0"/>
              </a:rPr>
              <a:t>3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9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2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4</a:t>
            </a:r>
            <a:endParaRPr kumimoji="1" lang="en-US" altLang="zh-CN" sz="3000" dirty="0">
              <a:latin typeface="Comic Sans MS" panose="030F0702030302020204" pitchFamily="66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87153" y="1693818"/>
            <a:ext cx="177501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000" dirty="0">
                <a:latin typeface="Comic Sans MS" panose="030F0702030302020204" pitchFamily="66" charset="0"/>
              </a:rPr>
              <a:t>6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1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7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8</a:t>
            </a:r>
            <a:endParaRPr kumimoji="1" lang="en-US" altLang="zh-CN" sz="3000" dirty="0">
              <a:latin typeface="Comic Sans MS" panose="030F0702030302020204" pitchFamily="66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24753" y="2533825"/>
            <a:ext cx="7862047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involving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 err="1">
                <a:latin typeface="Comic Sans MS" panose="030F0702030302020204" pitchFamily="66" charset="0"/>
              </a:rPr>
              <a:t>a</a:t>
            </a:r>
            <a:r>
              <a:rPr kumimoji="1" lang="en-US" altLang="zh-CN" sz="2500" baseline="-25000" dirty="0" err="1">
                <a:latin typeface="Comic Sans MS" panose="030F0702030302020204" pitchFamily="66" charset="0"/>
              </a:rPr>
              <a:t>j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: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#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of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numbers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&gt;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 err="1">
                <a:latin typeface="Comic Sans MS" panose="030F0702030302020204" pitchFamily="66" charset="0"/>
              </a:rPr>
              <a:t>a</a:t>
            </a:r>
            <a:r>
              <a:rPr kumimoji="1" lang="en-US" altLang="zh-CN" sz="2500" baseline="-25000" dirty="0" err="1">
                <a:latin typeface="Comic Sans MS" panose="030F0702030302020204" pitchFamily="66" charset="0"/>
              </a:rPr>
              <a:t>j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in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the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first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half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24753" y="3898368"/>
            <a:ext cx="7862047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method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1: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sort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the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first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half,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do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binary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search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425388" y="5262911"/>
            <a:ext cx="7862047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(n/2)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log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(n/2)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(n/2)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(log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n)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O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(n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log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n)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721224" y="5844917"/>
            <a:ext cx="54146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Sorting</a:t>
            </a:r>
            <a:endParaRPr kumimoji="1" lang="en-US" altLang="zh-CN" sz="20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105836" y="5844917"/>
            <a:ext cx="54146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Searching</a:t>
            </a:r>
            <a:endParaRPr kumimoji="1" lang="en-US" altLang="zh-CN" sz="20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22992"/>
            <a:ext cx="8229600" cy="6462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Method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1: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Sorting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+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Binary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Search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86002" y="2749452"/>
            <a:ext cx="150607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000" dirty="0">
                <a:latin typeface="Comic Sans MS" panose="030F0702030302020204" pitchFamily="66" charset="0"/>
              </a:rPr>
              <a:t>3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9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2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4</a:t>
            </a:r>
            <a:endParaRPr kumimoji="1" lang="en-US" altLang="zh-CN" sz="3000" dirty="0">
              <a:latin typeface="Comic Sans MS" panose="030F0702030302020204" pitchFamily="66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86835" y="2757962"/>
            <a:ext cx="177501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000" dirty="0">
                <a:latin typeface="Comic Sans MS" panose="030F0702030302020204" pitchFamily="66" charset="0"/>
              </a:rPr>
              <a:t>6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1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7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8</a:t>
            </a:r>
            <a:endParaRPr kumimoji="1" lang="en-US" altLang="zh-CN" sz="3000" dirty="0">
              <a:latin typeface="Comic Sans MS" panose="030F0702030302020204" pitchFamily="66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24753" y="1818244"/>
            <a:ext cx="7862047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involving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 err="1">
                <a:latin typeface="Comic Sans MS" panose="030F0702030302020204" pitchFamily="66" charset="0"/>
              </a:rPr>
              <a:t>a</a:t>
            </a:r>
            <a:r>
              <a:rPr kumimoji="1" lang="en-US" altLang="zh-CN" sz="2500" baseline="-25000" dirty="0" err="1">
                <a:latin typeface="Comic Sans MS" panose="030F0702030302020204" pitchFamily="66" charset="0"/>
              </a:rPr>
              <a:t>j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: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#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of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numbers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&gt;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 err="1">
                <a:latin typeface="Comic Sans MS" panose="030F0702030302020204" pitchFamily="66" charset="0"/>
              </a:rPr>
              <a:t>a</a:t>
            </a:r>
            <a:r>
              <a:rPr kumimoji="1" lang="en-US" altLang="zh-CN" sz="2500" baseline="-25000" dirty="0" err="1">
                <a:latin typeface="Comic Sans MS" panose="030F0702030302020204" pitchFamily="66" charset="0"/>
              </a:rPr>
              <a:t>j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in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the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first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half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622614" y="4734931"/>
            <a:ext cx="7862047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(n/2)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log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(n/2)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 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  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(n/2)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(log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n)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286002" y="3718269"/>
            <a:ext cx="201705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000" dirty="0">
                <a:solidFill>
                  <a:srgbClr val="FF0000"/>
                </a:solidFill>
                <a:latin typeface="Comic Sans MS" panose="030F0702030302020204" pitchFamily="66" charset="0"/>
              </a:rPr>
              <a:t>2</a:t>
            </a:r>
            <a:r>
              <a:rPr kumimoji="1" lang="zh-CN" altLang="en-US" sz="30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solidFill>
                  <a:srgbClr val="FF0000"/>
                </a:solidFill>
                <a:latin typeface="Comic Sans MS" panose="030F0702030302020204" pitchFamily="66" charset="0"/>
              </a:rPr>
              <a:t>3</a:t>
            </a:r>
            <a:r>
              <a:rPr kumimoji="1" lang="zh-CN" altLang="en-US" sz="30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solidFill>
                  <a:srgbClr val="FF0000"/>
                </a:solidFill>
                <a:latin typeface="Comic Sans MS" panose="030F0702030302020204" pitchFamily="66" charset="0"/>
              </a:rPr>
              <a:t>4</a:t>
            </a:r>
            <a:r>
              <a:rPr kumimoji="1" lang="zh-CN" altLang="en-US" sz="30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solidFill>
                  <a:srgbClr val="FF0000"/>
                </a:solidFill>
                <a:latin typeface="Comic Sans MS" panose="030F0702030302020204" pitchFamily="66" charset="0"/>
              </a:rPr>
              <a:t>9</a:t>
            </a:r>
            <a:endParaRPr kumimoji="1" lang="en-US" altLang="zh-CN" sz="30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567517" y="3648298"/>
            <a:ext cx="281043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000" dirty="0">
                <a:latin typeface="Comic Sans MS" panose="030F0702030302020204" pitchFamily="66" charset="0"/>
              </a:rPr>
              <a:t>search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6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1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7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8</a:t>
            </a:r>
            <a:endParaRPr kumimoji="1" lang="en-US" altLang="zh-CN" sz="3000" dirty="0">
              <a:latin typeface="Comic Sans MS" panose="030F0702030302020204" pitchFamily="66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59496" y="5656558"/>
            <a:ext cx="448712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Time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Complexity: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O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(n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log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n)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endParaRPr lang="zh-CN" altLang="en-US" sz="2500" dirty="0"/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4212</Words>
  <Application>WPS 演示</Application>
  <PresentationFormat>全屏显示(4:3)</PresentationFormat>
  <Paragraphs>375</Paragraphs>
  <Slides>31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1" baseType="lpstr">
      <vt:lpstr>Arial</vt:lpstr>
      <vt:lpstr>宋体</vt:lpstr>
      <vt:lpstr>Wingdings</vt:lpstr>
      <vt:lpstr>Arial</vt:lpstr>
      <vt:lpstr>Comic Sans MS</vt:lpstr>
      <vt:lpstr>Comic Sans MS</vt:lpstr>
      <vt:lpstr>微软雅黑</vt:lpstr>
      <vt:lpstr>Arial Unicode MS</vt:lpstr>
      <vt:lpstr>Calibri</vt:lpstr>
      <vt:lpstr>Office Theme</vt:lpstr>
      <vt:lpstr>PowerPoint 演示文稿</vt:lpstr>
      <vt:lpstr>Divide and Conquer</vt:lpstr>
      <vt:lpstr>Part I: Counting Inversions</vt:lpstr>
      <vt:lpstr>Counting Inversions</vt:lpstr>
      <vt:lpstr>The Naïve Solution</vt:lpstr>
      <vt:lpstr>Divide and Conquer</vt:lpstr>
      <vt:lpstr>Count ”Cross” Inversion Pairs?</vt:lpstr>
      <vt:lpstr>Count ”Cross” Inversion Pairs?</vt:lpstr>
      <vt:lpstr>Method 1: Sorting + Binary Search</vt:lpstr>
      <vt:lpstr>Method 2: Sorting + Merge</vt:lpstr>
      <vt:lpstr>The Improved Solution</vt:lpstr>
      <vt:lpstr>The Final Algorithm</vt:lpstr>
      <vt:lpstr>Part II:  Maximal Subarray   </vt:lpstr>
      <vt:lpstr>Maximal Subarray</vt:lpstr>
      <vt:lpstr>The Naïve Solution</vt:lpstr>
      <vt:lpstr>The Improved Solution</vt:lpstr>
      <vt:lpstr>Divide and Conquer</vt:lpstr>
      <vt:lpstr>Maximal Subarray Crossing the Middle Point</vt:lpstr>
      <vt:lpstr>Maximal Subarray Ending/Starting at n/2</vt:lpstr>
      <vt:lpstr>Time Complexity of Maximal Subarray</vt:lpstr>
      <vt:lpstr>Part III:  Finding Median</vt:lpstr>
      <vt:lpstr>Finding Median</vt:lpstr>
      <vt:lpstr>A General Problem</vt:lpstr>
      <vt:lpstr>The General Problem Enables Recursion</vt:lpstr>
      <vt:lpstr>Given A Pivot in the Middle</vt:lpstr>
      <vt:lpstr>Good Enough to Use A Pivot Almost  in the Middle</vt:lpstr>
      <vt:lpstr>Find A Pivot Almost in the Middle</vt:lpstr>
      <vt:lpstr>Find the Median of Medians</vt:lpstr>
      <vt:lpstr>Correctness</vt:lpstr>
      <vt:lpstr>Time Complexity</vt:lpstr>
      <vt:lpstr>Summary</vt:lpstr>
    </vt:vector>
  </TitlesOfParts>
  <Company>CUHK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Siyao Guo</dc:creator>
  <cp:lastModifiedBy>Nathan</cp:lastModifiedBy>
  <cp:revision>491</cp:revision>
  <cp:lastPrinted>2020-09-21T07:45:00Z</cp:lastPrinted>
  <dcterms:created xsi:type="dcterms:W3CDTF">2018-02-08T20:34:00Z</dcterms:created>
  <dcterms:modified xsi:type="dcterms:W3CDTF">2020-10-11T07:14:09Z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