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62" r:id="rId3"/>
    <p:sldId id="407" r:id="rId5"/>
    <p:sldId id="470" r:id="rId6"/>
    <p:sldId id="480" r:id="rId7"/>
    <p:sldId id="481" r:id="rId8"/>
    <p:sldId id="482" r:id="rId9"/>
    <p:sldId id="513" r:id="rId10"/>
    <p:sldId id="514" r:id="rId11"/>
    <p:sldId id="515" r:id="rId12"/>
    <p:sldId id="516" r:id="rId13"/>
    <p:sldId id="490" r:id="rId14"/>
    <p:sldId id="491" r:id="rId15"/>
    <p:sldId id="501" r:id="rId16"/>
    <p:sldId id="517" r:id="rId17"/>
    <p:sldId id="518" r:id="rId18"/>
    <p:sldId id="519" r:id="rId19"/>
    <p:sldId id="520" r:id="rId20"/>
    <p:sldId id="521" r:id="rId21"/>
    <p:sldId id="522" r:id="rId22"/>
    <p:sldId id="493" r:id="rId23"/>
    <p:sldId id="523" r:id="rId24"/>
    <p:sldId id="408" r:id="rId25"/>
    <p:sldId id="524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170"/>
    <p:restoredTop sz="94640" autoAdjust="0"/>
  </p:normalViewPr>
  <p:slideViewPr>
    <p:cSldViewPr snapToGrid="0" snapToObjects="1">
      <p:cViewPr varScale="1">
        <p:scale>
          <a:sx n="72" d="100"/>
          <a:sy n="72" d="100"/>
        </p:scale>
        <p:origin x="200" y="7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E6BC2-7761-974E-AD79-AE7DEA14831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BF4C3A-D8DA-DB4A-88B8-28689BF40B0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74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indent="0">
              <a:buNone/>
            </a:pPr>
            <a:endParaRPr lang="en-US" baseline="0" dirty="0"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84612" y="8865454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  <a:endParaRPr lang="x-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3434478" y="5913049"/>
            <a:ext cx="5876612" cy="55395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>
              <a:spcBef>
                <a:spcPts val="480"/>
              </a:spcBef>
              <a:buClr>
                <a:srgbClr val="3F3F3F"/>
              </a:buClr>
              <a:buSzPct val="25000"/>
            </a:pP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Fall 2020 @ NYU Shanghai</a:t>
            </a:r>
            <a:endParaRPr lang="en-US" altLang="zh-CN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8" name="Shape 85"/>
          <p:cNvSpPr txBox="1"/>
          <p:nvPr/>
        </p:nvSpPr>
        <p:spPr>
          <a:xfrm>
            <a:off x="-33418" y="310391"/>
            <a:ext cx="5346880" cy="5539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t" anchorCtr="0">
            <a:sp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80"/>
              </a:spcBef>
              <a:buClr>
                <a:srgbClr val="3F3F3F"/>
              </a:buClr>
              <a:buSzPct val="25000"/>
            </a:pPr>
            <a:r>
              <a:rPr lang="en-US" altLang="zh-CN" sz="3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CSCI-SHU 220: Algorithms</a:t>
            </a:r>
            <a:endParaRPr lang="en-US" altLang="zh-CN" sz="3000" dirty="0">
              <a:solidFill>
                <a:srgbClr val="558ED5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039714" y="2740469"/>
            <a:ext cx="6753284" cy="1218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558ED5"/>
                </a:solidFill>
                <a:latin typeface="Comic Sans MS" panose="030F0702030302020204"/>
              </a:rPr>
              <a:t>Divide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702030302020204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</a:rPr>
              <a:t>and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702030302020204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</a:rPr>
              <a:t>Conquer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702030302020204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</a:rPr>
              <a:t>II</a:t>
            </a:r>
            <a:endParaRPr lang="en-US" sz="4000" dirty="0">
              <a:solidFill>
                <a:srgbClr val="558ED5"/>
              </a:solidFill>
              <a:latin typeface="Comic Sans MS" panose="030F07020303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8900" advClick="0"/>
    </mc:Choice>
    <mc:Fallback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22992"/>
            <a:ext cx="82296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Strassen’s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Algorithm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21838" y="1522285"/>
            <a:ext cx="43389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A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11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A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12</a:t>
            </a:r>
            <a:endParaRPr kumimoji="1" lang="en-US" altLang="zh-CN" sz="3000" baseline="-25000" dirty="0">
              <a:latin typeface="Comic Sans MS" panose="030F0702030302020204" pitchFamily="66" charset="0"/>
            </a:endParaRPr>
          </a:p>
          <a:p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A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21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A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22</a:t>
            </a:r>
            <a:endParaRPr kumimoji="1" lang="en-US" altLang="zh-CN" sz="3000" baseline="-25000" dirty="0">
              <a:latin typeface="Comic Sans MS" panose="030F0702030302020204" pitchFamily="66" charset="0"/>
            </a:endParaRPr>
          </a:p>
          <a:p>
            <a:endParaRPr kumimoji="1" lang="en-US" altLang="zh-CN" sz="3000" dirty="0">
              <a:latin typeface="Comic Sans MS" panose="030F0702030302020204" pitchFamily="66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805082" y="1501650"/>
            <a:ext cx="43389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B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11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B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12</a:t>
            </a:r>
            <a:endParaRPr kumimoji="1" lang="en-US" altLang="zh-CN" sz="3000" baseline="-25000" dirty="0">
              <a:latin typeface="Comic Sans MS" panose="030F0702030302020204" pitchFamily="66" charset="0"/>
            </a:endParaRPr>
          </a:p>
          <a:p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B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21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B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22</a:t>
            </a:r>
            <a:endParaRPr kumimoji="1" lang="en-US" altLang="zh-CN" sz="3000" baseline="-25000" dirty="0">
              <a:latin typeface="Comic Sans MS" panose="030F0702030302020204" pitchFamily="66" charset="0"/>
            </a:endParaRPr>
          </a:p>
          <a:p>
            <a:endParaRPr kumimoji="1" lang="en-US" altLang="zh-CN" sz="3000" dirty="0">
              <a:latin typeface="Comic Sans MS" panose="030F0702030302020204" pitchFamily="66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08752" y="3471037"/>
            <a:ext cx="17139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P</a:t>
            </a:r>
            <a:r>
              <a:rPr kumimoji="1" lang="en-US" altLang="zh-CN" baseline="-25000" dirty="0">
                <a:latin typeface="Comic Sans MS" panose="030F0702030302020204" pitchFamily="66" charset="0"/>
              </a:rPr>
              <a:t>5</a:t>
            </a:r>
            <a:r>
              <a:rPr kumimoji="1" lang="en-US" altLang="zh-CN" dirty="0">
                <a:latin typeface="Comic Sans MS" panose="030F0702030302020204" pitchFamily="66" charset="0"/>
              </a:rPr>
              <a:t>+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P</a:t>
            </a:r>
            <a:r>
              <a:rPr kumimoji="1" lang="en-US" altLang="zh-CN" baseline="-25000" dirty="0">
                <a:latin typeface="Comic Sans MS" panose="030F0702030302020204" pitchFamily="66" charset="0"/>
              </a:rPr>
              <a:t>4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–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P</a:t>
            </a:r>
            <a:r>
              <a:rPr kumimoji="1" lang="en-US" altLang="zh-CN" baseline="-25000" dirty="0">
                <a:latin typeface="Comic Sans MS" panose="030F0702030302020204" pitchFamily="66" charset="0"/>
              </a:rPr>
              <a:t>2</a:t>
            </a:r>
            <a:r>
              <a:rPr kumimoji="1" lang="en-US" altLang="zh-CN" dirty="0">
                <a:latin typeface="Comic Sans MS" panose="030F0702030302020204" pitchFamily="66" charset="0"/>
              </a:rPr>
              <a:t>+P</a:t>
            </a:r>
            <a:r>
              <a:rPr kumimoji="1" lang="en-US" altLang="zh-CN" baseline="-25000" dirty="0">
                <a:latin typeface="Comic Sans MS" panose="030F0702030302020204" pitchFamily="66" charset="0"/>
              </a:rPr>
              <a:t>6</a:t>
            </a:r>
            <a:r>
              <a:rPr kumimoji="1" lang="zh-CN" altLang="en-US" baseline="-25000" dirty="0">
                <a:latin typeface="Comic Sans MS" panose="030F0702030302020204" pitchFamily="66" charset="0"/>
              </a:rPr>
              <a:t> 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514045" y="2984407"/>
            <a:ext cx="2603598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P</a:t>
            </a:r>
            <a:r>
              <a:rPr kumimoji="1" lang="en-US" altLang="zh-CN" baseline="-25000" dirty="0">
                <a:latin typeface="Comic Sans MS" panose="030F0702030302020204" pitchFamily="66" charset="0"/>
              </a:rPr>
              <a:t>1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=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A</a:t>
            </a:r>
            <a:r>
              <a:rPr kumimoji="1" lang="en-US" altLang="zh-CN" baseline="-25000" dirty="0">
                <a:latin typeface="Comic Sans MS" panose="030F0702030302020204" pitchFamily="66" charset="0"/>
              </a:rPr>
              <a:t>11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(B</a:t>
            </a:r>
            <a:r>
              <a:rPr kumimoji="1" lang="en-US" altLang="zh-CN" baseline="-25000" dirty="0">
                <a:latin typeface="Comic Sans MS" panose="030F0702030302020204" pitchFamily="66" charset="0"/>
              </a:rPr>
              <a:t>12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–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B</a:t>
            </a:r>
            <a:r>
              <a:rPr kumimoji="1" lang="en-US" altLang="zh-CN" baseline="-25000" dirty="0">
                <a:latin typeface="Comic Sans MS" panose="030F0702030302020204" pitchFamily="66" charset="0"/>
              </a:rPr>
              <a:t>22</a:t>
            </a:r>
            <a:r>
              <a:rPr kumimoji="1" lang="en-US" altLang="zh-CN" dirty="0">
                <a:latin typeface="Comic Sans MS" panose="030F0702030302020204" pitchFamily="66" charset="0"/>
              </a:rPr>
              <a:t>)</a:t>
            </a:r>
            <a:endParaRPr kumimoji="1" lang="en-US" altLang="zh-CN" dirty="0">
              <a:latin typeface="Comic Sans MS" panose="030F0702030302020204" pitchFamily="66" charset="0"/>
            </a:endParaRPr>
          </a:p>
          <a:p>
            <a:r>
              <a:rPr kumimoji="1" lang="en-US" altLang="zh-CN" dirty="0">
                <a:latin typeface="Comic Sans MS" panose="030F0702030302020204" pitchFamily="66" charset="0"/>
              </a:rPr>
              <a:t>P</a:t>
            </a:r>
            <a:r>
              <a:rPr kumimoji="1" lang="en-US" altLang="zh-CN" baseline="-25000" dirty="0">
                <a:latin typeface="Comic Sans MS" panose="030F0702030302020204" pitchFamily="66" charset="0"/>
              </a:rPr>
              <a:t>2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=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(A</a:t>
            </a:r>
            <a:r>
              <a:rPr kumimoji="1" lang="en-US" altLang="zh-CN" baseline="-25000" dirty="0">
                <a:latin typeface="Comic Sans MS" panose="030F0702030302020204" pitchFamily="66" charset="0"/>
              </a:rPr>
              <a:t>11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+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A</a:t>
            </a:r>
            <a:r>
              <a:rPr kumimoji="1" lang="en-US" altLang="zh-CN" baseline="-25000" dirty="0">
                <a:latin typeface="Comic Sans MS" panose="030F0702030302020204" pitchFamily="66" charset="0"/>
              </a:rPr>
              <a:t>12</a:t>
            </a:r>
            <a:r>
              <a:rPr kumimoji="1" lang="en-US" altLang="zh-CN" dirty="0">
                <a:latin typeface="Comic Sans MS" panose="030F0702030302020204" pitchFamily="66" charset="0"/>
              </a:rPr>
              <a:t>)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B</a:t>
            </a:r>
            <a:r>
              <a:rPr kumimoji="1" lang="en-US" altLang="zh-CN" baseline="-25000" dirty="0">
                <a:latin typeface="Comic Sans MS" panose="030F0702030302020204" pitchFamily="66" charset="0"/>
              </a:rPr>
              <a:t>22</a:t>
            </a:r>
            <a:endParaRPr kumimoji="1" lang="en-US" altLang="zh-CN" baseline="-25000" dirty="0">
              <a:latin typeface="Comic Sans MS" panose="030F0702030302020204" pitchFamily="66" charset="0"/>
            </a:endParaRPr>
          </a:p>
          <a:p>
            <a:r>
              <a:rPr kumimoji="1" lang="en-US" altLang="zh-CN" dirty="0">
                <a:latin typeface="Comic Sans MS" panose="030F0702030302020204" pitchFamily="66" charset="0"/>
              </a:rPr>
              <a:t>P</a:t>
            </a:r>
            <a:r>
              <a:rPr kumimoji="1" lang="en-US" altLang="zh-CN" baseline="-25000" dirty="0">
                <a:latin typeface="Comic Sans MS" panose="030F0702030302020204" pitchFamily="66" charset="0"/>
              </a:rPr>
              <a:t>3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=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(A</a:t>
            </a:r>
            <a:r>
              <a:rPr kumimoji="1" lang="en-US" altLang="zh-CN" baseline="-25000" dirty="0">
                <a:latin typeface="Comic Sans MS" panose="030F0702030302020204" pitchFamily="66" charset="0"/>
              </a:rPr>
              <a:t>21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+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A</a:t>
            </a:r>
            <a:r>
              <a:rPr kumimoji="1" lang="en-US" altLang="zh-CN" baseline="-25000" dirty="0">
                <a:latin typeface="Comic Sans MS" panose="030F0702030302020204" pitchFamily="66" charset="0"/>
              </a:rPr>
              <a:t>22</a:t>
            </a:r>
            <a:r>
              <a:rPr kumimoji="1" lang="en-US" altLang="zh-CN" dirty="0">
                <a:latin typeface="Comic Sans MS" panose="030F0702030302020204" pitchFamily="66" charset="0"/>
              </a:rPr>
              <a:t>)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B</a:t>
            </a:r>
            <a:r>
              <a:rPr kumimoji="1" lang="en-US" altLang="zh-CN" baseline="-25000" dirty="0">
                <a:latin typeface="Comic Sans MS" panose="030F0702030302020204" pitchFamily="66" charset="0"/>
              </a:rPr>
              <a:t>11</a:t>
            </a:r>
            <a:endParaRPr kumimoji="1" lang="en-US" altLang="zh-CN" baseline="-25000" dirty="0">
              <a:latin typeface="Comic Sans MS" panose="030F0702030302020204" pitchFamily="66" charset="0"/>
            </a:endParaRPr>
          </a:p>
          <a:p>
            <a:r>
              <a:rPr kumimoji="1" lang="en-US" altLang="zh-CN" dirty="0">
                <a:latin typeface="Comic Sans MS" panose="030F0702030302020204" pitchFamily="66" charset="0"/>
              </a:rPr>
              <a:t>P</a:t>
            </a:r>
            <a:r>
              <a:rPr kumimoji="1" lang="en-US" altLang="zh-CN" baseline="-25000" dirty="0">
                <a:latin typeface="Comic Sans MS" panose="030F0702030302020204" pitchFamily="66" charset="0"/>
              </a:rPr>
              <a:t>4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=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A</a:t>
            </a:r>
            <a:r>
              <a:rPr kumimoji="1" lang="en-US" altLang="zh-CN" baseline="-25000" dirty="0">
                <a:latin typeface="Comic Sans MS" panose="030F0702030302020204" pitchFamily="66" charset="0"/>
              </a:rPr>
              <a:t>22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(B</a:t>
            </a:r>
            <a:r>
              <a:rPr kumimoji="1" lang="en-US" altLang="zh-CN" baseline="-25000" dirty="0">
                <a:latin typeface="Comic Sans MS" panose="030F0702030302020204" pitchFamily="66" charset="0"/>
              </a:rPr>
              <a:t>21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–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B</a:t>
            </a:r>
            <a:r>
              <a:rPr kumimoji="1" lang="en-US" altLang="zh-CN" baseline="-25000" dirty="0">
                <a:latin typeface="Comic Sans MS" panose="030F0702030302020204" pitchFamily="66" charset="0"/>
              </a:rPr>
              <a:t>11</a:t>
            </a:r>
            <a:r>
              <a:rPr kumimoji="1" lang="en-US" altLang="zh-CN" dirty="0">
                <a:latin typeface="Comic Sans MS" panose="030F0702030302020204" pitchFamily="66" charset="0"/>
              </a:rPr>
              <a:t>)</a:t>
            </a:r>
            <a:endParaRPr kumimoji="1" lang="en-US" altLang="zh-CN" dirty="0">
              <a:latin typeface="Comic Sans MS" panose="030F0702030302020204" pitchFamily="66" charset="0"/>
            </a:endParaRPr>
          </a:p>
          <a:p>
            <a:r>
              <a:rPr kumimoji="1" lang="en-US" altLang="zh-CN" dirty="0">
                <a:latin typeface="Comic Sans MS" panose="030F0702030302020204" pitchFamily="66" charset="0"/>
              </a:rPr>
              <a:t>P</a:t>
            </a:r>
            <a:r>
              <a:rPr kumimoji="1" lang="en-US" altLang="zh-CN" baseline="-25000" dirty="0">
                <a:latin typeface="Comic Sans MS" panose="030F0702030302020204" pitchFamily="66" charset="0"/>
              </a:rPr>
              <a:t>5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=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(A</a:t>
            </a:r>
            <a:r>
              <a:rPr kumimoji="1" lang="en-US" altLang="zh-CN" baseline="-25000" dirty="0">
                <a:latin typeface="Comic Sans MS" panose="030F0702030302020204" pitchFamily="66" charset="0"/>
              </a:rPr>
              <a:t>11</a:t>
            </a:r>
            <a:r>
              <a:rPr kumimoji="1" lang="en-US" altLang="zh-CN" dirty="0">
                <a:latin typeface="Comic Sans MS" panose="030F0702030302020204" pitchFamily="66" charset="0"/>
              </a:rPr>
              <a:t>+A</a:t>
            </a:r>
            <a:r>
              <a:rPr kumimoji="1" lang="en-US" altLang="zh-CN" baseline="-25000" dirty="0">
                <a:latin typeface="Comic Sans MS" panose="030F0702030302020204" pitchFamily="66" charset="0"/>
              </a:rPr>
              <a:t>22</a:t>
            </a:r>
            <a:r>
              <a:rPr kumimoji="1" lang="en-US" altLang="zh-CN" dirty="0">
                <a:latin typeface="Comic Sans MS" panose="030F0702030302020204" pitchFamily="66" charset="0"/>
              </a:rPr>
              <a:t>)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(B</a:t>
            </a:r>
            <a:r>
              <a:rPr kumimoji="1" lang="en-US" altLang="zh-CN" baseline="-25000" dirty="0">
                <a:latin typeface="Comic Sans MS" panose="030F0702030302020204" pitchFamily="66" charset="0"/>
              </a:rPr>
              <a:t>11</a:t>
            </a:r>
            <a:r>
              <a:rPr kumimoji="1" lang="en-US" altLang="zh-CN" dirty="0">
                <a:latin typeface="Comic Sans MS" panose="030F0702030302020204" pitchFamily="66" charset="0"/>
              </a:rPr>
              <a:t>+B</a:t>
            </a:r>
            <a:r>
              <a:rPr kumimoji="1" lang="en-US" altLang="zh-CN" baseline="-25000" dirty="0">
                <a:latin typeface="Comic Sans MS" panose="030F0702030302020204" pitchFamily="66" charset="0"/>
              </a:rPr>
              <a:t>22</a:t>
            </a:r>
            <a:r>
              <a:rPr kumimoji="1" lang="en-US" altLang="zh-CN" dirty="0">
                <a:latin typeface="Comic Sans MS" panose="030F0702030302020204" pitchFamily="66" charset="0"/>
              </a:rPr>
              <a:t>)</a:t>
            </a:r>
            <a:endParaRPr kumimoji="1" lang="en-US" altLang="zh-CN" dirty="0">
              <a:latin typeface="Comic Sans MS" panose="030F0702030302020204" pitchFamily="66" charset="0"/>
            </a:endParaRPr>
          </a:p>
          <a:p>
            <a:r>
              <a:rPr kumimoji="1" lang="en-US" altLang="zh-CN" dirty="0">
                <a:latin typeface="Comic Sans MS" panose="030F0702030302020204" pitchFamily="66" charset="0"/>
              </a:rPr>
              <a:t>P</a:t>
            </a:r>
            <a:r>
              <a:rPr kumimoji="1" lang="en-US" altLang="zh-CN" baseline="-25000" dirty="0">
                <a:latin typeface="Comic Sans MS" panose="030F0702030302020204" pitchFamily="66" charset="0"/>
              </a:rPr>
              <a:t>6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=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(A</a:t>
            </a:r>
            <a:r>
              <a:rPr kumimoji="1" lang="en-US" altLang="zh-CN" baseline="-25000" dirty="0">
                <a:latin typeface="Comic Sans MS" panose="030F0702030302020204" pitchFamily="66" charset="0"/>
              </a:rPr>
              <a:t>12</a:t>
            </a:r>
            <a:r>
              <a:rPr kumimoji="1" lang="en-US" altLang="zh-CN" dirty="0">
                <a:latin typeface="Comic Sans MS" panose="030F0702030302020204" pitchFamily="66" charset="0"/>
              </a:rPr>
              <a:t>-A</a:t>
            </a:r>
            <a:r>
              <a:rPr kumimoji="1" lang="en-US" altLang="zh-CN" baseline="-25000" dirty="0">
                <a:latin typeface="Comic Sans MS" panose="030F0702030302020204" pitchFamily="66" charset="0"/>
              </a:rPr>
              <a:t>22</a:t>
            </a:r>
            <a:r>
              <a:rPr kumimoji="1" lang="en-US" altLang="zh-CN" dirty="0">
                <a:latin typeface="Comic Sans MS" panose="030F0702030302020204" pitchFamily="66" charset="0"/>
              </a:rPr>
              <a:t>)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(B</a:t>
            </a:r>
            <a:r>
              <a:rPr kumimoji="1" lang="en-US" altLang="zh-CN" baseline="-25000" dirty="0">
                <a:latin typeface="Comic Sans MS" panose="030F0702030302020204" pitchFamily="66" charset="0"/>
              </a:rPr>
              <a:t>21</a:t>
            </a:r>
            <a:r>
              <a:rPr kumimoji="1" lang="en-US" altLang="zh-CN" dirty="0">
                <a:latin typeface="Comic Sans MS" panose="030F0702030302020204" pitchFamily="66" charset="0"/>
              </a:rPr>
              <a:t>+B</a:t>
            </a:r>
            <a:r>
              <a:rPr kumimoji="1" lang="en-US" altLang="zh-CN" baseline="-25000" dirty="0">
                <a:latin typeface="Comic Sans MS" panose="030F0702030302020204" pitchFamily="66" charset="0"/>
              </a:rPr>
              <a:t>22</a:t>
            </a:r>
            <a:r>
              <a:rPr kumimoji="1" lang="en-US" altLang="zh-CN" dirty="0">
                <a:latin typeface="Comic Sans MS" panose="030F0702030302020204" pitchFamily="66" charset="0"/>
              </a:rPr>
              <a:t>)</a:t>
            </a:r>
            <a:endParaRPr kumimoji="1" lang="en-US" altLang="zh-CN" dirty="0">
              <a:latin typeface="Comic Sans MS" panose="030F0702030302020204" pitchFamily="66" charset="0"/>
            </a:endParaRPr>
          </a:p>
          <a:p>
            <a:r>
              <a:rPr kumimoji="1" lang="en-US" altLang="zh-CN" dirty="0">
                <a:latin typeface="Comic Sans MS" panose="030F0702030302020204" pitchFamily="66" charset="0"/>
              </a:rPr>
              <a:t>P</a:t>
            </a:r>
            <a:r>
              <a:rPr kumimoji="1" lang="en-US" altLang="zh-CN" baseline="-25000" dirty="0">
                <a:latin typeface="Comic Sans MS" panose="030F0702030302020204" pitchFamily="66" charset="0"/>
              </a:rPr>
              <a:t>7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=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(A</a:t>
            </a:r>
            <a:r>
              <a:rPr kumimoji="1" lang="en-US" altLang="zh-CN" baseline="-25000" dirty="0">
                <a:latin typeface="Comic Sans MS" panose="030F0702030302020204" pitchFamily="66" charset="0"/>
              </a:rPr>
              <a:t>11</a:t>
            </a:r>
            <a:r>
              <a:rPr kumimoji="1" lang="en-US" altLang="zh-CN" dirty="0">
                <a:latin typeface="Comic Sans MS" panose="030F0702030302020204" pitchFamily="66" charset="0"/>
              </a:rPr>
              <a:t>-A</a:t>
            </a:r>
            <a:r>
              <a:rPr kumimoji="1" lang="en-US" altLang="zh-CN" baseline="-25000" dirty="0">
                <a:latin typeface="Comic Sans MS" panose="030F0702030302020204" pitchFamily="66" charset="0"/>
              </a:rPr>
              <a:t>22</a:t>
            </a:r>
            <a:r>
              <a:rPr kumimoji="1" lang="en-US" altLang="zh-CN" dirty="0">
                <a:latin typeface="Comic Sans MS" panose="030F0702030302020204" pitchFamily="66" charset="0"/>
              </a:rPr>
              <a:t>)(B</a:t>
            </a:r>
            <a:r>
              <a:rPr kumimoji="1" lang="en-US" altLang="zh-CN" baseline="-25000" dirty="0">
                <a:latin typeface="Comic Sans MS" panose="030F0702030302020204" pitchFamily="66" charset="0"/>
              </a:rPr>
              <a:t>11</a:t>
            </a:r>
            <a:r>
              <a:rPr kumimoji="1" lang="en-US" altLang="zh-CN" dirty="0">
                <a:latin typeface="Comic Sans MS" panose="030F0702030302020204" pitchFamily="66" charset="0"/>
              </a:rPr>
              <a:t>+B</a:t>
            </a:r>
            <a:r>
              <a:rPr kumimoji="1" lang="en-US" altLang="zh-CN" baseline="-25000" dirty="0">
                <a:latin typeface="Comic Sans MS" panose="030F0702030302020204" pitchFamily="66" charset="0"/>
              </a:rPr>
              <a:t>12</a:t>
            </a:r>
            <a:r>
              <a:rPr kumimoji="1" lang="en-US" altLang="zh-CN" dirty="0">
                <a:latin typeface="Comic Sans MS" panose="030F0702030302020204" pitchFamily="66" charset="0"/>
              </a:rPr>
              <a:t>)</a:t>
            </a:r>
            <a:endParaRPr kumimoji="1"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322051" y="5204993"/>
            <a:ext cx="70019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T(n)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7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T(n/2)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O(n</a:t>
            </a:r>
            <a:r>
              <a:rPr kumimoji="1" lang="en-US" altLang="zh-CN" sz="3000" baseline="30000" dirty="0">
                <a:latin typeface="Comic Sans MS" panose="030F0702030302020204" pitchFamily="66" charset="0"/>
              </a:rPr>
              <a:t>2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)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O(n</a:t>
            </a:r>
            <a:r>
              <a:rPr kumimoji="1" lang="en-US" altLang="zh-CN" sz="3000" baseline="30000" dirty="0">
                <a:latin typeface="Comic Sans MS" panose="030F0702030302020204" pitchFamily="66" charset="0"/>
              </a:rPr>
              <a:t>log_2</a:t>
            </a:r>
            <a:r>
              <a:rPr kumimoji="1" lang="zh-CN" altLang="en-US" sz="3000" baseline="30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baseline="30000" dirty="0">
                <a:latin typeface="Comic Sans MS" panose="030F0702030302020204" pitchFamily="66" charset="0"/>
              </a:rPr>
              <a:t>7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)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</a:t>
            </a:r>
            <a:endParaRPr kumimoji="1" lang="en-US" altLang="zh-CN" sz="3000" dirty="0">
              <a:latin typeface="Comic Sans MS" panose="030F0702030302020204" pitchFamily="66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29904" y="3453313"/>
            <a:ext cx="7681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P</a:t>
            </a:r>
            <a:r>
              <a:rPr kumimoji="1" lang="en-US" altLang="zh-CN" baseline="-25000" dirty="0">
                <a:latin typeface="Comic Sans MS" panose="030F0702030302020204" pitchFamily="66" charset="0"/>
              </a:rPr>
              <a:t>1</a:t>
            </a:r>
            <a:r>
              <a:rPr kumimoji="1" lang="en-US" altLang="zh-CN" dirty="0">
                <a:latin typeface="Comic Sans MS" panose="030F0702030302020204" pitchFamily="66" charset="0"/>
              </a:rPr>
              <a:t>+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P</a:t>
            </a:r>
            <a:r>
              <a:rPr kumimoji="1" lang="en-US" altLang="zh-CN" baseline="-25000" dirty="0">
                <a:latin typeface="Comic Sans MS" panose="030F0702030302020204" pitchFamily="66" charset="0"/>
              </a:rPr>
              <a:t>2</a:t>
            </a:r>
            <a:endParaRPr lang="zh-CN" altLang="en-US" baseline="-25000" dirty="0"/>
          </a:p>
          <a:p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068813" y="4016326"/>
            <a:ext cx="7938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P</a:t>
            </a:r>
            <a:r>
              <a:rPr kumimoji="1" lang="en-US" altLang="zh-CN" baseline="-25000" dirty="0">
                <a:latin typeface="Comic Sans MS" panose="030F0702030302020204" pitchFamily="66" charset="0"/>
              </a:rPr>
              <a:t>3</a:t>
            </a:r>
            <a:r>
              <a:rPr kumimoji="1" lang="en-US" altLang="zh-CN" dirty="0">
                <a:latin typeface="Comic Sans MS" panose="030F0702030302020204" pitchFamily="66" charset="0"/>
              </a:rPr>
              <a:t>+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P</a:t>
            </a:r>
            <a:r>
              <a:rPr kumimoji="1" lang="en-US" altLang="zh-CN" baseline="-25000" dirty="0">
                <a:latin typeface="Comic Sans MS" panose="030F0702030302020204" pitchFamily="66" charset="0"/>
              </a:rPr>
              <a:t>4</a:t>
            </a:r>
            <a:endParaRPr lang="zh-CN" altLang="en-US" baseline="-25000" dirty="0"/>
          </a:p>
          <a:p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249269" y="4000070"/>
            <a:ext cx="16033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P</a:t>
            </a:r>
            <a:r>
              <a:rPr kumimoji="1" lang="en-US" altLang="zh-CN" baseline="-25000" dirty="0">
                <a:latin typeface="Comic Sans MS" panose="030F0702030302020204" pitchFamily="66" charset="0"/>
              </a:rPr>
              <a:t>1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+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P</a:t>
            </a:r>
            <a:r>
              <a:rPr kumimoji="1" lang="en-US" altLang="zh-CN" baseline="-25000" dirty="0">
                <a:latin typeface="Comic Sans MS" panose="030F0702030302020204" pitchFamily="66" charset="0"/>
              </a:rPr>
              <a:t>5</a:t>
            </a:r>
            <a:r>
              <a:rPr kumimoji="1" lang="en-US" altLang="zh-CN" dirty="0">
                <a:latin typeface="Comic Sans MS" panose="030F0702030302020204" pitchFamily="66" charset="0"/>
              </a:rPr>
              <a:t>-P</a:t>
            </a:r>
            <a:r>
              <a:rPr kumimoji="1" lang="en-US" altLang="zh-CN" baseline="-25000" dirty="0">
                <a:latin typeface="Comic Sans MS" panose="030F0702030302020204" pitchFamily="66" charset="0"/>
              </a:rPr>
              <a:t>2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–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P</a:t>
            </a:r>
            <a:r>
              <a:rPr kumimoji="1" lang="en-US" altLang="zh-CN" baseline="-25000" dirty="0">
                <a:latin typeface="Comic Sans MS" panose="030F0702030302020204" pitchFamily="66" charset="0"/>
              </a:rPr>
              <a:t>7</a:t>
            </a:r>
            <a:endParaRPr lang="zh-CN" altLang="en-US" baseline="-25000" dirty="0"/>
          </a:p>
          <a:p>
            <a:endParaRPr lang="zh-CN" altLang="en-US" dirty="0"/>
          </a:p>
        </p:txBody>
      </p:sp>
      <p:sp>
        <p:nvSpPr>
          <p:cNvPr id="22" name="双中括号 21"/>
          <p:cNvSpPr/>
          <p:nvPr/>
        </p:nvSpPr>
        <p:spPr>
          <a:xfrm>
            <a:off x="1492324" y="1448208"/>
            <a:ext cx="2413784" cy="1315329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双中括号 22"/>
          <p:cNvSpPr/>
          <p:nvPr/>
        </p:nvSpPr>
        <p:spPr>
          <a:xfrm>
            <a:off x="4375568" y="1385711"/>
            <a:ext cx="2413784" cy="1315329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双中括号 24"/>
          <p:cNvSpPr/>
          <p:nvPr/>
        </p:nvSpPr>
        <p:spPr>
          <a:xfrm>
            <a:off x="1366025" y="3331072"/>
            <a:ext cx="4709278" cy="1315329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0" grpId="0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958" y="2819681"/>
            <a:ext cx="7630821" cy="121863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558ED5"/>
                </a:solidFill>
                <a:latin typeface="Comic Sans MS" panose="030F0702030302020204" pitchFamily="66" charset="0"/>
              </a:rPr>
              <a:t>Part </a:t>
            </a:r>
            <a:r>
              <a:rPr lang="en-US" altLang="zh-CN" dirty="0">
                <a:solidFill>
                  <a:srgbClr val="558ED5"/>
                </a:solidFill>
                <a:latin typeface="Comic Sans MS" panose="030F0702030302020204" pitchFamily="66" charset="0"/>
              </a:rPr>
              <a:t>II:</a:t>
            </a:r>
            <a:r>
              <a:rPr lang="zh-CN" altLang="en-US" dirty="0">
                <a:solidFill>
                  <a:srgbClr val="558ED5"/>
                </a:solidFill>
                <a:latin typeface="Comic Sans MS" panose="030F0702030302020204" pitchFamily="66" charset="0"/>
              </a:rPr>
              <a:t>   </a:t>
            </a:r>
            <a:r>
              <a:rPr lang="en-US" altLang="zh-CN" dirty="0">
                <a:solidFill>
                  <a:srgbClr val="558ED5"/>
                </a:solidFill>
                <a:latin typeface="Comic Sans MS" panose="030F0702030302020204" pitchFamily="66" charset="0"/>
              </a:rPr>
              <a:t>Closest</a:t>
            </a:r>
            <a:r>
              <a:rPr lang="zh-CN" altLang="en-US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solidFill>
                  <a:srgbClr val="558ED5"/>
                </a:solidFill>
                <a:latin typeface="Comic Sans MS" panose="030F0702030302020204" pitchFamily="66" charset="0"/>
              </a:rPr>
              <a:t>Pair</a:t>
            </a:r>
            <a:endParaRPr lang="en-US" dirty="0">
              <a:solidFill>
                <a:srgbClr val="558ED5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22992"/>
            <a:ext cx="82296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600" dirty="0">
                <a:solidFill>
                  <a:srgbClr val="558ED5"/>
                </a:solidFill>
                <a:latin typeface="Comic Sans MS" panose="030F0702030302020204" pitchFamily="66" charset="0"/>
              </a:rPr>
              <a:t>Closest</a:t>
            </a:r>
            <a:r>
              <a:rPr lang="zh-CN" altLang="en-US" sz="36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600" dirty="0">
                <a:solidFill>
                  <a:srgbClr val="558ED5"/>
                </a:solidFill>
                <a:latin typeface="Comic Sans MS" panose="030F0702030302020204" pitchFamily="66" charset="0"/>
              </a:rPr>
              <a:t>Pair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ele attr="{83A50D39-E50B-1E4F-A3A1-30C056ECB6E5}"/>
                  </a:ext>
                </a:extLst>
              </p:cNvPr>
              <p:cNvSpPr/>
              <p:nvPr/>
            </p:nvSpPr>
            <p:spPr>
              <a:xfrm>
                <a:off x="744071" y="1777088"/>
                <a:ext cx="7942729" cy="28784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3000" dirty="0">
                    <a:latin typeface="Comic Sans MS" panose="030F0902030302020204" pitchFamily="66" charset="0"/>
                  </a:rPr>
                  <a:t>Input:</a:t>
                </a:r>
                <a:r>
                  <a:rPr kumimoji="1" lang="zh-CN" altLang="en-US" sz="3000" dirty="0">
                    <a:latin typeface="Comic Sans MS" panose="030F0902030302020204" pitchFamily="66" charset="0"/>
                  </a:rPr>
                  <a:t>   </a:t>
                </a:r>
                <a:r>
                  <a:rPr kumimoji="1" lang="en-US" altLang="zh-CN" sz="3000" dirty="0">
                    <a:latin typeface="Comic Sans MS" panose="030F0902030302020204" pitchFamily="66" charset="0"/>
                  </a:rPr>
                  <a:t>n</a:t>
                </a:r>
                <a:r>
                  <a:rPr kumimoji="1" lang="zh-CN" altLang="en-US" sz="30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3000" dirty="0">
                    <a:latin typeface="Comic Sans MS" panose="030F0902030302020204" pitchFamily="66" charset="0"/>
                  </a:rPr>
                  <a:t>points</a:t>
                </a:r>
                <a:r>
                  <a:rPr kumimoji="1" lang="zh-CN" altLang="en-US" sz="30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3000" dirty="0">
                    <a:latin typeface="Comic Sans MS" panose="030F0902030302020204" pitchFamily="66" charset="0"/>
                  </a:rPr>
                  <a:t>(x</a:t>
                </a:r>
                <a:r>
                  <a:rPr kumimoji="1" lang="en-US" altLang="zh-CN" sz="3000" baseline="-25000" dirty="0">
                    <a:latin typeface="Comic Sans MS" panose="030F0902030302020204" pitchFamily="66" charset="0"/>
                  </a:rPr>
                  <a:t>1</a:t>
                </a:r>
                <a:r>
                  <a:rPr kumimoji="1" lang="en-US" altLang="zh-CN" sz="3000" dirty="0">
                    <a:latin typeface="Comic Sans MS" panose="030F0902030302020204" pitchFamily="66" charset="0"/>
                  </a:rPr>
                  <a:t>,y</a:t>
                </a:r>
                <a:r>
                  <a:rPr kumimoji="1" lang="en-US" altLang="zh-CN" sz="3000" baseline="-25000" dirty="0">
                    <a:latin typeface="Comic Sans MS" panose="030F0902030302020204" pitchFamily="66" charset="0"/>
                  </a:rPr>
                  <a:t>1</a:t>
                </a:r>
                <a:r>
                  <a:rPr kumimoji="1" lang="en-US" altLang="zh-CN" sz="3000" dirty="0">
                    <a:latin typeface="Comic Sans MS" panose="030F0902030302020204" pitchFamily="66" charset="0"/>
                  </a:rPr>
                  <a:t>)</a:t>
                </a:r>
                <a:r>
                  <a:rPr kumimoji="1" lang="zh-CN" altLang="en-US" sz="30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3000" dirty="0">
                    <a:latin typeface="Comic Sans MS" panose="030F0902030302020204" pitchFamily="66" charset="0"/>
                  </a:rPr>
                  <a:t>…</a:t>
                </a:r>
                <a:r>
                  <a:rPr kumimoji="1" lang="zh-CN" altLang="en-US" sz="30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3000" dirty="0">
                    <a:latin typeface="Comic Sans MS" panose="030F0902030302020204" pitchFamily="66" charset="0"/>
                  </a:rPr>
                  <a:t>(</a:t>
                </a:r>
                <a:r>
                  <a:rPr kumimoji="1" lang="en-US" altLang="zh-CN" sz="3000" dirty="0" err="1">
                    <a:latin typeface="Comic Sans MS" panose="030F0902030302020204" pitchFamily="66" charset="0"/>
                  </a:rPr>
                  <a:t>x</a:t>
                </a:r>
                <a:r>
                  <a:rPr kumimoji="1" lang="en-US" altLang="zh-CN" sz="3000" baseline="-25000" dirty="0" err="1">
                    <a:latin typeface="Comic Sans MS" panose="030F0902030302020204" pitchFamily="66" charset="0"/>
                  </a:rPr>
                  <a:t>n</a:t>
                </a:r>
                <a:r>
                  <a:rPr kumimoji="1" lang="en-US" altLang="zh-CN" sz="3000" dirty="0" err="1">
                    <a:latin typeface="Comic Sans MS" panose="030F0902030302020204" pitchFamily="66" charset="0"/>
                  </a:rPr>
                  <a:t>,y</a:t>
                </a:r>
                <a:r>
                  <a:rPr kumimoji="1" lang="en-US" altLang="zh-CN" sz="3000" baseline="-25000" dirty="0" err="1">
                    <a:latin typeface="Comic Sans MS" panose="030F0902030302020204" pitchFamily="66" charset="0"/>
                  </a:rPr>
                  <a:t>n</a:t>
                </a:r>
                <a:r>
                  <a:rPr kumimoji="1" lang="en-US" altLang="zh-CN" sz="3000" dirty="0">
                    <a:latin typeface="Comic Sans MS" panose="030F0902030302020204" pitchFamily="66" charset="0"/>
                  </a:rPr>
                  <a:t>)</a:t>
                </a:r>
                <a:endParaRPr kumimoji="1" lang="en-US" altLang="zh-CN" sz="3000" baseline="-25000" dirty="0">
                  <a:latin typeface="Comic Sans MS" panose="030F0902030302020204" pitchFamily="66" charset="0"/>
                </a:endParaRPr>
              </a:p>
              <a:p>
                <a:endParaRPr kumimoji="1" lang="en-US" altLang="zh-CN" sz="3000" dirty="0">
                  <a:latin typeface="Comic Sans MS" panose="030F0902030302020204" pitchFamily="66" charset="0"/>
                </a:endParaRPr>
              </a:p>
              <a:p>
                <a:r>
                  <a:rPr kumimoji="1" lang="en-US" altLang="zh-CN" sz="3000" dirty="0">
                    <a:latin typeface="Comic Sans MS" panose="030F0902030302020204" pitchFamily="66" charset="0"/>
                  </a:rPr>
                  <a:t>Output:</a:t>
                </a:r>
                <a:r>
                  <a:rPr kumimoji="1" lang="zh-CN" altLang="en-US" sz="3000" dirty="0">
                    <a:latin typeface="Comic Sans MS" panose="030F0902030302020204" pitchFamily="66" charset="0"/>
                  </a:rPr>
                  <a:t>  </a:t>
                </a:r>
                <a:r>
                  <a:rPr kumimoji="1" lang="en-US" altLang="zh-CN" sz="3000" dirty="0" err="1">
                    <a:latin typeface="Comic Sans MS" panose="030F0902030302020204" pitchFamily="66" charset="0"/>
                  </a:rPr>
                  <a:t>i</a:t>
                </a:r>
                <a:r>
                  <a:rPr kumimoji="1" lang="en-US" altLang="zh-CN" sz="3000" dirty="0">
                    <a:latin typeface="Comic Sans MS" panose="030F0902030302020204" pitchFamily="66" charset="0"/>
                  </a:rPr>
                  <a:t>,</a:t>
                </a:r>
                <a:r>
                  <a:rPr kumimoji="1" lang="zh-CN" altLang="en-US" sz="30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3000" dirty="0">
                    <a:latin typeface="Comic Sans MS" panose="030F0902030302020204" pitchFamily="66" charset="0"/>
                  </a:rPr>
                  <a:t>j</a:t>
                </a:r>
                <a:r>
                  <a:rPr kumimoji="1" lang="zh-CN" altLang="en-US" sz="30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3000" dirty="0">
                    <a:latin typeface="Comic Sans MS" panose="030F0902030302020204" pitchFamily="66" charset="0"/>
                  </a:rPr>
                  <a:t>that</a:t>
                </a:r>
                <a:r>
                  <a:rPr kumimoji="1" lang="zh-CN" altLang="en-US" sz="30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3000" dirty="0">
                    <a:latin typeface="Comic Sans MS" panose="030F0902030302020204" pitchFamily="66" charset="0"/>
                  </a:rPr>
                  <a:t>minimizes</a:t>
                </a:r>
                <a:r>
                  <a:rPr kumimoji="1" lang="zh-CN" altLang="en-US" sz="3000" dirty="0">
                    <a:latin typeface="Comic Sans MS" panose="030F0902030302020204" pitchFamily="66" charset="0"/>
                  </a:rPr>
                  <a:t> </a:t>
                </a:r>
                <a:endParaRPr kumimoji="1" lang="en-US" altLang="zh-CN" sz="30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sz="30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1" lang="zh-CN" altLang="en-US" sz="3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kumimoji="1" lang="en-US" altLang="zh-CN" sz="3000" dirty="0">
                              <a:latin typeface="Comic Sans MS" panose="030F0902030302020204" pitchFamily="66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kumimoji="1" lang="en-US" altLang="zh-CN" sz="3000" dirty="0">
                              <a:latin typeface="Comic Sans MS" panose="030F0902030302020204" pitchFamily="66" charset="0"/>
                            </a:rPr>
                            <m:t>xi</m:t>
                          </m:r>
                          <m:r>
                            <m:rPr>
                              <m:nor/>
                            </m:rPr>
                            <a:rPr kumimoji="1" lang="en-US" altLang="zh-CN" sz="3000" dirty="0">
                              <a:latin typeface="Comic Sans MS" panose="030F0902030302020204" pitchFamily="66" charset="0"/>
                            </a:rPr>
                            <m:t>-</m:t>
                          </m:r>
                          <m:r>
                            <m:rPr>
                              <m:nor/>
                            </m:rPr>
                            <a:rPr kumimoji="1" lang="en-US" altLang="zh-CN" sz="3000" dirty="0">
                              <a:latin typeface="Comic Sans MS" panose="030F0902030302020204" pitchFamily="66" charset="0"/>
                            </a:rPr>
                            <m:t>xj</m:t>
                          </m:r>
                          <m:r>
                            <m:rPr>
                              <m:nor/>
                            </m:rPr>
                            <a:rPr kumimoji="1" lang="en-US" altLang="zh-CN" sz="3000" dirty="0">
                              <a:latin typeface="Comic Sans MS" panose="030F0902030302020204" pitchFamily="66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kumimoji="1" lang="en-US" altLang="zh-CN" sz="3000" baseline="30000" dirty="0">
                              <a:latin typeface="Comic Sans MS" panose="030F0902030302020204" pitchFamily="66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kumimoji="1" lang="zh-CN" altLang="en-US" sz="3000" dirty="0">
                              <a:latin typeface="Comic Sans MS" panose="030F0902030302020204" pitchFamily="66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zh-CN" sz="3000" dirty="0">
                              <a:latin typeface="Comic Sans MS" panose="030F0902030302020204" pitchFamily="66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kumimoji="1" lang="zh-CN" altLang="en-US" sz="3000" dirty="0">
                              <a:latin typeface="Comic Sans MS" panose="030F0902030302020204" pitchFamily="66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zh-CN" sz="3000" dirty="0">
                              <a:latin typeface="Comic Sans MS" panose="030F0902030302020204" pitchFamily="66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kumimoji="1" lang="en-US" altLang="zh-CN" sz="3000" dirty="0">
                              <a:latin typeface="Comic Sans MS" panose="030F0902030302020204" pitchFamily="66" charset="0"/>
                            </a:rPr>
                            <m:t>yi</m:t>
                          </m:r>
                          <m:r>
                            <m:rPr>
                              <m:nor/>
                            </m:rPr>
                            <a:rPr kumimoji="1" lang="en-US" altLang="zh-CN" sz="3000" dirty="0">
                              <a:latin typeface="Comic Sans MS" panose="030F0902030302020204" pitchFamily="66" charset="0"/>
                            </a:rPr>
                            <m:t>-</m:t>
                          </m:r>
                          <m:r>
                            <m:rPr>
                              <m:nor/>
                            </m:rPr>
                            <a:rPr kumimoji="1" lang="en-US" altLang="zh-CN" sz="3000" dirty="0">
                              <a:latin typeface="Comic Sans MS" panose="030F0902030302020204" pitchFamily="66" charset="0"/>
                            </a:rPr>
                            <m:t>yj</m:t>
                          </m:r>
                          <m:r>
                            <m:rPr>
                              <m:nor/>
                            </m:rPr>
                            <a:rPr kumimoji="1" lang="en-US" altLang="zh-CN" sz="3000" dirty="0">
                              <a:latin typeface="Comic Sans MS" panose="030F0902030302020204" pitchFamily="66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kumimoji="1" lang="en-US" altLang="zh-CN" sz="3000" baseline="30000" dirty="0">
                              <a:latin typeface="Comic Sans MS" panose="030F0902030302020204" pitchFamily="66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kumimoji="1" lang="zh-CN" altLang="en-US" sz="3000" baseline="30000" dirty="0">
                  <a:latin typeface="Comic Sans MS" panose="030F0902030302020204" pitchFamily="66" charset="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71" y="1777088"/>
                <a:ext cx="7942729" cy="2878480"/>
              </a:xfrm>
              <a:prstGeom prst="rect">
                <a:avLst/>
              </a:prstGeom>
              <a:blipFill rotWithShape="1">
                <a:blip r:embed="rId1"/>
                <a:stretch>
                  <a:fillRect l="-1757" t="-2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744071" y="5263374"/>
            <a:ext cx="499527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The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Naïve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Solution: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O(n</a:t>
            </a:r>
            <a:r>
              <a:rPr kumimoji="1" lang="en-US" altLang="zh-CN" sz="3000" baseline="30000" dirty="0">
                <a:latin typeface="Comic Sans MS" panose="030F0702030302020204" pitchFamily="66" charset="0"/>
              </a:rPr>
              <a:t>2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)</a:t>
            </a:r>
            <a:endParaRPr kumimoji="1" lang="en-US" altLang="zh-CN" sz="3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22992"/>
            <a:ext cx="82296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Divide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7314" y="1772653"/>
            <a:ext cx="7632700" cy="28956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356811" y="5986195"/>
            <a:ext cx="6788294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baseline="-25000" dirty="0">
                <a:latin typeface="Comic Sans MS" panose="030F0702030302020204" pitchFamily="66" charset="0"/>
              </a:rPr>
              <a:t>(for</a:t>
            </a:r>
            <a:r>
              <a:rPr kumimoji="1" lang="zh-CN" altLang="en-US" sz="25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simplicity,</a:t>
            </a:r>
            <a:r>
              <a:rPr kumimoji="1" lang="zh-CN" altLang="en-US" sz="2500" baseline="-25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we</a:t>
            </a:r>
            <a:r>
              <a:rPr kumimoji="1" lang="zh-CN" altLang="en-US" sz="25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assume</a:t>
            </a:r>
            <a:r>
              <a:rPr kumimoji="1" lang="zh-CN" altLang="en-US" sz="25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every</a:t>
            </a:r>
            <a:r>
              <a:rPr kumimoji="1" lang="zh-CN" altLang="en-US" sz="25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point</a:t>
            </a:r>
            <a:r>
              <a:rPr kumimoji="1" lang="zh-CN" altLang="en-US" sz="25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has</a:t>
            </a:r>
            <a:r>
              <a:rPr kumimoji="1" lang="zh-CN" altLang="en-US" sz="25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a</a:t>
            </a:r>
            <a:r>
              <a:rPr kumimoji="1" lang="zh-CN" altLang="en-US" sz="25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distinct</a:t>
            </a:r>
            <a:r>
              <a:rPr kumimoji="1" lang="zh-CN" altLang="en-US" sz="25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x-value)</a:t>
            </a:r>
            <a:endParaRPr kumimoji="1" lang="en-US" altLang="zh-CN" sz="2500" baseline="-25000" dirty="0"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>
          <a:xfrm rot="16200000">
            <a:off x="1167301" y="2943453"/>
            <a:ext cx="2993917" cy="55399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79812" y="1946633"/>
            <a:ext cx="553999" cy="35043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230831" y="1919801"/>
            <a:ext cx="553999" cy="35043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467213" y="5390209"/>
            <a:ext cx="608123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Find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Line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L: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median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based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on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x-values</a:t>
            </a:r>
            <a:endParaRPr kumimoji="1" lang="en-US" altLang="zh-CN" sz="2500" baseline="-25000" dirty="0">
              <a:latin typeface="Comic Sans MS" panose="030F0702030302020204" pitchFamily="66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26766" y="4668253"/>
            <a:ext cx="3843359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baseline="-25000" dirty="0">
                <a:latin typeface="Comic Sans MS" panose="030F0702030302020204" pitchFamily="66" charset="0"/>
              </a:rPr>
              <a:t>|Q|</a:t>
            </a:r>
            <a:r>
              <a:rPr kumimoji="1" lang="zh-CN" altLang="en-US" sz="25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|R|=n/2</a:t>
            </a:r>
            <a:endParaRPr kumimoji="1" lang="en-US" altLang="zh-CN" sz="2500" baseline="-25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 animBg="1"/>
      <p:bldP spid="17" grpId="0" animBg="1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22992"/>
            <a:ext cx="82296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Conquer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and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Combine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7200" y="1814703"/>
            <a:ext cx="851835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Conquer: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(recursively)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find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closest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pairs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within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Q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and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R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7200" y="2730827"/>
            <a:ext cx="782052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Combine: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closest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pairs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within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Q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and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R,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  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zh-CN" altLang="en-US" sz="2500" dirty="0">
                <a:latin typeface="Comic Sans MS" panose="030F0702030302020204" pitchFamily="66" charset="0"/>
              </a:rPr>
              <a:t>                </a:t>
            </a:r>
            <a:r>
              <a:rPr kumimoji="1"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closest</a:t>
            </a:r>
            <a:r>
              <a:rPr kumimoji="1" lang="zh-CN" altLang="en-US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pair</a:t>
            </a:r>
            <a:r>
              <a:rPr kumimoji="1" lang="zh-CN" altLang="en-US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crossing</a:t>
            </a:r>
            <a:r>
              <a:rPr kumimoji="1" lang="zh-CN" altLang="en-US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Q</a:t>
            </a:r>
            <a:r>
              <a:rPr kumimoji="1" lang="zh-CN" altLang="en-US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and</a:t>
            </a:r>
            <a:r>
              <a:rPr kumimoji="1" lang="zh-CN" altLang="en-US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R</a:t>
            </a:r>
            <a:endParaRPr kumimoji="1" lang="en-US" altLang="zh-CN" sz="25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ele attr="{8C8A95EB-A42B-8049-9983-FA9AA94B5571}"/>
                  </a:ext>
                </a:extLst>
              </p:cNvPr>
              <p:cNvSpPr/>
              <p:nvPr/>
            </p:nvSpPr>
            <p:spPr>
              <a:xfrm>
                <a:off x="6569242" y="2730827"/>
                <a:ext cx="2117558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500" dirty="0">
                    <a:latin typeface="Comic Sans MS" panose="030F0902030302020204" pitchFamily="66" charset="0"/>
                  </a:rPr>
                  <a:t>distance</a:t>
                </a:r>
                <a:r>
                  <a:rPr kumimoji="1" lang="zh-CN" altLang="en-US" sz="25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2500" dirty="0">
                    <a:latin typeface="Comic Sans MS" panose="030F0902030302020204" pitchFamily="66" charset="0"/>
                  </a:rPr>
                  <a:t>=</a:t>
                </a:r>
                <a:r>
                  <a:rPr kumimoji="1" lang="zh-CN" altLang="en-US" sz="2500" dirty="0">
                    <a:latin typeface="Comic Sans MS" panose="030F09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250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kumimoji="1" lang="en-US" altLang="zh-CN" sz="2500" dirty="0">
                  <a:latin typeface="Comic Sans MS" panose="030F0902030302020204" pitchFamily="66" charset="0"/>
                </a:endParaRPr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242" y="2730827"/>
                <a:ext cx="2117558" cy="477054"/>
              </a:xfrm>
              <a:prstGeom prst="rect">
                <a:avLst/>
              </a:prstGeom>
              <a:blipFill rotWithShape="1">
                <a:blip r:embed="rId1"/>
                <a:stretch>
                  <a:fillRect l="-4790" t="-13158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612972" y="4117521"/>
            <a:ext cx="431195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The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remaining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problem: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>
                <a:extLst>
                  <a:ext uri="{FF2B5EF4-FFF2-40B4-BE49-F238E27FC236}">
                    <ele attr="{6C579097-B746-7C48-9E4C-D4C3E4A51C82}"/>
                  </a:ext>
                </a:extLst>
              </p:cNvPr>
              <p:cNvSpPr/>
              <p:nvPr/>
            </p:nvSpPr>
            <p:spPr>
              <a:xfrm>
                <a:off x="1753239" y="5119495"/>
                <a:ext cx="6524487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zh-CN" altLang="en-US" sz="25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2500" dirty="0">
                    <a:solidFill>
                      <a:srgbClr val="FF0000"/>
                    </a:solidFill>
                    <a:latin typeface="Comic Sans MS" panose="030F0902030302020204" pitchFamily="66" charset="0"/>
                  </a:rPr>
                  <a:t>any</a:t>
                </a:r>
                <a:r>
                  <a:rPr kumimoji="1" lang="zh-CN" altLang="en-US" sz="2500" dirty="0">
                    <a:solidFill>
                      <a:srgbClr val="FF0000"/>
                    </a:solidFill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2500" dirty="0">
                    <a:solidFill>
                      <a:srgbClr val="FF0000"/>
                    </a:solidFill>
                    <a:latin typeface="Comic Sans MS" panose="030F0902030302020204" pitchFamily="66" charset="0"/>
                  </a:rPr>
                  <a:t>crossing</a:t>
                </a:r>
                <a:r>
                  <a:rPr kumimoji="1" lang="zh-CN" altLang="en-US" sz="2500" dirty="0">
                    <a:solidFill>
                      <a:srgbClr val="FF0000"/>
                    </a:solidFill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2500" dirty="0">
                    <a:solidFill>
                      <a:srgbClr val="FF0000"/>
                    </a:solidFill>
                    <a:latin typeface="Comic Sans MS" panose="030F0902030302020204" pitchFamily="66" charset="0"/>
                  </a:rPr>
                  <a:t>pair</a:t>
                </a:r>
                <a:r>
                  <a:rPr kumimoji="1" lang="zh-CN" altLang="en-US" sz="2500" dirty="0">
                    <a:solidFill>
                      <a:srgbClr val="FF0000"/>
                    </a:solidFill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2500" dirty="0">
                    <a:solidFill>
                      <a:srgbClr val="FF0000"/>
                    </a:solidFill>
                    <a:latin typeface="Comic Sans MS" panose="030F0902030302020204" pitchFamily="66" charset="0"/>
                  </a:rPr>
                  <a:t>with</a:t>
                </a:r>
                <a:r>
                  <a:rPr kumimoji="1" lang="zh-CN" altLang="en-US" sz="2500" dirty="0">
                    <a:solidFill>
                      <a:srgbClr val="FF0000"/>
                    </a:solidFill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2500" dirty="0">
                    <a:solidFill>
                      <a:srgbClr val="FF0000"/>
                    </a:solidFill>
                    <a:latin typeface="Comic Sans MS" panose="030F0902030302020204" pitchFamily="66" charset="0"/>
                  </a:rPr>
                  <a:t>distance</a:t>
                </a:r>
                <a:r>
                  <a:rPr kumimoji="1" lang="zh-CN" altLang="en-US" sz="2500" dirty="0">
                    <a:solidFill>
                      <a:srgbClr val="FF0000"/>
                    </a:solidFill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2500" dirty="0">
                    <a:solidFill>
                      <a:srgbClr val="FF0000"/>
                    </a:solidFill>
                    <a:latin typeface="Comic Sans MS" panose="030F0902030302020204" pitchFamily="66" charset="0"/>
                  </a:rPr>
                  <a:t>&lt;</a:t>
                </a:r>
                <a14:m>
                  <m:oMath xmlns:m="http://schemas.openxmlformats.org/officeDocument/2006/math">
                    <m:r>
                      <a:rPr kumimoji="1" lang="zh-CN" altLang="en-US" sz="25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25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1" lang="zh-CN" altLang="en-US" sz="25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500" dirty="0">
                    <a:solidFill>
                      <a:srgbClr val="FF0000"/>
                    </a:solidFill>
                    <a:latin typeface="Comic Sans MS" panose="030F0902030302020204" pitchFamily="66" charset="0"/>
                  </a:rPr>
                  <a:t>?</a:t>
                </a:r>
              </a:p>
            </p:txBody>
          </p:sp>
        </mc:Choice>
        <mc:Fallback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239" y="5119495"/>
                <a:ext cx="6524487" cy="477054"/>
              </a:xfrm>
              <a:prstGeom prst="rect">
                <a:avLst/>
              </a:prstGeom>
              <a:blipFill rotWithShape="1">
                <a:blip r:embed="rId2"/>
                <a:stretch>
                  <a:fillRect l="-195" t="-13158" b="-31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73" name="Shape 273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457200" y="530686"/>
                <a:ext cx="8229600" cy="6309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spAutoFit/>
              </a:bodyPr>
              <a:lstStyle/>
              <a:p>
                <a:pPr>
                  <a:spcBef>
                    <a:spcPts val="0"/>
                  </a:spcBef>
                  <a:buClr>
                    <a:schemeClr val="dk1"/>
                  </a:buClr>
                  <a:buSzPct val="25000"/>
                </a:pPr>
                <a:r>
                  <a:rPr lang="en-US" altLang="zh-CN" sz="35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Crossing</a:t>
                </a:r>
                <a:r>
                  <a:rPr lang="zh-CN" altLang="en-US" sz="35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r>
                  <a:rPr lang="en-US" altLang="zh-CN" sz="35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Pairs</a:t>
                </a:r>
                <a:r>
                  <a:rPr lang="zh-CN" altLang="en-US" sz="35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r>
                  <a:rPr lang="en-US" altLang="zh-CN" sz="35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with</a:t>
                </a:r>
                <a:r>
                  <a:rPr lang="zh-CN" altLang="en-US" sz="35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r>
                  <a:rPr lang="en-US" altLang="zh-CN" sz="35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Distance</a:t>
                </a:r>
                <a:r>
                  <a:rPr lang="zh-CN" altLang="en-US" sz="35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r>
                  <a:rPr lang="en-US" altLang="zh-CN" sz="35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&lt;</a:t>
                </a:r>
                <a:r>
                  <a:rPr lang="zh-CN" altLang="en-US" sz="35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350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𝛿</m:t>
                    </m:r>
                    <m:r>
                      <a:rPr lang="zh-CN" altLang="en-US" sz="3500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 </m:t>
                    </m:r>
                    <m:r>
                      <a:rPr lang="en-US" altLang="zh-CN" sz="3500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?</m:t>
                    </m:r>
                  </m:oMath>
                </a14:m>
                <a:endParaRPr lang="en-US" sz="35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>
          <p:sp>
            <p:nvSpPr>
              <p:cNvPr id="273" name="Shape 27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530686"/>
                <a:ext cx="8229600" cy="630902"/>
              </a:xfrm>
              <a:prstGeom prst="rect">
                <a:avLst/>
              </a:prstGeom>
              <a:blipFill rotWithShape="1">
                <a:blip r:embed="rId1"/>
                <a:stretch>
                  <a:fillRect t="-11765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ele attr="{BE8CAFAF-8CCE-C84F-98BE-0AD9F1B8C786}"/>
                  </a:ext>
                </a:extLst>
              </p:cNvPr>
              <p:cNvSpPr/>
              <p:nvPr/>
            </p:nvSpPr>
            <p:spPr>
              <a:xfrm>
                <a:off x="2023630" y="5943871"/>
                <a:ext cx="5096740" cy="5132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zh-CN" altLang="en-US" sz="2500" dirty="0">
                    <a:solidFill>
                      <a:srgbClr val="FF0000"/>
                    </a:solidFill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2500" dirty="0">
                    <a:solidFill>
                      <a:srgbClr val="FF0000"/>
                    </a:solidFill>
                    <a:latin typeface="Comic Sans MS" panose="030F0902030302020204" pitchFamily="66" charset="0"/>
                  </a:rPr>
                  <a:t>points</a:t>
                </a:r>
                <a:r>
                  <a:rPr kumimoji="1" lang="zh-CN" altLang="en-US" sz="2500" dirty="0">
                    <a:solidFill>
                      <a:srgbClr val="FF0000"/>
                    </a:solidFill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2500" dirty="0">
                    <a:solidFill>
                      <a:srgbClr val="FF0000"/>
                    </a:solidFill>
                    <a:latin typeface="Comic Sans MS" panose="030F0902030302020204" pitchFamily="66" charset="0"/>
                  </a:rPr>
                  <a:t>with</a:t>
                </a:r>
                <a:r>
                  <a:rPr kumimoji="1" lang="zh-CN" altLang="en-US" sz="2500" dirty="0">
                    <a:solidFill>
                      <a:srgbClr val="FF0000"/>
                    </a:solidFill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2500" dirty="0">
                    <a:solidFill>
                      <a:srgbClr val="FF0000"/>
                    </a:solidFill>
                    <a:latin typeface="Comic Sans MS" panose="030F0902030302020204" pitchFamily="66" charset="0"/>
                  </a:rPr>
                  <a:t>x-value</a:t>
                </a:r>
                <a:r>
                  <a:rPr kumimoji="1" lang="zh-CN" altLang="en-US" sz="2500" dirty="0">
                    <a:solidFill>
                      <a:srgbClr val="FF0000"/>
                    </a:solidFill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2500" dirty="0">
                    <a:solidFill>
                      <a:srgbClr val="FF0000"/>
                    </a:solidFill>
                    <a:latin typeface="Comic Sans MS" panose="030F0902030302020204" pitchFamily="66" charset="0"/>
                  </a:rPr>
                  <a:t>within</a:t>
                </a:r>
                <a14:m>
                  <m:oMath xmlns:m="http://schemas.openxmlformats.org/officeDocument/2006/math">
                    <m:r>
                      <a:rPr lang="zh-CN" altLang="en-US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 </m:t>
                    </m:r>
                    <m:r>
                      <a:rPr lang="zh-CN" alt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𝛿</m:t>
                    </m:r>
                    <m:r>
                      <a:rPr lang="zh-CN" alt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 </m:t>
                    </m:r>
                  </m:oMath>
                </a14:m>
                <a:r>
                  <a:rPr kumimoji="1" lang="en-US" altLang="zh-CN" sz="2500" dirty="0">
                    <a:solidFill>
                      <a:srgbClr val="FF0000"/>
                    </a:solidFill>
                    <a:latin typeface="Comic Sans MS" panose="030F0902030302020204" pitchFamily="66" charset="0"/>
                  </a:rPr>
                  <a:t>to</a:t>
                </a:r>
                <a:r>
                  <a:rPr kumimoji="1" lang="zh-CN" altLang="en-US" sz="2500" dirty="0">
                    <a:solidFill>
                      <a:srgbClr val="FF0000"/>
                    </a:solidFill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2500" dirty="0">
                    <a:solidFill>
                      <a:srgbClr val="FF0000"/>
                    </a:solidFill>
                    <a:latin typeface="Comic Sans MS" panose="030F0902030302020204" pitchFamily="66" charset="0"/>
                  </a:rPr>
                  <a:t>L</a:t>
                </a:r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630" y="5943871"/>
                <a:ext cx="5096740" cy="513282"/>
              </a:xfrm>
              <a:prstGeom prst="rect">
                <a:avLst/>
              </a:prstGeom>
              <a:blipFill rotWithShape="1">
                <a:blip r:embed="rId2"/>
                <a:stretch>
                  <a:fillRect l="-249" t="-2439" r="-249" b="-268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5" name="直线连接符 4"/>
          <p:cNvCxnSpPr/>
          <p:nvPr/>
        </p:nvCxnSpPr>
        <p:spPr>
          <a:xfrm>
            <a:off x="4379495" y="2149642"/>
            <a:ext cx="0" cy="33207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753239" y="2600885"/>
            <a:ext cx="71724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.</a:t>
            </a:r>
            <a:endParaRPr kumimoji="1" lang="en-US" altLang="zh-CN" sz="25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43944" y="3415262"/>
            <a:ext cx="71724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.</a:t>
            </a:r>
            <a:endParaRPr kumimoji="1" lang="en-US" altLang="zh-CN" sz="25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40871" y="3828106"/>
            <a:ext cx="71724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.</a:t>
            </a:r>
            <a:endParaRPr kumimoji="1" lang="en-US" altLang="zh-CN" sz="25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886404" y="2683695"/>
            <a:ext cx="71724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.</a:t>
            </a:r>
            <a:endParaRPr kumimoji="1" lang="en-US" altLang="zh-CN" sz="25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819169" y="2206641"/>
            <a:ext cx="71724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.</a:t>
            </a:r>
            <a:endParaRPr kumimoji="1" lang="en-US" altLang="zh-CN" sz="25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636836" y="2286058"/>
            <a:ext cx="71724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.</a:t>
            </a:r>
            <a:endParaRPr kumimoji="1" lang="en-US" altLang="zh-CN" sz="25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106039" y="2730542"/>
            <a:ext cx="71724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.</a:t>
            </a:r>
            <a:endParaRPr kumimoji="1" lang="en-US" altLang="zh-CN" sz="25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07745" y="4305939"/>
            <a:ext cx="71724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.</a:t>
            </a:r>
            <a:endParaRPr kumimoji="1" lang="en-US" altLang="zh-CN" sz="25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256020" y="3207596"/>
            <a:ext cx="71724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.</a:t>
            </a:r>
            <a:endParaRPr kumimoji="1" lang="en-US" altLang="zh-CN" sz="25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764506" y="2156098"/>
            <a:ext cx="71724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.</a:t>
            </a:r>
            <a:endParaRPr kumimoji="1" lang="en-US" altLang="zh-CN" sz="25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882088" y="3859746"/>
            <a:ext cx="71724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.</a:t>
            </a:r>
            <a:endParaRPr kumimoji="1" lang="en-US" altLang="zh-CN" sz="25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401689" y="2633152"/>
            <a:ext cx="71724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.</a:t>
            </a:r>
            <a:endParaRPr kumimoji="1" lang="en-US" altLang="zh-CN" sz="25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434936" y="4174942"/>
            <a:ext cx="71724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.</a:t>
            </a:r>
            <a:endParaRPr kumimoji="1" lang="en-US" altLang="zh-CN" sz="25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5363394" y="1794662"/>
            <a:ext cx="0" cy="3896937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/>
          <p:cNvCxnSpPr/>
          <p:nvPr/>
        </p:nvCxnSpPr>
        <p:spPr>
          <a:xfrm flipH="1">
            <a:off x="3370367" y="1736181"/>
            <a:ext cx="14466" cy="3937489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Divide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this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Region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into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Square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Boxes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8377" y="1490783"/>
            <a:ext cx="3178676" cy="38764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ele attr="{7B5BA781-ECD2-DE4E-94B4-D207FF438475}"/>
                  </a:ext>
                </a:extLst>
              </p:cNvPr>
              <p:cNvSpPr/>
              <p:nvPr/>
            </p:nvSpPr>
            <p:spPr>
              <a:xfrm>
                <a:off x="2270923" y="5696412"/>
                <a:ext cx="8518358" cy="5132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500" dirty="0">
                    <a:solidFill>
                      <a:srgbClr val="FF0000"/>
                    </a:solidFill>
                    <a:latin typeface="Comic Sans MS" panose="030F0902030302020204" pitchFamily="66" charset="0"/>
                  </a:rPr>
                  <a:t>Each</a:t>
                </a:r>
                <a:r>
                  <a:rPr kumimoji="1" lang="zh-CN" altLang="en-US" sz="2500" dirty="0">
                    <a:solidFill>
                      <a:srgbClr val="FF0000"/>
                    </a:solidFill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2500" dirty="0">
                    <a:solidFill>
                      <a:srgbClr val="FF0000"/>
                    </a:solidFill>
                    <a:latin typeface="Comic Sans MS" panose="030F0902030302020204" pitchFamily="66" charset="0"/>
                  </a:rPr>
                  <a:t>box</a:t>
                </a:r>
                <a:r>
                  <a:rPr kumimoji="1" lang="zh-CN" altLang="en-US" sz="2500" dirty="0">
                    <a:solidFill>
                      <a:srgbClr val="FF0000"/>
                    </a:solidFill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2500" dirty="0">
                    <a:solidFill>
                      <a:srgbClr val="FF0000"/>
                    </a:solidFill>
                    <a:latin typeface="Comic Sans MS" panose="030F0902030302020204" pitchFamily="66" charset="0"/>
                  </a:rPr>
                  <a:t>has</a:t>
                </a:r>
                <a:r>
                  <a:rPr kumimoji="1" lang="zh-CN" altLang="en-US" sz="2500" dirty="0">
                    <a:solidFill>
                      <a:srgbClr val="FF0000"/>
                    </a:solidFill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2500" dirty="0">
                    <a:solidFill>
                      <a:srgbClr val="FF0000"/>
                    </a:solidFill>
                    <a:latin typeface="Comic Sans MS" panose="030F0902030302020204" pitchFamily="66" charset="0"/>
                  </a:rPr>
                  <a:t>side</a:t>
                </a:r>
                <a:r>
                  <a:rPr kumimoji="1" lang="zh-CN" altLang="en-US" sz="2500" dirty="0">
                    <a:solidFill>
                      <a:srgbClr val="FF0000"/>
                    </a:solidFill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2500" dirty="0">
                    <a:solidFill>
                      <a:srgbClr val="FF0000"/>
                    </a:solidFill>
                    <a:latin typeface="Comic Sans MS" panose="030F0902030302020204" pitchFamily="66" charset="0"/>
                  </a:rPr>
                  <a:t>length</a:t>
                </a:r>
                <a14:m>
                  <m:oMath xmlns:m="http://schemas.openxmlformats.org/officeDocument/2006/math">
                    <m:r>
                      <a:rPr lang="zh-CN" altLang="en-US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 </m:t>
                    </m:r>
                    <m:r>
                      <a:rPr lang="zh-CN" alt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𝛿</m:t>
                    </m:r>
                  </m:oMath>
                </a14:m>
                <a:r>
                  <a:rPr kumimoji="1" lang="en-US" altLang="zh-CN" sz="2500" dirty="0">
                    <a:solidFill>
                      <a:srgbClr val="FF0000"/>
                    </a:solidFill>
                    <a:latin typeface="Comic Sans MS" panose="030F0902030302020204" pitchFamily="66" charset="0"/>
                  </a:rPr>
                  <a:t>/2</a:t>
                </a:r>
                <a:r>
                  <a:rPr kumimoji="1" lang="zh-CN" altLang="en-US" sz="2500" dirty="0">
                    <a:solidFill>
                      <a:srgbClr val="FF0000"/>
                    </a:solidFill>
                    <a:latin typeface="Comic Sans MS" panose="030F0902030302020204" pitchFamily="66" charset="0"/>
                  </a:rPr>
                  <a:t>   </a:t>
                </a:r>
                <a:endParaRPr kumimoji="1" lang="en-US" altLang="zh-CN" sz="2500" dirty="0">
                  <a:solidFill>
                    <a:srgbClr val="FF0000"/>
                  </a:solidFill>
                  <a:latin typeface="Comic Sans MS" panose="030F0902030302020204" pitchFamily="66" charset="0"/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923" y="5696412"/>
                <a:ext cx="8518358" cy="513282"/>
              </a:xfrm>
              <a:prstGeom prst="rect">
                <a:avLst/>
              </a:prstGeom>
              <a:blipFill rotWithShape="1">
                <a:blip r:embed="rId2"/>
                <a:stretch>
                  <a:fillRect l="-1341" t="-2381" b="-26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Observation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1: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Each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Box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has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at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most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1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point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585" y="1549054"/>
            <a:ext cx="3178676" cy="387643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706" y="3085858"/>
            <a:ext cx="2081522" cy="116218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860261" y="2078929"/>
            <a:ext cx="851835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If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two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points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ele attr="{0D60C61D-E842-DA47-B933-A8A73FDDF9F3}"/>
                  </a:ext>
                </a:extLst>
              </p:cNvPr>
              <p:cNvSpPr/>
              <p:nvPr/>
            </p:nvSpPr>
            <p:spPr>
              <a:xfrm>
                <a:off x="3835010" y="4763082"/>
                <a:ext cx="4602154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500" dirty="0">
                    <a:latin typeface="Comic Sans MS" panose="030F0902030302020204" pitchFamily="66" charset="0"/>
                  </a:rPr>
                  <a:t>then</a:t>
                </a:r>
                <a:r>
                  <a:rPr kumimoji="1" lang="zh-CN" altLang="en-US" sz="25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2500" dirty="0">
                    <a:latin typeface="Comic Sans MS" panose="030F0902030302020204" pitchFamily="66" charset="0"/>
                  </a:rPr>
                  <a:t>distance</a:t>
                </a:r>
                <a:r>
                  <a:rPr kumimoji="1" lang="zh-CN" altLang="en-US" sz="25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2500" dirty="0">
                    <a:latin typeface="Comic Sans MS" panose="030F0902030302020204" pitchFamily="66" charset="0"/>
                  </a:rPr>
                  <a:t>is</a:t>
                </a:r>
                <a:r>
                  <a:rPr kumimoji="1" lang="zh-CN" altLang="en-US" sz="25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2500" dirty="0">
                    <a:latin typeface="Comic Sans MS" panose="030F0902030302020204" pitchFamily="66" charset="0"/>
                  </a:rPr>
                  <a:t>&lt;</a:t>
                </a:r>
                <a14:m>
                  <m:oMath xmlns:m="http://schemas.openxmlformats.org/officeDocument/2006/math">
                    <m:r>
                      <a:rPr lang="zh-CN" altLang="en-US" sz="25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 </m:t>
                    </m:r>
                    <m:r>
                      <m:rPr>
                        <m:sty m:val="p"/>
                      </m:rPr>
                      <a:rPr lang="zh-CN" altLang="en-US" sz="25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δ</m:t>
                    </m:r>
                  </m:oMath>
                </a14:m>
                <a:endParaRPr kumimoji="1" lang="en-US" altLang="zh-CN" sz="2500" dirty="0">
                  <a:latin typeface="Comic Sans MS" panose="030F0902030302020204" pitchFamily="66" charset="0"/>
                </a:endParaRP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010" y="4763082"/>
                <a:ext cx="4602154" cy="477054"/>
              </a:xfrm>
              <a:prstGeom prst="rect">
                <a:avLst/>
              </a:prstGeom>
              <a:blipFill rotWithShape="1">
                <a:blip r:embed="rId3"/>
                <a:stretch>
                  <a:fillRect l="-2198" t="-7692" b="-282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ele attr="{44C9CF42-25EB-6742-AB03-A689CC04D2C6}"/>
                  </a:ext>
                </a:extLst>
              </p:cNvPr>
              <p:cNvSpPr/>
              <p:nvPr/>
            </p:nvSpPr>
            <p:spPr>
              <a:xfrm>
                <a:off x="811306" y="5892755"/>
                <a:ext cx="8686800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5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Contracting</a:t>
                </a:r>
                <a:r>
                  <a:rPr kumimoji="1" lang="zh-CN" altLang="en-US" sz="25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25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that</a:t>
                </a:r>
                <a:r>
                  <a:rPr kumimoji="1" lang="zh-CN" altLang="en-US" sz="25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  </a:t>
                </a:r>
                <a:r>
                  <a:rPr kumimoji="1" lang="en-US" altLang="zh-CN" sz="25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closest</a:t>
                </a:r>
                <a:r>
                  <a:rPr kumimoji="1" lang="zh-CN" altLang="en-US" sz="25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25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distance</a:t>
                </a:r>
                <a:r>
                  <a:rPr kumimoji="1" lang="zh-CN" altLang="en-US" sz="25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25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=</a:t>
                </a:r>
                <a:r>
                  <a:rPr kumimoji="1" lang="zh-CN" altLang="en-US" sz="25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5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δ</m:t>
                    </m:r>
                  </m:oMath>
                </a14:m>
                <a:r>
                  <a:rPr kumimoji="1" lang="zh-CN" altLang="en-US" sz="25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25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within</a:t>
                </a:r>
                <a:r>
                  <a:rPr kumimoji="1" lang="zh-CN" altLang="en-US" sz="25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25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Q</a:t>
                </a:r>
                <a:r>
                  <a:rPr kumimoji="1" lang="zh-CN" altLang="en-US" sz="25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25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and</a:t>
                </a:r>
                <a:r>
                  <a:rPr kumimoji="1" lang="zh-CN" altLang="en-US" sz="25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25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R</a:t>
                </a:r>
                <a:r>
                  <a:rPr kumimoji="1" lang="zh-CN" altLang="en-US" sz="25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 </a:t>
                </a:r>
                <a:endParaRPr kumimoji="1" lang="en-US" altLang="zh-CN" sz="2500" dirty="0">
                  <a:solidFill>
                    <a:schemeClr val="tx1"/>
                  </a:solidFill>
                  <a:latin typeface="Comic Sans MS" panose="030F0902030302020204" pitchFamily="66" charset="0"/>
                </a:endParaRPr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06" y="5892755"/>
                <a:ext cx="8686800" cy="477054"/>
              </a:xfrm>
              <a:prstGeom prst="rect">
                <a:avLst/>
              </a:prstGeom>
              <a:blipFill rotWithShape="1">
                <a:blip r:embed="rId4"/>
                <a:stretch>
                  <a:fillRect l="-1168" t="-13158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338327"/>
            <a:ext cx="8229600" cy="10156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Observation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2: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for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each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point,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only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need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to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compute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points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within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two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horizontal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layers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925572"/>
            <a:ext cx="3178676" cy="38764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588" y="2622333"/>
            <a:ext cx="2687918" cy="2124322"/>
          </a:xfrm>
          <a:prstGeom prst="rect">
            <a:avLst/>
          </a:prstGeom>
        </p:spPr>
      </p:pic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Putting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Together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Two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Observations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7200" y="1856278"/>
            <a:ext cx="842682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Observation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2: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for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each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point,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only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need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to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compute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points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within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two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horizontal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layers</a:t>
            </a:r>
            <a:endParaRPr lang="zh-CN" altLang="en-US" sz="2500" dirty="0"/>
          </a:p>
        </p:txBody>
      </p:sp>
      <p:sp>
        <p:nvSpPr>
          <p:cNvPr id="6" name="矩形 5"/>
          <p:cNvSpPr/>
          <p:nvPr/>
        </p:nvSpPr>
        <p:spPr>
          <a:xfrm>
            <a:off x="457199" y="3867190"/>
            <a:ext cx="842682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Observation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1: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each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box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has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at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most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1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point</a:t>
            </a:r>
            <a:endParaRPr lang="zh-CN" altLang="en-US" sz="2500" dirty="0"/>
          </a:p>
        </p:txBody>
      </p:sp>
      <p:sp>
        <p:nvSpPr>
          <p:cNvPr id="9" name="矩形 8"/>
          <p:cNvSpPr/>
          <p:nvPr/>
        </p:nvSpPr>
        <p:spPr>
          <a:xfrm>
            <a:off x="1665192" y="3071629"/>
            <a:ext cx="601083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Check</a:t>
            </a:r>
            <a:r>
              <a:rPr lang="zh-CN" altLang="en-US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at</a:t>
            </a:r>
            <a:r>
              <a:rPr lang="zh-CN" altLang="en-US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most</a:t>
            </a:r>
            <a:r>
              <a:rPr lang="zh-CN" altLang="en-US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11</a:t>
            </a:r>
            <a:r>
              <a:rPr lang="zh-CN" altLang="en-US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boxes</a:t>
            </a:r>
            <a:r>
              <a:rPr lang="zh-CN" altLang="en-US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(per</a:t>
            </a:r>
            <a:r>
              <a:rPr lang="zh-CN" altLang="en-US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point)!</a:t>
            </a:r>
            <a:endParaRPr lang="zh-CN" altLang="en-US" sz="25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42781" y="4697821"/>
            <a:ext cx="585843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Check</a:t>
            </a:r>
            <a:r>
              <a:rPr lang="zh-CN" altLang="en-US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at</a:t>
            </a:r>
            <a:r>
              <a:rPr lang="zh-CN" altLang="en-US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most</a:t>
            </a:r>
            <a:r>
              <a:rPr lang="zh-CN" altLang="en-US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11</a:t>
            </a:r>
            <a:r>
              <a:rPr lang="zh-CN" altLang="en-US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points</a:t>
            </a:r>
            <a:r>
              <a:rPr lang="zh-CN" altLang="en-US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(per</a:t>
            </a:r>
            <a:r>
              <a:rPr lang="zh-CN" altLang="en-US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point)!</a:t>
            </a:r>
            <a:endParaRPr lang="zh-CN" altLang="en-US" sz="25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11723" y="5734843"/>
            <a:ext cx="601083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Check</a:t>
            </a:r>
            <a:r>
              <a:rPr lang="zh-CN" altLang="en-US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at</a:t>
            </a:r>
            <a:r>
              <a:rPr lang="zh-CN" altLang="en-US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most</a:t>
            </a:r>
            <a:r>
              <a:rPr lang="zh-CN" altLang="en-US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  </a:t>
            </a:r>
            <a:r>
              <a:rPr lang="en-US" altLang="zh-CN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O(n)</a:t>
            </a:r>
            <a:r>
              <a:rPr lang="zh-CN" altLang="en-US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pairs</a:t>
            </a:r>
            <a:r>
              <a:rPr lang="zh-CN" altLang="en-US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endParaRPr lang="zh-CN" altLang="en-US" sz="3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492214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Divide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and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Conquer</a:t>
            </a:r>
            <a:endParaRPr lang="en-US" sz="4000" dirty="0">
              <a:solidFill>
                <a:srgbClr val="558ED5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34352" y="1670851"/>
            <a:ext cx="641862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Divide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(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分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):</a:t>
            </a:r>
            <a:endParaRPr lang="en-US" altLang="zh-CN" sz="3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34352" y="4519410"/>
            <a:ext cx="70603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Combine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(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合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):</a:t>
            </a:r>
            <a:endParaRPr lang="en-US" altLang="zh-CN" sz="3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34352" y="3024170"/>
            <a:ext cx="773407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Conquer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(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治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):</a:t>
            </a:r>
            <a:endParaRPr lang="en-US" altLang="zh-CN" sz="3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34627" y="2358184"/>
            <a:ext cx="488467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breaking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into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subproblems</a:t>
            </a:r>
            <a:endParaRPr lang="zh-CN" altLang="en-US" sz="3000" dirty="0"/>
          </a:p>
        </p:txBody>
      </p:sp>
      <p:sp>
        <p:nvSpPr>
          <p:cNvPr id="9" name="矩形 8"/>
          <p:cNvSpPr/>
          <p:nvPr/>
        </p:nvSpPr>
        <p:spPr>
          <a:xfrm>
            <a:off x="2834627" y="3712039"/>
            <a:ext cx="773407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recursively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solving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subproblems</a:t>
            </a:r>
            <a:endParaRPr lang="en-US" altLang="zh-CN" sz="3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34018" y="5231609"/>
            <a:ext cx="471895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combining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their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answers</a:t>
            </a:r>
            <a:endParaRPr lang="en-US" altLang="zh-CN" sz="3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8" grpId="0"/>
      <p:bldP spid="2" grpId="0"/>
      <p:bldP spid="9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22992"/>
            <a:ext cx="82296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Algorithm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047" y="1677200"/>
            <a:ext cx="8659906" cy="35036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723465" y="5679673"/>
            <a:ext cx="639855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00" dirty="0">
                <a:latin typeface="Comic Sans MS" panose="030F0702030302020204" pitchFamily="66" charset="0"/>
              </a:rPr>
              <a:t>T(n)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=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2T(n/2)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+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O(</a:t>
            </a:r>
            <a:r>
              <a:rPr lang="en-US" altLang="zh-CN" sz="2500" dirty="0" err="1">
                <a:latin typeface="Comic Sans MS" panose="030F0702030302020204" pitchFamily="66" charset="0"/>
              </a:rPr>
              <a:t>nlogn</a:t>
            </a:r>
            <a:r>
              <a:rPr lang="en-US" altLang="zh-CN" sz="2500" dirty="0">
                <a:latin typeface="Comic Sans MS" panose="030F0702030302020204" pitchFamily="66" charset="0"/>
              </a:rPr>
              <a:t>)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=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O(n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latin typeface="Comic Sans MS" panose="030F0702030302020204" pitchFamily="66" charset="0"/>
              </a:rPr>
              <a:t>log</a:t>
            </a:r>
            <a:r>
              <a:rPr lang="en-US" altLang="zh-CN" sz="2500" baseline="30000" dirty="0">
                <a:latin typeface="Comic Sans MS" panose="030F0702030302020204" pitchFamily="66" charset="0"/>
              </a:rPr>
              <a:t>2</a:t>
            </a:r>
            <a:r>
              <a:rPr lang="en-US" altLang="zh-CN" sz="2500" dirty="0">
                <a:latin typeface="Comic Sans MS" panose="030F0702030302020204" pitchFamily="66" charset="0"/>
              </a:rPr>
              <a:t>n)</a:t>
            </a:r>
            <a:r>
              <a:rPr lang="zh-CN" altLang="en-US" sz="2500" dirty="0">
                <a:latin typeface="Comic Sans MS" panose="030F0702030302020204" pitchFamily="66" charset="0"/>
              </a:rPr>
              <a:t> </a:t>
            </a:r>
            <a:endParaRPr lang="zh-CN" altLang="en-US" sz="2500" dirty="0">
              <a:latin typeface="Comic Sans MS" panose="030F0702030302020204" pitchFamily="66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57200" y="3152001"/>
            <a:ext cx="8444753" cy="55399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329953" y="5030126"/>
            <a:ext cx="23756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Bottleneck.</a:t>
            </a:r>
            <a:r>
              <a:rPr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endParaRPr lang="zh-CN" altLang="en-US"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22992"/>
            <a:ext cx="82296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Do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Sorting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Outside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the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Recursion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047" y="1677200"/>
            <a:ext cx="8659906" cy="35036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615888" y="5579645"/>
            <a:ext cx="639855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T(n)</a:t>
            </a:r>
            <a:r>
              <a:rPr lang="zh-CN" altLang="en-US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=</a:t>
            </a:r>
            <a:r>
              <a:rPr lang="zh-CN" altLang="en-US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2T(n/2)</a:t>
            </a:r>
            <a:r>
              <a:rPr lang="zh-CN" altLang="en-US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+</a:t>
            </a:r>
            <a:r>
              <a:rPr lang="zh-CN" altLang="en-US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O(n)</a:t>
            </a:r>
            <a:r>
              <a:rPr lang="zh-CN" altLang="en-US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=</a:t>
            </a:r>
            <a:r>
              <a:rPr lang="zh-CN" altLang="en-US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O(n</a:t>
            </a:r>
            <a:r>
              <a:rPr lang="zh-CN" altLang="en-US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log</a:t>
            </a:r>
            <a:r>
              <a:rPr lang="zh-CN" altLang="en-US" sz="2500" baseline="30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n)</a:t>
            </a:r>
            <a:r>
              <a:rPr lang="zh-CN" altLang="en-US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endParaRPr lang="zh-CN" altLang="en-US" sz="25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3" name="直线连接符 2"/>
          <p:cNvCxnSpPr/>
          <p:nvPr/>
        </p:nvCxnSpPr>
        <p:spPr>
          <a:xfrm>
            <a:off x="457200" y="3451412"/>
            <a:ext cx="7324165" cy="0"/>
          </a:xfrm>
          <a:prstGeom prst="line">
            <a:avLst/>
          </a:prstGeom>
          <a:ln w="22225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4271812" y="4428565"/>
            <a:ext cx="184731" cy="369332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492214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Summary</a:t>
            </a:r>
            <a:endParaRPr lang="en-US" sz="4000" dirty="0">
              <a:solidFill>
                <a:srgbClr val="558ED5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1817142" y="2959446"/>
            <a:ext cx="3762504" cy="993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5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3377701" y="2859837"/>
            <a:ext cx="3535524" cy="12186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endParaRPr lang="en-US" sz="40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19828" y="2852608"/>
            <a:ext cx="1888735" cy="993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40943" y="4445476"/>
            <a:ext cx="671438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Closest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Pair</a:t>
            </a:r>
            <a:endParaRPr lang="en-US" altLang="zh-CN" sz="3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09783" y="2556086"/>
            <a:ext cx="6714389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Arithmetic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Problems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 lang="en-US" altLang="zh-CN" sz="3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zh-CN" altLang="en-US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</a:t>
            </a:r>
            <a:r>
              <a:rPr lang="en-US" altLang="zh-CN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(Integer</a:t>
            </a:r>
            <a:r>
              <a:rPr lang="zh-CN" altLang="en-US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multiplication,</a:t>
            </a:r>
            <a:r>
              <a:rPr lang="zh-CN" altLang="en-US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Matrix</a:t>
            </a:r>
            <a:r>
              <a:rPr lang="zh-CN" altLang="en-US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multiplication)</a:t>
            </a:r>
            <a:r>
              <a:rPr lang="zh-CN" altLang="en-US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 lang="en-US" altLang="zh-CN" sz="2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492214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Remarks</a:t>
            </a:r>
            <a:endParaRPr lang="en-US" sz="4000" dirty="0">
              <a:solidFill>
                <a:srgbClr val="558ED5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1817142" y="2959446"/>
            <a:ext cx="3762504" cy="993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5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3377701" y="2859837"/>
            <a:ext cx="3535524" cy="12186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endParaRPr lang="en-US" sz="40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244337" y="2878955"/>
            <a:ext cx="1888735" cy="993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5621716" y="4319547"/>
            <a:ext cx="1864021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Closest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pair: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O(n)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(expected)</a:t>
            </a:r>
            <a:endParaRPr lang="en-US" altLang="zh-CN" sz="3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1241706" y="1904934"/>
            <a:ext cx="103857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Integer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multiplication: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O(n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log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n)</a:t>
            </a:r>
            <a:endParaRPr lang="en-US" altLang="zh-CN" sz="3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606" y="1446469"/>
            <a:ext cx="1897837" cy="238452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" name="Picture 5" descr="kleinberg-tardo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606" y="4408149"/>
            <a:ext cx="1897838" cy="216709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-1444263" y="2959446"/>
            <a:ext cx="103857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[DPV]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2.5</a:t>
            </a:r>
            <a:endParaRPr lang="en-US" altLang="zh-CN" sz="3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1241706" y="5457849"/>
            <a:ext cx="103857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[KT]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13.7</a:t>
            </a:r>
            <a:endParaRPr lang="en-US" altLang="zh-CN" sz="3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1916" y="2819681"/>
            <a:ext cx="7630821" cy="121863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558ED5"/>
                </a:solidFill>
                <a:latin typeface="Comic Sans MS" panose="030F0702030302020204" pitchFamily="66" charset="0"/>
              </a:rPr>
              <a:t>Part </a:t>
            </a:r>
            <a:r>
              <a:rPr lang="en-US" altLang="zh-CN" dirty="0">
                <a:solidFill>
                  <a:srgbClr val="558ED5"/>
                </a:solidFill>
                <a:latin typeface="Comic Sans MS" panose="030F0702030302020204" pitchFamily="66" charset="0"/>
              </a:rPr>
              <a:t>I:</a:t>
            </a:r>
            <a:r>
              <a:rPr lang="zh-CN" altLang="en-US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solidFill>
                  <a:srgbClr val="558ED5"/>
                </a:solidFill>
                <a:latin typeface="Comic Sans MS" panose="030F0702030302020204" pitchFamily="66" charset="0"/>
              </a:rPr>
              <a:t>Arithmetic</a:t>
            </a:r>
            <a:r>
              <a:rPr lang="zh-CN" altLang="en-US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solidFill>
                  <a:srgbClr val="558ED5"/>
                </a:solidFill>
                <a:latin typeface="Comic Sans MS" panose="030F0702030302020204" pitchFamily="66" charset="0"/>
              </a:rPr>
              <a:t>Problems</a:t>
            </a:r>
            <a:endParaRPr lang="en-US" dirty="0">
              <a:solidFill>
                <a:srgbClr val="558ED5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22992"/>
            <a:ext cx="82296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Problem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1: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Integer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Multiplication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4071" y="2106178"/>
            <a:ext cx="794272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Input: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two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n-bit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numbers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endParaRPr kumimoji="1" lang="en-US" altLang="zh-CN" sz="3000" dirty="0">
              <a:latin typeface="Comic Sans MS" panose="030F0702030302020204" pitchFamily="66" charset="0"/>
            </a:endParaRPr>
          </a:p>
          <a:p>
            <a:r>
              <a:rPr kumimoji="1" lang="zh-CN" altLang="en-US" sz="3000" dirty="0">
                <a:latin typeface="Comic Sans MS" panose="030F0702030302020204" pitchFamily="66" charset="0"/>
              </a:rPr>
              <a:t>                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a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a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1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,…,a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n</a:t>
            </a:r>
            <a:r>
              <a:rPr kumimoji="1" lang="zh-CN" altLang="en-US" sz="3000" baseline="-25000" dirty="0">
                <a:latin typeface="Comic Sans MS" panose="030F0702030302020204" pitchFamily="66" charset="0"/>
              </a:rPr>
              <a:t> </a:t>
            </a:r>
            <a:endParaRPr kumimoji="1" lang="en-US" altLang="zh-CN" sz="3000" baseline="-25000" dirty="0">
              <a:latin typeface="Comic Sans MS" panose="030F0702030302020204" pitchFamily="66" charset="0"/>
            </a:endParaRPr>
          </a:p>
          <a:p>
            <a:r>
              <a:rPr kumimoji="1" lang="zh-CN" altLang="en-US" sz="3000" baseline="-25000" dirty="0">
                <a:latin typeface="Comic Sans MS" panose="030F0702030302020204" pitchFamily="66" charset="0"/>
              </a:rPr>
              <a:t>                         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b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b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1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,…,b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n</a:t>
            </a:r>
            <a:endParaRPr kumimoji="1" lang="en-US" altLang="zh-CN" sz="3000" baseline="-25000" dirty="0">
              <a:latin typeface="Comic Sans MS" panose="030F0702030302020204" pitchFamily="66" charset="0"/>
            </a:endParaRPr>
          </a:p>
          <a:p>
            <a:endParaRPr kumimoji="1" lang="en-US" altLang="zh-CN" sz="3000" dirty="0">
              <a:latin typeface="Comic Sans MS" panose="030F0702030302020204" pitchFamily="66" charset="0"/>
            </a:endParaRPr>
          </a:p>
          <a:p>
            <a:r>
              <a:rPr kumimoji="1" lang="en-US" altLang="zh-CN" sz="3000" dirty="0">
                <a:latin typeface="Comic Sans MS" panose="030F0702030302020204" pitchFamily="66" charset="0"/>
              </a:rPr>
              <a:t>Output: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ab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endParaRPr kumimoji="1" lang="zh-CN" altLang="en-US" sz="3000" baseline="-25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22992"/>
            <a:ext cx="82296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The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Naïve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O(n</a:t>
            </a:r>
            <a:r>
              <a:rPr lang="en-US" altLang="zh-CN" sz="3500" baseline="30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)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Solution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6212" y="2102468"/>
            <a:ext cx="4885700" cy="23562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870" y="4919229"/>
            <a:ext cx="6790383" cy="945297"/>
          </a:xfrm>
          <a:prstGeom prst="rect">
            <a:avLst/>
          </a:prstGeom>
        </p:spPr>
      </p:pic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22992"/>
            <a:ext cx="82296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Divide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and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Conquer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0633" y="3153871"/>
            <a:ext cx="79427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Divide: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a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b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(a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1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,…,a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n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) (b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1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,…,b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n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)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2</a:t>
            </a:r>
            <a:r>
              <a:rPr kumimoji="1" lang="en-US" altLang="zh-CN" sz="3000" baseline="30000" dirty="0">
                <a:latin typeface="Comic Sans MS" panose="030F0702030302020204" pitchFamily="66" charset="0"/>
              </a:rPr>
              <a:t>2n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+</a:t>
            </a:r>
            <a:endParaRPr kumimoji="1" lang="en-US" altLang="zh-CN" sz="3000" dirty="0">
              <a:latin typeface="Comic Sans MS" panose="030F0702030302020204" pitchFamily="66" charset="0"/>
            </a:endParaRPr>
          </a:p>
          <a:p>
            <a:r>
              <a:rPr kumimoji="1" lang="zh-CN" altLang="en-US" sz="3000" dirty="0">
                <a:latin typeface="Comic Sans MS" panose="030F0702030302020204" pitchFamily="66" charset="0"/>
              </a:rPr>
              <a:t>       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			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(a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n+1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,…,a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2n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)(b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1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,…,b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n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)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2</a:t>
            </a:r>
            <a:r>
              <a:rPr kumimoji="1" lang="en-US" altLang="zh-CN" sz="3000" baseline="30000" dirty="0">
                <a:latin typeface="Comic Sans MS" panose="030F0702030302020204" pitchFamily="66" charset="0"/>
              </a:rPr>
              <a:t>n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+ </a:t>
            </a:r>
            <a:endParaRPr kumimoji="1" lang="en-US" altLang="zh-CN" sz="3000" dirty="0">
              <a:latin typeface="Comic Sans MS" panose="030F0702030302020204" pitchFamily="66" charset="0"/>
            </a:endParaRPr>
          </a:p>
          <a:p>
            <a:r>
              <a:rPr kumimoji="1" lang="en-US" altLang="zh-CN" sz="3000" dirty="0">
                <a:latin typeface="Comic Sans MS" panose="030F0702030302020204" pitchFamily="66" charset="0"/>
              </a:rPr>
              <a:t>					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(a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1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,…,a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n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)(b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n+1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,…,b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2n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) 2</a:t>
            </a:r>
            <a:r>
              <a:rPr kumimoji="1" lang="en-US" altLang="zh-CN" sz="3000" baseline="30000" dirty="0">
                <a:latin typeface="Comic Sans MS" panose="030F0702030302020204" pitchFamily="66" charset="0"/>
              </a:rPr>
              <a:t>n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 +</a:t>
            </a:r>
            <a:endParaRPr kumimoji="1" lang="en-US" altLang="zh-CN" sz="3000" dirty="0">
              <a:latin typeface="Comic Sans MS" panose="030F0702030302020204" pitchFamily="66" charset="0"/>
            </a:endParaRPr>
          </a:p>
          <a:p>
            <a:r>
              <a:rPr kumimoji="1" lang="en-US" altLang="zh-CN" sz="3000" dirty="0">
                <a:latin typeface="Comic Sans MS" panose="030F0702030302020204" pitchFamily="66" charset="0"/>
              </a:rPr>
              <a:t>					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(a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n+1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,…,a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2n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 )(b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n+1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,…,b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2n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)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</a:t>
            </a:r>
            <a:endParaRPr kumimoji="1" lang="en-US" altLang="zh-CN" sz="3000" dirty="0">
              <a:latin typeface="Comic Sans MS" panose="030F0702030302020204" pitchFamily="66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7176" y="1519406"/>
            <a:ext cx="433891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a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(a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1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,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…,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a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2n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)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endParaRPr kumimoji="1" lang="en-US" altLang="zh-CN" sz="3000" dirty="0">
              <a:latin typeface="Comic Sans MS" panose="030F0702030302020204" pitchFamily="66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17176" y="2060968"/>
            <a:ext cx="433891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b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(b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1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,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…,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b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2n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)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endParaRPr kumimoji="1" lang="en-US" altLang="zh-CN" sz="3000" dirty="0">
              <a:latin typeface="Comic Sans MS" panose="030F0702030302020204" pitchFamily="66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316942" y="1571862"/>
            <a:ext cx="794272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(a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1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,…,a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n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)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2</a:t>
            </a:r>
            <a:r>
              <a:rPr kumimoji="1" lang="en-US" altLang="zh-CN" sz="3000" baseline="30000" dirty="0">
                <a:latin typeface="Comic Sans MS" panose="030F0702030302020204" pitchFamily="66" charset="0"/>
              </a:rPr>
              <a:t>n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(a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n+1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,…,a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2n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)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  </a:t>
            </a:r>
            <a:endParaRPr kumimoji="1" lang="en-US" altLang="zh-CN" sz="3000" dirty="0">
              <a:latin typeface="Comic Sans MS" panose="030F0702030302020204" pitchFamily="66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316942" y="2157479"/>
            <a:ext cx="456303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(b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1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,…,b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n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)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2</a:t>
            </a:r>
            <a:r>
              <a:rPr kumimoji="1" lang="en-US" altLang="zh-CN" sz="3000" baseline="30000" dirty="0">
                <a:latin typeface="Comic Sans MS" panose="030F0702030302020204" pitchFamily="66" charset="0"/>
              </a:rPr>
              <a:t>n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(b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n+1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,…,b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2n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)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  </a:t>
            </a:r>
            <a:endParaRPr kumimoji="1" lang="en-US" altLang="zh-CN" sz="3000" dirty="0">
              <a:latin typeface="Comic Sans MS" panose="030F0702030302020204" pitchFamily="66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316942" y="3111238"/>
            <a:ext cx="2993917" cy="55399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316942" y="3659056"/>
            <a:ext cx="3263740" cy="45139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316942" y="4125120"/>
            <a:ext cx="3263740" cy="46319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334430" y="4570899"/>
            <a:ext cx="3830867" cy="51508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047680" y="5541625"/>
            <a:ext cx="1188632" cy="46318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5498600" y="5500490"/>
            <a:ext cx="1174790" cy="55399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867112" y="3156073"/>
            <a:ext cx="762881" cy="50298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7032297" y="3606375"/>
            <a:ext cx="762881" cy="50298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7039939" y="4131610"/>
            <a:ext cx="762881" cy="50298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701021" y="5516604"/>
            <a:ext cx="433891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T(2n)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4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T(n)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O(n)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</a:t>
            </a:r>
            <a:endParaRPr kumimoji="1" lang="en-US" altLang="zh-CN" sz="3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" grpId="0" animBg="1"/>
      <p:bldP spid="25" grpId="0" animBg="1"/>
      <p:bldP spid="26" grpId="0" animBg="1"/>
      <p:bldP spid="27" grpId="0" animBg="1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22992"/>
            <a:ext cx="82296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Karatsubas’s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Algorithm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7860" y="2976071"/>
            <a:ext cx="921646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a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b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X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1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Y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1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2</a:t>
            </a:r>
            <a:r>
              <a:rPr kumimoji="1" lang="en-US" altLang="zh-CN" sz="3000" baseline="30000" dirty="0">
                <a:latin typeface="Comic Sans MS" panose="030F0702030302020204" pitchFamily="66" charset="0"/>
              </a:rPr>
              <a:t>2n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(X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0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Y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1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+X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1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Y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0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) 2</a:t>
            </a:r>
            <a:r>
              <a:rPr kumimoji="1" lang="en-US" altLang="zh-CN" sz="3000" baseline="30000" dirty="0">
                <a:latin typeface="Comic Sans MS" panose="030F0702030302020204" pitchFamily="66" charset="0"/>
              </a:rPr>
              <a:t>n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 +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X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0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Y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0</a:t>
            </a:r>
            <a:r>
              <a:rPr kumimoji="1" lang="zh-CN" altLang="en-US" sz="3000" baseline="30000" dirty="0">
                <a:latin typeface="Comic Sans MS" panose="030F0702030302020204" pitchFamily="66" charset="0"/>
              </a:rPr>
              <a:t> 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</a:t>
            </a:r>
            <a:endParaRPr kumimoji="1" lang="en-US" altLang="zh-CN" sz="3000" dirty="0">
              <a:latin typeface="Comic Sans MS" panose="030F0702030302020204" pitchFamily="66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7176" y="1519406"/>
            <a:ext cx="433891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a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(a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1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,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…,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a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2n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)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endParaRPr kumimoji="1" lang="en-US" altLang="zh-CN" sz="3000" dirty="0">
              <a:latin typeface="Comic Sans MS" panose="030F0702030302020204" pitchFamily="66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17176" y="2060968"/>
            <a:ext cx="433891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b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(b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1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,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…,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b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2n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)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endParaRPr kumimoji="1" lang="en-US" altLang="zh-CN" sz="3000" dirty="0">
              <a:latin typeface="Comic Sans MS" panose="030F0702030302020204" pitchFamily="66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316942" y="1571862"/>
            <a:ext cx="794272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X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1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2</a:t>
            </a:r>
            <a:r>
              <a:rPr kumimoji="1" lang="en-US" altLang="zh-CN" sz="3000" baseline="30000" dirty="0">
                <a:latin typeface="Comic Sans MS" panose="030F0702030302020204" pitchFamily="66" charset="0"/>
              </a:rPr>
              <a:t>n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X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0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</a:t>
            </a:r>
            <a:endParaRPr kumimoji="1" lang="en-US" altLang="zh-CN" sz="3000" dirty="0">
              <a:latin typeface="Comic Sans MS" panose="030F0702030302020204" pitchFamily="66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316942" y="2157479"/>
            <a:ext cx="456303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Y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1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2</a:t>
            </a:r>
            <a:r>
              <a:rPr kumimoji="1" lang="en-US" altLang="zh-CN" sz="3000" baseline="30000" dirty="0">
                <a:latin typeface="Comic Sans MS" panose="030F0702030302020204" pitchFamily="66" charset="0"/>
              </a:rPr>
              <a:t>n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Y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0</a:t>
            </a:r>
            <a:endParaRPr kumimoji="1" lang="en-US" altLang="zh-CN" sz="3000" baseline="-25000" dirty="0">
              <a:latin typeface="Comic Sans MS" panose="030F0702030302020204" pitchFamily="66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301340" y="5526704"/>
            <a:ext cx="598696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T(2n)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3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T(n)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O(n)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O(n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baseline="30000" dirty="0">
                <a:latin typeface="Comic Sans MS" panose="030F0702030302020204" pitchFamily="66" charset="0"/>
              </a:rPr>
              <a:t>log_2</a:t>
            </a:r>
            <a:r>
              <a:rPr kumimoji="1" lang="zh-CN" altLang="en-US" sz="3000" baseline="30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baseline="30000" dirty="0">
                <a:latin typeface="Comic Sans MS" panose="030F0702030302020204" pitchFamily="66" charset="0"/>
              </a:rPr>
              <a:t>3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)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</a:t>
            </a:r>
            <a:endParaRPr kumimoji="1" lang="en-US" altLang="zh-CN" sz="3000" dirty="0">
              <a:latin typeface="Comic Sans MS" panose="030F0702030302020204" pitchFamily="66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57200" y="3826282"/>
            <a:ext cx="921646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Previously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(4):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X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1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Y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1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,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X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0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Y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1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,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X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1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Y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0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,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X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0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Y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0</a:t>
            </a:r>
            <a:r>
              <a:rPr kumimoji="1" lang="zh-CN" altLang="en-US" sz="3000" baseline="30000" dirty="0">
                <a:latin typeface="Comic Sans MS" panose="030F0702030302020204" pitchFamily="66" charset="0"/>
              </a:rPr>
              <a:t> 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</a:t>
            </a:r>
            <a:endParaRPr kumimoji="1" lang="en-US" altLang="zh-CN" sz="3000" dirty="0">
              <a:latin typeface="Comic Sans MS" panose="030F0702030302020204" pitchFamily="66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28078" y="4518266"/>
            <a:ext cx="921646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Now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(3):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       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X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1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Y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1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,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(X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1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+X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0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)(Y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1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+Y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0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),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X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0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Y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0</a:t>
            </a:r>
            <a:r>
              <a:rPr kumimoji="1" lang="zh-CN" altLang="en-US" sz="3000" baseline="30000" dirty="0">
                <a:latin typeface="Comic Sans MS" panose="030F0702030302020204" pitchFamily="66" charset="0"/>
              </a:rPr>
              <a:t> 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</a:t>
            </a:r>
            <a:endParaRPr kumimoji="1" lang="en-US" altLang="zh-CN" sz="3000" dirty="0">
              <a:latin typeface="Comic Sans MS" panose="030F0702030302020204" pitchFamily="66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56093" y="2610853"/>
            <a:ext cx="3296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Comic Sans MS" panose="030F0702030302020204" pitchFamily="66" charset="0"/>
              </a:rPr>
              <a:t>=</a:t>
            </a:r>
            <a:r>
              <a:rPr kumimoji="1" lang="zh-CN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mic Sans MS" panose="030F0702030302020204" pitchFamily="66" charset="0"/>
              </a:rPr>
              <a:t>(X</a:t>
            </a:r>
            <a:r>
              <a:rPr kumimoji="1" lang="en-US" altLang="zh-CN" baseline="-25000" dirty="0">
                <a:solidFill>
                  <a:srgbClr val="FF0000"/>
                </a:solidFill>
                <a:latin typeface="Comic Sans MS" panose="030F0702030302020204" pitchFamily="66" charset="0"/>
              </a:rPr>
              <a:t>1</a:t>
            </a:r>
            <a:r>
              <a:rPr kumimoji="1" lang="en-US" altLang="zh-CN" dirty="0">
                <a:solidFill>
                  <a:srgbClr val="FF0000"/>
                </a:solidFill>
                <a:latin typeface="Comic Sans MS" panose="030F0702030302020204" pitchFamily="66" charset="0"/>
              </a:rPr>
              <a:t>+X</a:t>
            </a:r>
            <a:r>
              <a:rPr kumimoji="1" lang="en-US" altLang="zh-CN" baseline="-25000" dirty="0">
                <a:solidFill>
                  <a:srgbClr val="FF0000"/>
                </a:solidFill>
                <a:latin typeface="Comic Sans MS" panose="030F0702030302020204" pitchFamily="66" charset="0"/>
              </a:rPr>
              <a:t>0</a:t>
            </a:r>
            <a:r>
              <a:rPr kumimoji="1" lang="en-US" altLang="zh-CN" dirty="0">
                <a:solidFill>
                  <a:srgbClr val="FF0000"/>
                </a:solidFill>
                <a:latin typeface="Comic Sans MS" panose="030F0702030302020204" pitchFamily="66" charset="0"/>
              </a:rPr>
              <a:t>)(Y</a:t>
            </a:r>
            <a:r>
              <a:rPr kumimoji="1" lang="en-US" altLang="zh-CN" baseline="-25000" dirty="0">
                <a:solidFill>
                  <a:srgbClr val="FF0000"/>
                </a:solidFill>
                <a:latin typeface="Comic Sans MS" panose="030F0702030302020204" pitchFamily="66" charset="0"/>
              </a:rPr>
              <a:t>1</a:t>
            </a:r>
            <a:r>
              <a:rPr kumimoji="1" lang="en-US" altLang="zh-CN" dirty="0">
                <a:solidFill>
                  <a:srgbClr val="FF0000"/>
                </a:solidFill>
                <a:latin typeface="Comic Sans MS" panose="030F0702030302020204" pitchFamily="66" charset="0"/>
              </a:rPr>
              <a:t>+Y</a:t>
            </a:r>
            <a:r>
              <a:rPr kumimoji="1" lang="en-US" altLang="zh-CN" baseline="-25000" dirty="0">
                <a:solidFill>
                  <a:srgbClr val="FF0000"/>
                </a:solidFill>
                <a:latin typeface="Comic Sans MS" panose="030F0702030302020204" pitchFamily="66" charset="0"/>
              </a:rPr>
              <a:t>0</a:t>
            </a:r>
            <a:r>
              <a:rPr kumimoji="1" lang="en-US" altLang="zh-CN" dirty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  <a:r>
              <a:rPr kumimoji="1" lang="zh-CN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mic Sans MS" panose="030F0702030302020204" pitchFamily="66" charset="0"/>
              </a:rPr>
              <a:t>-</a:t>
            </a:r>
            <a:r>
              <a:rPr kumimoji="1" lang="zh-CN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mic Sans MS" panose="030F0702030302020204" pitchFamily="66" charset="0"/>
              </a:rPr>
              <a:t>X</a:t>
            </a:r>
            <a:r>
              <a:rPr kumimoji="1" lang="en-US" altLang="zh-CN" baseline="-25000" dirty="0">
                <a:solidFill>
                  <a:srgbClr val="FF0000"/>
                </a:solidFill>
                <a:latin typeface="Comic Sans MS" panose="030F0702030302020204" pitchFamily="66" charset="0"/>
              </a:rPr>
              <a:t>1</a:t>
            </a:r>
            <a:r>
              <a:rPr kumimoji="1" lang="en-US" altLang="zh-CN" dirty="0">
                <a:solidFill>
                  <a:srgbClr val="FF0000"/>
                </a:solidFill>
                <a:latin typeface="Comic Sans MS" panose="030F0702030302020204" pitchFamily="66" charset="0"/>
              </a:rPr>
              <a:t>Y</a:t>
            </a:r>
            <a:r>
              <a:rPr kumimoji="1" lang="en-US" altLang="zh-CN" baseline="-25000" dirty="0">
                <a:solidFill>
                  <a:srgbClr val="FF0000"/>
                </a:solidFill>
                <a:latin typeface="Comic Sans MS" panose="030F0702030302020204" pitchFamily="66" charset="0"/>
              </a:rPr>
              <a:t>1</a:t>
            </a:r>
            <a:r>
              <a:rPr kumimoji="1" lang="zh-CN" altLang="en-US" baseline="-25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baseline="-25000" dirty="0">
                <a:solidFill>
                  <a:srgbClr val="FF0000"/>
                </a:solidFill>
                <a:latin typeface="Comic Sans MS" panose="030F0702030302020204" pitchFamily="66" charset="0"/>
              </a:rPr>
              <a:t>-</a:t>
            </a:r>
            <a:r>
              <a:rPr kumimoji="1" lang="en-US" altLang="zh-CN" dirty="0">
                <a:solidFill>
                  <a:srgbClr val="FF0000"/>
                </a:solidFill>
                <a:latin typeface="Comic Sans MS" panose="030F0702030302020204" pitchFamily="66" charset="0"/>
              </a:rPr>
              <a:t> X</a:t>
            </a:r>
            <a:r>
              <a:rPr kumimoji="1" lang="en-US" altLang="zh-CN" baseline="-25000" dirty="0">
                <a:solidFill>
                  <a:srgbClr val="FF0000"/>
                </a:solidFill>
                <a:latin typeface="Comic Sans MS" panose="030F0702030302020204" pitchFamily="66" charset="0"/>
              </a:rPr>
              <a:t>0</a:t>
            </a:r>
            <a:r>
              <a:rPr kumimoji="1" lang="en-US" altLang="zh-CN" dirty="0">
                <a:solidFill>
                  <a:srgbClr val="FF0000"/>
                </a:solidFill>
                <a:latin typeface="Comic Sans MS" panose="030F0702030302020204" pitchFamily="66" charset="0"/>
              </a:rPr>
              <a:t>Y</a:t>
            </a:r>
            <a:r>
              <a:rPr kumimoji="1" lang="en-US" altLang="zh-CN" baseline="-25000" dirty="0">
                <a:solidFill>
                  <a:srgbClr val="FF0000"/>
                </a:solidFill>
                <a:latin typeface="Comic Sans MS" panose="030F0702030302020204" pitchFamily="66" charset="0"/>
              </a:rPr>
              <a:t>0</a:t>
            </a:r>
            <a:r>
              <a:rPr kumimoji="1" lang="zh-CN" altLang="en-US" baseline="-25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6" grpId="0"/>
      <p:bldP spid="18" grpId="0"/>
      <p:bldP spid="19" grpId="0"/>
      <p:bldP spid="28" grpId="0"/>
      <p:bldP spid="31" grpId="0"/>
      <p:bldP spid="32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22992"/>
            <a:ext cx="82296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Problem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2:</a:t>
            </a:r>
            <a:r>
              <a:rPr lang="zh-CN" altLang="en-US" sz="350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Matrix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Multiplication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4071" y="2106178"/>
            <a:ext cx="79427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Input: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two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n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by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n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matrix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A,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B</a:t>
            </a:r>
            <a:endParaRPr kumimoji="1" lang="en-US" altLang="zh-CN" sz="3000" dirty="0">
              <a:latin typeface="Comic Sans MS" panose="030F0702030302020204" pitchFamily="66" charset="0"/>
            </a:endParaRPr>
          </a:p>
          <a:p>
            <a:endParaRPr kumimoji="1" lang="en-US" altLang="zh-CN" sz="3000" dirty="0">
              <a:latin typeface="Comic Sans MS" panose="030F0702030302020204" pitchFamily="66" charset="0"/>
            </a:endParaRPr>
          </a:p>
          <a:p>
            <a:endParaRPr kumimoji="1" lang="en-US" altLang="zh-CN" sz="3000" dirty="0">
              <a:latin typeface="Comic Sans MS" panose="030F0702030302020204" pitchFamily="66" charset="0"/>
            </a:endParaRPr>
          </a:p>
          <a:p>
            <a:r>
              <a:rPr kumimoji="1" lang="en-US" altLang="zh-CN" sz="3000" dirty="0">
                <a:latin typeface="Comic Sans MS" panose="030F0702030302020204" pitchFamily="66" charset="0"/>
              </a:rPr>
              <a:t>Output: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AB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endParaRPr kumimoji="1" lang="zh-CN" altLang="en-US" sz="3000" baseline="-25000" dirty="0">
              <a:latin typeface="Comic Sans MS" panose="030F0702030302020204" pitchFamily="66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4071" y="4982066"/>
            <a:ext cx="518282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The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Naïve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Solution: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O(n</a:t>
            </a:r>
            <a:r>
              <a:rPr kumimoji="1" lang="en-US" altLang="zh-CN" sz="3000" baseline="30000" dirty="0">
                <a:latin typeface="Comic Sans MS" panose="030F0702030302020204" pitchFamily="66" charset="0"/>
              </a:rPr>
              <a:t>3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)</a:t>
            </a:r>
            <a:endParaRPr kumimoji="1" lang="en-US" altLang="zh-CN" sz="3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22992"/>
            <a:ext cx="82296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Divide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and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Conquer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47343" y="1628643"/>
            <a:ext cx="43389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A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11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A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12</a:t>
            </a:r>
            <a:endParaRPr kumimoji="1" lang="en-US" altLang="zh-CN" sz="3000" baseline="-25000" dirty="0">
              <a:latin typeface="Comic Sans MS" panose="030F0702030302020204" pitchFamily="66" charset="0"/>
            </a:endParaRPr>
          </a:p>
          <a:p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A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21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A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22</a:t>
            </a:r>
            <a:endParaRPr kumimoji="1" lang="en-US" altLang="zh-CN" sz="3000" baseline="-25000" dirty="0">
              <a:latin typeface="Comic Sans MS" panose="030F0702030302020204" pitchFamily="66" charset="0"/>
            </a:endParaRPr>
          </a:p>
          <a:p>
            <a:endParaRPr kumimoji="1" lang="en-US" altLang="zh-CN" sz="3000" dirty="0">
              <a:latin typeface="Comic Sans MS" panose="030F0702030302020204" pitchFamily="66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542012" y="3531911"/>
            <a:ext cx="729174" cy="28824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927198" y="1626581"/>
            <a:ext cx="43389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B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11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B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12</a:t>
            </a:r>
            <a:endParaRPr kumimoji="1" lang="en-US" altLang="zh-CN" sz="3000" baseline="-25000" dirty="0">
              <a:latin typeface="Comic Sans MS" panose="030F0702030302020204" pitchFamily="66" charset="0"/>
            </a:endParaRPr>
          </a:p>
          <a:p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B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21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B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22</a:t>
            </a:r>
            <a:endParaRPr kumimoji="1" lang="en-US" altLang="zh-CN" sz="3000" baseline="-25000" dirty="0">
              <a:latin typeface="Comic Sans MS" panose="030F0702030302020204" pitchFamily="66" charset="0"/>
            </a:endParaRPr>
          </a:p>
          <a:p>
            <a:endParaRPr kumimoji="1" lang="en-US" altLang="zh-CN" sz="3000" dirty="0">
              <a:latin typeface="Comic Sans MS" panose="030F0702030302020204" pitchFamily="66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26166" y="3487584"/>
            <a:ext cx="19191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A</a:t>
            </a:r>
            <a:r>
              <a:rPr kumimoji="1" lang="en-US" altLang="zh-CN" baseline="-25000" dirty="0">
                <a:latin typeface="Comic Sans MS" panose="030F0702030302020204" pitchFamily="66" charset="0"/>
              </a:rPr>
              <a:t>11</a:t>
            </a:r>
            <a:r>
              <a:rPr kumimoji="1" lang="en-US" altLang="zh-CN" dirty="0">
                <a:latin typeface="Comic Sans MS" panose="030F0702030302020204" pitchFamily="66" charset="0"/>
              </a:rPr>
              <a:t> B</a:t>
            </a:r>
            <a:r>
              <a:rPr kumimoji="1" lang="en-US" altLang="zh-CN" baseline="-25000" dirty="0">
                <a:latin typeface="Comic Sans MS" panose="030F0702030302020204" pitchFamily="66" charset="0"/>
              </a:rPr>
              <a:t>11</a:t>
            </a:r>
            <a:r>
              <a:rPr kumimoji="1" lang="zh-CN" altLang="en-US" baseline="-25000" dirty="0">
                <a:latin typeface="Comic Sans MS" panose="030F0702030302020204" pitchFamily="66" charset="0"/>
              </a:rPr>
              <a:t>  </a:t>
            </a:r>
            <a:r>
              <a:rPr kumimoji="1" lang="en-US" altLang="zh-CN" dirty="0">
                <a:latin typeface="Comic Sans MS" panose="030F0702030302020204" pitchFamily="66" charset="0"/>
              </a:rPr>
              <a:t>+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A</a:t>
            </a:r>
            <a:r>
              <a:rPr kumimoji="1" lang="en-US" altLang="zh-CN" baseline="-25000" dirty="0">
                <a:latin typeface="Comic Sans MS" panose="030F0702030302020204" pitchFamily="66" charset="0"/>
              </a:rPr>
              <a:t>12</a:t>
            </a:r>
            <a:r>
              <a:rPr kumimoji="1" lang="en-US" altLang="zh-CN" dirty="0">
                <a:latin typeface="Comic Sans MS" panose="030F0702030302020204" pitchFamily="66" charset="0"/>
              </a:rPr>
              <a:t> B</a:t>
            </a:r>
            <a:r>
              <a:rPr kumimoji="1" lang="en-US" altLang="zh-CN" baseline="-25000" dirty="0">
                <a:latin typeface="Comic Sans MS" panose="030F0702030302020204" pitchFamily="66" charset="0"/>
              </a:rPr>
              <a:t>21</a:t>
            </a:r>
            <a:r>
              <a:rPr kumimoji="1" lang="zh-CN" altLang="en-US" baseline="-25000" dirty="0">
                <a:latin typeface="Comic Sans MS" panose="030F0702030302020204" pitchFamily="66" charset="0"/>
              </a:rPr>
              <a:t> 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566291" y="3480826"/>
            <a:ext cx="19704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A</a:t>
            </a:r>
            <a:r>
              <a:rPr kumimoji="1" lang="en-US" altLang="zh-CN" baseline="-25000" dirty="0">
                <a:latin typeface="Comic Sans MS" panose="030F0702030302020204" pitchFamily="66" charset="0"/>
              </a:rPr>
              <a:t>11</a:t>
            </a:r>
            <a:r>
              <a:rPr kumimoji="1" lang="en-US" altLang="zh-CN" dirty="0">
                <a:latin typeface="Comic Sans MS" panose="030F0702030302020204" pitchFamily="66" charset="0"/>
              </a:rPr>
              <a:t> B</a:t>
            </a:r>
            <a:r>
              <a:rPr kumimoji="1" lang="en-US" altLang="zh-CN" baseline="-25000" dirty="0">
                <a:latin typeface="Comic Sans MS" panose="030F0702030302020204" pitchFamily="66" charset="0"/>
              </a:rPr>
              <a:t>12</a:t>
            </a:r>
            <a:r>
              <a:rPr kumimoji="1" lang="zh-CN" altLang="en-US" baseline="-25000" dirty="0">
                <a:latin typeface="Comic Sans MS" panose="030F0702030302020204" pitchFamily="66" charset="0"/>
              </a:rPr>
              <a:t>  </a:t>
            </a:r>
            <a:r>
              <a:rPr kumimoji="1" lang="en-US" altLang="zh-CN" dirty="0">
                <a:latin typeface="Comic Sans MS" panose="030F0702030302020204" pitchFamily="66" charset="0"/>
              </a:rPr>
              <a:t>+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A</a:t>
            </a:r>
            <a:r>
              <a:rPr kumimoji="1" lang="en-US" altLang="zh-CN" baseline="-25000" dirty="0">
                <a:latin typeface="Comic Sans MS" panose="030F0702030302020204" pitchFamily="66" charset="0"/>
              </a:rPr>
              <a:t>12</a:t>
            </a:r>
            <a:r>
              <a:rPr kumimoji="1" lang="en-US" altLang="zh-CN" dirty="0">
                <a:latin typeface="Comic Sans MS" panose="030F0702030302020204" pitchFamily="66" charset="0"/>
              </a:rPr>
              <a:t> B</a:t>
            </a:r>
            <a:r>
              <a:rPr kumimoji="1" lang="en-US" altLang="zh-CN" baseline="-25000" dirty="0">
                <a:latin typeface="Comic Sans MS" panose="030F0702030302020204" pitchFamily="66" charset="0"/>
              </a:rPr>
              <a:t>22</a:t>
            </a:r>
            <a:r>
              <a:rPr kumimoji="1" lang="zh-CN" altLang="en-US" baseline="-25000" dirty="0">
                <a:latin typeface="Comic Sans MS" panose="030F0702030302020204" pitchFamily="66" charset="0"/>
              </a:rPr>
              <a:t> 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2516363" y="4178242"/>
            <a:ext cx="19704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A</a:t>
            </a:r>
            <a:r>
              <a:rPr kumimoji="1" lang="en-US" altLang="zh-CN" baseline="-25000" dirty="0">
                <a:latin typeface="Comic Sans MS" panose="030F0702030302020204" pitchFamily="66" charset="0"/>
              </a:rPr>
              <a:t>21</a:t>
            </a:r>
            <a:r>
              <a:rPr kumimoji="1" lang="en-US" altLang="zh-CN" dirty="0">
                <a:latin typeface="Comic Sans MS" panose="030F0702030302020204" pitchFamily="66" charset="0"/>
              </a:rPr>
              <a:t> B</a:t>
            </a:r>
            <a:r>
              <a:rPr kumimoji="1" lang="en-US" altLang="zh-CN" baseline="-25000" dirty="0">
                <a:latin typeface="Comic Sans MS" panose="030F0702030302020204" pitchFamily="66" charset="0"/>
              </a:rPr>
              <a:t>11</a:t>
            </a:r>
            <a:r>
              <a:rPr kumimoji="1" lang="zh-CN" altLang="en-US" baseline="-25000" dirty="0">
                <a:latin typeface="Comic Sans MS" panose="030F0702030302020204" pitchFamily="66" charset="0"/>
              </a:rPr>
              <a:t>  </a:t>
            </a:r>
            <a:r>
              <a:rPr kumimoji="1" lang="en-US" altLang="zh-CN" dirty="0">
                <a:latin typeface="Comic Sans MS" panose="030F0702030302020204" pitchFamily="66" charset="0"/>
              </a:rPr>
              <a:t>+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A</a:t>
            </a:r>
            <a:r>
              <a:rPr kumimoji="1" lang="en-US" altLang="zh-CN" baseline="-25000" dirty="0">
                <a:latin typeface="Comic Sans MS" panose="030F0702030302020204" pitchFamily="66" charset="0"/>
              </a:rPr>
              <a:t>22</a:t>
            </a:r>
            <a:r>
              <a:rPr kumimoji="1" lang="en-US" altLang="zh-CN" dirty="0">
                <a:latin typeface="Comic Sans MS" panose="030F0702030302020204" pitchFamily="66" charset="0"/>
              </a:rPr>
              <a:t> B</a:t>
            </a:r>
            <a:r>
              <a:rPr kumimoji="1" lang="en-US" altLang="zh-CN" baseline="-25000" dirty="0">
                <a:latin typeface="Comic Sans MS" panose="030F0702030302020204" pitchFamily="66" charset="0"/>
              </a:rPr>
              <a:t>21</a:t>
            </a:r>
            <a:r>
              <a:rPr kumimoji="1" lang="zh-CN" altLang="en-US" baseline="-25000" dirty="0">
                <a:latin typeface="Comic Sans MS" panose="030F0702030302020204" pitchFamily="66" charset="0"/>
              </a:rPr>
              <a:t> 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4566291" y="4138118"/>
            <a:ext cx="20217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A</a:t>
            </a:r>
            <a:r>
              <a:rPr kumimoji="1" lang="en-US" altLang="zh-CN" baseline="-25000" dirty="0">
                <a:latin typeface="Comic Sans MS" panose="030F0702030302020204" pitchFamily="66" charset="0"/>
              </a:rPr>
              <a:t>21</a:t>
            </a:r>
            <a:r>
              <a:rPr kumimoji="1" lang="en-US" altLang="zh-CN" dirty="0">
                <a:latin typeface="Comic Sans MS" panose="030F0702030302020204" pitchFamily="66" charset="0"/>
              </a:rPr>
              <a:t> B</a:t>
            </a:r>
            <a:r>
              <a:rPr kumimoji="1" lang="en-US" altLang="zh-CN" baseline="-25000" dirty="0">
                <a:latin typeface="Comic Sans MS" panose="030F0702030302020204" pitchFamily="66" charset="0"/>
              </a:rPr>
              <a:t>12</a:t>
            </a:r>
            <a:r>
              <a:rPr kumimoji="1" lang="zh-CN" altLang="en-US" baseline="-25000" dirty="0">
                <a:latin typeface="Comic Sans MS" panose="030F0702030302020204" pitchFamily="66" charset="0"/>
              </a:rPr>
              <a:t>  </a:t>
            </a:r>
            <a:r>
              <a:rPr kumimoji="1" lang="en-US" altLang="zh-CN" dirty="0">
                <a:latin typeface="Comic Sans MS" panose="030F0702030302020204" pitchFamily="66" charset="0"/>
              </a:rPr>
              <a:t>+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A</a:t>
            </a:r>
            <a:r>
              <a:rPr kumimoji="1" lang="en-US" altLang="zh-CN" baseline="-25000" dirty="0">
                <a:latin typeface="Comic Sans MS" panose="030F0702030302020204" pitchFamily="66" charset="0"/>
              </a:rPr>
              <a:t>22</a:t>
            </a:r>
            <a:r>
              <a:rPr kumimoji="1" lang="en-US" altLang="zh-CN" dirty="0">
                <a:latin typeface="Comic Sans MS" panose="030F0702030302020204" pitchFamily="66" charset="0"/>
              </a:rPr>
              <a:t> B</a:t>
            </a:r>
            <a:r>
              <a:rPr kumimoji="1" lang="en-US" altLang="zh-CN" baseline="-25000" dirty="0">
                <a:latin typeface="Comic Sans MS" panose="030F0702030302020204" pitchFamily="66" charset="0"/>
              </a:rPr>
              <a:t>22</a:t>
            </a:r>
            <a:r>
              <a:rPr kumimoji="1" lang="zh-CN" altLang="en-US" baseline="-25000" dirty="0">
                <a:latin typeface="Comic Sans MS" panose="030F0702030302020204" pitchFamily="66" charset="0"/>
              </a:rPr>
              <a:t> 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526719" y="3544771"/>
            <a:ext cx="729174" cy="28824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4605091" y="3511471"/>
            <a:ext cx="729174" cy="28824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5570896" y="3503301"/>
            <a:ext cx="729174" cy="28824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2554712" y="4222368"/>
            <a:ext cx="729174" cy="28824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526719" y="4205551"/>
            <a:ext cx="729174" cy="28824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605091" y="4147792"/>
            <a:ext cx="729174" cy="28824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5653885" y="4134116"/>
            <a:ext cx="729174" cy="28824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406414" y="5255366"/>
            <a:ext cx="598696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T(n)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8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T(n/2)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O(n</a:t>
            </a:r>
            <a:r>
              <a:rPr kumimoji="1" lang="en-US" altLang="zh-CN" sz="3000" baseline="30000" dirty="0">
                <a:latin typeface="Comic Sans MS" panose="030F0702030302020204" pitchFamily="66" charset="0"/>
              </a:rPr>
              <a:t>2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)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O(n</a:t>
            </a:r>
            <a:r>
              <a:rPr kumimoji="1" lang="en-US" altLang="zh-CN" sz="3000" baseline="30000" dirty="0">
                <a:latin typeface="Comic Sans MS" panose="030F0702030302020204" pitchFamily="66" charset="0"/>
              </a:rPr>
              <a:t>3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)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</a:t>
            </a:r>
            <a:endParaRPr kumimoji="1" lang="en-US" altLang="zh-CN" sz="3000" dirty="0">
              <a:latin typeface="Comic Sans MS" panose="030F0702030302020204" pitchFamily="66" charset="0"/>
            </a:endParaRPr>
          </a:p>
        </p:txBody>
      </p:sp>
      <p:sp>
        <p:nvSpPr>
          <p:cNvPr id="2" name="双中括号 1"/>
          <p:cNvSpPr/>
          <p:nvPr/>
        </p:nvSpPr>
        <p:spPr>
          <a:xfrm>
            <a:off x="1660615" y="1471871"/>
            <a:ext cx="2413784" cy="1315329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双中括号 19"/>
          <p:cNvSpPr/>
          <p:nvPr/>
        </p:nvSpPr>
        <p:spPr>
          <a:xfrm>
            <a:off x="4632684" y="1479994"/>
            <a:ext cx="2280809" cy="1315329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双中括号 20"/>
          <p:cNvSpPr/>
          <p:nvPr/>
        </p:nvSpPr>
        <p:spPr>
          <a:xfrm>
            <a:off x="2047343" y="3363618"/>
            <a:ext cx="4709278" cy="1315329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4" grpId="0" animBg="1"/>
      <p:bldP spid="29" grpId="0"/>
      <p:bldP spid="4" grpId="0"/>
      <p:bldP spid="30" grpId="0"/>
      <p:bldP spid="31" grpId="0"/>
      <p:bldP spid="32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2" grpId="0" animBg="1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2687</Words>
  <Application>WPS 演示</Application>
  <PresentationFormat>全屏显示(4:3)</PresentationFormat>
  <Paragraphs>250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宋体</vt:lpstr>
      <vt:lpstr>Wingdings</vt:lpstr>
      <vt:lpstr>Arial</vt:lpstr>
      <vt:lpstr>Comic Sans MS</vt:lpstr>
      <vt:lpstr>Comic Sans MS</vt:lpstr>
      <vt:lpstr>微软雅黑</vt:lpstr>
      <vt:lpstr>Arial Unicode MS</vt:lpstr>
      <vt:lpstr>Calibri</vt:lpstr>
      <vt:lpstr>Office Theme</vt:lpstr>
      <vt:lpstr>PowerPoint 演示文稿</vt:lpstr>
      <vt:lpstr>Divide and Conquer</vt:lpstr>
      <vt:lpstr>Part I: Arithmetic Problems</vt:lpstr>
      <vt:lpstr>Problem 1: Integer Multiplication</vt:lpstr>
      <vt:lpstr>The Naïve O(n2) Solution</vt:lpstr>
      <vt:lpstr>Divide and Conquer</vt:lpstr>
      <vt:lpstr>Karatsubas’s Algorithm</vt:lpstr>
      <vt:lpstr>Problem 2: Matrix Multiplication</vt:lpstr>
      <vt:lpstr>Divide and Conquer</vt:lpstr>
      <vt:lpstr>Strassen’s Algorithm</vt:lpstr>
      <vt:lpstr>Part II:   Closest Pair</vt:lpstr>
      <vt:lpstr>Closest Pair</vt:lpstr>
      <vt:lpstr>Divide</vt:lpstr>
      <vt:lpstr>Conquer and Combine</vt:lpstr>
      <vt:lpstr> </vt:lpstr>
      <vt:lpstr>Divide this Region into Square Boxes</vt:lpstr>
      <vt:lpstr>Observation  1:  Each Box has at most 1 point</vt:lpstr>
      <vt:lpstr>Observation  2:  for each point, only need to compute points within two horizontal layers</vt:lpstr>
      <vt:lpstr>Putting Together Two Observations</vt:lpstr>
      <vt:lpstr>Algorithm </vt:lpstr>
      <vt:lpstr>Do Sorting Outside the Recursion</vt:lpstr>
      <vt:lpstr>Summary</vt:lpstr>
      <vt:lpstr>Remarks</vt:lpstr>
    </vt:vector>
  </TitlesOfParts>
  <Company>CUHK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Siyao Guo</dc:creator>
  <cp:lastModifiedBy>Nathan</cp:lastModifiedBy>
  <cp:revision>510</cp:revision>
  <cp:lastPrinted>2020-09-21T07:45:00Z</cp:lastPrinted>
  <dcterms:created xsi:type="dcterms:W3CDTF">2018-02-08T20:34:00Z</dcterms:created>
  <dcterms:modified xsi:type="dcterms:W3CDTF">2020-09-30T04:19:12Z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