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407" r:id="rId3"/>
    <p:sldId id="537" r:id="rId4"/>
    <p:sldId id="542" r:id="rId5"/>
    <p:sldId id="480" r:id="rId6"/>
    <p:sldId id="538" r:id="rId7"/>
    <p:sldId id="539" r:id="rId8"/>
    <p:sldId id="541" r:id="rId9"/>
    <p:sldId id="540" r:id="rId10"/>
    <p:sldId id="532" r:id="rId11"/>
    <p:sldId id="526" r:id="rId12"/>
    <p:sldId id="529" r:id="rId13"/>
    <p:sldId id="530" r:id="rId14"/>
    <p:sldId id="543" r:id="rId15"/>
    <p:sldId id="528" r:id="rId16"/>
    <p:sldId id="545" r:id="rId17"/>
    <p:sldId id="548" r:id="rId18"/>
    <p:sldId id="544" r:id="rId19"/>
    <p:sldId id="546" r:id="rId20"/>
    <p:sldId id="547" r:id="rId21"/>
    <p:sldId id="549" r:id="rId22"/>
    <p:sldId id="482" r:id="rId23"/>
    <p:sldId id="479" r:id="rId24"/>
    <p:sldId id="55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/>
    <p:restoredTop sz="94643" autoAdjust="0"/>
  </p:normalViewPr>
  <p:slideViewPr>
    <p:cSldViewPr snapToGrid="0" snapToObjects="1">
      <p:cViewPr varScale="1">
        <p:scale>
          <a:sx n="80" d="100"/>
          <a:sy n="80" d="100"/>
        </p:scale>
        <p:origin x="2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5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25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540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38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5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7397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9975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5455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777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46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692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808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294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96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21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05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23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817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26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01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178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37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2020 @ NYU Shanghai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CSCI-SHU 220: Algorithms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7FE31-CFDC-0346-B3A0-E80CB3406D74}"/>
              </a:ext>
            </a:extLst>
          </p:cNvPr>
          <p:cNvSpPr txBox="1">
            <a:spLocks/>
          </p:cNvSpPr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558ED5"/>
                </a:solidFill>
                <a:latin typeface="Comic Sans MS"/>
              </a:rPr>
              <a:t>Sorting</a:t>
            </a:r>
            <a:endParaRPr lang="en-US" sz="4000" dirty="0">
              <a:solidFill>
                <a:srgbClr val="558ED5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785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89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D8D0A03-F2B9-5C4A-B49E-1C26E9A19FFB}"/>
              </a:ext>
            </a:extLst>
          </p:cNvPr>
          <p:cNvSpPr/>
          <p:nvPr/>
        </p:nvSpPr>
        <p:spPr>
          <a:xfrm>
            <a:off x="815009" y="2027582"/>
            <a:ext cx="2478157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1DBECE-5D7F-A149-9548-41D50998E338}"/>
              </a:ext>
            </a:extLst>
          </p:cNvPr>
          <p:cNvSpPr/>
          <p:nvPr/>
        </p:nvSpPr>
        <p:spPr>
          <a:xfrm>
            <a:off x="6025646" y="1956254"/>
            <a:ext cx="2478157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7C6D32-F6E0-0244-BD27-E77EAC4F0433}"/>
              </a:ext>
            </a:extLst>
          </p:cNvPr>
          <p:cNvSpPr/>
          <p:nvPr/>
        </p:nvSpPr>
        <p:spPr>
          <a:xfrm>
            <a:off x="4403451" y="3075500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3709BE-1280-A149-A0D0-DB00FDB32C1C}"/>
              </a:ext>
            </a:extLst>
          </p:cNvPr>
          <p:cNvSpPr/>
          <p:nvPr/>
        </p:nvSpPr>
        <p:spPr>
          <a:xfrm>
            <a:off x="6937735" y="2981957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&gt;=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52D16-9DB4-0743-9DDA-89894BEE424B}"/>
              </a:ext>
            </a:extLst>
          </p:cNvPr>
          <p:cNvSpPr/>
          <p:nvPr/>
        </p:nvSpPr>
        <p:spPr>
          <a:xfrm>
            <a:off x="1670971" y="3050544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5506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7A276C-E000-1A45-BC70-09734E849C30}"/>
              </a:ext>
            </a:extLst>
          </p:cNvPr>
          <p:cNvSpPr/>
          <p:nvPr/>
        </p:nvSpPr>
        <p:spPr>
          <a:xfrm>
            <a:off x="1361800" y="1629124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QuickSort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(S)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907A5F-E9A1-A849-A964-800E3D66168C}"/>
              </a:ext>
            </a:extLst>
          </p:cNvPr>
          <p:cNvSpPr/>
          <p:nvPr/>
        </p:nvSpPr>
        <p:spPr>
          <a:xfrm>
            <a:off x="2168805" y="2244351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|S|=0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1,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A27E7D-43CA-DF4A-A361-C80F41CAE0E4}"/>
              </a:ext>
            </a:extLst>
          </p:cNvPr>
          <p:cNvSpPr/>
          <p:nvPr/>
        </p:nvSpPr>
        <p:spPr>
          <a:xfrm>
            <a:off x="2168805" y="2859578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Pick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S,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partition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S\{v}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A4539C-08B6-9548-B964-7FB3EF3A828E}"/>
              </a:ext>
            </a:extLst>
          </p:cNvPr>
          <p:cNvSpPr/>
          <p:nvPr/>
        </p:nvSpPr>
        <p:spPr>
          <a:xfrm>
            <a:off x="2168805" y="3473045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={a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6BB55-E1B0-C844-8850-35315112B496}"/>
              </a:ext>
            </a:extLst>
          </p:cNvPr>
          <p:cNvSpPr/>
          <p:nvPr/>
        </p:nvSpPr>
        <p:spPr>
          <a:xfrm>
            <a:off x="4454805" y="3450878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&gt;=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={a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&gt;=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58EAD6-6F2E-E443-983A-A3EEEB1A7CFF}"/>
              </a:ext>
            </a:extLst>
          </p:cNvPr>
          <p:cNvSpPr/>
          <p:nvPr/>
        </p:nvSpPr>
        <p:spPr>
          <a:xfrm>
            <a:off x="2168805" y="4022349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QuickSort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510AF6-7D7C-5342-8DBC-D90E41AABBA7}"/>
              </a:ext>
            </a:extLst>
          </p:cNvPr>
          <p:cNvSpPr/>
          <p:nvPr/>
        </p:nvSpPr>
        <p:spPr>
          <a:xfrm>
            <a:off x="2168805" y="4633995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QuickSort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&gt;=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8C2FA9-6F1B-CD42-998C-2A047B6FB351}"/>
              </a:ext>
            </a:extLst>
          </p:cNvPr>
          <p:cNvSpPr/>
          <p:nvPr/>
        </p:nvSpPr>
        <p:spPr>
          <a:xfrm>
            <a:off x="0" y="5625922"/>
            <a:ext cx="7655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T(| A</a:t>
            </a:r>
            <a:r>
              <a:rPr lang="en-US" altLang="zh-CN" sz="25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|)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T(| A</a:t>
            </a:r>
            <a:r>
              <a:rPr lang="en-US" altLang="zh-CN" sz="25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&gt;=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|) 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6388211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pick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7A276C-E000-1A45-BC70-09734E849C30}"/>
              </a:ext>
            </a:extLst>
          </p:cNvPr>
          <p:cNvSpPr/>
          <p:nvPr/>
        </p:nvSpPr>
        <p:spPr>
          <a:xfrm>
            <a:off x="1300840" y="1629124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Always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first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element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9CEB9A-8769-DC45-9C20-BC056848BFA0}"/>
              </a:ext>
            </a:extLst>
          </p:cNvPr>
          <p:cNvSpPr/>
          <p:nvPr/>
        </p:nvSpPr>
        <p:spPr>
          <a:xfrm>
            <a:off x="606487" y="2267761"/>
            <a:ext cx="7655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T(n)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T(| 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&lt;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|)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T(| 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&gt;=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|) 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93347D-4DE5-974E-897D-4558F41A098F}"/>
              </a:ext>
            </a:extLst>
          </p:cNvPr>
          <p:cNvSpPr/>
          <p:nvPr/>
        </p:nvSpPr>
        <p:spPr>
          <a:xfrm>
            <a:off x="1300840" y="5580133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Pick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randomly?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E0404-56BB-F145-9D76-195B44BABE72}"/>
              </a:ext>
            </a:extLst>
          </p:cNvPr>
          <p:cNvSpPr/>
          <p:nvPr/>
        </p:nvSpPr>
        <p:spPr>
          <a:xfrm>
            <a:off x="4226793" y="5574136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B63484-7858-2F44-B3A8-7301254DE172}"/>
              </a:ext>
            </a:extLst>
          </p:cNvPr>
          <p:cNvSpPr/>
          <p:nvPr/>
        </p:nvSpPr>
        <p:spPr>
          <a:xfrm>
            <a:off x="1432010" y="3341864"/>
            <a:ext cx="5351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Worst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case: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DC31CA-CF33-204D-B896-958E760B2191}"/>
              </a:ext>
            </a:extLst>
          </p:cNvPr>
          <p:cNvSpPr/>
          <p:nvPr/>
        </p:nvSpPr>
        <p:spPr>
          <a:xfrm>
            <a:off x="1432010" y="2858988"/>
            <a:ext cx="5351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Best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case: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9DF73F4-B49F-1146-9CBD-CBEBBB5DCFDD}"/>
              </a:ext>
            </a:extLst>
          </p:cNvPr>
          <p:cNvSpPr/>
          <p:nvPr/>
        </p:nvSpPr>
        <p:spPr>
          <a:xfrm>
            <a:off x="3234394" y="3335867"/>
            <a:ext cx="5351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sz="2000" baseline="30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(sequence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n,n-1,…,1)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A4EDC2-5B7F-8049-B33E-AD6D782A1251}"/>
              </a:ext>
            </a:extLst>
          </p:cNvPr>
          <p:cNvSpPr/>
          <p:nvPr/>
        </p:nvSpPr>
        <p:spPr>
          <a:xfrm>
            <a:off x="3234394" y="2870958"/>
            <a:ext cx="5351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baseline="30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1B2C5E-09A6-0249-A602-BA12AFF40A8F}"/>
              </a:ext>
            </a:extLst>
          </p:cNvPr>
          <p:cNvSpPr/>
          <p:nvPr/>
        </p:nvSpPr>
        <p:spPr>
          <a:xfrm>
            <a:off x="1230842" y="4102584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Always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last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element?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50DC69-70DF-7641-945E-7D4733644CA5}"/>
              </a:ext>
            </a:extLst>
          </p:cNvPr>
          <p:cNvSpPr/>
          <p:nvPr/>
        </p:nvSpPr>
        <p:spPr>
          <a:xfrm>
            <a:off x="1230842" y="4855219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Always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second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element?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050919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Place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Partition?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pic>
        <p:nvPicPr>
          <p:cNvPr id="11" name="图片 10" descr="文本, 信件&#10;&#10;描述已自动生成">
            <a:extLst>
              <a:ext uri="{FF2B5EF4-FFF2-40B4-BE49-F238E27FC236}">
                <a16:creationId xmlns:a16="http://schemas.microsoft.com/office/drawing/2014/main" id="{4E135987-F553-AA45-8526-259AC621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95" y="1907794"/>
            <a:ext cx="5360809" cy="32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34180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D8D0A03-F2B9-5C4A-B49E-1C26E9A19FFB}"/>
              </a:ext>
            </a:extLst>
          </p:cNvPr>
          <p:cNvSpPr/>
          <p:nvPr/>
        </p:nvSpPr>
        <p:spPr>
          <a:xfrm>
            <a:off x="815009" y="2027582"/>
            <a:ext cx="2478157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1DBECE-5D7F-A149-9548-41D50998E338}"/>
              </a:ext>
            </a:extLst>
          </p:cNvPr>
          <p:cNvSpPr/>
          <p:nvPr/>
        </p:nvSpPr>
        <p:spPr>
          <a:xfrm>
            <a:off x="6025646" y="1956254"/>
            <a:ext cx="2478157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7C6D32-F6E0-0244-BD27-E77EAC4F0433}"/>
              </a:ext>
            </a:extLst>
          </p:cNvPr>
          <p:cNvSpPr/>
          <p:nvPr/>
        </p:nvSpPr>
        <p:spPr>
          <a:xfrm>
            <a:off x="4403451" y="3075500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3709BE-1280-A149-A0D0-DB00FDB32C1C}"/>
              </a:ext>
            </a:extLst>
          </p:cNvPr>
          <p:cNvSpPr/>
          <p:nvPr/>
        </p:nvSpPr>
        <p:spPr>
          <a:xfrm>
            <a:off x="6937735" y="2981957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52D16-9DB4-0743-9DDA-89894BEE424B}"/>
              </a:ext>
            </a:extLst>
          </p:cNvPr>
          <p:cNvSpPr/>
          <p:nvPr/>
        </p:nvSpPr>
        <p:spPr>
          <a:xfrm>
            <a:off x="1670971" y="3050544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608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Tree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pic>
        <p:nvPicPr>
          <p:cNvPr id="6" name="图片 5" descr="图片包含 物体, 游戏机, 钟表&#10;&#10;描述已自动生成">
            <a:extLst>
              <a:ext uri="{FF2B5EF4-FFF2-40B4-BE49-F238E27FC236}">
                <a16:creationId xmlns:a16="http://schemas.microsoft.com/office/drawing/2014/main" id="{0E8BF02C-82D3-EB44-8234-A27BF4E5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05" y="2566510"/>
            <a:ext cx="3331792" cy="23720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F1EF12-CF4A-5C4A-87A1-BD6C46A38775}"/>
              </a:ext>
            </a:extLst>
          </p:cNvPr>
          <p:cNvSpPr/>
          <p:nvPr/>
        </p:nvSpPr>
        <p:spPr>
          <a:xfrm>
            <a:off x="5266945" y="2634300"/>
            <a:ext cx="742805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Height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(h):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length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longest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path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root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leaf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C89EFB-44C7-C443-B8B2-E642C5B63134}"/>
              </a:ext>
            </a:extLst>
          </p:cNvPr>
          <p:cNvSpPr/>
          <p:nvPr/>
        </p:nvSpPr>
        <p:spPr>
          <a:xfrm>
            <a:off x="5367529" y="4080126"/>
            <a:ext cx="6992261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(n):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nodes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7506A2-47AE-B94D-B361-757B98F5456F}"/>
              </a:ext>
            </a:extLst>
          </p:cNvPr>
          <p:cNvSpPr/>
          <p:nvPr/>
        </p:nvSpPr>
        <p:spPr>
          <a:xfrm>
            <a:off x="971878" y="1611169"/>
            <a:ext cx="7428051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completely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filled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except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(all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nodes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are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far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left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possible)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C6186C-29C7-2E4A-8C39-8FB5F1FE239C}"/>
              </a:ext>
            </a:extLst>
          </p:cNvPr>
          <p:cNvSpPr/>
          <p:nvPr/>
        </p:nvSpPr>
        <p:spPr>
          <a:xfrm>
            <a:off x="2987610" y="5365465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&lt;=n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h+1</a:t>
            </a:r>
            <a:r>
              <a:rPr lang="zh-CN" altLang="en-US" sz="2000" baseline="30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4B83EA-6EA4-8A4A-8345-1393C98F05EA}"/>
                  </a:ext>
                </a:extLst>
              </p:cNvPr>
              <p:cNvSpPr/>
              <p:nvPr/>
            </p:nvSpPr>
            <p:spPr>
              <a:xfrm>
                <a:off x="5520745" y="5365465"/>
                <a:ext cx="742805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h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log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Θ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(1)</a:t>
                </a:r>
                <a:r>
                  <a:rPr lang="zh-CN" altLang="en-US" sz="2000" baseline="30000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 lang="en-US" altLang="zh-CN" sz="20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4B83EA-6EA4-8A4A-8345-1393C98F0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745" y="5365465"/>
                <a:ext cx="7428051" cy="400110"/>
              </a:xfrm>
              <a:prstGeom prst="rect">
                <a:avLst/>
              </a:prstGeom>
              <a:blipFill>
                <a:blip r:embed="rId4"/>
                <a:stretch>
                  <a:fillRect l="-853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6453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Heap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pic>
        <p:nvPicPr>
          <p:cNvPr id="6" name="图片 5" descr="图片包含 物体, 游戏机, 钟表&#10;&#10;描述已自动生成">
            <a:extLst>
              <a:ext uri="{FF2B5EF4-FFF2-40B4-BE49-F238E27FC236}">
                <a16:creationId xmlns:a16="http://schemas.microsoft.com/office/drawing/2014/main" id="{0E8BF02C-82D3-EB44-8234-A27BF4E5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05" y="2566510"/>
            <a:ext cx="3331792" cy="23720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F1EF12-CF4A-5C4A-87A1-BD6C46A38775}"/>
              </a:ext>
            </a:extLst>
          </p:cNvPr>
          <p:cNvSpPr/>
          <p:nvPr/>
        </p:nvSpPr>
        <p:spPr>
          <a:xfrm>
            <a:off x="5266944" y="2374024"/>
            <a:ext cx="742805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heap: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value_parent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&gt;=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value_child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7506A2-47AE-B94D-B361-757B98F5456F}"/>
              </a:ext>
            </a:extLst>
          </p:cNvPr>
          <p:cNvSpPr/>
          <p:nvPr/>
        </p:nvSpPr>
        <p:spPr>
          <a:xfrm>
            <a:off x="971878" y="1611169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complete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binary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with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18B7-D6A2-074F-87AB-C68E92CEC1DE}"/>
              </a:ext>
            </a:extLst>
          </p:cNvPr>
          <p:cNvSpPr/>
          <p:nvPr/>
        </p:nvSpPr>
        <p:spPr>
          <a:xfrm>
            <a:off x="5235386" y="3760125"/>
            <a:ext cx="742805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Min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heap: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value_parent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value_child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8C6A34-2BEB-8B41-8D27-73D069B967C5}"/>
              </a:ext>
            </a:extLst>
          </p:cNvPr>
          <p:cNvSpPr/>
          <p:nvPr/>
        </p:nvSpPr>
        <p:spPr>
          <a:xfrm>
            <a:off x="1397471" y="5503510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Maximal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heap?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C6F195-3553-6F42-B788-8223CF0AD4A4}"/>
              </a:ext>
            </a:extLst>
          </p:cNvPr>
          <p:cNvSpPr/>
          <p:nvPr/>
        </p:nvSpPr>
        <p:spPr>
          <a:xfrm>
            <a:off x="5235385" y="5503510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Minimal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heap?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683820-4978-6F4A-90BE-3454D6B8DC8A}"/>
              </a:ext>
            </a:extLst>
          </p:cNvPr>
          <p:cNvSpPr/>
          <p:nvPr/>
        </p:nvSpPr>
        <p:spPr>
          <a:xfrm>
            <a:off x="3445601" y="6132217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Maximal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heap?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8897844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Maintain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Tree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pic>
        <p:nvPicPr>
          <p:cNvPr id="4" name="图片 3" descr="图片包含 文本&#10;&#10;描述已自动生成">
            <a:extLst>
              <a:ext uri="{FF2B5EF4-FFF2-40B4-BE49-F238E27FC236}">
                <a16:creationId xmlns:a16="http://schemas.microsoft.com/office/drawing/2014/main" id="{661698E2-9690-B64F-B1FD-75DA00508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1860550"/>
            <a:ext cx="5930900" cy="31369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901118D-5D69-8147-85C4-36E47F053FE6}"/>
              </a:ext>
            </a:extLst>
          </p:cNvPr>
          <p:cNvSpPr/>
          <p:nvPr/>
        </p:nvSpPr>
        <p:spPr>
          <a:xfrm>
            <a:off x="1715949" y="5413978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3F3C92-190D-8D47-863E-78B586450A09}"/>
              </a:ext>
            </a:extLst>
          </p:cNvPr>
          <p:cNvSpPr/>
          <p:nvPr/>
        </p:nvSpPr>
        <p:spPr>
          <a:xfrm>
            <a:off x="3201557" y="5413978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Child: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2i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92E623-5112-6D4C-AF28-68B6FC7674DC}"/>
              </a:ext>
            </a:extLst>
          </p:cNvPr>
          <p:cNvSpPr/>
          <p:nvPr/>
        </p:nvSpPr>
        <p:spPr>
          <a:xfrm>
            <a:off x="5429974" y="5413978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Child: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2i+1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6215916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pic>
        <p:nvPicPr>
          <p:cNvPr id="6" name="图片 5" descr="图片包含 物体, 游戏机, 钟表&#10;&#10;描述已自动生成">
            <a:extLst>
              <a:ext uri="{FF2B5EF4-FFF2-40B4-BE49-F238E27FC236}">
                <a16:creationId xmlns:a16="http://schemas.microsoft.com/office/drawing/2014/main" id="{0E8BF02C-82D3-EB44-8234-A27BF4E5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3" y="2306233"/>
            <a:ext cx="3331792" cy="23720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F1EF12-CF4A-5C4A-87A1-BD6C46A38775}"/>
              </a:ext>
            </a:extLst>
          </p:cNvPr>
          <p:cNvSpPr/>
          <p:nvPr/>
        </p:nvSpPr>
        <p:spPr>
          <a:xfrm>
            <a:off x="4196025" y="2285379"/>
            <a:ext cx="742805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create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leaf,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  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  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(keep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swapping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…)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54FF62-10A0-C540-B75B-75FF3BB95342}"/>
              </a:ext>
            </a:extLst>
          </p:cNvPr>
          <p:cNvSpPr/>
          <p:nvPr/>
        </p:nvSpPr>
        <p:spPr>
          <a:xfrm>
            <a:off x="4196025" y="3637012"/>
            <a:ext cx="74280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swap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root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with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last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leaf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  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root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  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reduce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size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B30D4B-F6C2-B44A-89B8-925D8221A246}"/>
              </a:ext>
            </a:extLst>
          </p:cNvPr>
          <p:cNvSpPr/>
          <p:nvPr/>
        </p:nvSpPr>
        <p:spPr>
          <a:xfrm>
            <a:off x="4972774" y="5422859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O(log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040DE-9195-AE41-9CE3-3F7EE6BD3CB4}"/>
              </a:ext>
            </a:extLst>
          </p:cNvPr>
          <p:cNvSpPr/>
          <p:nvPr/>
        </p:nvSpPr>
        <p:spPr>
          <a:xfrm>
            <a:off x="942081" y="5422859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O(h)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swapping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61696156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54FF62-10A0-C540-B75B-75FF3BB95342}"/>
              </a:ext>
            </a:extLst>
          </p:cNvPr>
          <p:cNvSpPr/>
          <p:nvPr/>
        </p:nvSpPr>
        <p:spPr>
          <a:xfrm>
            <a:off x="1321019" y="1863820"/>
            <a:ext cx="7428051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Build: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perform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push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down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all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parents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(last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-&gt;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root,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-&gt;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3E16A7-659F-8442-822B-D8D8160FC624}"/>
              </a:ext>
            </a:extLst>
          </p:cNvPr>
          <p:cNvSpPr/>
          <p:nvPr/>
        </p:nvSpPr>
        <p:spPr>
          <a:xfrm>
            <a:off x="1321019" y="3072286"/>
            <a:ext cx="74280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Recurrence: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(right-subtree)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(left-subtree)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      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pushdown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root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F5DF60-08DB-994C-9B95-B8A1E74C3174}"/>
              </a:ext>
            </a:extLst>
          </p:cNvPr>
          <p:cNvSpPr/>
          <p:nvPr/>
        </p:nvSpPr>
        <p:spPr>
          <a:xfrm>
            <a:off x="1321018" y="4998898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T(n/2)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T(n/2)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F31D1A-040F-C949-BCE3-50EB508FA60C}"/>
              </a:ext>
            </a:extLst>
          </p:cNvPr>
          <p:cNvSpPr/>
          <p:nvPr/>
        </p:nvSpPr>
        <p:spPr>
          <a:xfrm>
            <a:off x="2865614" y="5848292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718005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Sorting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F10FB0-0A26-DC47-8E5B-11AAE533DDDB}"/>
              </a:ext>
            </a:extLst>
          </p:cNvPr>
          <p:cNvSpPr/>
          <p:nvPr/>
        </p:nvSpPr>
        <p:spPr>
          <a:xfrm>
            <a:off x="952726" y="2149010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numbers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6FD8-8EAF-0446-AB3A-11FD20ED7BA2}"/>
              </a:ext>
            </a:extLst>
          </p:cNvPr>
          <p:cNvSpPr/>
          <p:nvPr/>
        </p:nvSpPr>
        <p:spPr>
          <a:xfrm>
            <a:off x="952725" y="4154992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(a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reordering)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s.t.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CBB10-DFF9-1548-8C83-8A49211D7359}"/>
              </a:ext>
            </a:extLst>
          </p:cNvPr>
          <p:cNvSpPr/>
          <p:nvPr/>
        </p:nvSpPr>
        <p:spPr>
          <a:xfrm>
            <a:off x="2950858" y="3152001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4F747-5539-B742-A7D1-2C9E291FA8CE}"/>
              </a:ext>
            </a:extLst>
          </p:cNvPr>
          <p:cNvSpPr/>
          <p:nvPr/>
        </p:nvSpPr>
        <p:spPr>
          <a:xfrm>
            <a:off x="2613083" y="5157983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4252147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Heapsort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54FF62-10A0-C540-B75B-75FF3BB95342}"/>
              </a:ext>
            </a:extLst>
          </p:cNvPr>
          <p:cNvSpPr/>
          <p:nvPr/>
        </p:nvSpPr>
        <p:spPr>
          <a:xfrm>
            <a:off x="1321019" y="1863820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heap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DDA79F-1423-C94D-B317-0E9EE94B1C69}"/>
              </a:ext>
            </a:extLst>
          </p:cNvPr>
          <p:cNvSpPr/>
          <p:nvPr/>
        </p:nvSpPr>
        <p:spPr>
          <a:xfrm>
            <a:off x="1321018" y="2766107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Delete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maximal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value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times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56C66B-834C-204D-A367-E1D44118FAA0}"/>
              </a:ext>
            </a:extLst>
          </p:cNvPr>
          <p:cNvSpPr/>
          <p:nvPr/>
        </p:nvSpPr>
        <p:spPr>
          <a:xfrm>
            <a:off x="5611992" y="1846359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31A378-C94F-8941-A3C9-B765E64998C4}"/>
              </a:ext>
            </a:extLst>
          </p:cNvPr>
          <p:cNvSpPr/>
          <p:nvPr/>
        </p:nvSpPr>
        <p:spPr>
          <a:xfrm>
            <a:off x="5727321" y="2748646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6ABC04-C4C7-B345-8152-C609BA107404}"/>
              </a:ext>
            </a:extLst>
          </p:cNvPr>
          <p:cNvSpPr/>
          <p:nvPr/>
        </p:nvSpPr>
        <p:spPr>
          <a:xfrm>
            <a:off x="1321018" y="3803830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complexity: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D7410-2273-0147-9E37-18B091AC2500}"/>
              </a:ext>
            </a:extLst>
          </p:cNvPr>
          <p:cNvSpPr/>
          <p:nvPr/>
        </p:nvSpPr>
        <p:spPr>
          <a:xfrm>
            <a:off x="1415753" y="4841553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place?</a:t>
            </a:r>
          </a:p>
        </p:txBody>
      </p:sp>
    </p:spTree>
    <p:extLst>
      <p:ext uri="{BB962C8B-B14F-4D97-AF65-F5344CB8AC3E}">
        <p14:creationId xmlns:p14="http://schemas.microsoft.com/office/powerpoint/2010/main" val="3862425910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Tool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Old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DDA79F-1423-C94D-B317-0E9EE94B1C69}"/>
              </a:ext>
            </a:extLst>
          </p:cNvPr>
          <p:cNvSpPr/>
          <p:nvPr/>
        </p:nvSpPr>
        <p:spPr>
          <a:xfrm>
            <a:off x="1001407" y="2506288"/>
            <a:ext cx="74280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Merge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sorted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(each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with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numbers)?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6ABC04-C4C7-B345-8152-C609BA107404}"/>
              </a:ext>
            </a:extLst>
          </p:cNvPr>
          <p:cNvSpPr/>
          <p:nvPr/>
        </p:nvSpPr>
        <p:spPr>
          <a:xfrm>
            <a:off x="1001408" y="3721228"/>
            <a:ext cx="74280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Find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kth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smallest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number?</a:t>
            </a:r>
          </a:p>
        </p:txBody>
      </p:sp>
    </p:spTree>
    <p:extLst>
      <p:ext uri="{BB962C8B-B14F-4D97-AF65-F5344CB8AC3E}">
        <p14:creationId xmlns:p14="http://schemas.microsoft.com/office/powerpoint/2010/main" val="310269072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31DBEC-352D-B14B-9B46-C49FAC10BF24}"/>
              </a:ext>
            </a:extLst>
          </p:cNvPr>
          <p:cNvSpPr/>
          <p:nvPr/>
        </p:nvSpPr>
        <p:spPr>
          <a:xfrm>
            <a:off x="-2076172" y="2208080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Insertion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Sort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9CDDD2-70A9-074E-87E9-A7AD7B52231F}"/>
              </a:ext>
            </a:extLst>
          </p:cNvPr>
          <p:cNvSpPr/>
          <p:nvPr/>
        </p:nvSpPr>
        <p:spPr>
          <a:xfrm>
            <a:off x="-2093485" y="2968142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Merge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Sort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7C9D9-5842-7944-8939-E5254F0A8F34}"/>
              </a:ext>
            </a:extLst>
          </p:cNvPr>
          <p:cNvSpPr/>
          <p:nvPr/>
        </p:nvSpPr>
        <p:spPr>
          <a:xfrm>
            <a:off x="-2213202" y="3802989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Quicksort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0CB49B-59D7-1A4E-A69D-897587D300ED}"/>
              </a:ext>
            </a:extLst>
          </p:cNvPr>
          <p:cNvSpPr/>
          <p:nvPr/>
        </p:nvSpPr>
        <p:spPr>
          <a:xfrm>
            <a:off x="833608" y="4765369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Heapsort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D0D2E7-92D4-1447-AB9F-E9E9CD08CFB2}"/>
              </a:ext>
            </a:extLst>
          </p:cNvPr>
          <p:cNvSpPr/>
          <p:nvPr/>
        </p:nvSpPr>
        <p:spPr>
          <a:xfrm>
            <a:off x="2814028" y="1522192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Time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C6DFC4-C7A7-5245-B6B8-5AFF5ADC5773}"/>
              </a:ext>
            </a:extLst>
          </p:cNvPr>
          <p:cNvSpPr/>
          <p:nvPr/>
        </p:nvSpPr>
        <p:spPr>
          <a:xfrm>
            <a:off x="4202686" y="1484615"/>
            <a:ext cx="226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Space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(In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Place?)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C256C7-9082-2C47-A90F-B42EF07817BF}"/>
              </a:ext>
            </a:extLst>
          </p:cNvPr>
          <p:cNvSpPr/>
          <p:nvPr/>
        </p:nvSpPr>
        <p:spPr>
          <a:xfrm>
            <a:off x="6929667" y="1520388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Remarks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FB90C6-BDB2-8542-909B-D846E79E9BD9}"/>
              </a:ext>
            </a:extLst>
          </p:cNvPr>
          <p:cNvSpPr/>
          <p:nvPr/>
        </p:nvSpPr>
        <p:spPr>
          <a:xfrm>
            <a:off x="6499187" y="2237372"/>
            <a:ext cx="24320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Comic Sans MS" panose="030F0902030302020204" pitchFamily="66" charset="0"/>
              </a:rPr>
              <a:t>fast for small input sizes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9C10A4-987B-A342-8648-C83AB0530189}"/>
              </a:ext>
            </a:extLst>
          </p:cNvPr>
          <p:cNvSpPr/>
          <p:nvPr/>
        </p:nvSpPr>
        <p:spPr>
          <a:xfrm>
            <a:off x="6466446" y="3716419"/>
            <a:ext cx="22220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outperforms heapsort </a:t>
            </a:r>
          </a:p>
          <a:p>
            <a:r>
              <a:rPr lang="en-US" altLang="zh-CN" sz="1500" dirty="0">
                <a:latin typeface="Comic Sans MS" panose="030F0902030302020204" pitchFamily="66" charset="0"/>
              </a:rPr>
              <a:t>in practice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D374DC-7AFF-7448-9825-2D3382B70586}"/>
              </a:ext>
            </a:extLst>
          </p:cNvPr>
          <p:cNvSpPr/>
          <p:nvPr/>
        </p:nvSpPr>
        <p:spPr>
          <a:xfrm>
            <a:off x="6499187" y="4611481"/>
            <a:ext cx="21531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Comic Sans MS" panose="030F0902030302020204" pitchFamily="66" charset="0"/>
              </a:rPr>
              <a:t>date structure based </a:t>
            </a:r>
            <a:endParaRPr lang="en-US" altLang="zh-CN" sz="1500" dirty="0">
              <a:latin typeface="Comic Sans MS" panose="030F0902030302020204" pitchFamily="66" charset="0"/>
            </a:endParaRPr>
          </a:p>
          <a:p>
            <a:r>
              <a:rPr lang="zh-CN" altLang="en-US" sz="1500" dirty="0">
                <a:latin typeface="Comic Sans MS" panose="030F0902030302020204" pitchFamily="66" charset="0"/>
              </a:rPr>
              <a:t>design technique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A359A-9429-AE4A-BAB4-4E0BBEF470A2}"/>
              </a:ext>
            </a:extLst>
          </p:cNvPr>
          <p:cNvSpPr/>
          <p:nvPr/>
        </p:nvSpPr>
        <p:spPr>
          <a:xfrm>
            <a:off x="5222392" y="2209396"/>
            <a:ext cx="5052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Yes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812335-4662-BD4F-855C-164B9BCCD1F2}"/>
              </a:ext>
            </a:extLst>
          </p:cNvPr>
          <p:cNvSpPr/>
          <p:nvPr/>
        </p:nvSpPr>
        <p:spPr>
          <a:xfrm>
            <a:off x="5288115" y="2986466"/>
            <a:ext cx="4395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No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C346B0-0A0B-5442-AF83-1AF2C24DA469}"/>
              </a:ext>
            </a:extLst>
          </p:cNvPr>
          <p:cNvSpPr/>
          <p:nvPr/>
        </p:nvSpPr>
        <p:spPr>
          <a:xfrm>
            <a:off x="5284888" y="3822473"/>
            <a:ext cx="5052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Yes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0A5BCE-7B29-0A4A-8339-0EB1A1CEB2A1}"/>
              </a:ext>
            </a:extLst>
          </p:cNvPr>
          <p:cNvSpPr/>
          <p:nvPr/>
        </p:nvSpPr>
        <p:spPr>
          <a:xfrm>
            <a:off x="5319784" y="4788548"/>
            <a:ext cx="5052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Yes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F2EB33-9430-C54E-BDB1-588074BA848A}"/>
              </a:ext>
            </a:extLst>
          </p:cNvPr>
          <p:cNvSpPr/>
          <p:nvPr/>
        </p:nvSpPr>
        <p:spPr>
          <a:xfrm>
            <a:off x="2735853" y="2970308"/>
            <a:ext cx="3483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n)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ABF2F2-C7E6-B848-850D-D26D9614442F}"/>
              </a:ext>
            </a:extLst>
          </p:cNvPr>
          <p:cNvSpPr/>
          <p:nvPr/>
        </p:nvSpPr>
        <p:spPr>
          <a:xfrm>
            <a:off x="2735853" y="4738664"/>
            <a:ext cx="3483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n)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D9C1C3-B888-364A-BD45-832B3402DA9E}"/>
              </a:ext>
            </a:extLst>
          </p:cNvPr>
          <p:cNvSpPr/>
          <p:nvPr/>
        </p:nvSpPr>
        <p:spPr>
          <a:xfrm>
            <a:off x="2735853" y="3766195"/>
            <a:ext cx="2495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or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sz="2000" baseline="30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0A7E11-99D7-CB42-8C62-3A03F98AD97A}"/>
              </a:ext>
            </a:extLst>
          </p:cNvPr>
          <p:cNvSpPr/>
          <p:nvPr/>
        </p:nvSpPr>
        <p:spPr>
          <a:xfrm>
            <a:off x="2865781" y="2177539"/>
            <a:ext cx="2486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sz="2000" baseline="30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F30B62-C745-EC47-94D9-01ACC4A0E3E8}"/>
              </a:ext>
            </a:extLst>
          </p:cNvPr>
          <p:cNvSpPr/>
          <p:nvPr/>
        </p:nvSpPr>
        <p:spPr>
          <a:xfrm>
            <a:off x="6514964" y="2856597"/>
            <a:ext cx="21707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can be in-place with a </a:t>
            </a:r>
          </a:p>
          <a:p>
            <a:r>
              <a:rPr lang="en-US" altLang="zh-CN" sz="1500" dirty="0">
                <a:latin typeface="Comic Sans MS" panose="030F0902030302020204" pitchFamily="66" charset="0"/>
              </a:rPr>
              <a:t>sophisticated merging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2195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" grpId="0"/>
      <p:bldP spid="8" grpId="0"/>
      <p:bldP spid="11" grpId="0"/>
      <p:bldP spid="12" grpId="0"/>
      <p:bldP spid="10" grpId="0"/>
      <p:bldP spid="14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More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Details</a:t>
            </a:r>
            <a:endParaRPr lang="en-US" sz="3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pic>
        <p:nvPicPr>
          <p:cNvPr id="6" name="Picture 2" descr="CLRS.jpg">
            <a:extLst>
              <a:ext uri="{FF2B5EF4-FFF2-40B4-BE49-F238E27FC236}">
                <a16:creationId xmlns:a16="http://schemas.microsoft.com/office/drawing/2014/main" id="{C9E7638A-440C-B441-9C0A-684949432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0" y="2312564"/>
            <a:ext cx="2779497" cy="31434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036CFD-FF08-834B-8C4A-4C29FDA8E1AE}"/>
              </a:ext>
            </a:extLst>
          </p:cNvPr>
          <p:cNvSpPr/>
          <p:nvPr/>
        </p:nvSpPr>
        <p:spPr>
          <a:xfrm>
            <a:off x="5318672" y="3584096"/>
            <a:ext cx="2295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/>
                <a:cs typeface="Comic Sans MS"/>
              </a:rPr>
              <a:t>[CLRS]</a:t>
            </a:r>
            <a:r>
              <a:rPr lang="zh-CN" altLang="en-US" sz="2000" dirty="0">
                <a:latin typeface="Comic Sans MS"/>
                <a:cs typeface="Comic Sans MS"/>
              </a:rPr>
              <a:t>  </a:t>
            </a:r>
            <a:r>
              <a:rPr lang="en-US" altLang="zh-CN" sz="2000" dirty="0">
                <a:latin typeface="Comic Sans MS"/>
                <a:cs typeface="Comic Sans MS"/>
              </a:rPr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38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Next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Lecture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31DBEC-352D-B14B-9B46-C49FAC10BF24}"/>
              </a:ext>
            </a:extLst>
          </p:cNvPr>
          <p:cNvSpPr/>
          <p:nvPr/>
        </p:nvSpPr>
        <p:spPr>
          <a:xfrm>
            <a:off x="732931" y="3113529"/>
            <a:ext cx="74280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500" dirty="0">
                <a:solidFill>
                  <a:srgbClr val="FF0000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Can</a:t>
            </a:r>
            <a:r>
              <a:rPr lang="zh-CN" altLang="en-US" sz="3500" dirty="0">
                <a:solidFill>
                  <a:srgbClr val="FF0000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FF0000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we</a:t>
            </a:r>
            <a:r>
              <a:rPr lang="zh-CN" altLang="en-US" sz="3500" dirty="0">
                <a:solidFill>
                  <a:srgbClr val="FF0000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FF0000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do</a:t>
            </a:r>
            <a:r>
              <a:rPr lang="zh-CN" altLang="en-US" sz="3500" dirty="0">
                <a:solidFill>
                  <a:srgbClr val="FF0000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FF0000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280110112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文字&#10;&#10;描述已自动生成">
            <a:extLst>
              <a:ext uri="{FF2B5EF4-FFF2-40B4-BE49-F238E27FC236}">
                <a16:creationId xmlns:a16="http://schemas.microsoft.com/office/drawing/2014/main" id="{09074DF0-0106-BE40-BBCB-6DD46E03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07" y="487838"/>
            <a:ext cx="8121118" cy="58823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77489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F4533-9F6E-E04E-9CDD-672CA564040C}"/>
              </a:ext>
            </a:extLst>
          </p:cNvPr>
          <p:cNvSpPr/>
          <p:nvPr/>
        </p:nvSpPr>
        <p:spPr>
          <a:xfrm>
            <a:off x="-904201" y="1829770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Insertion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Sort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(A[1,…,n])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2B495E-5B16-A24A-81D0-4DB69E19E76A}"/>
              </a:ext>
            </a:extLst>
          </p:cNvPr>
          <p:cNvSpPr/>
          <p:nvPr/>
        </p:nvSpPr>
        <p:spPr>
          <a:xfrm>
            <a:off x="-1323275" y="3369327"/>
            <a:ext cx="10467275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Insertion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Sort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(A[1,…,n-1])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Insert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A[n]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sorted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A[1,…,n-1]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B55EDE-7768-DB45-B638-0F16D88AC39B}"/>
              </a:ext>
            </a:extLst>
          </p:cNvPr>
          <p:cNvSpPr/>
          <p:nvPr/>
        </p:nvSpPr>
        <p:spPr>
          <a:xfrm>
            <a:off x="-1507758" y="5277078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T(n-1)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782057-3214-8043-AF49-06E36FDA4115}"/>
              </a:ext>
            </a:extLst>
          </p:cNvPr>
          <p:cNvSpPr/>
          <p:nvPr/>
        </p:nvSpPr>
        <p:spPr>
          <a:xfrm>
            <a:off x="3036066" y="5277078"/>
            <a:ext cx="51714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sz="2500" baseline="30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17D710-8206-BB41-A8F0-1B0E302D920F}"/>
              </a:ext>
            </a:extLst>
          </p:cNvPr>
          <p:cNvSpPr/>
          <p:nvPr/>
        </p:nvSpPr>
        <p:spPr>
          <a:xfrm>
            <a:off x="-2197571" y="2592285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n=1,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037839715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F4533-9F6E-E04E-9CDD-672CA564040C}"/>
              </a:ext>
            </a:extLst>
          </p:cNvPr>
          <p:cNvSpPr/>
          <p:nvPr/>
        </p:nvSpPr>
        <p:spPr>
          <a:xfrm>
            <a:off x="-904201" y="1999575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Insertion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Sort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(A[1,…,n])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2B495E-5B16-A24A-81D0-4DB69E19E76A}"/>
              </a:ext>
            </a:extLst>
          </p:cNvPr>
          <p:cNvSpPr/>
          <p:nvPr/>
        </p:nvSpPr>
        <p:spPr>
          <a:xfrm>
            <a:off x="-1652139" y="3032285"/>
            <a:ext cx="10467275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=2;i&lt;=n;++</a:t>
            </a: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insert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A[</a:t>
            </a: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sorted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A[1,…,i-1]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782057-3214-8043-AF49-06E36FDA4115}"/>
              </a:ext>
            </a:extLst>
          </p:cNvPr>
          <p:cNvSpPr/>
          <p:nvPr/>
        </p:nvSpPr>
        <p:spPr>
          <a:xfrm>
            <a:off x="0" y="5087882"/>
            <a:ext cx="51714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sz="2500" baseline="30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tight?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90AF71-A29D-334F-914F-3EDED7B3174E}"/>
              </a:ext>
            </a:extLst>
          </p:cNvPr>
          <p:cNvSpPr/>
          <p:nvPr/>
        </p:nvSpPr>
        <p:spPr>
          <a:xfrm>
            <a:off x="3545840" y="5094625"/>
            <a:ext cx="51714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n,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n-1,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n-2,…,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921240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Remarks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F4533-9F6E-E04E-9CDD-672CA564040C}"/>
              </a:ext>
            </a:extLst>
          </p:cNvPr>
          <p:cNvSpPr/>
          <p:nvPr/>
        </p:nvSpPr>
        <p:spPr>
          <a:xfrm>
            <a:off x="200527" y="3906672"/>
            <a:ext cx="8229600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place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(only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elements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outside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282752-1D0D-384D-82BD-A6CFBF527CA7}"/>
              </a:ext>
            </a:extLst>
          </p:cNvPr>
          <p:cNvSpPr/>
          <p:nvPr/>
        </p:nvSpPr>
        <p:spPr>
          <a:xfrm>
            <a:off x="328864" y="2079913"/>
            <a:ext cx="822960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Fast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small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size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6729971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>
            <a:extLst>
              <a:ext uri="{FF2B5EF4-FFF2-40B4-BE49-F238E27FC236}">
                <a16:creationId xmlns:a16="http://schemas.microsoft.com/office/drawing/2014/main" id="{ACA276BB-0BA5-554E-8FDD-5AC848157D30}"/>
              </a:ext>
            </a:extLst>
          </p:cNvPr>
          <p:cNvSpPr/>
          <p:nvPr/>
        </p:nvSpPr>
        <p:spPr>
          <a:xfrm rot="12760174">
            <a:off x="2779832" y="1427281"/>
            <a:ext cx="1258957" cy="42876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7482853-DD98-3448-A1A7-A5FE77786995}"/>
              </a:ext>
            </a:extLst>
          </p:cNvPr>
          <p:cNvSpPr/>
          <p:nvPr/>
        </p:nvSpPr>
        <p:spPr>
          <a:xfrm rot="13749195">
            <a:off x="3608625" y="2782956"/>
            <a:ext cx="4390156" cy="12920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03310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B63924-DD94-DD4B-BFB9-87A879C2662A}"/>
              </a:ext>
            </a:extLst>
          </p:cNvPr>
          <p:cNvSpPr/>
          <p:nvPr/>
        </p:nvSpPr>
        <p:spPr>
          <a:xfrm>
            <a:off x="976789" y="1779246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MergeSort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(A[1,…,n])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317D58-3D14-8D4B-BF77-4D7FB6C66C41}"/>
              </a:ext>
            </a:extLst>
          </p:cNvPr>
          <p:cNvSpPr/>
          <p:nvPr/>
        </p:nvSpPr>
        <p:spPr>
          <a:xfrm>
            <a:off x="2265057" y="2566970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n=0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1,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7A7B8A-763D-D54C-AB3E-28B8CD90D200}"/>
              </a:ext>
            </a:extLst>
          </p:cNvPr>
          <p:cNvSpPr/>
          <p:nvPr/>
        </p:nvSpPr>
        <p:spPr>
          <a:xfrm>
            <a:off x="2265057" y="3218220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MergeSort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(A[1,…,n/2])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02D063-238C-1E4B-9BCA-DB11767720DC}"/>
              </a:ext>
            </a:extLst>
          </p:cNvPr>
          <p:cNvSpPr/>
          <p:nvPr/>
        </p:nvSpPr>
        <p:spPr>
          <a:xfrm>
            <a:off x="2265057" y="3764373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MergeSort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(A[n/2+1,…,n])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B4201D-3E6E-1444-89D5-7F0810237772}"/>
              </a:ext>
            </a:extLst>
          </p:cNvPr>
          <p:cNvSpPr/>
          <p:nvPr/>
        </p:nvSpPr>
        <p:spPr>
          <a:xfrm>
            <a:off x="2265057" y="4422084"/>
            <a:ext cx="53518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Merge(A[1,…,n/2],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A[n/2+1,…,n])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113BBF-152A-644E-AF15-2ED2C8F79F7A}"/>
              </a:ext>
            </a:extLst>
          </p:cNvPr>
          <p:cNvSpPr/>
          <p:nvPr/>
        </p:nvSpPr>
        <p:spPr>
          <a:xfrm>
            <a:off x="-661637" y="5250342"/>
            <a:ext cx="7655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2T(n/2)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5C2A61-1EC6-2245-869C-BBB2D2EC1BDF}"/>
              </a:ext>
            </a:extLst>
          </p:cNvPr>
          <p:cNvSpPr/>
          <p:nvPr/>
        </p:nvSpPr>
        <p:spPr>
          <a:xfrm>
            <a:off x="299944" y="5250342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500" baseline="30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9122294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示意图&#10;&#10;描述已自动生成">
            <a:extLst>
              <a:ext uri="{FF2B5EF4-FFF2-40B4-BE49-F238E27FC236}">
                <a16:creationId xmlns:a16="http://schemas.microsoft.com/office/drawing/2014/main" id="{63802641-7266-3044-9144-E8178B8D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4" y="1321397"/>
            <a:ext cx="7834888" cy="4508652"/>
          </a:xfrm>
          <a:prstGeom prst="rect">
            <a:avLst/>
          </a:prstGeom>
        </p:spPr>
      </p:pic>
      <p:sp>
        <p:nvSpPr>
          <p:cNvPr id="6" name="Shape 273">
            <a:extLst>
              <a:ext uri="{FF2B5EF4-FFF2-40B4-BE49-F238E27FC236}">
                <a16:creationId xmlns:a16="http://schemas.microsoft.com/office/drawing/2014/main" id="{E99881D0-C459-884E-9C9B-8FC921703D4C}"/>
              </a:ext>
            </a:extLst>
          </p:cNvPr>
          <p:cNvSpPr txBox="1">
            <a:spLocks/>
          </p:cNvSpPr>
          <p:nvPr/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  <a:r>
              <a:rPr lang="zh-CN" altLang="en-US" sz="350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50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8446B8-D759-CE40-9386-53A84D294D22}"/>
              </a:ext>
            </a:extLst>
          </p:cNvPr>
          <p:cNvSpPr/>
          <p:nvPr/>
        </p:nvSpPr>
        <p:spPr>
          <a:xfrm>
            <a:off x="1617091" y="5989858"/>
            <a:ext cx="556995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500" baseline="30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tight?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place?</a:t>
            </a:r>
            <a:r>
              <a:rPr lang="zh-CN" altLang="en-US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21228460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849</Words>
  <Application>Microsoft Macintosh PowerPoint</Application>
  <PresentationFormat>全屏显示(4:3)</PresentationFormat>
  <Paragraphs>172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Comic Sans MS</vt:lpstr>
      <vt:lpstr>Office Theme</vt:lpstr>
      <vt:lpstr>PowerPoint 演示文稿</vt:lpstr>
      <vt:lpstr>The Sorting Problem</vt:lpstr>
      <vt:lpstr>PowerPoint 演示文稿</vt:lpstr>
      <vt:lpstr>Recurrence</vt:lpstr>
      <vt:lpstr>Open the Recursion</vt:lpstr>
      <vt:lpstr>Remarks</vt:lpstr>
      <vt:lpstr>PowerPoint 演示文稿</vt:lpstr>
      <vt:lpstr>Recurrence</vt:lpstr>
      <vt:lpstr>PowerPoint 演示文稿</vt:lpstr>
      <vt:lpstr>PowerPoint 演示文稿</vt:lpstr>
      <vt:lpstr>Recurrence</vt:lpstr>
      <vt:lpstr>How to pick v</vt:lpstr>
      <vt:lpstr>In Place Partition?</vt:lpstr>
      <vt:lpstr>PowerPoint 演示文稿</vt:lpstr>
      <vt:lpstr>A Complete Binary Tree</vt:lpstr>
      <vt:lpstr>Heap</vt:lpstr>
      <vt:lpstr>Maintain A Tree Using An Array</vt:lpstr>
      <vt:lpstr>Basic Operations: Insert and Delete</vt:lpstr>
      <vt:lpstr>Basic Operations: Build</vt:lpstr>
      <vt:lpstr>Heapsort</vt:lpstr>
      <vt:lpstr>Using New Tool for Old Problems</vt:lpstr>
      <vt:lpstr>Summary</vt:lpstr>
      <vt:lpstr>More Details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Siyao Guo</cp:lastModifiedBy>
  <cp:revision>20</cp:revision>
  <dcterms:created xsi:type="dcterms:W3CDTF">2020-10-04T00:44:57Z</dcterms:created>
  <dcterms:modified xsi:type="dcterms:W3CDTF">2020-10-04T10:03:41Z</dcterms:modified>
</cp:coreProperties>
</file>