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2" r:id="rId2"/>
    <p:sldId id="407" r:id="rId3"/>
    <p:sldId id="372" r:id="rId4"/>
    <p:sldId id="537" r:id="rId5"/>
    <p:sldId id="539" r:id="rId6"/>
    <p:sldId id="532" r:id="rId7"/>
    <p:sldId id="551" r:id="rId8"/>
    <p:sldId id="553" r:id="rId9"/>
    <p:sldId id="554" r:id="rId10"/>
    <p:sldId id="555" r:id="rId11"/>
    <p:sldId id="556" r:id="rId12"/>
    <p:sldId id="557" r:id="rId13"/>
    <p:sldId id="543" r:id="rId14"/>
    <p:sldId id="559" r:id="rId15"/>
    <p:sldId id="560" r:id="rId16"/>
    <p:sldId id="561" r:id="rId17"/>
    <p:sldId id="562" r:id="rId18"/>
    <p:sldId id="545" r:id="rId19"/>
    <p:sldId id="564" r:id="rId20"/>
    <p:sldId id="565" r:id="rId21"/>
    <p:sldId id="566" r:id="rId22"/>
    <p:sldId id="482" r:id="rId23"/>
    <p:sldId id="550" r:id="rId24"/>
    <p:sldId id="558" r:id="rId25"/>
    <p:sldId id="567" r:id="rId26"/>
    <p:sldId id="570" r:id="rId27"/>
    <p:sldId id="568" r:id="rId28"/>
    <p:sldId id="569" r:id="rId29"/>
    <p:sldId id="572" r:id="rId30"/>
    <p:sldId id="573" r:id="rId31"/>
    <p:sldId id="571" r:id="rId32"/>
    <p:sldId id="574" r:id="rId33"/>
    <p:sldId id="575" r:id="rId34"/>
    <p:sldId id="576" r:id="rId35"/>
    <p:sldId id="479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20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2A7EDC-ACA4-E94C-9E8D-3B05D4C396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1720-40D4-D649-88EA-FAD3B1B76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97E7-7F6B-F947-99DD-B2959E344E0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2CC6C-1C39-0445-8718-A2A1DC112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7F71E-1079-CC4A-917D-1D1D90D592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8D06-91B1-0B45-B533-B62298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515938"/>
            <a:ext cx="3425825" cy="257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2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179483" y="6579851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93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34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18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4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996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055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3740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86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22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435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828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51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51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618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5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190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170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638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238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89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4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019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184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124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676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154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05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01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1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01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1" y="3257551"/>
            <a:ext cx="73152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179483" y="6579850"/>
            <a:ext cx="39623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6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558ED5"/>
                </a:solidFill>
                <a:latin typeface="Comic Sans MS"/>
              </a:rPr>
              <a:t>Sorting</a:t>
            </a:r>
            <a:endParaRPr lang="en-US" sz="4000" dirty="0">
              <a:solidFill>
                <a:srgbClr val="558ED5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Zero Extra Array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44771AA-1D36-B94B-BED9-79D874E0554C}"/>
              </a:ext>
            </a:extLst>
          </p:cNvPr>
          <p:cNvSpPr/>
          <p:nvPr/>
        </p:nvSpPr>
        <p:spPr>
          <a:xfrm>
            <a:off x="699413" y="3020853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 from  1-&gt;7  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C700CE90-27C1-8741-820F-1170578C1843}"/>
              </a:ext>
            </a:extLst>
          </p:cNvPr>
          <p:cNvSpPr/>
          <p:nvPr/>
        </p:nvSpPr>
        <p:spPr>
          <a:xfrm>
            <a:off x="699413" y="241605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(Image an)  Extra array  B 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90EA27F7-A14C-BC48-8A07-F5516CDEFBFA}"/>
              </a:ext>
            </a:extLst>
          </p:cNvPr>
          <p:cNvSpPr/>
          <p:nvPr/>
        </p:nvSpPr>
        <p:spPr>
          <a:xfrm>
            <a:off x="2356700" y="1748868"/>
            <a:ext cx="1027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/>
                <a:sym typeface="Comic Sans MS"/>
              </a:rPr>
              <a:t>V=6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70902B29-1A61-624A-B208-B5CF5C376793}"/>
              </a:ext>
            </a:extLst>
          </p:cNvPr>
          <p:cNvSpPr/>
          <p:nvPr/>
        </p:nvSpPr>
        <p:spPr>
          <a:xfrm>
            <a:off x="3695307" y="1748868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DE981DBA-E965-9048-9A8C-39E0FABC73D4}"/>
              </a:ext>
            </a:extLst>
          </p:cNvPr>
          <p:cNvSpPr/>
          <p:nvPr/>
        </p:nvSpPr>
        <p:spPr>
          <a:xfrm>
            <a:off x="2542621" y="4182006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already in A[1,2,3], great stay there!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1994779E-AA77-4541-9189-ED4F436F3E09}"/>
              </a:ext>
            </a:extLst>
          </p:cNvPr>
          <p:cNvSpPr/>
          <p:nvPr/>
        </p:nvSpPr>
        <p:spPr>
          <a:xfrm>
            <a:off x="1398826" y="3635647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5, 3, 4  should be added  to  B[1,2,3]         </a:t>
            </a:r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DF6083F7-4BFD-7C40-9CE5-B80546D05742}"/>
              </a:ext>
            </a:extLst>
          </p:cNvPr>
          <p:cNvSpPr/>
          <p:nvPr/>
        </p:nvSpPr>
        <p:spPr>
          <a:xfrm>
            <a:off x="842848" y="481399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 from  7-&gt;1  </a:t>
            </a:r>
          </a:p>
        </p:txBody>
      </p:sp>
      <p:sp>
        <p:nvSpPr>
          <p:cNvPr id="21" name="矩形 11">
            <a:extLst>
              <a:ext uri="{FF2B5EF4-FFF2-40B4-BE49-F238E27FC236}">
                <a16:creationId xmlns:a16="http://schemas.microsoft.com/office/drawing/2014/main" id="{870C0A19-120F-2A4C-9B93-772072336D6E}"/>
              </a:ext>
            </a:extLst>
          </p:cNvPr>
          <p:cNvSpPr/>
          <p:nvPr/>
        </p:nvSpPr>
        <p:spPr>
          <a:xfrm>
            <a:off x="1551226" y="5414197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8  should be added  to  B[7]         </a:t>
            </a: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780918FC-AEF1-4D4E-93D6-E931B605D980}"/>
              </a:ext>
            </a:extLst>
          </p:cNvPr>
          <p:cNvSpPr/>
          <p:nvPr/>
        </p:nvSpPr>
        <p:spPr>
          <a:xfrm>
            <a:off x="2844214" y="5975145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already in A[7], great stay there!</a:t>
            </a:r>
          </a:p>
        </p:txBody>
      </p:sp>
    </p:spTree>
    <p:extLst>
      <p:ext uri="{BB962C8B-B14F-4D97-AF65-F5344CB8AC3E}">
        <p14:creationId xmlns:p14="http://schemas.microsoft.com/office/powerpoint/2010/main" val="163369962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6" grpId="0"/>
      <p:bldP spid="18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6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Forget About the Good Numbers,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Again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44771AA-1D36-B94B-BED9-79D874E0554C}"/>
              </a:ext>
            </a:extLst>
          </p:cNvPr>
          <p:cNvSpPr/>
          <p:nvPr/>
        </p:nvSpPr>
        <p:spPr>
          <a:xfrm>
            <a:off x="699413" y="3020853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 from  4-&gt;6  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C700CE90-27C1-8741-820F-1170578C1843}"/>
              </a:ext>
            </a:extLst>
          </p:cNvPr>
          <p:cNvSpPr/>
          <p:nvPr/>
        </p:nvSpPr>
        <p:spPr>
          <a:xfrm>
            <a:off x="699413" y="241605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(Image an)  Extra array  B 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90EA27F7-A14C-BC48-8A07-F5516CDEFBFA}"/>
              </a:ext>
            </a:extLst>
          </p:cNvPr>
          <p:cNvSpPr/>
          <p:nvPr/>
        </p:nvSpPr>
        <p:spPr>
          <a:xfrm>
            <a:off x="2356700" y="1748868"/>
            <a:ext cx="1027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/>
                <a:sym typeface="Comic Sans MS"/>
              </a:rPr>
              <a:t>V=6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70902B29-1A61-624A-B208-B5CF5C376793}"/>
              </a:ext>
            </a:extLst>
          </p:cNvPr>
          <p:cNvSpPr/>
          <p:nvPr/>
        </p:nvSpPr>
        <p:spPr>
          <a:xfrm>
            <a:off x="3695307" y="1748868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7  1  2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DE981DBA-E965-9048-9A8C-39E0FABC73D4}"/>
              </a:ext>
            </a:extLst>
          </p:cNvPr>
          <p:cNvSpPr/>
          <p:nvPr/>
        </p:nvSpPr>
        <p:spPr>
          <a:xfrm>
            <a:off x="5120584" y="3641974"/>
            <a:ext cx="3566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cannot use A[7],  2 is there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1994779E-AA77-4541-9189-ED4F436F3E09}"/>
              </a:ext>
            </a:extLst>
          </p:cNvPr>
          <p:cNvSpPr/>
          <p:nvPr/>
        </p:nvSpPr>
        <p:spPr>
          <a:xfrm>
            <a:off x="1398826" y="3635647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7 should be added  to  B[7]         </a:t>
            </a:r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DF6083F7-4BFD-7C40-9CE5-B80546D05742}"/>
              </a:ext>
            </a:extLst>
          </p:cNvPr>
          <p:cNvSpPr/>
          <p:nvPr/>
        </p:nvSpPr>
        <p:spPr>
          <a:xfrm>
            <a:off x="744071" y="4387877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 from  6-&gt;4  </a:t>
            </a:r>
          </a:p>
        </p:txBody>
      </p:sp>
      <p:sp>
        <p:nvSpPr>
          <p:cNvPr id="21" name="矩形 11">
            <a:extLst>
              <a:ext uri="{FF2B5EF4-FFF2-40B4-BE49-F238E27FC236}">
                <a16:creationId xmlns:a16="http://schemas.microsoft.com/office/drawing/2014/main" id="{870C0A19-120F-2A4C-9B93-772072336D6E}"/>
              </a:ext>
            </a:extLst>
          </p:cNvPr>
          <p:cNvSpPr/>
          <p:nvPr/>
        </p:nvSpPr>
        <p:spPr>
          <a:xfrm>
            <a:off x="1398826" y="5022860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  should be added  to  B[4]         </a:t>
            </a: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780918FC-AEF1-4D4E-93D6-E931B605D980}"/>
              </a:ext>
            </a:extLst>
          </p:cNvPr>
          <p:cNvSpPr/>
          <p:nvPr/>
        </p:nvSpPr>
        <p:spPr>
          <a:xfrm>
            <a:off x="5120584" y="5077381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cannot use A[4],  7 is there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ABA7AC5D-0168-0B4E-861E-529D5A39DC03}"/>
              </a:ext>
            </a:extLst>
          </p:cNvPr>
          <p:cNvSpPr/>
          <p:nvPr/>
        </p:nvSpPr>
        <p:spPr>
          <a:xfrm>
            <a:off x="3337476" y="5917346"/>
            <a:ext cx="3566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Swap them!!</a:t>
            </a:r>
          </a:p>
        </p:txBody>
      </p:sp>
    </p:spTree>
    <p:extLst>
      <p:ext uri="{BB962C8B-B14F-4D97-AF65-F5344CB8AC3E}">
        <p14:creationId xmlns:p14="http://schemas.microsoft.com/office/powerpoint/2010/main" val="54958708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6" grpId="0"/>
      <p:bldP spid="18" grpId="0"/>
      <p:bldP spid="20" grpId="0"/>
      <p:bldP spid="21" grpId="0"/>
      <p:bldP spid="2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6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Forget About the Good Numbers,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Again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44771AA-1D36-B94B-BED9-79D874E0554C}"/>
              </a:ext>
            </a:extLst>
          </p:cNvPr>
          <p:cNvSpPr/>
          <p:nvPr/>
        </p:nvSpPr>
        <p:spPr>
          <a:xfrm>
            <a:off x="699413" y="3020853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 from  5-&gt;5  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C700CE90-27C1-8741-820F-1170578C1843}"/>
              </a:ext>
            </a:extLst>
          </p:cNvPr>
          <p:cNvSpPr/>
          <p:nvPr/>
        </p:nvSpPr>
        <p:spPr>
          <a:xfrm>
            <a:off x="699413" y="241605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(Image an)  Extra array  B 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90EA27F7-A14C-BC48-8A07-F5516CDEFBFA}"/>
              </a:ext>
            </a:extLst>
          </p:cNvPr>
          <p:cNvSpPr/>
          <p:nvPr/>
        </p:nvSpPr>
        <p:spPr>
          <a:xfrm>
            <a:off x="2356700" y="1748868"/>
            <a:ext cx="1027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/>
                <a:sym typeface="Comic Sans MS"/>
              </a:rPr>
              <a:t>V=6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70902B29-1A61-624A-B208-B5CF5C376793}"/>
              </a:ext>
            </a:extLst>
          </p:cNvPr>
          <p:cNvSpPr/>
          <p:nvPr/>
        </p:nvSpPr>
        <p:spPr>
          <a:xfrm>
            <a:off x="3695307" y="1748868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1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strike="sngStrike" dirty="0"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1994779E-AA77-4541-9189-ED4F436F3E09}"/>
              </a:ext>
            </a:extLst>
          </p:cNvPr>
          <p:cNvSpPr/>
          <p:nvPr/>
        </p:nvSpPr>
        <p:spPr>
          <a:xfrm>
            <a:off x="1398826" y="3635647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 should be added  to  B[5]         </a:t>
            </a: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7F9992D2-C8FD-9444-B82A-1B5398327B73}"/>
              </a:ext>
            </a:extLst>
          </p:cNvPr>
          <p:cNvSpPr/>
          <p:nvPr/>
        </p:nvSpPr>
        <p:spPr>
          <a:xfrm>
            <a:off x="2356700" y="445513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already in A[5], great stay there!</a:t>
            </a: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0045F2CC-A0D1-384F-93AA-B912105AD37E}"/>
              </a:ext>
            </a:extLst>
          </p:cNvPr>
          <p:cNvSpPr/>
          <p:nvPr/>
        </p:nvSpPr>
        <p:spPr>
          <a:xfrm>
            <a:off x="744071" y="5302552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Done with all numbers,  return array A and 5</a:t>
            </a:r>
          </a:p>
        </p:txBody>
      </p:sp>
    </p:spTree>
    <p:extLst>
      <p:ext uri="{BB962C8B-B14F-4D97-AF65-F5344CB8AC3E}">
        <p14:creationId xmlns:p14="http://schemas.microsoft.com/office/powerpoint/2010/main" val="389397531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8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D8D0A03-F2B9-5C4A-B49E-1C26E9A19FFB}"/>
              </a:ext>
            </a:extLst>
          </p:cNvPr>
          <p:cNvSpPr/>
          <p:nvPr/>
        </p:nvSpPr>
        <p:spPr>
          <a:xfrm>
            <a:off x="815009" y="2027582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1DBECE-5D7F-A149-9548-41D50998E338}"/>
              </a:ext>
            </a:extLst>
          </p:cNvPr>
          <p:cNvSpPr/>
          <p:nvPr/>
        </p:nvSpPr>
        <p:spPr>
          <a:xfrm>
            <a:off x="6025646" y="1956254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7C6D32-F6E0-0244-BD27-E77EAC4F0433}"/>
              </a:ext>
            </a:extLst>
          </p:cNvPr>
          <p:cNvSpPr/>
          <p:nvPr/>
        </p:nvSpPr>
        <p:spPr>
          <a:xfrm>
            <a:off x="4403451" y="3075500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3709BE-1280-A149-A0D0-DB00FDB32C1C}"/>
              </a:ext>
            </a:extLst>
          </p:cNvPr>
          <p:cNvSpPr/>
          <p:nvPr/>
        </p:nvSpPr>
        <p:spPr>
          <a:xfrm>
            <a:off x="6937735" y="2981957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52D16-9DB4-0743-9DDA-89894BEE424B}"/>
              </a:ext>
            </a:extLst>
          </p:cNvPr>
          <p:cNvSpPr/>
          <p:nvPr/>
        </p:nvSpPr>
        <p:spPr>
          <a:xfrm>
            <a:off x="1670971" y="3050544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08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Building Heap Problem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D5EBCC15-D4A0-BC48-B776-319828604B2A}"/>
              </a:ext>
            </a:extLst>
          </p:cNvPr>
          <p:cNvSpPr/>
          <p:nvPr/>
        </p:nvSpPr>
        <p:spPr>
          <a:xfrm>
            <a:off x="880807" y="1952290"/>
            <a:ext cx="7669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numbers (organized as a tree)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CEBC39B-4AEA-A143-A82B-20BFEB911160}"/>
              </a:ext>
            </a:extLst>
          </p:cNvPr>
          <p:cNvSpPr/>
          <p:nvPr/>
        </p:nvSpPr>
        <p:spPr>
          <a:xfrm>
            <a:off x="880806" y="395827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70AEBBF6-BFE9-D844-BB8E-C2735FFEA195}"/>
              </a:ext>
            </a:extLst>
          </p:cNvPr>
          <p:cNvSpPr/>
          <p:nvPr/>
        </p:nvSpPr>
        <p:spPr>
          <a:xfrm>
            <a:off x="2878939" y="295528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108E78-70B9-EB4C-AE82-2307D6069A43}"/>
              </a:ext>
            </a:extLst>
          </p:cNvPr>
          <p:cNvSpPr/>
          <p:nvPr/>
        </p:nvSpPr>
        <p:spPr>
          <a:xfrm>
            <a:off x="2539698" y="5018279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forms a max heap</a:t>
            </a:r>
          </a:p>
        </p:txBody>
      </p:sp>
    </p:spTree>
    <p:extLst>
      <p:ext uri="{BB962C8B-B14F-4D97-AF65-F5344CB8AC3E}">
        <p14:creationId xmlns:p14="http://schemas.microsoft.com/office/powerpoint/2010/main" val="59905961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6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Forget about the Array,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 about the Tree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6" y="35659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24" name="矩形 9">
            <a:extLst>
              <a:ext uri="{FF2B5EF4-FFF2-40B4-BE49-F238E27FC236}">
                <a16:creationId xmlns:a16="http://schemas.microsoft.com/office/drawing/2014/main" id="{592242EA-A511-E14A-8F1C-6EDCC98EEB72}"/>
              </a:ext>
            </a:extLst>
          </p:cNvPr>
          <p:cNvSpPr/>
          <p:nvPr/>
        </p:nvSpPr>
        <p:spPr>
          <a:xfrm>
            <a:off x="2809187" y="5846259"/>
            <a:ext cx="6334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this a max heap?</a:t>
            </a: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37BA4C34-8930-844B-A15F-0EE6C4E014CD}"/>
              </a:ext>
            </a:extLst>
          </p:cNvPr>
          <p:cNvSpPr/>
          <p:nvPr/>
        </p:nvSpPr>
        <p:spPr>
          <a:xfrm>
            <a:off x="1951349" y="3565912"/>
            <a:ext cx="2021530" cy="181679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9">
            <a:extLst>
              <a:ext uri="{FF2B5EF4-FFF2-40B4-BE49-F238E27FC236}">
                <a16:creationId xmlns:a16="http://schemas.microsoft.com/office/drawing/2014/main" id="{8A64A477-50C3-B74A-8506-8C05642BDAAE}"/>
              </a:ext>
            </a:extLst>
          </p:cNvPr>
          <p:cNvSpPr/>
          <p:nvPr/>
        </p:nvSpPr>
        <p:spPr>
          <a:xfrm>
            <a:off x="4505489" y="3610906"/>
            <a:ext cx="1913642" cy="16508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22944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Let us fix them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5" y="3565911"/>
            <a:ext cx="655687" cy="55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27" name="椭圆 9">
            <a:extLst>
              <a:ext uri="{FF2B5EF4-FFF2-40B4-BE49-F238E27FC236}">
                <a16:creationId xmlns:a16="http://schemas.microsoft.com/office/drawing/2014/main" id="{4169AF8E-A78F-BD4C-9E83-FB387D8F0F76}"/>
              </a:ext>
            </a:extLst>
          </p:cNvPr>
          <p:cNvSpPr/>
          <p:nvPr/>
        </p:nvSpPr>
        <p:spPr>
          <a:xfrm>
            <a:off x="4411221" y="3610906"/>
            <a:ext cx="2007910" cy="17435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D166D5-EF79-8040-8DA0-5BF5BF123CE1}"/>
              </a:ext>
            </a:extLst>
          </p:cNvPr>
          <p:cNvCxnSpPr/>
          <p:nvPr/>
        </p:nvCxnSpPr>
        <p:spPr>
          <a:xfrm>
            <a:off x="5248637" y="4006392"/>
            <a:ext cx="617452" cy="70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9">
            <a:extLst>
              <a:ext uri="{FF2B5EF4-FFF2-40B4-BE49-F238E27FC236}">
                <a16:creationId xmlns:a16="http://schemas.microsoft.com/office/drawing/2014/main" id="{CB3FCECF-BE77-694F-A56A-FD2FF9FD9981}"/>
              </a:ext>
            </a:extLst>
          </p:cNvPr>
          <p:cNvSpPr/>
          <p:nvPr/>
        </p:nvSpPr>
        <p:spPr>
          <a:xfrm>
            <a:off x="1951349" y="3565912"/>
            <a:ext cx="2021530" cy="181679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EE551415-7DE5-F24C-92E3-6274E41DA101}"/>
              </a:ext>
            </a:extLst>
          </p:cNvPr>
          <p:cNvSpPr/>
          <p:nvPr/>
        </p:nvSpPr>
        <p:spPr>
          <a:xfrm>
            <a:off x="3419836" y="5856019"/>
            <a:ext cx="6334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Swap them!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707048-177E-194F-A2DD-5D7B13E40CEA}"/>
              </a:ext>
            </a:extLst>
          </p:cNvPr>
          <p:cNvCxnSpPr>
            <a:cxnSpLocks/>
          </p:cNvCxnSpPr>
          <p:nvPr/>
        </p:nvCxnSpPr>
        <p:spPr>
          <a:xfrm flipH="1">
            <a:off x="2460398" y="3953982"/>
            <a:ext cx="657779" cy="753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6242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Let us fix it again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5" y="3565911"/>
            <a:ext cx="655687" cy="55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EE551415-7DE5-F24C-92E3-6274E41DA101}"/>
              </a:ext>
            </a:extLst>
          </p:cNvPr>
          <p:cNvSpPr/>
          <p:nvPr/>
        </p:nvSpPr>
        <p:spPr>
          <a:xfrm>
            <a:off x="3419836" y="5856019"/>
            <a:ext cx="6334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a max heap?</a:t>
            </a:r>
          </a:p>
        </p:txBody>
      </p:sp>
      <p:sp>
        <p:nvSpPr>
          <p:cNvPr id="32" name="椭圆 9">
            <a:extLst>
              <a:ext uri="{FF2B5EF4-FFF2-40B4-BE49-F238E27FC236}">
                <a16:creationId xmlns:a16="http://schemas.microsoft.com/office/drawing/2014/main" id="{650927E6-7771-9948-8FE5-6462DC1FDA33}"/>
              </a:ext>
            </a:extLst>
          </p:cNvPr>
          <p:cNvSpPr/>
          <p:nvPr/>
        </p:nvSpPr>
        <p:spPr>
          <a:xfrm>
            <a:off x="2830134" y="2759101"/>
            <a:ext cx="2675120" cy="174864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165089-DEFA-3C48-B7A9-4D88ACEDC488}"/>
              </a:ext>
            </a:extLst>
          </p:cNvPr>
          <p:cNvCxnSpPr>
            <a:cxnSpLocks/>
          </p:cNvCxnSpPr>
          <p:nvPr/>
        </p:nvCxnSpPr>
        <p:spPr>
          <a:xfrm>
            <a:off x="4214569" y="3143216"/>
            <a:ext cx="757546" cy="561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6892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Are We Good Now?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5" y="3565911"/>
            <a:ext cx="655687" cy="55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EE551415-7DE5-F24C-92E3-6274E41DA101}"/>
              </a:ext>
            </a:extLst>
          </p:cNvPr>
          <p:cNvSpPr/>
          <p:nvPr/>
        </p:nvSpPr>
        <p:spPr>
          <a:xfrm>
            <a:off x="6861662" y="2815447"/>
            <a:ext cx="6334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</a:p>
        </p:txBody>
      </p:sp>
      <p:sp>
        <p:nvSpPr>
          <p:cNvPr id="33" name="矩形 9">
            <a:extLst>
              <a:ext uri="{FF2B5EF4-FFF2-40B4-BE49-F238E27FC236}">
                <a16:creationId xmlns:a16="http://schemas.microsoft.com/office/drawing/2014/main" id="{53C911CB-9B1C-0343-9B1A-98C5C122312D}"/>
              </a:ext>
            </a:extLst>
          </p:cNvPr>
          <p:cNvSpPr/>
          <p:nvPr/>
        </p:nvSpPr>
        <p:spPr>
          <a:xfrm>
            <a:off x="1184112" y="5771174"/>
            <a:ext cx="83945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Algorithm: keep fixing  (bottom-&gt;top, right -&gt; left) </a:t>
            </a:r>
          </a:p>
        </p:txBody>
      </p:sp>
    </p:spTree>
    <p:extLst>
      <p:ext uri="{BB962C8B-B14F-4D97-AF65-F5344CB8AC3E}">
        <p14:creationId xmlns:p14="http://schemas.microsoft.com/office/powerpoint/2010/main" val="237104315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 Using Divide and Conquer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6" y="35659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24" name="矩形 9">
            <a:extLst>
              <a:ext uri="{FF2B5EF4-FFF2-40B4-BE49-F238E27FC236}">
                <a16:creationId xmlns:a16="http://schemas.microsoft.com/office/drawing/2014/main" id="{592242EA-A511-E14A-8F1C-6EDCC98EEB72}"/>
              </a:ext>
            </a:extLst>
          </p:cNvPr>
          <p:cNvSpPr/>
          <p:nvPr/>
        </p:nvSpPr>
        <p:spPr>
          <a:xfrm>
            <a:off x="861507" y="5729695"/>
            <a:ext cx="36696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Build left subtree</a:t>
            </a:r>
          </a:p>
        </p:txBody>
      </p:sp>
      <p:sp>
        <p:nvSpPr>
          <p:cNvPr id="26" name="椭圆 9">
            <a:extLst>
              <a:ext uri="{FF2B5EF4-FFF2-40B4-BE49-F238E27FC236}">
                <a16:creationId xmlns:a16="http://schemas.microsoft.com/office/drawing/2014/main" id="{8A64A477-50C3-B74A-8506-8C05642BDAAE}"/>
              </a:ext>
            </a:extLst>
          </p:cNvPr>
          <p:cNvSpPr/>
          <p:nvPr/>
        </p:nvSpPr>
        <p:spPr>
          <a:xfrm>
            <a:off x="4281338" y="3450878"/>
            <a:ext cx="2507530" cy="19978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9">
            <a:extLst>
              <a:ext uri="{FF2B5EF4-FFF2-40B4-BE49-F238E27FC236}">
                <a16:creationId xmlns:a16="http://schemas.microsoft.com/office/drawing/2014/main" id="{F170598B-FC3A-EF4F-BCE1-591D9CF1307C}"/>
              </a:ext>
            </a:extLst>
          </p:cNvPr>
          <p:cNvSpPr/>
          <p:nvPr/>
        </p:nvSpPr>
        <p:spPr>
          <a:xfrm>
            <a:off x="1619578" y="3502651"/>
            <a:ext cx="2507530" cy="19978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82D0E945-683E-2147-A0D7-31E808ED4E40}"/>
              </a:ext>
            </a:extLst>
          </p:cNvPr>
          <p:cNvSpPr/>
          <p:nvPr/>
        </p:nvSpPr>
        <p:spPr>
          <a:xfrm>
            <a:off x="4793787" y="5730588"/>
            <a:ext cx="3893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Build right heap</a:t>
            </a:r>
          </a:p>
        </p:txBody>
      </p:sp>
    </p:spTree>
    <p:extLst>
      <p:ext uri="{BB962C8B-B14F-4D97-AF65-F5344CB8AC3E}">
        <p14:creationId xmlns:p14="http://schemas.microsoft.com/office/powerpoint/2010/main" val="167748226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952726" y="2149010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numbers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52725" y="415499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2950858" y="315200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4F747-5539-B742-A7D1-2C9E291FA8CE}"/>
              </a:ext>
            </a:extLst>
          </p:cNvPr>
          <p:cNvSpPr/>
          <p:nvPr/>
        </p:nvSpPr>
        <p:spPr>
          <a:xfrm>
            <a:off x="2613083" y="515798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3718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 Using Divide and Conquer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809186" y="1752235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0921F3A-5146-8B4E-AB01-9000A394E166}"/>
              </a:ext>
            </a:extLst>
          </p:cNvPr>
          <p:cNvSpPr/>
          <p:nvPr/>
        </p:nvSpPr>
        <p:spPr>
          <a:xfrm>
            <a:off x="3863939" y="2759101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</a:p>
        </p:txBody>
      </p:sp>
      <p:sp>
        <p:nvSpPr>
          <p:cNvPr id="18" name="矩形 9">
            <a:extLst>
              <a:ext uri="{FF2B5EF4-FFF2-40B4-BE49-F238E27FC236}">
                <a16:creationId xmlns:a16="http://schemas.microsoft.com/office/drawing/2014/main" id="{DC4AC871-3AF0-F445-B935-AAAC1A82FD69}"/>
              </a:ext>
            </a:extLst>
          </p:cNvPr>
          <p:cNvSpPr/>
          <p:nvPr/>
        </p:nvSpPr>
        <p:spPr>
          <a:xfrm>
            <a:off x="2988295" y="3569335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19" name="矩形 9">
            <a:extLst>
              <a:ext uri="{FF2B5EF4-FFF2-40B4-BE49-F238E27FC236}">
                <a16:creationId xmlns:a16="http://schemas.microsoft.com/office/drawing/2014/main" id="{FA07EB0A-48A4-2E49-86AA-396F6BCE204E}"/>
              </a:ext>
            </a:extLst>
          </p:cNvPr>
          <p:cNvSpPr/>
          <p:nvPr/>
        </p:nvSpPr>
        <p:spPr>
          <a:xfrm>
            <a:off x="4972115" y="3565911"/>
            <a:ext cx="655687" cy="55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6CBF274A-3429-FF46-8704-34E197B4C657}"/>
              </a:ext>
            </a:extLst>
          </p:cNvPr>
          <p:cNvSpPr/>
          <p:nvPr/>
        </p:nvSpPr>
        <p:spPr>
          <a:xfrm>
            <a:off x="2126793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2CEAFA44-9AD0-DA4C-A7F9-03E8D3348843}"/>
              </a:ext>
            </a:extLst>
          </p:cNvPr>
          <p:cNvSpPr/>
          <p:nvPr/>
        </p:nvSpPr>
        <p:spPr>
          <a:xfrm>
            <a:off x="3419836" y="4707797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051A73AC-9C16-5A46-B5BE-478829BBE72E}"/>
              </a:ext>
            </a:extLst>
          </p:cNvPr>
          <p:cNvSpPr/>
          <p:nvPr/>
        </p:nvSpPr>
        <p:spPr>
          <a:xfrm>
            <a:off x="4695595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3" name="矩形 9">
            <a:extLst>
              <a:ext uri="{FF2B5EF4-FFF2-40B4-BE49-F238E27FC236}">
                <a16:creationId xmlns:a16="http://schemas.microsoft.com/office/drawing/2014/main" id="{00622014-428A-8442-8BF9-D19399F65E8B}"/>
              </a:ext>
            </a:extLst>
          </p:cNvPr>
          <p:cNvSpPr/>
          <p:nvPr/>
        </p:nvSpPr>
        <p:spPr>
          <a:xfrm>
            <a:off x="5866089" y="4632712"/>
            <a:ext cx="553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EE551415-7DE5-F24C-92E3-6274E41DA101}"/>
              </a:ext>
            </a:extLst>
          </p:cNvPr>
          <p:cNvSpPr/>
          <p:nvPr/>
        </p:nvSpPr>
        <p:spPr>
          <a:xfrm>
            <a:off x="2975203" y="5827355"/>
            <a:ext cx="6334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Now, combine</a:t>
            </a:r>
          </a:p>
        </p:txBody>
      </p:sp>
      <p:sp>
        <p:nvSpPr>
          <p:cNvPr id="32" name="椭圆 9">
            <a:extLst>
              <a:ext uri="{FF2B5EF4-FFF2-40B4-BE49-F238E27FC236}">
                <a16:creationId xmlns:a16="http://schemas.microsoft.com/office/drawing/2014/main" id="{650927E6-7771-9948-8FE5-6462DC1FDA33}"/>
              </a:ext>
            </a:extLst>
          </p:cNvPr>
          <p:cNvSpPr/>
          <p:nvPr/>
        </p:nvSpPr>
        <p:spPr>
          <a:xfrm>
            <a:off x="2830134" y="2759101"/>
            <a:ext cx="2675120" cy="174864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39823A-B3FC-C540-BD17-9517494ECA2D}"/>
              </a:ext>
            </a:extLst>
          </p:cNvPr>
          <p:cNvCxnSpPr>
            <a:cxnSpLocks/>
          </p:cNvCxnSpPr>
          <p:nvPr/>
        </p:nvCxnSpPr>
        <p:spPr>
          <a:xfrm>
            <a:off x="4214569" y="3143216"/>
            <a:ext cx="757546" cy="561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7401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221A3FF4-E2CB-5F4F-881C-ACD6906EC537}"/>
              </a:ext>
            </a:extLst>
          </p:cNvPr>
          <p:cNvSpPr/>
          <p:nvPr/>
        </p:nvSpPr>
        <p:spPr>
          <a:xfrm>
            <a:off x="2293329" y="1775319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T(n) = 2T(n/2) +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F33BEADA-8B87-8246-819B-EE8E538F8406}"/>
                  </a:ext>
                </a:extLst>
              </p:cNvPr>
              <p:cNvSpPr/>
              <p:nvPr/>
            </p:nvSpPr>
            <p:spPr>
              <a:xfrm>
                <a:off x="1221818" y="3173879"/>
                <a:ext cx="123857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Ω</m:t>
                    </m:r>
                  </m:oMath>
                </a14:m>
                <a:r>
                  <a:rPr lang="en-US" altLang="zh-CN" sz="3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(n)</a:t>
                </a:r>
              </a:p>
            </p:txBody>
          </p:sp>
        </mc:Choice>
        <mc:Fallback xmlns=""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F33BEADA-8B87-8246-819B-EE8E538F8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18" y="3173879"/>
                <a:ext cx="1238578" cy="553998"/>
              </a:xfrm>
              <a:prstGeom prst="rect">
                <a:avLst/>
              </a:prstGeom>
              <a:blipFill>
                <a:blip r:embed="rId3"/>
                <a:stretch>
                  <a:fillRect l="-3061" t="-111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9">
            <a:extLst>
              <a:ext uri="{FF2B5EF4-FFF2-40B4-BE49-F238E27FC236}">
                <a16:creationId xmlns:a16="http://schemas.microsoft.com/office/drawing/2014/main" id="{78925CC9-BB42-144F-A914-2D4AFE6E9D18}"/>
              </a:ext>
            </a:extLst>
          </p:cNvPr>
          <p:cNvSpPr/>
          <p:nvPr/>
        </p:nvSpPr>
        <p:spPr>
          <a:xfrm>
            <a:off x="3143313" y="3173879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T(n) &gt; 2T(n/2)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719D9570-2607-8643-8774-4164BCC37290}"/>
                  </a:ext>
                </a:extLst>
              </p:cNvPr>
              <p:cNvSpPr/>
              <p:nvPr/>
            </p:nvSpPr>
            <p:spPr>
              <a:xfrm>
                <a:off x="1221818" y="4514057"/>
                <a:ext cx="123857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𝑂</m:t>
                    </m:r>
                  </m:oMath>
                </a14:m>
                <a:r>
                  <a:rPr lang="en-US" altLang="zh-CN" sz="3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(n)</a:t>
                </a:r>
              </a:p>
            </p:txBody>
          </p:sp>
        </mc:Choice>
        <mc:Fallback xmlns=""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719D9570-2607-8643-8774-4164BCC37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18" y="4514057"/>
                <a:ext cx="1238578" cy="553998"/>
              </a:xfrm>
              <a:prstGeom prst="rect">
                <a:avLst/>
              </a:prstGeom>
              <a:blipFill>
                <a:blip r:embed="rId4"/>
                <a:stretch>
                  <a:fillRect l="-3061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9">
            <a:extLst>
              <a:ext uri="{FF2B5EF4-FFF2-40B4-BE49-F238E27FC236}">
                <a16:creationId xmlns:a16="http://schemas.microsoft.com/office/drawing/2014/main" id="{707B91BC-C9FE-AE48-970D-EDC109A184D6}"/>
              </a:ext>
            </a:extLst>
          </p:cNvPr>
          <p:cNvSpPr/>
          <p:nvPr/>
        </p:nvSpPr>
        <p:spPr>
          <a:xfrm>
            <a:off x="3143313" y="4514057"/>
            <a:ext cx="52999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Guess and check: </a:t>
            </a:r>
          </a:p>
        </p:txBody>
      </p:sp>
      <p:sp>
        <p:nvSpPr>
          <p:cNvPr id="27" name="矩形 9">
            <a:extLst>
              <a:ext uri="{FF2B5EF4-FFF2-40B4-BE49-F238E27FC236}">
                <a16:creationId xmlns:a16="http://schemas.microsoft.com/office/drawing/2014/main" id="{9E3C77F4-E51E-7346-BAE9-3835CEF4AB8A}"/>
              </a:ext>
            </a:extLst>
          </p:cNvPr>
          <p:cNvSpPr/>
          <p:nvPr/>
        </p:nvSpPr>
        <p:spPr>
          <a:xfrm>
            <a:off x="3220299" y="5577236"/>
            <a:ext cx="52999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T(n) &lt;= n – 2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B3EA9163-49E0-5E4C-924A-BB03FAC09FEB}"/>
                  </a:ext>
                </a:extLst>
              </p:cNvPr>
              <p:cNvSpPr/>
              <p:nvPr/>
            </p:nvSpPr>
            <p:spPr>
              <a:xfrm>
                <a:off x="6351048" y="1792455"/>
                <a:ext cx="123857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400"/>
                  </a:spcBef>
                  <a:buClr>
                    <a:schemeClr val="dk1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Θ</m:t>
                    </m:r>
                  </m:oMath>
                </a14:m>
                <a:r>
                  <a:rPr lang="en-US" altLang="zh-CN" sz="3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(n)</a:t>
                </a:r>
              </a:p>
            </p:txBody>
          </p:sp>
        </mc:Choice>
        <mc:Fallback xmlns=""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B3EA9163-49E0-5E4C-924A-BB03FAC09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48" y="1792455"/>
                <a:ext cx="1238578" cy="553998"/>
              </a:xfrm>
              <a:prstGeom prst="rect">
                <a:avLst/>
              </a:prstGeom>
              <a:blipFill>
                <a:blip r:embed="rId5"/>
                <a:stretch>
                  <a:fillRect t="-11111" r="-2121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4451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Recall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1DBEC-352D-B14B-9B46-C49FAC10BF24}"/>
              </a:ext>
            </a:extLst>
          </p:cNvPr>
          <p:cNvSpPr/>
          <p:nvPr/>
        </p:nvSpPr>
        <p:spPr>
          <a:xfrm>
            <a:off x="-2076172" y="2208080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Insertion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CDDD2-70A9-074E-87E9-A7AD7B52231F}"/>
              </a:ext>
            </a:extLst>
          </p:cNvPr>
          <p:cNvSpPr/>
          <p:nvPr/>
        </p:nvSpPr>
        <p:spPr>
          <a:xfrm>
            <a:off x="-2093485" y="2968142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Merge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7C9D9-5842-7944-8939-E5254F0A8F34}"/>
              </a:ext>
            </a:extLst>
          </p:cNvPr>
          <p:cNvSpPr/>
          <p:nvPr/>
        </p:nvSpPr>
        <p:spPr>
          <a:xfrm>
            <a:off x="-2213202" y="3802989"/>
            <a:ext cx="742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Quicksort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0CB49B-59D7-1A4E-A69D-897587D300ED}"/>
              </a:ext>
            </a:extLst>
          </p:cNvPr>
          <p:cNvSpPr/>
          <p:nvPr/>
        </p:nvSpPr>
        <p:spPr>
          <a:xfrm>
            <a:off x="833608" y="476536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Heapsort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0D2E7-92D4-1447-AB9F-E9E9CD08CFB2}"/>
              </a:ext>
            </a:extLst>
          </p:cNvPr>
          <p:cNvSpPr/>
          <p:nvPr/>
        </p:nvSpPr>
        <p:spPr>
          <a:xfrm>
            <a:off x="2814028" y="1522192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Time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C6DFC4-C7A7-5245-B6B8-5AFF5ADC5773}"/>
              </a:ext>
            </a:extLst>
          </p:cNvPr>
          <p:cNvSpPr/>
          <p:nvPr/>
        </p:nvSpPr>
        <p:spPr>
          <a:xfrm>
            <a:off x="4202686" y="1484615"/>
            <a:ext cx="226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Space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(In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Place?)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C256C7-9082-2C47-A90F-B42EF07817BF}"/>
              </a:ext>
            </a:extLst>
          </p:cNvPr>
          <p:cNvSpPr/>
          <p:nvPr/>
        </p:nvSpPr>
        <p:spPr>
          <a:xfrm>
            <a:off x="6929667" y="1520388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Remarks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FB90C6-BDB2-8542-909B-D846E79E9BD9}"/>
              </a:ext>
            </a:extLst>
          </p:cNvPr>
          <p:cNvSpPr/>
          <p:nvPr/>
        </p:nvSpPr>
        <p:spPr>
          <a:xfrm>
            <a:off x="6499187" y="2237372"/>
            <a:ext cx="24320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Comic Sans MS" panose="030F0902030302020204" pitchFamily="66" charset="0"/>
              </a:rPr>
              <a:t>fast for small input sizes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9C10A4-987B-A342-8648-C83AB0530189}"/>
              </a:ext>
            </a:extLst>
          </p:cNvPr>
          <p:cNvSpPr/>
          <p:nvPr/>
        </p:nvSpPr>
        <p:spPr>
          <a:xfrm>
            <a:off x="6466446" y="3716419"/>
            <a:ext cx="22220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outperforms heapsort </a:t>
            </a:r>
          </a:p>
          <a:p>
            <a:r>
              <a:rPr lang="en-US" altLang="zh-CN" sz="1500" dirty="0">
                <a:latin typeface="Comic Sans MS" panose="030F0902030302020204" pitchFamily="66" charset="0"/>
              </a:rPr>
              <a:t>in practice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D374DC-7AFF-7448-9825-2D3382B70586}"/>
              </a:ext>
            </a:extLst>
          </p:cNvPr>
          <p:cNvSpPr/>
          <p:nvPr/>
        </p:nvSpPr>
        <p:spPr>
          <a:xfrm>
            <a:off x="6499187" y="4611481"/>
            <a:ext cx="21531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Comic Sans MS" panose="030F0902030302020204" pitchFamily="66" charset="0"/>
              </a:rPr>
              <a:t>date structure based </a:t>
            </a:r>
            <a:endParaRPr lang="en-US" altLang="zh-CN" sz="1500" dirty="0">
              <a:latin typeface="Comic Sans MS" panose="030F0902030302020204" pitchFamily="66" charset="0"/>
            </a:endParaRPr>
          </a:p>
          <a:p>
            <a:r>
              <a:rPr lang="zh-CN" altLang="en-US" sz="1500" dirty="0">
                <a:latin typeface="Comic Sans MS" panose="030F0902030302020204" pitchFamily="66" charset="0"/>
              </a:rPr>
              <a:t>design technique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A359A-9429-AE4A-BAB4-4E0BBEF470A2}"/>
              </a:ext>
            </a:extLst>
          </p:cNvPr>
          <p:cNvSpPr/>
          <p:nvPr/>
        </p:nvSpPr>
        <p:spPr>
          <a:xfrm>
            <a:off x="5222392" y="2209396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812335-4662-BD4F-855C-164B9BCCD1F2}"/>
              </a:ext>
            </a:extLst>
          </p:cNvPr>
          <p:cNvSpPr/>
          <p:nvPr/>
        </p:nvSpPr>
        <p:spPr>
          <a:xfrm>
            <a:off x="5288115" y="2986466"/>
            <a:ext cx="4395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No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C346B0-0A0B-5442-AF83-1AF2C24DA469}"/>
              </a:ext>
            </a:extLst>
          </p:cNvPr>
          <p:cNvSpPr/>
          <p:nvPr/>
        </p:nvSpPr>
        <p:spPr>
          <a:xfrm>
            <a:off x="5284888" y="3822473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0A5BCE-7B29-0A4A-8339-0EB1A1CEB2A1}"/>
              </a:ext>
            </a:extLst>
          </p:cNvPr>
          <p:cNvSpPr/>
          <p:nvPr/>
        </p:nvSpPr>
        <p:spPr>
          <a:xfrm>
            <a:off x="5319784" y="4788548"/>
            <a:ext cx="5052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Yes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F2EB33-9430-C54E-BDB1-588074BA848A}"/>
              </a:ext>
            </a:extLst>
          </p:cNvPr>
          <p:cNvSpPr/>
          <p:nvPr/>
        </p:nvSpPr>
        <p:spPr>
          <a:xfrm>
            <a:off x="2735853" y="2970308"/>
            <a:ext cx="3483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ABF2F2-C7E6-B848-850D-D26D9614442F}"/>
              </a:ext>
            </a:extLst>
          </p:cNvPr>
          <p:cNvSpPr/>
          <p:nvPr/>
        </p:nvSpPr>
        <p:spPr>
          <a:xfrm>
            <a:off x="2735853" y="4738664"/>
            <a:ext cx="3483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D9C1C3-B888-364A-BD45-832B3402DA9E}"/>
              </a:ext>
            </a:extLst>
          </p:cNvPr>
          <p:cNvSpPr/>
          <p:nvPr/>
        </p:nvSpPr>
        <p:spPr>
          <a:xfrm>
            <a:off x="2735853" y="3766195"/>
            <a:ext cx="2495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log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n)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or</a:t>
            </a:r>
            <a:r>
              <a:rPr lang="zh-CN" altLang="en-US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000" baseline="30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0A7E11-99D7-CB42-8C62-3A03F98AD97A}"/>
              </a:ext>
            </a:extLst>
          </p:cNvPr>
          <p:cNvSpPr/>
          <p:nvPr/>
        </p:nvSpPr>
        <p:spPr>
          <a:xfrm>
            <a:off x="2865781" y="2177539"/>
            <a:ext cx="2486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000" baseline="30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0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F30B62-C745-EC47-94D9-01ACC4A0E3E8}"/>
              </a:ext>
            </a:extLst>
          </p:cNvPr>
          <p:cNvSpPr/>
          <p:nvPr/>
        </p:nvSpPr>
        <p:spPr>
          <a:xfrm>
            <a:off x="6514964" y="2856597"/>
            <a:ext cx="21707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902030302020204" pitchFamily="66" charset="0"/>
              </a:rPr>
              <a:t>can be in-place with a </a:t>
            </a:r>
          </a:p>
          <a:p>
            <a:r>
              <a:rPr lang="en-US" altLang="zh-CN" sz="1500" dirty="0">
                <a:latin typeface="Comic Sans MS" panose="030F0902030302020204" pitchFamily="66" charset="0"/>
              </a:rPr>
              <a:t>sophisticated merging</a:t>
            </a:r>
            <a:endParaRPr lang="zh-CN" altLang="en-US" sz="1500" dirty="0">
              <a:latin typeface="Comic Sans MS" panose="030F0902030302020204" pitchFamily="66" charset="0"/>
            </a:endParaRPr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2D6F4106-0F4B-604D-965A-020146878C21}"/>
              </a:ext>
            </a:extLst>
          </p:cNvPr>
          <p:cNvSpPr/>
          <p:nvPr/>
        </p:nvSpPr>
        <p:spPr>
          <a:xfrm rot="16200000">
            <a:off x="2177042" y="2521737"/>
            <a:ext cx="3394516" cy="24889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73596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The Question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1DBEC-352D-B14B-9B46-C49FAC10BF24}"/>
              </a:ext>
            </a:extLst>
          </p:cNvPr>
          <p:cNvSpPr/>
          <p:nvPr/>
        </p:nvSpPr>
        <p:spPr>
          <a:xfrm>
            <a:off x="714078" y="2123715"/>
            <a:ext cx="7428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Can</a:t>
            </a:r>
            <a:r>
              <a:rPr lang="zh-CN" altLang="en-US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we</a:t>
            </a:r>
            <a:r>
              <a:rPr lang="zh-CN" altLang="en-US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do</a:t>
            </a:r>
            <a:r>
              <a:rPr lang="zh-CN" altLang="en-US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better that O(n log n)?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6F7B4D0A-4142-E345-A119-7DEE453A0417}"/>
              </a:ext>
            </a:extLst>
          </p:cNvPr>
          <p:cNvSpPr/>
          <p:nvPr/>
        </p:nvSpPr>
        <p:spPr>
          <a:xfrm>
            <a:off x="714077" y="3709090"/>
            <a:ext cx="74280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No,  for comparison sorts!</a:t>
            </a: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39CBDC3-6A0A-E246-A0EE-D885D9BC5CDA}"/>
              </a:ext>
            </a:extLst>
          </p:cNvPr>
          <p:cNvSpPr/>
          <p:nvPr/>
        </p:nvSpPr>
        <p:spPr>
          <a:xfrm>
            <a:off x="1579260" y="5055938"/>
            <a:ext cx="74280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Yes,  with more information from the input.</a:t>
            </a:r>
          </a:p>
        </p:txBody>
      </p:sp>
    </p:spTree>
    <p:extLst>
      <p:ext uri="{BB962C8B-B14F-4D97-AF65-F5344CB8AC3E}">
        <p14:creationId xmlns:p14="http://schemas.microsoft.com/office/powerpoint/2010/main" val="27750937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512" y="2731785"/>
            <a:ext cx="7059641" cy="1218638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Part II: Sorting in Linear Time </a:t>
            </a:r>
          </a:p>
        </p:txBody>
      </p:sp>
    </p:spTree>
    <p:extLst>
      <p:ext uri="{BB962C8B-B14F-4D97-AF65-F5344CB8AC3E}">
        <p14:creationId xmlns:p14="http://schemas.microsoft.com/office/powerpoint/2010/main" val="44755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8978B-0DDF-2E4C-A909-A720922B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3" y="1442299"/>
            <a:ext cx="7122477" cy="40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383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1989672" y="2610923"/>
            <a:ext cx="8078978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Given 1000 Chinese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notes,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3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2215916" y="4004164"/>
            <a:ext cx="44017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will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them?</a:t>
            </a:r>
          </a:p>
        </p:txBody>
      </p:sp>
    </p:spTree>
    <p:extLst>
      <p:ext uri="{BB962C8B-B14F-4D97-AF65-F5344CB8AC3E}">
        <p14:creationId xmlns:p14="http://schemas.microsoft.com/office/powerpoint/2010/main" val="385108742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952726" y="2149010"/>
            <a:ext cx="80789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numbers in </a:t>
            </a: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[0,k]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52725" y="415499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2950858" y="315200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4F747-5539-B742-A7D1-2C9E291FA8CE}"/>
              </a:ext>
            </a:extLst>
          </p:cNvPr>
          <p:cNvSpPr/>
          <p:nvPr/>
        </p:nvSpPr>
        <p:spPr>
          <a:xfrm>
            <a:off x="2613083" y="515798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26200368"/>
      </p:ext>
    </p:extLst>
  </p:cSld>
  <p:clrMapOvr>
    <a:masterClrMapping/>
  </p:clrMapOvr>
  <p:transition spd="slow" advClick="0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Counting Sort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63390" y="3057246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]: count how many times value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appears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963390" y="1969495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Create an array C [0,…,k]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A4E0E27D-90E6-1B47-AE67-A1C11C96566F}"/>
              </a:ext>
            </a:extLst>
          </p:cNvPr>
          <p:cNvSpPr/>
          <p:nvPr/>
        </p:nvSpPr>
        <p:spPr>
          <a:xfrm>
            <a:off x="963389" y="410368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Scan C from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=0 to k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4292CDA-B182-F74E-825F-AE75A7D7F525}"/>
              </a:ext>
            </a:extLst>
          </p:cNvPr>
          <p:cNvSpPr/>
          <p:nvPr/>
        </p:nvSpPr>
        <p:spPr>
          <a:xfrm>
            <a:off x="2594559" y="491443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for C[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 times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33640CF1-C8F8-0E43-9447-73E1D6D0DD9C}"/>
              </a:ext>
            </a:extLst>
          </p:cNvPr>
          <p:cNvSpPr/>
          <p:nvPr/>
        </p:nvSpPr>
        <p:spPr>
          <a:xfrm>
            <a:off x="1065021" y="585716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O(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k+n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93BA1AF0-6FE9-9E40-A9C0-52CB4412379D}"/>
              </a:ext>
            </a:extLst>
          </p:cNvPr>
          <p:cNvSpPr/>
          <p:nvPr/>
        </p:nvSpPr>
        <p:spPr>
          <a:xfrm>
            <a:off x="4647310" y="585716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O(n) if k = O(n) </a:t>
            </a:r>
          </a:p>
        </p:txBody>
      </p:sp>
    </p:spTree>
    <p:extLst>
      <p:ext uri="{BB962C8B-B14F-4D97-AF65-F5344CB8AC3E}">
        <p14:creationId xmlns:p14="http://schemas.microsoft.com/office/powerpoint/2010/main" val="462292521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  <p:bldP spid="9" grpId="0"/>
      <p:bldP spid="11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2574FA-06CF-0743-A629-AAFDEF7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77" y="1616435"/>
            <a:ext cx="5803584" cy="35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7374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512" y="2731785"/>
            <a:ext cx="7059641" cy="1218638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Part I:  Comparison Sorts</a:t>
            </a:r>
          </a:p>
        </p:txBody>
      </p:sp>
    </p:spTree>
    <p:extLst>
      <p:ext uri="{BB962C8B-B14F-4D97-AF65-F5344CB8AC3E}">
        <p14:creationId xmlns:p14="http://schemas.microsoft.com/office/powerpoint/2010/main" val="96708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952726" y="2149010"/>
            <a:ext cx="80789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random numbers</a:t>
            </a:r>
            <a:endParaRPr lang="en-US" altLang="zh-CN" sz="3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52725" y="415499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2498371" y="315200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uniformly drawn from [0,1)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4F747-5539-B742-A7D1-2C9E291FA8CE}"/>
              </a:ext>
            </a:extLst>
          </p:cNvPr>
          <p:cNvSpPr/>
          <p:nvPr/>
        </p:nvSpPr>
        <p:spPr>
          <a:xfrm>
            <a:off x="2613083" y="515798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6023444"/>
      </p:ext>
    </p:extLst>
  </p:cSld>
  <p:clrMapOvr>
    <a:masterClrMapping/>
  </p:clrMapOvr>
  <p:transition spd="slow" advClick="0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Bucket Sort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963390" y="3057246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]: put elements in 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/n, (i+1)/n) to 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CBB10-DFF9-1548-8C83-8A49211D7359}"/>
              </a:ext>
            </a:extLst>
          </p:cNvPr>
          <p:cNvSpPr/>
          <p:nvPr/>
        </p:nvSpPr>
        <p:spPr>
          <a:xfrm>
            <a:off x="963390" y="1969495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Create an array B[0,…,n-1]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A4E0E27D-90E6-1B47-AE67-A1C11C96566F}"/>
              </a:ext>
            </a:extLst>
          </p:cNvPr>
          <p:cNvSpPr/>
          <p:nvPr/>
        </p:nvSpPr>
        <p:spPr>
          <a:xfrm>
            <a:off x="963389" y="410368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Sort each 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 with insertion sort 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4292CDA-B182-F74E-825F-AE75A7D7F525}"/>
              </a:ext>
            </a:extLst>
          </p:cNvPr>
          <p:cNvSpPr/>
          <p:nvPr/>
        </p:nvSpPr>
        <p:spPr>
          <a:xfrm>
            <a:off x="963389" y="516623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From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=0 to n-1,  output elements in 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18B79CE1-4B8D-F64C-8DE8-D194E2AF2B9F}"/>
              </a:ext>
            </a:extLst>
          </p:cNvPr>
          <p:cNvSpPr/>
          <p:nvPr/>
        </p:nvSpPr>
        <p:spPr>
          <a:xfrm>
            <a:off x="6740989" y="1938714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35F86842-C9D9-C24F-AB46-022EDACC34B2}"/>
              </a:ext>
            </a:extLst>
          </p:cNvPr>
          <p:cNvSpPr/>
          <p:nvPr/>
        </p:nvSpPr>
        <p:spPr>
          <a:xfrm>
            <a:off x="8145583" y="2431150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8D19C90A-DE82-C048-A224-217D8C01D7C1}"/>
              </a:ext>
            </a:extLst>
          </p:cNvPr>
          <p:cNvSpPr/>
          <p:nvPr/>
        </p:nvSpPr>
        <p:spPr>
          <a:xfrm>
            <a:off x="8089846" y="463743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7898A17E-199B-2A49-B42F-F9234440BB23}"/>
              </a:ext>
            </a:extLst>
          </p:cNvPr>
          <p:cNvSpPr/>
          <p:nvPr/>
        </p:nvSpPr>
        <p:spPr>
          <a:xfrm>
            <a:off x="7921735" y="3898779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096301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  <p:bldP spid="9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 Each Bucket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A4E0E27D-90E6-1B47-AE67-A1C11C96566F}"/>
              </a:ext>
            </a:extLst>
          </p:cNvPr>
          <p:cNvSpPr/>
          <p:nvPr/>
        </p:nvSpPr>
        <p:spPr>
          <a:xfrm>
            <a:off x="963389" y="1692779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Sort each 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 with insertion sort 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4292CDA-B182-F74E-825F-AE75A7D7F525}"/>
              </a:ext>
            </a:extLst>
          </p:cNvPr>
          <p:cNvSpPr/>
          <p:nvPr/>
        </p:nvSpPr>
        <p:spPr>
          <a:xfrm>
            <a:off x="963388" y="5259220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Worst case time complexity: O(n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C8D611E5-15D7-5A4C-8E96-F9DDA15FFEA1}"/>
              </a:ext>
            </a:extLst>
          </p:cNvPr>
          <p:cNvSpPr/>
          <p:nvPr/>
        </p:nvSpPr>
        <p:spPr>
          <a:xfrm>
            <a:off x="963389" y="405823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Cost: |B[0]|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+ |B[1]|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+…+ |B[n-1]|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A964BA86-5179-8C41-98A1-42EF3B4340F6}"/>
              </a:ext>
            </a:extLst>
          </p:cNvPr>
          <p:cNvSpPr/>
          <p:nvPr/>
        </p:nvSpPr>
        <p:spPr>
          <a:xfrm>
            <a:off x="2115212" y="2854342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|B[0]|+ …. + |B[n-1]| = n</a:t>
            </a:r>
          </a:p>
        </p:txBody>
      </p:sp>
    </p:spTree>
    <p:extLst>
      <p:ext uri="{BB962C8B-B14F-4D97-AF65-F5344CB8AC3E}">
        <p14:creationId xmlns:p14="http://schemas.microsoft.com/office/powerpoint/2010/main" val="175258439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Cost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A4E0E27D-90E6-1B47-AE67-A1C11C96566F}"/>
              </a:ext>
            </a:extLst>
          </p:cNvPr>
          <p:cNvSpPr/>
          <p:nvPr/>
        </p:nvSpPr>
        <p:spPr>
          <a:xfrm>
            <a:off x="963389" y="1692779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Sort each B[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] with insertion sort 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4292CDA-B182-F74E-825F-AE75A7D7F525}"/>
              </a:ext>
            </a:extLst>
          </p:cNvPr>
          <p:cNvSpPr/>
          <p:nvPr/>
        </p:nvSpPr>
        <p:spPr>
          <a:xfrm>
            <a:off x="2748198" y="5697742"/>
            <a:ext cx="36476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cost O(n)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C8D611E5-15D7-5A4C-8E96-F9DDA15FFEA1}"/>
              </a:ext>
            </a:extLst>
          </p:cNvPr>
          <p:cNvSpPr/>
          <p:nvPr/>
        </p:nvSpPr>
        <p:spPr>
          <a:xfrm>
            <a:off x="1027184" y="3232215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Cost: |B[0]|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+ |B[1]|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+…+ |B[n-1]|</a:t>
            </a:r>
            <a:r>
              <a:rPr lang="en-US" altLang="zh-CN" sz="30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A964BA86-5179-8C41-98A1-42EF3B4340F6}"/>
              </a:ext>
            </a:extLst>
          </p:cNvPr>
          <p:cNvSpPr/>
          <p:nvPr/>
        </p:nvSpPr>
        <p:spPr>
          <a:xfrm>
            <a:off x="2150654" y="2462497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|B[0]|+ …. + |B[n-1]| = n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F43B4807-00E5-BC41-80F0-4172180B169F}"/>
              </a:ext>
            </a:extLst>
          </p:cNvPr>
          <p:cNvSpPr/>
          <p:nvPr/>
        </p:nvSpPr>
        <p:spPr>
          <a:xfrm>
            <a:off x="1389845" y="4814101"/>
            <a:ext cx="80789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E[|B[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]|] = 1</a:t>
            </a: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9B55C692-B8F5-4F4B-A2F8-3C9F332246F2}"/>
              </a:ext>
            </a:extLst>
          </p:cNvPr>
          <p:cNvSpPr/>
          <p:nvPr/>
        </p:nvSpPr>
        <p:spPr>
          <a:xfrm>
            <a:off x="4717839" y="4822366"/>
            <a:ext cx="36476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E[|B[</a:t>
            </a:r>
            <a:r>
              <a:rPr lang="en-US" altLang="zh-CN" sz="2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]|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] = 2 – 1/n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FC598-504E-FD4E-B937-114B414E2368}"/>
              </a:ext>
            </a:extLst>
          </p:cNvPr>
          <p:cNvSpPr/>
          <p:nvPr/>
        </p:nvSpPr>
        <p:spPr>
          <a:xfrm>
            <a:off x="1389845" y="4098173"/>
            <a:ext cx="665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numbers are independently and uniformly drawn from [0,1)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1281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762882" y="2213974"/>
            <a:ext cx="8078978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Comparison sorts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(insertion sort, merge sort, quicksort, heapsort)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30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6FD8-8EAF-0446-AB3A-11FD20ED7BA2}"/>
              </a:ext>
            </a:extLst>
          </p:cNvPr>
          <p:cNvSpPr/>
          <p:nvPr/>
        </p:nvSpPr>
        <p:spPr>
          <a:xfrm>
            <a:off x="2062715" y="4415290"/>
            <a:ext cx="5479311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Sorting in linear time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(counting sort, bucket sort)</a:t>
            </a:r>
          </a:p>
        </p:txBody>
      </p:sp>
    </p:spTree>
    <p:extLst>
      <p:ext uri="{BB962C8B-B14F-4D97-AF65-F5344CB8AC3E}">
        <p14:creationId xmlns:p14="http://schemas.microsoft.com/office/powerpoint/2010/main" val="359891476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Details</a:t>
            </a:r>
            <a:endParaRPr lang="en-US" sz="3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6" name="Picture 2" descr="CLRS.jpg">
            <a:extLst>
              <a:ext uri="{FF2B5EF4-FFF2-40B4-BE49-F238E27FC236}">
                <a16:creationId xmlns:a16="http://schemas.microsoft.com/office/drawing/2014/main" id="{C9E7638A-440C-B441-9C0A-684949432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0" y="2312564"/>
            <a:ext cx="2779497" cy="31434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036CFD-FF08-834B-8C4A-4C29FDA8E1AE}"/>
              </a:ext>
            </a:extLst>
          </p:cNvPr>
          <p:cNvSpPr/>
          <p:nvPr/>
        </p:nvSpPr>
        <p:spPr>
          <a:xfrm>
            <a:off x="5318672" y="3584096"/>
            <a:ext cx="2295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[CLRS]</a:t>
            </a:r>
            <a:r>
              <a:rPr lang="zh-CN" altLang="en-US" sz="2000" dirty="0">
                <a:latin typeface="Comic Sans MS"/>
                <a:cs typeface="Comic Sans MS"/>
              </a:rPr>
              <a:t>  </a:t>
            </a:r>
            <a:r>
              <a:rPr lang="en-US" altLang="zh-CN" sz="2000" dirty="0">
                <a:latin typeface="Comic Sans MS"/>
                <a:cs typeface="Comic Sans MS"/>
              </a:rPr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38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文字&#10;&#10;描述已自动生成">
            <a:extLst>
              <a:ext uri="{FF2B5EF4-FFF2-40B4-BE49-F238E27FC236}">
                <a16:creationId xmlns:a16="http://schemas.microsoft.com/office/drawing/2014/main" id="{09074DF0-0106-BE40-BBCB-6DD46E03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30" y="1083262"/>
            <a:ext cx="5620542" cy="40710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77489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>
            <a:extLst>
              <a:ext uri="{FF2B5EF4-FFF2-40B4-BE49-F238E27FC236}">
                <a16:creationId xmlns:a16="http://schemas.microsoft.com/office/drawing/2014/main" id="{ACA276BB-0BA5-554E-8FDD-5AC848157D30}"/>
              </a:ext>
            </a:extLst>
          </p:cNvPr>
          <p:cNvSpPr/>
          <p:nvPr/>
        </p:nvSpPr>
        <p:spPr>
          <a:xfrm rot="12760174">
            <a:off x="2779832" y="1427281"/>
            <a:ext cx="1258957" cy="42876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7482853-DD98-3448-A1A7-A5FE77786995}"/>
              </a:ext>
            </a:extLst>
          </p:cNvPr>
          <p:cNvSpPr/>
          <p:nvPr/>
        </p:nvSpPr>
        <p:spPr>
          <a:xfrm rot="13749195">
            <a:off x="3608625" y="2782956"/>
            <a:ext cx="4390156" cy="1292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03310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D8D0A03-F2B9-5C4A-B49E-1C26E9A19FFB}"/>
              </a:ext>
            </a:extLst>
          </p:cNvPr>
          <p:cNvSpPr/>
          <p:nvPr/>
        </p:nvSpPr>
        <p:spPr>
          <a:xfrm>
            <a:off x="815009" y="2027582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1DBECE-5D7F-A149-9548-41D50998E338}"/>
              </a:ext>
            </a:extLst>
          </p:cNvPr>
          <p:cNvSpPr/>
          <p:nvPr/>
        </p:nvSpPr>
        <p:spPr>
          <a:xfrm>
            <a:off x="6025646" y="1956254"/>
            <a:ext cx="2478157" cy="2438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7C6D32-F6E0-0244-BD27-E77EAC4F0433}"/>
              </a:ext>
            </a:extLst>
          </p:cNvPr>
          <p:cNvSpPr/>
          <p:nvPr/>
        </p:nvSpPr>
        <p:spPr>
          <a:xfrm>
            <a:off x="4403451" y="3075500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3709BE-1280-A149-A0D0-DB00FDB32C1C}"/>
              </a:ext>
            </a:extLst>
          </p:cNvPr>
          <p:cNvSpPr/>
          <p:nvPr/>
        </p:nvSpPr>
        <p:spPr>
          <a:xfrm>
            <a:off x="6937735" y="2981957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52D16-9DB4-0743-9DDA-89894BEE424B}"/>
              </a:ext>
            </a:extLst>
          </p:cNvPr>
          <p:cNvSpPr/>
          <p:nvPr/>
        </p:nvSpPr>
        <p:spPr>
          <a:xfrm>
            <a:off x="1670971" y="3050544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550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6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Partition Problem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D5EBCC15-D4A0-BC48-B776-319828604B2A}"/>
              </a:ext>
            </a:extLst>
          </p:cNvPr>
          <p:cNvSpPr/>
          <p:nvPr/>
        </p:nvSpPr>
        <p:spPr>
          <a:xfrm>
            <a:off x="880807" y="1952290"/>
            <a:ext cx="7669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v  and 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numbers, 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CEBC39B-4AEA-A143-A82B-20BFEB911160}"/>
              </a:ext>
            </a:extLst>
          </p:cNvPr>
          <p:cNvSpPr/>
          <p:nvPr/>
        </p:nvSpPr>
        <p:spPr>
          <a:xfrm>
            <a:off x="880806" y="3958272"/>
            <a:ext cx="8078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Output: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(a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reordering)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70AEBBF6-BFE9-D844-BB8E-C2735FFEA195}"/>
              </a:ext>
            </a:extLst>
          </p:cNvPr>
          <p:cNvSpPr/>
          <p:nvPr/>
        </p:nvSpPr>
        <p:spPr>
          <a:xfrm>
            <a:off x="2878939" y="295528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…,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AC4EE3F8-8092-0141-8FFB-EA020AD910E1}"/>
              </a:ext>
            </a:extLst>
          </p:cNvPr>
          <p:cNvSpPr/>
          <p:nvPr/>
        </p:nvSpPr>
        <p:spPr>
          <a:xfrm>
            <a:off x="2878938" y="4292287"/>
            <a:ext cx="6418621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&lt;= v  for j&lt;=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a’</a:t>
            </a:r>
            <a:r>
              <a:rPr lang="en-US" altLang="zh-CN" sz="30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  &gt;  v  for j&gt; </a:t>
            </a:r>
            <a:r>
              <a:rPr lang="en-US" altLang="zh-CN" sz="30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70478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Two Extra Arrays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2356700" y="1748868"/>
            <a:ext cx="1027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/>
                <a:sym typeface="Comic Sans MS"/>
              </a:rPr>
              <a:t>V=6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AC4EE3F8-8092-0141-8FFB-EA020AD910E1}"/>
              </a:ext>
            </a:extLst>
          </p:cNvPr>
          <p:cNvSpPr/>
          <p:nvPr/>
        </p:nvSpPr>
        <p:spPr>
          <a:xfrm>
            <a:off x="1362685" y="2866103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Array 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7F1B6418-F5A1-214D-B976-DFB9719852E0}"/>
              </a:ext>
            </a:extLst>
          </p:cNvPr>
          <p:cNvSpPr/>
          <p:nvPr/>
        </p:nvSpPr>
        <p:spPr>
          <a:xfrm>
            <a:off x="1362685" y="3990448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Array </a:t>
            </a: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F0011AB2-F247-7A4A-8711-881FC522422B}"/>
              </a:ext>
            </a:extLst>
          </p:cNvPr>
          <p:cNvSpPr/>
          <p:nvPr/>
        </p:nvSpPr>
        <p:spPr>
          <a:xfrm>
            <a:off x="3695307" y="1748868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44771AA-1D36-B94B-BED9-79D874E0554C}"/>
              </a:ext>
            </a:extLst>
          </p:cNvPr>
          <p:cNvSpPr/>
          <p:nvPr/>
        </p:nvSpPr>
        <p:spPr>
          <a:xfrm>
            <a:off x="1282047" y="5234431"/>
            <a:ext cx="7745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sequence,  add elements into corresponding arrays</a:t>
            </a:r>
          </a:p>
        </p:txBody>
      </p:sp>
    </p:spTree>
    <p:extLst>
      <p:ext uri="{BB962C8B-B14F-4D97-AF65-F5344CB8AC3E}">
        <p14:creationId xmlns:p14="http://schemas.microsoft.com/office/powerpoint/2010/main" val="129124121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0" grpId="0"/>
      <p:bldP spid="1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One Extra Array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744071" y="2106178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000" baseline="-25000" dirty="0">
              <a:latin typeface="Comic Sans MS" panose="030F0902030302020204" pitchFamily="66" charset="0"/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AC4EE3F8-8092-0141-8FFB-EA020AD910E1}"/>
              </a:ext>
            </a:extLst>
          </p:cNvPr>
          <p:cNvSpPr/>
          <p:nvPr/>
        </p:nvSpPr>
        <p:spPr>
          <a:xfrm>
            <a:off x="1079884" y="2960500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lang="en-US" altLang="zh-CN" sz="3000" baseline="-25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44771AA-1D36-B94B-BED9-79D874E0554C}"/>
              </a:ext>
            </a:extLst>
          </p:cNvPr>
          <p:cNvSpPr/>
          <p:nvPr/>
        </p:nvSpPr>
        <p:spPr>
          <a:xfrm>
            <a:off x="2630079" y="3978162"/>
            <a:ext cx="7745174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Scan the input sequence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3000" baseline="-25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Smaller elements are added </a:t>
            </a: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1-&gt; 7 </a:t>
            </a:r>
          </a:p>
          <a:p>
            <a:pPr lvl="1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sz="3000" baseline="-25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baseline="-25000" dirty="0">
                <a:latin typeface="Comic Sans MS"/>
                <a:ea typeface="Comic Sans MS"/>
                <a:cs typeface="Comic Sans MS"/>
                <a:sym typeface="Comic Sans MS"/>
              </a:rPr>
              <a:t>Larger elements are added </a:t>
            </a:r>
            <a:r>
              <a:rPr lang="en-US" altLang="zh-CN" sz="3000" baseline="-250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7 -&gt; 1 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3A01D163-C91C-A848-AC7A-7B3A6469B0BF}"/>
              </a:ext>
            </a:extLst>
          </p:cNvPr>
          <p:cNvSpPr/>
          <p:nvPr/>
        </p:nvSpPr>
        <p:spPr>
          <a:xfrm>
            <a:off x="2356700" y="1748868"/>
            <a:ext cx="1027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/>
                <a:sym typeface="Comic Sans MS"/>
              </a:rPr>
              <a:t>V=6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0F99FD1A-F73A-174A-8A06-DF9ADC7303E4}"/>
              </a:ext>
            </a:extLst>
          </p:cNvPr>
          <p:cNvSpPr/>
          <p:nvPr/>
        </p:nvSpPr>
        <p:spPr>
          <a:xfrm>
            <a:off x="3695307" y="1748868"/>
            <a:ext cx="4557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5  3  4  7  1  2  8</a:t>
            </a:r>
          </a:p>
        </p:txBody>
      </p:sp>
    </p:spTree>
    <p:extLst>
      <p:ext uri="{BB962C8B-B14F-4D97-AF65-F5344CB8AC3E}">
        <p14:creationId xmlns:p14="http://schemas.microsoft.com/office/powerpoint/2010/main" val="295425461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1200</Words>
  <Application>Microsoft Macintosh PowerPoint</Application>
  <PresentationFormat>On-screen Show (4:3)</PresentationFormat>
  <Paragraphs>253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Cambria Math</vt:lpstr>
      <vt:lpstr>Comic Sans MS</vt:lpstr>
      <vt:lpstr>Office Theme</vt:lpstr>
      <vt:lpstr>PowerPoint Presentation</vt:lpstr>
      <vt:lpstr>The Sorting Problem</vt:lpstr>
      <vt:lpstr>Part I:  Comparison Sorts</vt:lpstr>
      <vt:lpstr>PowerPoint Presentation</vt:lpstr>
      <vt:lpstr>PowerPoint Presentation</vt:lpstr>
      <vt:lpstr>PowerPoint Presentation</vt:lpstr>
      <vt:lpstr>The Partition Problem</vt:lpstr>
      <vt:lpstr>With Two Extra Arrays</vt:lpstr>
      <vt:lpstr>With One Extra Array</vt:lpstr>
      <vt:lpstr>With Zero Extra Array</vt:lpstr>
      <vt:lpstr>Forget About the Good Numbers,  Start Again</vt:lpstr>
      <vt:lpstr>Forget About the Good Numbers,  Start Again</vt:lpstr>
      <vt:lpstr>PowerPoint Presentation</vt:lpstr>
      <vt:lpstr>The Building Heap Problem</vt:lpstr>
      <vt:lpstr>Forget about the Array,  Think about the Tree</vt:lpstr>
      <vt:lpstr>Let us fix them</vt:lpstr>
      <vt:lpstr>Let us fix it again</vt:lpstr>
      <vt:lpstr>Are We Good Now?</vt:lpstr>
      <vt:lpstr>Think Using Divide and Conquer</vt:lpstr>
      <vt:lpstr>Think Using Divide and Conquer</vt:lpstr>
      <vt:lpstr>Recurrence</vt:lpstr>
      <vt:lpstr>Recall </vt:lpstr>
      <vt:lpstr>The Question</vt:lpstr>
      <vt:lpstr>Part II: Sorting in Linear Time </vt:lpstr>
      <vt:lpstr>PowerPoint Presentation</vt:lpstr>
      <vt:lpstr>The Sorting Problem</vt:lpstr>
      <vt:lpstr>The Sorting Problem</vt:lpstr>
      <vt:lpstr>Counting Sort</vt:lpstr>
      <vt:lpstr>PowerPoint Presentation</vt:lpstr>
      <vt:lpstr>The Sorting Problem</vt:lpstr>
      <vt:lpstr>Bucket Sort</vt:lpstr>
      <vt:lpstr>Sort Each Bucket</vt:lpstr>
      <vt:lpstr>Expected Cost</vt:lpstr>
      <vt:lpstr>Summary</vt:lpstr>
      <vt:lpstr>More Details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Microsoft Office User</cp:lastModifiedBy>
  <cp:revision>37</cp:revision>
  <cp:lastPrinted>2020-10-05T00:44:09Z</cp:lastPrinted>
  <dcterms:created xsi:type="dcterms:W3CDTF">2020-10-04T00:44:57Z</dcterms:created>
  <dcterms:modified xsi:type="dcterms:W3CDTF">2020-10-06T04:26:53Z</dcterms:modified>
</cp:coreProperties>
</file>