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2" r:id="rId3"/>
    <p:sldId id="407" r:id="rId5"/>
    <p:sldId id="552" r:id="rId6"/>
    <p:sldId id="470" r:id="rId7"/>
    <p:sldId id="551" r:id="rId8"/>
    <p:sldId id="553" r:id="rId9"/>
    <p:sldId id="572" r:id="rId10"/>
    <p:sldId id="542" r:id="rId11"/>
    <p:sldId id="554" r:id="rId12"/>
    <p:sldId id="555" r:id="rId13"/>
    <p:sldId id="556" r:id="rId14"/>
    <p:sldId id="557" r:id="rId15"/>
    <p:sldId id="480" r:id="rId16"/>
    <p:sldId id="558" r:id="rId17"/>
    <p:sldId id="538" r:id="rId18"/>
    <p:sldId id="559" r:id="rId19"/>
    <p:sldId id="560" r:id="rId20"/>
    <p:sldId id="571" r:id="rId21"/>
    <p:sldId id="561" r:id="rId22"/>
    <p:sldId id="562" r:id="rId23"/>
    <p:sldId id="563" r:id="rId24"/>
    <p:sldId id="564" r:id="rId25"/>
    <p:sldId id="565" r:id="rId26"/>
    <p:sldId id="573" r:id="rId27"/>
    <p:sldId id="566" r:id="rId28"/>
    <p:sldId id="567" r:id="rId29"/>
    <p:sldId id="568" r:id="rId30"/>
    <p:sldId id="569" r:id="rId31"/>
    <p:sldId id="570" r:id="rId32"/>
    <p:sldId id="40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8"/>
    <p:restoredTop sz="94643" autoAdjust="0"/>
  </p:normalViewPr>
  <p:slideViewPr>
    <p:cSldViewPr snapToGrid="0" snapToObjects="1">
      <p:cViewPr varScale="1">
        <p:scale>
          <a:sx n="80" d="100"/>
          <a:sy n="80" d="100"/>
        </p:scale>
        <p:origin x="22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6BC2-7761-974E-AD79-AE7DEA14831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4C3A-D8DA-DB4A-88B8-28689BF40B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865454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434478" y="5913049"/>
            <a:ext cx="587661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Fall 2020 @ NYU Shanghai</a:t>
            </a:r>
            <a:endParaRPr lang="en-US" altLang="zh-CN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Shape 85"/>
          <p:cNvSpPr txBox="1"/>
          <p:nvPr/>
        </p:nvSpPr>
        <p:spPr>
          <a:xfrm>
            <a:off x="-33418" y="310391"/>
            <a:ext cx="5346880" cy="553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CSCI-SHU 220: Algorithms</a:t>
            </a:r>
            <a:endParaRPr lang="en-US" altLang="zh-CN" sz="3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9714" y="2740469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558ED5"/>
                </a:solidFill>
                <a:latin typeface="Comic Sans MS" panose="030F0702030302020204"/>
              </a:rPr>
              <a:t>Scheduling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</a:rPr>
              <a:t>Problems</a:t>
            </a:r>
            <a:endParaRPr lang="en-US" sz="4000" dirty="0">
              <a:solidFill>
                <a:srgbClr val="558ED5"/>
              </a:solidFill>
              <a:latin typeface="Comic Sans MS" panose="030F07020303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89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Shortest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Intervals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858155" y="2182997"/>
            <a:ext cx="104672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choose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with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minimal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-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</a:t>
            </a:r>
            <a:r>
              <a:rPr lang="en-US" altLang="zh-CN" sz="2500" baseline="-25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4688303" y="3685675"/>
            <a:ext cx="12633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1600200" y="3685675"/>
            <a:ext cx="11550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2546685" y="4228770"/>
            <a:ext cx="657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4239126" y="4228770"/>
            <a:ext cx="665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5951621" y="4228770"/>
            <a:ext cx="6497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-553357" y="5265385"/>
            <a:ext cx="104672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counterexample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this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greedy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strategy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3204412" y="3689687"/>
            <a:ext cx="11550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304543" y="3685675"/>
            <a:ext cx="16042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Minimum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Conflicts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661638" y="2198202"/>
            <a:ext cx="104672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choose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with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least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overlaps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with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others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4672261" y="3388896"/>
            <a:ext cx="12633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1584158" y="3388896"/>
            <a:ext cx="11550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2530643" y="3931991"/>
            <a:ext cx="657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4223084" y="3931991"/>
            <a:ext cx="665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5935579" y="3931991"/>
            <a:ext cx="6497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-553357" y="5265385"/>
            <a:ext cx="104672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counterexample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this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greedy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strategy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3188370" y="3392908"/>
            <a:ext cx="11550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288501" y="3388896"/>
            <a:ext cx="16042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574759" y="4292938"/>
            <a:ext cx="657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2574759" y="4629822"/>
            <a:ext cx="657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5943600" y="4276896"/>
            <a:ext cx="657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5975683" y="4597738"/>
            <a:ext cx="657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Earliest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Finishing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858155" y="2182997"/>
            <a:ext cx="104672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choose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with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minimal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661638" y="3457074"/>
            <a:ext cx="104672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leave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maximum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space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future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61638" y="4745923"/>
            <a:ext cx="104672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how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could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argue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that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works?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Algorithm: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Earlies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Finishing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513347" y="2087248"/>
            <a:ext cx="8229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-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Sort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that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&lt;=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&lt;=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…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&lt;=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</a:t>
            </a:r>
            <a:r>
              <a:rPr lang="en-US" altLang="zh-CN" sz="2500" baseline="-25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ele attr="{B3F7E6BD-3496-4649-90AD-2B1226C146D1}"/>
                  </a:ext>
                </a:extLst>
              </p:cNvPr>
              <p:cNvSpPr/>
              <p:nvPr/>
            </p:nvSpPr>
            <p:spPr>
              <a:xfrm>
                <a:off x="280736" y="3210397"/>
                <a:ext cx="8229600" cy="1349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400"/>
                  </a:spcBef>
                  <a:buClr>
                    <a:schemeClr val="dk1"/>
                  </a:buClr>
                  <a:buSzPct val="80000"/>
                  <a:buFontTx/>
                  <a:buChar char="-"/>
                  <a:defRPr/>
                </a:pP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S=</a:t>
                </a:r>
                <a14:m>
                  <m:oMath xmlns:m="http://schemas.openxmlformats.org/officeDocument/2006/math">
                    <m:r>
                      <a:rPr lang="en-US" altLang="zh-CN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∅</m:t>
                    </m:r>
                    <m:r>
                      <a:rPr lang="en-US" altLang="zh-CN" sz="2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.</m:t>
                    </m:r>
                    <m:r>
                      <a:rPr lang="zh-CN" altLang="en-US" sz="2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 </m:t>
                    </m:r>
                  </m:oMath>
                </a14:m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i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from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to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n,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 lang="en-US" altLang="zh-CN" sz="25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1">
                  <a:spcBef>
                    <a:spcPts val="400"/>
                  </a:spcBef>
                  <a:buClr>
                    <a:schemeClr val="dk1"/>
                  </a:buClr>
                  <a:buSzPct val="80000"/>
                  <a:defRPr/>
                </a:pP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      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[</a:t>
                </a:r>
                <a:r>
                  <a:rPr lang="en-US" altLang="zh-CN" sz="250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s</a:t>
                </a:r>
                <a:r>
                  <a:rPr lang="en-US" altLang="zh-CN" sz="2500" baseline="-2500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i</a:t>
                </a:r>
                <a:r>
                  <a:rPr lang="en-US" altLang="zh-CN" sz="250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,f</a:t>
                </a:r>
                <a:r>
                  <a:rPr lang="en-US" altLang="zh-CN" sz="2500" baseline="-2500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i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]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has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no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conflict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with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other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intervals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S,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 lang="en-US" altLang="zh-CN" sz="25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1">
                  <a:spcBef>
                    <a:spcPts val="400"/>
                  </a:spcBef>
                  <a:buClr>
                    <a:schemeClr val="dk1"/>
                  </a:buClr>
                  <a:buSzPct val="80000"/>
                  <a:defRPr/>
                </a:pP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      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add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i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into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</a:t>
                </a: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36" y="3210397"/>
                <a:ext cx="8229600" cy="1349087"/>
              </a:xfrm>
              <a:prstGeom prst="rect">
                <a:avLst/>
              </a:prstGeom>
              <a:blipFill rotWithShape="1">
                <a:blip r:embed="rId1"/>
                <a:stretch>
                  <a:fillRect l="-1233" t="-3704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-2871538" y="5117263"/>
            <a:ext cx="8229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-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Return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Example: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Room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Booking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94075" y="3190473"/>
            <a:ext cx="34228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Room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604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7331" y="5047770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11:30-12:45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17331" y="4279744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5: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8:30-11:00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17331" y="3591343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4: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9:00-10:00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15979" y="2841541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3: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7:00-9:30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31758" y="1389371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7:45-8:00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31758" y="2109601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8:15-9:15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28737" y="5888732"/>
            <a:ext cx="839804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Return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S={1,2,6}</a:t>
            </a:r>
            <a:endParaRPr lang="en-US" altLang="zh-CN" sz="2500" dirty="0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Why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S={1,2,6}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optimal??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0884" y="1814912"/>
            <a:ext cx="8229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Suppose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{1,4,6}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optimal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093785" y="5473311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11:30-12:45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093785" y="4705285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5: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8:30-11:00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093785" y="4016884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4: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9:00-10:00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195137" y="3267082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3: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7:00-9:30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279358" y="1814912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7:45-8:00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279358" y="2535142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8:15-9:15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3516" y="2580667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7:45-8:00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91853" y="3201220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4: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9:00-10:00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91853" y="3811943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11:30-12:45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83242" y="4609015"/>
            <a:ext cx="839804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Better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to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choose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than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4</a:t>
            </a:r>
            <a:endParaRPr lang="en-US" altLang="zh-CN" sz="2500" dirty="0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25844" y="5393686"/>
            <a:ext cx="8229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Then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{1,2,6}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also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optimal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Intuition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88495" y="1713676"/>
            <a:ext cx="628048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returns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(ordered)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                 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…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3013912"/>
            <a:ext cx="8013032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optimal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solution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(ordered)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with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r&gt;=k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…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en-US" altLang="zh-CN" sz="2500" baseline="-25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2049381" y="4255555"/>
            <a:ext cx="930041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Idea: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replace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4905797"/>
            <a:ext cx="801303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…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en-US" altLang="zh-CN" sz="2500" baseline="-25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1376496" y="5690255"/>
            <a:ext cx="930041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This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also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optimal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solution!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6262437" y="4556662"/>
            <a:ext cx="9264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7431504" y="4556662"/>
            <a:ext cx="9264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7431504" y="5162659"/>
            <a:ext cx="9264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5863389" y="5162659"/>
            <a:ext cx="9264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519108" y="401709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27" name="矩形 26"/>
          <p:cNvSpPr/>
          <p:nvPr/>
        </p:nvSpPr>
        <p:spPr>
          <a:xfrm>
            <a:off x="7695316" y="4012763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28" name="矩形 27"/>
          <p:cNvSpPr/>
          <p:nvPr/>
        </p:nvSpPr>
        <p:spPr>
          <a:xfrm>
            <a:off x="7765057" y="4734243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29" name="矩形 28"/>
          <p:cNvSpPr/>
          <p:nvPr/>
        </p:nvSpPr>
        <p:spPr>
          <a:xfrm>
            <a:off x="6222330" y="4714927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30" name="矩形 29"/>
          <p:cNvSpPr/>
          <p:nvPr/>
        </p:nvSpPr>
        <p:spPr>
          <a:xfrm>
            <a:off x="6361052" y="5455047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finishes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earlier</a:t>
            </a:r>
            <a:endParaRPr lang="zh-CN" altLang="en-US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  <p:bldP spid="21" grpId="0"/>
      <p:bldP spid="23" grpId="0"/>
      <p:bldP spid="9" grpId="0"/>
      <p:bldP spid="27" grpId="0"/>
      <p:bldP spid="28" grpId="0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Repeat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More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Times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7200" y="2713419"/>
            <a:ext cx="801303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…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</a:t>
            </a:r>
            <a:r>
              <a:rPr lang="zh-CN" altLang="en-US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k+1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 …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en-US" altLang="zh-CN" sz="2500" baseline="-25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7200" y="1837476"/>
            <a:ext cx="8229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b="1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Claim: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following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(ordered)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optimal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solution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7200" y="3667528"/>
            <a:ext cx="8013032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Optimality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of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our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algorithm: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suppose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not,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i.e.,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&gt;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3768" y="4819126"/>
            <a:ext cx="801303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k+1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should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have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been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added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to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our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0421" y="5534890"/>
            <a:ext cx="928035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contradiction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that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our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only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finds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Proof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of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Claim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711200" y="4479484"/>
            <a:ext cx="8013032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Based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case: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following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optimal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   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…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en-US" altLang="zh-CN" sz="2500" baseline="-25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7200" y="1837476"/>
            <a:ext cx="8229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b="1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Claim: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following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(ordered)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optimal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solution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9600" y="3630401"/>
            <a:ext cx="11028947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Proof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idea: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prove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induction.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" y="2724113"/>
            <a:ext cx="801303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…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</a:t>
            </a:r>
            <a:r>
              <a:rPr lang="zh-CN" altLang="en-US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k+1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 …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en-US" altLang="zh-CN" sz="2500" baseline="-25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600" y="5757801"/>
            <a:ext cx="11028947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discussed,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is.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Let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prove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inductive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step.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Proof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of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Claim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65483" y="4307545"/>
            <a:ext cx="801303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…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</a:t>
            </a:r>
            <a:r>
              <a:rPr lang="zh-CN" altLang="en-US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c+1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 …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en-US" altLang="zh-CN" sz="2500" baseline="-25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7200" y="1837476"/>
            <a:ext cx="8229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b="1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Claim: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following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(ordered)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optimal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solution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1167064" y="3646577"/>
            <a:ext cx="11028947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Proof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idea: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suppose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c&gt;=1,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following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optimal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" y="2724113"/>
            <a:ext cx="801303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…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</a:t>
            </a:r>
            <a:r>
              <a:rPr lang="zh-CN" altLang="en-US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k+1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 …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en-US" altLang="zh-CN" sz="2500" baseline="-25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5483" y="5511551"/>
            <a:ext cx="801303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…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</a:t>
            </a:r>
            <a:r>
              <a:rPr lang="zh-CN" altLang="en-US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c+1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 …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en-US" altLang="zh-CN" sz="2500" baseline="-25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05592" y="4939200"/>
            <a:ext cx="110289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then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can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replace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c+1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by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c+1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2717" y="6079307"/>
            <a:ext cx="8991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and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show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also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optimal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solution.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11" grpId="0"/>
      <p:bldP spid="12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Strategy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for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Playing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Chess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6427" y="5811788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thinking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ahead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7279" y="1609296"/>
            <a:ext cx="3469442" cy="3889509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Complexity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513347" y="2087248"/>
            <a:ext cx="8229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-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Sort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that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&lt;=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&lt;=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…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&lt;=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</a:t>
            </a:r>
            <a:r>
              <a:rPr lang="en-US" altLang="zh-CN" sz="2500" baseline="-25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ele attr="{83BF13E8-15AF-8C4F-A856-604D2BFF19B1}"/>
                  </a:ext>
                </a:extLst>
              </p:cNvPr>
              <p:cNvSpPr/>
              <p:nvPr/>
            </p:nvSpPr>
            <p:spPr>
              <a:xfrm>
                <a:off x="280736" y="3210397"/>
                <a:ext cx="8229600" cy="1349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400"/>
                  </a:spcBef>
                  <a:buClr>
                    <a:schemeClr val="dk1"/>
                  </a:buClr>
                  <a:buSzPct val="80000"/>
                  <a:buFontTx/>
                  <a:buChar char="-"/>
                  <a:defRPr/>
                </a:pP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S=</a:t>
                </a:r>
                <a14:m>
                  <m:oMath xmlns:m="http://schemas.openxmlformats.org/officeDocument/2006/math">
                    <m:r>
                      <a:rPr lang="en-US" altLang="zh-CN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∅</m:t>
                    </m:r>
                    <m:r>
                      <a:rPr lang="en-US" altLang="zh-CN" sz="2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.</m:t>
                    </m:r>
                    <m:r>
                      <a:rPr lang="zh-CN" altLang="en-US" sz="2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 </m:t>
                    </m:r>
                  </m:oMath>
                </a14:m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i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from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to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n,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 lang="en-US" altLang="zh-CN" sz="25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1">
                  <a:spcBef>
                    <a:spcPts val="400"/>
                  </a:spcBef>
                  <a:buClr>
                    <a:schemeClr val="dk1"/>
                  </a:buClr>
                  <a:buSzPct val="80000"/>
                  <a:defRPr/>
                </a:pP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      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[</a:t>
                </a:r>
                <a:r>
                  <a:rPr lang="en-US" altLang="zh-CN" sz="250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s</a:t>
                </a:r>
                <a:r>
                  <a:rPr lang="en-US" altLang="zh-CN" sz="2500" baseline="-2500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i</a:t>
                </a:r>
                <a:r>
                  <a:rPr lang="en-US" altLang="zh-CN" sz="250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,f</a:t>
                </a:r>
                <a:r>
                  <a:rPr lang="en-US" altLang="zh-CN" sz="2500" baseline="-2500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i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]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has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no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conflict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with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other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intervals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S,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 lang="en-US" altLang="zh-CN" sz="25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1">
                  <a:spcBef>
                    <a:spcPts val="400"/>
                  </a:spcBef>
                  <a:buClr>
                    <a:schemeClr val="dk1"/>
                  </a:buClr>
                  <a:buSzPct val="80000"/>
                  <a:defRPr/>
                </a:pP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      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add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i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into</a:t>
                </a:r>
                <a:r>
                  <a:rPr lang="zh-CN" altLang="en-US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</a:t>
                </a: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36" y="3210397"/>
                <a:ext cx="8229600" cy="1349087"/>
              </a:xfrm>
              <a:prstGeom prst="rect">
                <a:avLst/>
              </a:prstGeom>
              <a:blipFill rotWithShape="1">
                <a:blip r:embed="rId1"/>
                <a:stretch>
                  <a:fillRect l="-1233" t="-3704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-2871538" y="5117263"/>
            <a:ext cx="8229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-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Return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15388" y="2692981"/>
            <a:ext cx="8229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O(n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log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n)</a:t>
            </a:r>
            <a:endParaRPr lang="en-US" altLang="zh-CN" sz="2500" baseline="-25000" dirty="0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15388" y="4424429"/>
            <a:ext cx="8229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O(n)</a:t>
            </a:r>
            <a:endParaRPr lang="en-US" altLang="zh-CN" sz="2500" baseline="-25000" dirty="0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295" y="5571570"/>
            <a:ext cx="8229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O(n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log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)</a:t>
            </a:r>
            <a:endParaRPr lang="en-US" altLang="zh-CN" sz="2500" baseline="-25000" dirty="0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916" y="2819681"/>
            <a:ext cx="7630821" cy="1218638"/>
          </a:xfrm>
        </p:spPr>
        <p:txBody>
          <a:bodyPr>
            <a:normAutofit/>
          </a:bodyPr>
          <a:lstStyle/>
          <a:p>
            <a:pPr algn="l"/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Problem</a:t>
            </a:r>
            <a:r>
              <a:rPr 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II: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Total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Completion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Time</a:t>
            </a:r>
            <a:endParaRPr lang="en-US" sz="35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日程表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17" y="522415"/>
            <a:ext cx="8721611" cy="428812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00635" y="5333174"/>
            <a:ext cx="79427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Ranking: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#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problems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solved,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total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completion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time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Problem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Total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Completion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2424732"/>
            <a:ext cx="794272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Input: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jobs,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each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requiring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i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(p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&gt;0)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           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en-US" altLang="zh-CN" sz="3000" dirty="0">
                <a:latin typeface="Comic Sans MS" panose="030F0702030302020204" pitchFamily="66" charset="0"/>
              </a:rPr>
              <a:t>Output: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ordering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that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minimize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total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completion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Example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86498" y="1789362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4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jobs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3,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6,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4,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7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8186" y="3945222"/>
            <a:ext cx="64453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Completion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time: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3,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7,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13,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20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6498" y="5068638"/>
            <a:ext cx="72362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Total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completion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time: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3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7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13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20</a:t>
            </a:r>
            <a:endParaRPr lang="zh-CN" altLang="en-US" sz="3000" dirty="0"/>
          </a:p>
        </p:txBody>
      </p:sp>
      <p:sp>
        <p:nvSpPr>
          <p:cNvPr id="7" name="矩形 6"/>
          <p:cNvSpPr/>
          <p:nvPr/>
        </p:nvSpPr>
        <p:spPr>
          <a:xfrm>
            <a:off x="1086498" y="2875002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Ordering: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3,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4,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6,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7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Greedy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Strategy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635" y="2696052"/>
            <a:ext cx="794272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</a:t>
            </a:r>
            <a:r>
              <a:rPr kumimoji="1" lang="en-US" altLang="zh-CN" sz="3500" dirty="0">
                <a:latin typeface="Comic Sans MS" panose="030F0702030302020204" pitchFamily="66" charset="0"/>
              </a:rPr>
              <a:t>Finish</a:t>
            </a:r>
            <a:r>
              <a:rPr kumimoji="1" lang="zh-CN" altLang="en-US" sz="3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3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500" dirty="0">
                <a:latin typeface="Comic Sans MS" panose="030F0702030302020204" pitchFamily="66" charset="0"/>
              </a:rPr>
              <a:t>easiest</a:t>
            </a:r>
            <a:r>
              <a:rPr kumimoji="1" lang="zh-CN" altLang="en-US" sz="3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500" dirty="0">
                <a:latin typeface="Comic Sans MS" panose="030F0702030302020204" pitchFamily="66" charset="0"/>
              </a:rPr>
              <a:t>thing</a:t>
            </a:r>
            <a:r>
              <a:rPr kumimoji="1" lang="zh-CN" altLang="en-US" sz="3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500" dirty="0">
                <a:latin typeface="Comic Sans MS" panose="030F0702030302020204" pitchFamily="66" charset="0"/>
              </a:rPr>
              <a:t>first!</a:t>
            </a:r>
            <a:endParaRPr kumimoji="1" lang="en-US" altLang="zh-CN" sz="3500" dirty="0">
              <a:latin typeface="Comic Sans MS" panose="030F0702030302020204" pitchFamily="66" charset="0"/>
            </a:endParaRPr>
          </a:p>
          <a:p>
            <a:pPr algn="ctr"/>
            <a:r>
              <a:rPr kumimoji="1" lang="zh-CN" altLang="en-US" sz="3000" dirty="0">
                <a:latin typeface="Comic Sans MS" panose="030F0702030302020204" pitchFamily="66" charset="0"/>
              </a:rPr>
              <a:t>         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7911" y="4532362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Prove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this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optimal?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     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Exchange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Argument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0" y="1662383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Consider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solution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which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not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sorted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      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276350" y="3231506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=&gt;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there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exists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inversion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pair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625" y="2414045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2,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…,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n-1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n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89163" y="3889958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i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&gt;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j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(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&lt;j)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23951" y="6044176"/>
            <a:ext cx="95793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=&gt;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swapping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them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gives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better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solution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5181" y="5301424"/>
            <a:ext cx="51067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&gt;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23951" y="4685549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=&gt;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there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exists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local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inversion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pair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5" grpId="0"/>
      <p:bldP spid="7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Example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1503726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Consider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solution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which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not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sorted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      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26752" y="2181750"/>
            <a:ext cx="22741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3,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6,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4,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7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62051" y="3595921"/>
            <a:ext cx="51067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6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&gt;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4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282977" y="2917897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=&gt;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there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exists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local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inversion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pair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852138" y="4172734"/>
            <a:ext cx="10031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total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completion: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           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3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9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13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20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45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887896" y="5386615"/>
            <a:ext cx="10031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total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completion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(after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swapping):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           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3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7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13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20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43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Formally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0" y="1662383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Consider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solution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which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not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sorted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      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7476" y="2216381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2,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…,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n-1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n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2353" y="3943501"/>
            <a:ext cx="51067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4372" y="2816283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(with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&gt;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k+1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</a:t>
            </a:r>
            <a:endParaRPr kumimoji="1" lang="zh-CN" altLang="en-US" sz="2000" baseline="-25000" dirty="0"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671616" y="3262297"/>
            <a:ext cx="10031896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Total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completion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time: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(p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 p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 +…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(p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 p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+ … +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p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n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(n-1)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…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p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n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671616" y="4708584"/>
            <a:ext cx="10031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Swapping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better: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(k+1)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k+1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&gt;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(k+1)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k+1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350212" y="5857275"/>
            <a:ext cx="100318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not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sorted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solution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cannot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be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optimal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kumimoji="1" lang="en-US" altLang="zh-CN" sz="2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Exercise: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Rearrange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Inequality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635" y="1967183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Given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&gt;=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&gt;=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…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&gt;=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&gt;=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&gt;=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…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&gt;=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2353" y="3943501"/>
            <a:ext cx="51067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854496" y="3097116"/>
            <a:ext cx="10031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For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any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permutation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f:[n]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-&gt;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[n],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it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holds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that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…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&gt;=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f(1)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f(2)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…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f(n)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&gt;=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n-1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…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          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53456" y="5605494"/>
            <a:ext cx="100318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 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Prove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it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by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the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exchange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argument?</a:t>
            </a:r>
            <a:endParaRPr kumimoji="1" lang="en-US" altLang="zh-CN" sz="2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Greedy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贪心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)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Strategy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255908" y="5499199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NO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thinking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ahead,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3" name="图片 2" descr="图示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2250" y="1584158"/>
            <a:ext cx="4282187" cy="36896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82250" y="5499199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use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LOCAL</a:t>
            </a:r>
            <a:r>
              <a:rPr lang="zh-CN" altLang="en-US" sz="30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optimal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Summary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817142" y="2959446"/>
            <a:ext cx="3762504" cy="99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5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377701" y="2859837"/>
            <a:ext cx="353552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endParaRPr lang="en-US" sz="4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28083" y="2860228"/>
            <a:ext cx="1888735" cy="99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4805" y="1773773"/>
            <a:ext cx="671438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Greedy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Strategy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(no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thinking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ahead,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use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local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optimal)</a:t>
            </a:r>
            <a:endParaRPr lang="en-US" altLang="zh-CN" sz="2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41863" y="3312540"/>
            <a:ext cx="671438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Two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Scheduling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Problems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(interval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scheduling,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minimize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total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completion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time)</a:t>
            </a:r>
            <a:endParaRPr lang="en-US" altLang="zh-CN" sz="2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19943" y="4895750"/>
            <a:ext cx="671438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Proof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of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Correctness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(exchange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argument)</a:t>
            </a:r>
            <a:endParaRPr lang="en-US" altLang="zh-CN" sz="2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916" y="2819681"/>
            <a:ext cx="7630821" cy="121863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Problem</a:t>
            </a:r>
            <a:r>
              <a:rPr 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I: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Interval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Scheduling</a:t>
            </a:r>
            <a:endParaRPr lang="en-US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Room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Booking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94075" y="3190473"/>
            <a:ext cx="34228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Room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604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09012" y="1754432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11:30-12:45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09012" y="2400591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8:30-11:00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09012" y="3077191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3: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9:00-10:00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44844" y="3741828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4: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7:00-9:30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44844" y="4330844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5: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7:45-8:00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64634" y="4982258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8:15-9:15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200" y="5745634"/>
            <a:ext cx="839804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Maximize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#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of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activities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with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no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conflicts?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Problem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1: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Schedule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2216184"/>
            <a:ext cx="79427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Input: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intervals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           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[s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,f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],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…,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[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s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n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,f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]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en-US" altLang="zh-CN" sz="3000" dirty="0">
                <a:latin typeface="Comic Sans MS" panose="030F0702030302020204" pitchFamily="66" charset="0"/>
              </a:rPr>
              <a:t>Output: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maximal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set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disjoint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intervals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Example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628273" y="3024775"/>
            <a:ext cx="15721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2775284" y="2760080"/>
            <a:ext cx="1796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2205789" y="3369681"/>
            <a:ext cx="1467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1868905" y="3690523"/>
            <a:ext cx="15560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914273" y="3024775"/>
            <a:ext cx="657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3970420" y="3514060"/>
            <a:ext cx="13314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3866149" y="3690523"/>
            <a:ext cx="3769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4636167" y="3217281"/>
            <a:ext cx="12753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5686924" y="3016754"/>
            <a:ext cx="12753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5301915" y="2727995"/>
            <a:ext cx="1660357" cy="32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6132093" y="3514060"/>
            <a:ext cx="11269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Being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Greedy?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613512" y="3190439"/>
            <a:ext cx="104672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Earliest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finishing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661638" y="1972665"/>
            <a:ext cx="104672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Earliest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starting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57892" y="4295987"/>
            <a:ext cx="104672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Shortest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741850" y="5360471"/>
            <a:ext cx="104672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Minimum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conflicts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Earliest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Starting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858155" y="2182997"/>
            <a:ext cx="104672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choose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with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minimal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</a:t>
            </a:r>
            <a:r>
              <a:rPr lang="en-US" altLang="zh-CN" sz="2500" baseline="-25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1929061" y="4243975"/>
            <a:ext cx="577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1600200" y="3685675"/>
            <a:ext cx="5943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2755229" y="4228770"/>
            <a:ext cx="657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6501061" y="4228770"/>
            <a:ext cx="7138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4680281" y="4228770"/>
            <a:ext cx="665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3693693" y="4228770"/>
            <a:ext cx="665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5602703" y="4228770"/>
            <a:ext cx="6497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-553357" y="5265385"/>
            <a:ext cx="104672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counterexample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this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greedy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strategy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4955</Words>
  <Application>WPS 演示</Application>
  <PresentationFormat>全屏显示(4:3)</PresentationFormat>
  <Paragraphs>327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宋体</vt:lpstr>
      <vt:lpstr>Wingdings</vt:lpstr>
      <vt:lpstr>Arial</vt:lpstr>
      <vt:lpstr>Comic Sans MS</vt:lpstr>
      <vt:lpstr>Comic Sans MS</vt:lpstr>
      <vt:lpstr>微软雅黑</vt:lpstr>
      <vt:lpstr>Arial Unicode MS</vt:lpstr>
      <vt:lpstr>Calibri</vt:lpstr>
      <vt:lpstr>Office Theme</vt:lpstr>
      <vt:lpstr>PowerPoint 演示文稿</vt:lpstr>
      <vt:lpstr>Strategy for Playing Chess </vt:lpstr>
      <vt:lpstr>Greedy (贪心) Strategy</vt:lpstr>
      <vt:lpstr>Problem I: Interval Scheduling</vt:lpstr>
      <vt:lpstr>Room Booking</vt:lpstr>
      <vt:lpstr>Problem 1: Interval Schedule</vt:lpstr>
      <vt:lpstr>Example</vt:lpstr>
      <vt:lpstr>Being Greedy?</vt:lpstr>
      <vt:lpstr>Earliest Starting Time</vt:lpstr>
      <vt:lpstr>Shortest Intervals</vt:lpstr>
      <vt:lpstr>Minimum Conflicts</vt:lpstr>
      <vt:lpstr>Earliest Finishing Time</vt:lpstr>
      <vt:lpstr>Algorithm: Earlies Finishing Time </vt:lpstr>
      <vt:lpstr>Example: Room Booking</vt:lpstr>
      <vt:lpstr>Why S={1,2,6} optimal??</vt:lpstr>
      <vt:lpstr>Intuition</vt:lpstr>
      <vt:lpstr>Repeat More Times</vt:lpstr>
      <vt:lpstr>Proof of the Claim</vt:lpstr>
      <vt:lpstr>Proof of the Claim</vt:lpstr>
      <vt:lpstr>Time Complexity</vt:lpstr>
      <vt:lpstr>Problem II: Total Completion Time</vt:lpstr>
      <vt:lpstr>PowerPoint 演示文稿</vt:lpstr>
      <vt:lpstr>Problem 2: Total Completion Time</vt:lpstr>
      <vt:lpstr>Example</vt:lpstr>
      <vt:lpstr>Greedy Strategy</vt:lpstr>
      <vt:lpstr>Exchange Argument</vt:lpstr>
      <vt:lpstr>An Example</vt:lpstr>
      <vt:lpstr>Formally </vt:lpstr>
      <vt:lpstr>An Exercise: Rearrange Inequality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Siyao Guo</dc:creator>
  <cp:lastModifiedBy>Nathan</cp:lastModifiedBy>
  <cp:revision>51</cp:revision>
  <dcterms:created xsi:type="dcterms:W3CDTF">2020-10-04T00:44:00Z</dcterms:created>
  <dcterms:modified xsi:type="dcterms:W3CDTF">2020-11-09T13:42:43Z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