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 id="259" r:id="rId5"/>
    <p:sldId id="260" r:id="rId6"/>
    <p:sldId id="263" r:id="rId7"/>
    <p:sldId id="264" r:id="rId8"/>
    <p:sldId id="267" r:id="rId9"/>
    <p:sldId id="268" r:id="rId10"/>
    <p:sldId id="271" r:id="rId11"/>
    <p:sldId id="272" r:id="rId12"/>
    <p:sldId id="275" r:id="rId13"/>
    <p:sldId id="276" r:id="rId14"/>
    <p:sldId id="277" r:id="rId15"/>
    <p:sldId id="278" r:id="rId16"/>
    <p:sldId id="280" r:id="rId17"/>
    <p:sldId id="281" r:id="rId18"/>
    <p:sldId id="284" r:id="rId19"/>
    <p:sldId id="285" r:id="rId20"/>
    <p:sldId id="288" r:id="rId21"/>
    <p:sldId id="289" r:id="rId22"/>
    <p:sldId id="292" r:id="rId23"/>
    <p:sldId id="293" r:id="rId24"/>
    <p:sldId id="296" r:id="rId25"/>
    <p:sldId id="297" r:id="rId26"/>
    <p:sldId id="300" r:id="rId27"/>
    <p:sldId id="301" r:id="rId28"/>
    <p:sldId id="304" r:id="rId29"/>
    <p:sldId id="305" r:id="rId30"/>
    <p:sldId id="308" r:id="rId31"/>
    <p:sldId id="309" r:id="rId32"/>
    <p:sldId id="31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CD607F-A62D-5548-AC35-5B798F713BA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4FD5E-A6DE-FB44-BA49-44F1A3A0688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BFS II</a:t>
            </a:r>
            <a:endParaRPr lang="en-US"/>
          </a:p>
          <a:p>
            <a:r>
              <a:rPr lang="en-US"/>
              <a:t>https://www.polleverywhere.com/competitions/3H3JYWeBF9gNLqB2Ti1GC?display_state=welcome&amp;controls=none&amp;onscreen=persist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graph has 20 vertices. The maximum number of edges it can have is? (Given it is bipartite)</a:t>
            </a:r>
            <a:endParaRPr lang="en-US"/>
          </a:p>
          <a:p>
            <a:r>
              <a:rPr lang="en-US"/>
              <a:t>https://www.polleverywhere.com/multiple_choice_polls/hZzxXkYQiZomRshL6VjGs?display_state=instructions&amp;controls=none&amp;onscreen=persist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graph has 20 vertices. The maximum number of edges it can have is? (Given it is bipartite)</a:t>
            </a:r>
            <a:endParaRPr lang="en-US"/>
          </a:p>
          <a:p>
            <a:r>
              <a:rPr lang="en-US"/>
              <a:t>https://www.polleverywhere.com/multiple_choice_polls/hZzxXkYQiZomRshL6VjGs?display_state=chart&amp;display=correctness&amp;controls=none&amp;onscreen=persist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BFS II</a:t>
            </a:r>
            <a:endParaRPr lang="en-US"/>
          </a:p>
          <a:p>
            <a:r>
              <a:rPr lang="en-US"/>
              <a:t>https://www.polleverywhere.com/competitions/3H3JYWeBF9gNLqB2Ti1GC?display_state=finale&amp;onscreen=persist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DFS</a:t>
            </a:r>
            <a:endParaRPr lang="en-US"/>
          </a:p>
          <a:p>
            <a:r>
              <a:rPr lang="en-US"/>
              <a:t>https://www.polleverywhere.com/competitions/kecG4nzwG87NqWTKoEcyE?display_state=welcome&amp;controls=none&amp;onscreen=persist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order to make DFS/BFS run in $$O(n+m)$$ time, which graph representation we should use?</a:t>
            </a:r>
            <a:endParaRPr lang="en-US"/>
          </a:p>
          <a:p>
            <a:r>
              <a:rPr lang="en-US"/>
              <a:t>https://www.polleverywhere.com/multiple_choice_polls/j03S0OeFl0gJxXhVeMvva?display_state=instructions&amp;controls=none&amp;onscreen=persist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order to make DFS/BFS run in $$O(n+m)$$ time, which graph representation we should use?</a:t>
            </a:r>
            <a:endParaRPr lang="en-US"/>
          </a:p>
          <a:p>
            <a:r>
              <a:rPr lang="en-US"/>
              <a:t>https://www.polleverywhere.com/multiple_choice_polls/j03S0OeFl0gJxXhVeMvva?display_state=chart&amp;display=correctness&amp;controls=none&amp;onscreen=persist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data structure we should use to implement DFS in non-recursive way?</a:t>
            </a:r>
            <a:endParaRPr lang="en-US"/>
          </a:p>
          <a:p>
            <a:r>
              <a:rPr lang="en-US"/>
              <a:t>https://www.polleverywhere.com/multiple_choice_polls/Wj3e17lXCaKJVH66NWwU1?display_state=instructions&amp;controls=none&amp;onscreen=persist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data structure we should use to implement DFS in non-recursive way?</a:t>
            </a:r>
            <a:endParaRPr lang="en-US"/>
          </a:p>
          <a:p>
            <a:r>
              <a:rPr lang="en-US"/>
              <a:t>https://www.polleverywhere.com/multiple_choice_polls/Wj3e17lXCaKJVH66NWwU1?display_state=chart&amp;display=correctness&amp;controls=none&amp;onscreen=persist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Regarding implementation of Depth First Search, what is the maximum distance between two nodes present in the stack? (considering each edge length 1</a:t>
            </a:r>
            <a:endParaRPr lang="en-US"/>
          </a:p>
          <a:p>
            <a:r>
              <a:rPr lang="en-US"/>
              <a:t>https://www.polleverywhere.com/multiple_choice_polls/yfkQlzP6v4mAwUeuccGrf?display_state=instructions&amp;controls=none&amp;onscreen=persist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Regarding implementation of Depth First Search, what is the maximum distance between two nodes present in the stack? (considering each edge length 1</a:t>
            </a:r>
            <a:endParaRPr lang="en-US"/>
          </a:p>
          <a:p>
            <a:r>
              <a:rPr lang="en-US"/>
              <a:t>https://www.polleverywhere.com/multiple_choice_polls/yfkQlzP6v4mAwUeuccGrf?display_state=chart&amp;display=correctness&amp;controls=none&amp;onscreen=persist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Regarding implementation of Breadth First Search using queues, what is the maximum difference between distances of two consecutive nodes to the starting node present in the queue? (considering each edge length 1)</a:t>
            </a:r>
            <a:endParaRPr lang="en-US"/>
          </a:p>
          <a:p>
            <a:r>
              <a:rPr lang="en-US"/>
              <a:t>https://www.polleverywhere.com/multiple_choice_polls/mtMY2CP61Hv2YnYyW4NSG?display_state=instructions&amp;controls=none&amp;onscreen=persist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of the following is a possible result of depth first traversal of the given graph(1 is the starting node)?</a:t>
            </a:r>
            <a:endParaRPr lang="en-US"/>
          </a:p>
          <a:p>
            <a:r>
              <a:rPr lang="en-US"/>
              <a:t>https://www.polleverywhere.com/multiple_choice_polls/5myONmK5j5p0XnBHBNlE6?display_state=instructions&amp;controls=none&amp;onscreen=persist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of the following is a possible result of depth first traversal of the given graph(1 is the starting node)?</a:t>
            </a:r>
            <a:endParaRPr lang="en-US"/>
          </a:p>
          <a:p>
            <a:r>
              <a:rPr lang="en-US"/>
              <a:t>https://www.polleverywhere.com/multiple_choice_polls/5myONmK5j5p0XnBHBNlE6?display_state=chart&amp;display=correctness&amp;controls=none&amp;onscreen=persist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problem cannot be solved using DFS?</a:t>
            </a:r>
            <a:endParaRPr lang="en-US"/>
          </a:p>
          <a:p>
            <a:r>
              <a:rPr lang="en-US"/>
              <a:t>https://www.polleverywhere.com/multiple_choice_polls/b9pCh540FPZge8sUe0BFu?display_state=instructions&amp;controls=none&amp;onscreen=persist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problem cannot be solved using DFS?</a:t>
            </a:r>
            <a:endParaRPr lang="en-US"/>
          </a:p>
          <a:p>
            <a:r>
              <a:rPr lang="en-US"/>
              <a:t>https://www.polleverywhere.com/multiple_choice_polls/b9pCh540FPZge8sUe0BFu?display_state=chart&amp;display=correctness&amp;controls=none&amp;onscreen=persist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every node v in the graph, how many times do we call explore(v)?</a:t>
            </a:r>
            <a:endParaRPr lang="en-US"/>
          </a:p>
          <a:p>
            <a:r>
              <a:rPr lang="en-US"/>
              <a:t>https://www.polleverywhere.com/multiple_choice_polls/U87WuDcA02TOhwLUS2Djt?display_state=instructions&amp;controls=none&amp;onscreen=persist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every node v in the graph, how many times do we call explore(v)?</a:t>
            </a:r>
            <a:endParaRPr lang="en-US"/>
          </a:p>
          <a:p>
            <a:r>
              <a:rPr lang="en-US"/>
              <a:t>https://www.polleverywhere.com/multiple_choice_polls/U87WuDcA02TOhwLUS2Djt?display_state=chart&amp;display=correctness&amp;controls=none&amp;onscreen=persist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 #6 Suppose we only keep edges (v,u) such that v is first visited in the call of explore(u) (and remove all isolated nodes), what we will get?</a:t>
            </a:r>
            <a:endParaRPr lang="en-US"/>
          </a:p>
          <a:p>
            <a:r>
              <a:rPr lang="en-US"/>
              <a:t>https://www.polleverywhere.com/multiple_choice_polls/7ZMbYpPIpfFL3sK3tbVsH?display_state=instructions&amp;controls=none&amp;onscreen=persist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 #6 Suppose we only keep edges (v,u) such that v is first visited in the call of explore(u) (and remove all isolated nodes), what we will get?</a:t>
            </a:r>
            <a:endParaRPr lang="en-US"/>
          </a:p>
          <a:p>
            <a:r>
              <a:rPr lang="en-US"/>
              <a:t>https://www.polleverywhere.com/multiple_choice_polls/7ZMbYpPIpfFL3sK3tbVsH?display_state=chart&amp;display=correctness&amp;controls=none&amp;onscreen=persist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 #8 Which sequences of intervals cannot be generated from the following code?</a:t>
            </a:r>
            <a:endParaRPr lang="en-US"/>
          </a:p>
          <a:p>
            <a:r>
              <a:rPr lang="en-US"/>
              <a:t>https://www.polleverywhere.com/multiple_choice_polls/osWa7osGdY7KfvGverNUn?display_state=instructions&amp;controls=none&amp;onscreen=persist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 #8 Which sequences of intervals cannot be generated from the following code?</a:t>
            </a:r>
            <a:endParaRPr lang="en-US"/>
          </a:p>
          <a:p>
            <a:r>
              <a:rPr lang="en-US"/>
              <a:t>https://www.polleverywhere.com/multiple_choice_polls/osWa7osGdY7KfvGverNUn?display_state=chart&amp;display=correctness&amp;controls=none&amp;onscreen=persist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Regarding implementation of Breadth First Search using queues, what is the maximum difference between distances of two consecutive nodes to the starting node present in the queue? (considering each edge length 1)</a:t>
            </a:r>
            <a:endParaRPr lang="en-US"/>
          </a:p>
          <a:p>
            <a:r>
              <a:rPr lang="en-US"/>
              <a:t>https://www.polleverywhere.com/multiple_choice_polls/mtMY2CP61Hv2YnYyW4NSG?display_state=chart&amp;display=correctness&amp;controls=none&amp;onscreen=persist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DFS</a:t>
            </a:r>
            <a:endParaRPr lang="en-US"/>
          </a:p>
          <a:p>
            <a:r>
              <a:rPr lang="en-US"/>
              <a:t>https://www.polleverywhere.com/competitions/kecG4nzwG87NqWTKoEcyE?display_state=finale&amp;onscreen=persist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Regarding implementation of Breadth First Search using queues, what is the maximum distances between two consecutive nodes in the queue? (considering each edge length 1)</a:t>
            </a:r>
            <a:endParaRPr lang="en-US"/>
          </a:p>
          <a:p>
            <a:r>
              <a:rPr lang="en-US"/>
              <a:t>https://www.polleverywhere.com/multiple_choice_polls/Kq1geeXTiz0PWKMaDgRsY?display_state=instructions&amp;controls=none&amp;onscreen=persist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Regarding implementation of Breadth First Search using queues, what is the maximum distances between two consecutive nodes in the queue? (considering each edge length 1)</a:t>
            </a:r>
            <a:endParaRPr lang="en-US"/>
          </a:p>
          <a:p>
            <a:r>
              <a:rPr lang="en-US"/>
              <a:t>https://www.polleverywhere.com/multiple_choice_polls/Kq1geeXTiz0PWKMaDgRsY?display_state=chart&amp;display=correctness&amp;controls=none&amp;onscreen=persist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Is this bipartite?</a:t>
            </a:r>
            <a:endParaRPr lang="en-US"/>
          </a:p>
          <a:p>
            <a:r>
              <a:rPr lang="en-US"/>
              <a:t>https://www.polleverywhere.com/multiple_choice_polls/NPtZUOl2RtxXVT6bIY6gC?display_state=instructions&amp;controls=none&amp;onscreen=persist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Is this bipartite?</a:t>
            </a:r>
            <a:endParaRPr lang="en-US"/>
          </a:p>
          <a:p>
            <a:r>
              <a:rPr lang="en-US"/>
              <a:t>https://www.polleverywhere.com/multiple_choice_polls/NPtZUOl2RtxXVT6bIY6gC?display_state=chart&amp;display=correctness&amp;controls=none&amp;onscreen=persist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Select bipartite graphs</a:t>
            </a:r>
            <a:endParaRPr lang="en-US"/>
          </a:p>
          <a:p>
            <a:r>
              <a:rPr lang="en-US"/>
              <a:t>https://www.polleverywhere.com/multiple_choice_polls/imiiqDDfDuPAWogS5Fusn?display_state=instructions&amp;controls=none&amp;onscreen=persist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Select bipartite graphs</a:t>
            </a:r>
            <a:endParaRPr lang="en-US"/>
          </a:p>
          <a:p>
            <a:r>
              <a:rPr lang="en-US"/>
              <a:t>https://www.polleverywhere.com/multiple_choice_polls/imiiqDDfDuPAWogS5Fusn?display_state=chart&amp;display=correctness&amp;controls=none&amp;onscreen=persist</a:t>
            </a:r>
            <a:endParaRPr lang="en-US"/>
          </a:p>
        </p:txBody>
      </p:sp>
      <p:sp>
        <p:nvSpPr>
          <p:cNvPr id="4" name="Slide Number Placeholder 3"/>
          <p:cNvSpPr>
            <a:spLocks noGrp="1"/>
          </p:cNvSpPr>
          <p:nvPr>
            <p:ph type="sldNum" sz="quarter" idx="5"/>
          </p:nvPr>
        </p:nvSpPr>
        <p:spPr/>
        <p:txBody>
          <a:bodyPr/>
          <a:lstStyle/>
          <a:p>
            <a:fld id="{1D64FD5E-A6DE-FB44-BA49-44F1A3A0688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37A910C-4071-9B45-969A-1B0201D32D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00D63-8E34-D84F-A10C-26BE57DBBE7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37A910C-4071-9B45-969A-1B0201D32D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00D63-8E34-D84F-A10C-26BE57DBBE7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37A910C-4071-9B45-969A-1B0201D32D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00D63-8E34-D84F-A10C-26BE57DBBE7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37A910C-4071-9B45-969A-1B0201D32D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00D63-8E34-D84F-A10C-26BE57DBBE7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37A910C-4071-9B45-969A-1B0201D32D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00D63-8E34-D84F-A10C-26BE57DBBE7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37A910C-4071-9B45-969A-1B0201D32DA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00D63-8E34-D84F-A10C-26BE57DBBE7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37A910C-4071-9B45-969A-1B0201D32DA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00D63-8E34-D84F-A10C-26BE57DBBE7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37A910C-4071-9B45-969A-1B0201D32DA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00D63-8E34-D84F-A10C-26BE57DBBE7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A910C-4071-9B45-969A-1B0201D32DA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100D63-8E34-D84F-A10C-26BE57DBBE7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37A910C-4071-9B45-969A-1B0201D32DA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00D63-8E34-D84F-A10C-26BE57DBBE7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37A910C-4071-9B45-969A-1B0201D32DA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00D63-8E34-D84F-A10C-26BE57DBBE7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A910C-4071-9B45-969A-1B0201D32DA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00D63-8E34-D84F-A10C-26BE57DBBE7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competitions/3H3JYWeBF9gNLqB2Ti1GC?display_state=welcome&amp;controls=non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hZzxXkYQiZomRshL6VjGs?display_state=instructions&amp;controls=non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hZzxXkYQiZomRshL6VjGs?display_state=chart&amp;display=correctness&amp;controls=none&amp;onscreen=persist"/>
          <p:cNvPicPr/>
          <p:nvPr/>
        </p:nvPicPr>
        <p:blipFill>
          <a:blip r:embed="rId1"/>
          <a:stretch>
            <a:fillRect/>
          </a:stretch>
        </p:blipFill>
        <p:spPr>
          <a:xfrm>
            <a:off x="63500" y="63500"/>
            <a:ext cx="12065000" cy="6731000"/>
          </a:xfrm>
          <a:prstGeom prst="rect">
            <a:avLst/>
          </a:prstGeom>
        </p:spPr>
      </p:pic>
      <p:sp>
        <p:nvSpPr>
          <p:cNvPr id="6" name="Oval 5"/>
          <p:cNvSpPr/>
          <p:nvPr/>
        </p:nvSpPr>
        <p:spPr>
          <a:xfrm>
            <a:off x="1237034" y="2065338"/>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competitions/3H3JYWeBF9gNLqB2Ti1GC?display_state=finale&amp;onscreen=persist"/>
          <p:cNvPicPr/>
          <p:nvPr/>
        </p:nvPicPr>
        <p:blipFill>
          <a:blip r:embed="rId1"/>
          <a:stretch>
            <a:fillRect/>
          </a:stretch>
        </p:blipFill>
        <p:spPr>
          <a:xfrm>
            <a:off x="127000" y="127000"/>
            <a:ext cx="12065000" cy="6731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competitions/kecG4nzwG87NqWTKoEcyE?display_state=welcome&amp;controls=non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j03S0OeFl0gJxXhVeMvva?display_state=instructions&amp;controls=non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j03S0OeFl0gJxXhVeMvva?display_state=chart&amp;display=correctness&amp;controls=none&amp;onscreen=persist"/>
          <p:cNvPicPr/>
          <p:nvPr/>
        </p:nvPicPr>
        <p:blipFill>
          <a:blip r:embed="rId1"/>
          <a:stretch>
            <a:fillRect/>
          </a:stretch>
        </p:blipFill>
        <p:spPr>
          <a:xfrm>
            <a:off x="63500" y="63500"/>
            <a:ext cx="12065000" cy="6731000"/>
          </a:xfrm>
          <a:prstGeom prst="rect">
            <a:avLst/>
          </a:prstGeom>
        </p:spPr>
      </p:pic>
      <p:sp>
        <p:nvSpPr>
          <p:cNvPr id="6" name="Oval 5"/>
          <p:cNvSpPr/>
          <p:nvPr/>
        </p:nvSpPr>
        <p:spPr>
          <a:xfrm>
            <a:off x="3677056" y="3159057"/>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Wj3e17lXCaKJVH66NWwU1?display_state=instructions&amp;controls=non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Wj3e17lXCaKJVH66NWwU1?display_state=chart&amp;display=correctness&amp;controls=none&amp;onscreen=persist"/>
          <p:cNvPicPr/>
          <p:nvPr/>
        </p:nvPicPr>
        <p:blipFill>
          <a:blip r:embed="rId1"/>
          <a:stretch>
            <a:fillRect/>
          </a:stretch>
        </p:blipFill>
        <p:spPr>
          <a:xfrm>
            <a:off x="63500" y="63500"/>
            <a:ext cx="12065000" cy="6731000"/>
          </a:xfrm>
          <a:prstGeom prst="rect">
            <a:avLst/>
          </a:prstGeom>
        </p:spPr>
      </p:pic>
      <p:sp>
        <p:nvSpPr>
          <p:cNvPr id="6" name="Oval 5"/>
          <p:cNvSpPr/>
          <p:nvPr/>
        </p:nvSpPr>
        <p:spPr>
          <a:xfrm>
            <a:off x="3190673" y="3159057"/>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yfkQlzP6v4mAwUeuccGrf?display_state=instructions&amp;controls=non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yfkQlzP6v4mAwUeuccGrf?display_state=chart&amp;display=correctness&amp;controls=none&amp;onscreen=persist"/>
          <p:cNvPicPr/>
          <p:nvPr/>
        </p:nvPicPr>
        <p:blipFill>
          <a:blip r:embed="rId1"/>
          <a:stretch>
            <a:fillRect/>
          </a:stretch>
        </p:blipFill>
        <p:spPr>
          <a:xfrm>
            <a:off x="63500" y="63500"/>
            <a:ext cx="12065000" cy="6731000"/>
          </a:xfrm>
          <a:prstGeom prst="rect">
            <a:avLst/>
          </a:prstGeom>
        </p:spPr>
      </p:pic>
      <p:sp>
        <p:nvSpPr>
          <p:cNvPr id="6" name="Oval 5"/>
          <p:cNvSpPr/>
          <p:nvPr/>
        </p:nvSpPr>
        <p:spPr>
          <a:xfrm>
            <a:off x="3492230" y="2746173"/>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69668" y="4568826"/>
            <a:ext cx="4790157" cy="369332"/>
          </a:xfrm>
          <a:prstGeom prst="rect">
            <a:avLst/>
          </a:prstGeom>
          <a:noFill/>
        </p:spPr>
        <p:txBody>
          <a:bodyPr wrap="none" rtlCol="0">
            <a:spAutoFit/>
          </a:bodyPr>
          <a:lstStyle/>
          <a:p>
            <a:r>
              <a:rPr lang="en-US" dirty="0"/>
              <a:t>If it is for two consecutive nodes, the answer is 1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mtMY2CP61Hv2YnYyW4NSG?display_state=instructions&amp;controls=none&amp;onscreen=persist"/>
          <p:cNvPicPr/>
          <p:nvPr/>
        </p:nvPicPr>
        <p:blipFill>
          <a:blip r:embed="rId1"/>
          <a:stretch>
            <a:fillRect/>
          </a:stretch>
        </p:blipFill>
        <p:spPr>
          <a:xfrm>
            <a:off x="63500" y="83820"/>
            <a:ext cx="12065000" cy="6731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5myONmK5j5p0XnBHBNlE6?display_state=instructions&amp;controls=non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5myONmK5j5p0XnBHBNlE6?display_state=chart&amp;display=correctness&amp;controls=none&amp;onscreen=persist"/>
          <p:cNvPicPr/>
          <p:nvPr/>
        </p:nvPicPr>
        <p:blipFill>
          <a:blip r:embed="rId1"/>
          <a:stretch>
            <a:fillRect/>
          </a:stretch>
        </p:blipFill>
        <p:spPr>
          <a:xfrm>
            <a:off x="63500" y="63500"/>
            <a:ext cx="12065000" cy="6731000"/>
          </a:xfrm>
          <a:prstGeom prst="rect">
            <a:avLst/>
          </a:prstGeom>
        </p:spPr>
      </p:pic>
      <p:sp>
        <p:nvSpPr>
          <p:cNvPr id="6" name="Oval 5"/>
          <p:cNvSpPr/>
          <p:nvPr/>
        </p:nvSpPr>
        <p:spPr>
          <a:xfrm>
            <a:off x="2354094" y="2046220"/>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54094" y="5257800"/>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b9pCh540FPZge8sUe0BFu?display_state=instructions&amp;controls=non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b9pCh540FPZge8sUe0BFu?display_state=chart&amp;display=correctness&amp;controls=none&amp;onscreen=persist"/>
          <p:cNvPicPr/>
          <p:nvPr/>
        </p:nvPicPr>
        <p:blipFill>
          <a:blip r:embed="rId1"/>
          <a:stretch>
            <a:fillRect/>
          </a:stretch>
        </p:blipFill>
        <p:spPr>
          <a:xfrm>
            <a:off x="63500" y="63500"/>
            <a:ext cx="12065000" cy="6731000"/>
          </a:xfrm>
          <a:prstGeom prst="rect">
            <a:avLst/>
          </a:prstGeom>
        </p:spPr>
      </p:pic>
      <p:sp>
        <p:nvSpPr>
          <p:cNvPr id="6" name="Oval 5"/>
          <p:cNvSpPr/>
          <p:nvPr/>
        </p:nvSpPr>
        <p:spPr>
          <a:xfrm>
            <a:off x="4503906" y="5079932"/>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U87WuDcA02TOhwLUS2Djt?display_state=instructions&amp;controls=non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U87WuDcA02TOhwLUS2Djt?display_state=chart&amp;display=correctness&amp;controls=none&amp;onscreen=persist"/>
          <p:cNvPicPr/>
          <p:nvPr/>
        </p:nvPicPr>
        <p:blipFill>
          <a:blip r:embed="rId1"/>
          <a:stretch>
            <a:fillRect/>
          </a:stretch>
        </p:blipFill>
        <p:spPr>
          <a:xfrm>
            <a:off x="63500" y="63500"/>
            <a:ext cx="12065000" cy="6731000"/>
          </a:xfrm>
          <a:prstGeom prst="rect">
            <a:avLst/>
          </a:prstGeom>
        </p:spPr>
      </p:pic>
      <p:sp>
        <p:nvSpPr>
          <p:cNvPr id="6" name="Oval 5"/>
          <p:cNvSpPr/>
          <p:nvPr/>
        </p:nvSpPr>
        <p:spPr>
          <a:xfrm>
            <a:off x="3346315" y="4159976"/>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7ZMbYpPIpfFL3sK3tbVsH?display_state=instructions&amp;controls=non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7ZMbYpPIpfFL3sK3tbVsH?display_state=chart&amp;display=correctness&amp;controls=none&amp;onscreen=persist"/>
          <p:cNvPicPr/>
          <p:nvPr/>
        </p:nvPicPr>
        <p:blipFill>
          <a:blip r:embed="rId1"/>
          <a:stretch>
            <a:fillRect/>
          </a:stretch>
        </p:blipFill>
        <p:spPr>
          <a:xfrm>
            <a:off x="63500" y="63500"/>
            <a:ext cx="12065000" cy="6731000"/>
          </a:xfrm>
          <a:prstGeom prst="rect">
            <a:avLst/>
          </a:prstGeom>
        </p:spPr>
      </p:pic>
      <p:sp>
        <p:nvSpPr>
          <p:cNvPr id="6" name="Oval 5"/>
          <p:cNvSpPr/>
          <p:nvPr/>
        </p:nvSpPr>
        <p:spPr>
          <a:xfrm>
            <a:off x="2354094" y="2648897"/>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osWa7osGdY7KfvGverNUn?display_state=instructions&amp;controls=non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osWa7osGdY7KfvGverNUn?display_state=chart&amp;display=correctness&amp;controls=none&amp;onscreen=persist"/>
          <p:cNvPicPr/>
          <p:nvPr/>
        </p:nvPicPr>
        <p:blipFill>
          <a:blip r:embed="rId1"/>
          <a:stretch>
            <a:fillRect/>
          </a:stretch>
        </p:blipFill>
        <p:spPr>
          <a:xfrm>
            <a:off x="63500" y="63500"/>
            <a:ext cx="12065000" cy="6731000"/>
          </a:xfrm>
          <a:prstGeom prst="rect">
            <a:avLst/>
          </a:prstGeom>
        </p:spPr>
      </p:pic>
      <p:sp>
        <p:nvSpPr>
          <p:cNvPr id="6" name="Oval 5"/>
          <p:cNvSpPr/>
          <p:nvPr/>
        </p:nvSpPr>
        <p:spPr>
          <a:xfrm>
            <a:off x="3161490" y="4159976"/>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61489" y="5216322"/>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mtMY2CP61Hv2YnYyW4NSG?display_state=chart&amp;display=correctness&amp;controls=none&amp;onscreen=persist"/>
          <p:cNvPicPr/>
          <p:nvPr/>
        </p:nvPicPr>
        <p:blipFill>
          <a:blip r:embed="rId1"/>
          <a:stretch>
            <a:fillRect/>
          </a:stretch>
        </p:blipFill>
        <p:spPr>
          <a:xfrm>
            <a:off x="63500" y="63500"/>
            <a:ext cx="12065000" cy="6731000"/>
          </a:xfrm>
          <a:prstGeom prst="rect">
            <a:avLst/>
          </a:prstGeom>
        </p:spPr>
      </p:pic>
      <p:sp>
        <p:nvSpPr>
          <p:cNvPr id="6" name="Oval 5"/>
          <p:cNvSpPr/>
          <p:nvPr/>
        </p:nvSpPr>
        <p:spPr>
          <a:xfrm>
            <a:off x="4659550" y="4717915"/>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competitions/kecG4nzwG87NqWTKoEcyE?display_state=final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Kq1geeXTiz0PWKMaDgRsY?display_state=instructions&amp;controls=non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Kq1geeXTiz0PWKMaDgRsY?display_state=chart&amp;display=correctness&amp;controls=none&amp;onscreen=persist"/>
          <p:cNvPicPr/>
          <p:nvPr/>
        </p:nvPicPr>
        <p:blipFill>
          <a:blip r:embed="rId1"/>
          <a:stretch>
            <a:fillRect/>
          </a:stretch>
        </p:blipFill>
        <p:spPr>
          <a:xfrm>
            <a:off x="63500" y="63500"/>
            <a:ext cx="12065000" cy="6731000"/>
          </a:xfrm>
          <a:prstGeom prst="rect">
            <a:avLst/>
          </a:prstGeom>
        </p:spPr>
      </p:pic>
      <p:sp>
        <p:nvSpPr>
          <p:cNvPr id="6" name="Oval 5"/>
          <p:cNvSpPr/>
          <p:nvPr/>
        </p:nvSpPr>
        <p:spPr>
          <a:xfrm>
            <a:off x="3531142" y="5486264"/>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NPtZUOl2RtxXVT6bIY6gC?display_state=instructions&amp;controls=non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NPtZUOl2RtxXVT6bIY6gC?display_state=chart&amp;display=correctness&amp;controls=none&amp;onscreen=persist"/>
          <p:cNvPicPr/>
          <p:nvPr/>
        </p:nvPicPr>
        <p:blipFill>
          <a:blip r:embed="rId1"/>
          <a:stretch>
            <a:fillRect/>
          </a:stretch>
        </p:blipFill>
        <p:spPr>
          <a:xfrm>
            <a:off x="63500" y="63500"/>
            <a:ext cx="12065000" cy="6731000"/>
          </a:xfrm>
          <a:prstGeom prst="rect">
            <a:avLst/>
          </a:prstGeom>
        </p:spPr>
      </p:pic>
      <p:sp>
        <p:nvSpPr>
          <p:cNvPr id="6" name="Oval 5"/>
          <p:cNvSpPr/>
          <p:nvPr/>
        </p:nvSpPr>
        <p:spPr>
          <a:xfrm>
            <a:off x="7023372" y="2188723"/>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imiiqDDfDuPAWogS5Fusn?display_state=instructions&amp;controls=none&amp;onscreen=persist"/>
          <p:cNvPicPr/>
          <p:nvPr/>
        </p:nvPicPr>
        <p:blipFill>
          <a:blip r:embed="rId1"/>
          <a:stretch>
            <a:fillRect/>
          </a:stretch>
        </p:blipFill>
        <p:spPr>
          <a:xfrm>
            <a:off x="63500" y="63500"/>
            <a:ext cx="12065000" cy="6731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slide.url=https://www.polleverywhere.com/multiple_choice_polls/imiiqDDfDuPAWogS5Fusn?display_state=chart&amp;display=correctness&amp;controls=none&amp;onscreen=persist"/>
          <p:cNvPicPr/>
          <p:nvPr/>
        </p:nvPicPr>
        <p:blipFill>
          <a:blip r:embed="rId1"/>
          <a:stretch>
            <a:fillRect/>
          </a:stretch>
        </p:blipFill>
        <p:spPr>
          <a:xfrm>
            <a:off x="63500" y="63500"/>
            <a:ext cx="12065000" cy="6731000"/>
          </a:xfrm>
          <a:prstGeom prst="rect">
            <a:avLst/>
          </a:prstGeom>
        </p:spPr>
      </p:pic>
      <p:sp>
        <p:nvSpPr>
          <p:cNvPr id="6" name="Oval 5"/>
          <p:cNvSpPr/>
          <p:nvPr/>
        </p:nvSpPr>
        <p:spPr>
          <a:xfrm>
            <a:off x="2286001" y="3332095"/>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86000" y="5150999"/>
            <a:ext cx="573931" cy="539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Words>
  <Application>WPS 演示</Application>
  <PresentationFormat>Widescreen</PresentationFormat>
  <Paragraphs>2</Paragraphs>
  <Slides>30</Slides>
  <Notes>30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宋体</vt:lpstr>
      <vt:lpstr>Wingdings</vt:lpstr>
      <vt:lpstr>Calibri Light</vt:lpstr>
      <vt:lpstr>等线 Light</vt:lpstr>
      <vt:lpstr>Calibri</vt:lpstr>
      <vt:lpstr>等线</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Nathan</cp:lastModifiedBy>
  <cp:revision>2</cp:revision>
  <dcterms:created xsi:type="dcterms:W3CDTF">2020-11-26T03:04:00Z</dcterms:created>
  <dcterms:modified xsi:type="dcterms:W3CDTF">2020-12-17T11:25:23Z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