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668" r:id="rId3"/>
    <p:sldId id="491" r:id="rId4"/>
    <p:sldId id="669" r:id="rId5"/>
    <p:sldId id="665" r:id="rId6"/>
    <p:sldId id="521" r:id="rId7"/>
    <p:sldId id="670" r:id="rId8"/>
    <p:sldId id="672" r:id="rId9"/>
    <p:sldId id="666" r:id="rId10"/>
    <p:sldId id="675" r:id="rId11"/>
    <p:sldId id="673" r:id="rId12"/>
    <p:sldId id="674" r:id="rId13"/>
    <p:sldId id="662" r:id="rId14"/>
    <p:sldId id="663" r:id="rId15"/>
    <p:sldId id="635" r:id="rId16"/>
    <p:sldId id="642" r:id="rId17"/>
    <p:sldId id="680" r:id="rId18"/>
    <p:sldId id="681" r:id="rId19"/>
    <p:sldId id="664" r:id="rId20"/>
    <p:sldId id="682" r:id="rId21"/>
    <p:sldId id="679" r:id="rId22"/>
    <p:sldId id="661" r:id="rId23"/>
    <p:sldId id="63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87883" autoAdjust="0"/>
  </p:normalViewPr>
  <p:slideViewPr>
    <p:cSldViewPr snapToGrid="0" snapToObjects="1">
      <p:cViewPr varScale="1">
        <p:scale>
          <a:sx n="114" d="100"/>
          <a:sy n="114" d="100"/>
        </p:scale>
        <p:origin x="2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78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12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06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88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010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76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732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9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639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243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52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3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24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39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07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8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83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18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6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61/cs161.1138/handouts/120%20Guide%20to%20Greedy%20Algorithm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courses/cs482/2003su/handouts/greedy_ahead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2020 @ NYU Shanghai</a:t>
            </a:r>
          </a:p>
        </p:txBody>
      </p:sp>
      <p:sp>
        <p:nvSpPr>
          <p:cNvPr id="8" name="Shape 85"/>
          <p:cNvSpPr txBox="1">
            <a:spLocks/>
          </p:cNvSpPr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CSCI-SHU 220: Algorithms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7FE31-CFDC-0346-B3A0-E80CB3406D74}"/>
              </a:ext>
            </a:extLst>
          </p:cNvPr>
          <p:cNvSpPr txBox="1">
            <a:spLocks/>
          </p:cNvSpPr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/>
              </a:rPr>
              <a:t>Midterm Review II</a:t>
            </a:r>
          </a:p>
        </p:txBody>
      </p:sp>
    </p:spTree>
    <p:extLst>
      <p:ext uri="{BB962C8B-B14F-4D97-AF65-F5344CB8AC3E}">
        <p14:creationId xmlns:p14="http://schemas.microsoft.com/office/powerpoint/2010/main" val="34785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8900" advClick="0"/>
    </mc:Choice>
    <mc:Fallback xmlns="">
      <p:transition xmlns:p14="http://schemas.microsoft.com/office/powerpoint/2010/main"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Median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Medians?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C44A8F6-2CCD-C847-A776-09CA5809474B}"/>
              </a:ext>
            </a:extLst>
          </p:cNvPr>
          <p:cNvSpPr/>
          <p:nvPr/>
        </p:nvSpPr>
        <p:spPr>
          <a:xfrm>
            <a:off x="900726" y="2591050"/>
            <a:ext cx="79427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1500" baseline="-25000" dirty="0">
              <a:latin typeface="Comic Sans MS" panose="030F0902030302020204" pitchFamily="66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591B05C2-4113-D345-ADBF-30419AE33BD4}"/>
              </a:ext>
            </a:extLst>
          </p:cNvPr>
          <p:cNvSpPr/>
          <p:nvPr/>
        </p:nvSpPr>
        <p:spPr>
          <a:xfrm>
            <a:off x="645159" y="3148049"/>
            <a:ext cx="74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</a:rPr>
              <a:t>Median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of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Medians:</a:t>
            </a:r>
            <a:r>
              <a:rPr lang="zh-CN" altLang="en-US" sz="2000" dirty="0">
                <a:latin typeface="Comic Sans MS" panose="030F0902030302020204" pitchFamily="66" charset="0"/>
              </a:rPr>
              <a:t>      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3n/10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&lt;=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r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&lt;=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7n/10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BDC795D7-11F4-F040-B6FA-E5BE9F4D88EF}"/>
              </a:ext>
            </a:extLst>
          </p:cNvPr>
          <p:cNvSpPr/>
          <p:nvPr/>
        </p:nvSpPr>
        <p:spPr>
          <a:xfrm>
            <a:off x="1343230" y="2763528"/>
            <a:ext cx="535182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1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4E058CCB-3DB9-524E-B761-EB14896F8F87}"/>
              </a:ext>
            </a:extLst>
          </p:cNvPr>
          <p:cNvSpPr/>
          <p:nvPr/>
        </p:nvSpPr>
        <p:spPr>
          <a:xfrm>
            <a:off x="645161" y="1557328"/>
            <a:ext cx="747818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</a:rPr>
              <a:t>Time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complexity: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  <a:endParaRPr lang="en-US" altLang="zh-CN" sz="2000" dirty="0">
              <a:latin typeface="Comic Sans MS" panose="030F0902030302020204" pitchFamily="66" charset="0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000" dirty="0">
              <a:latin typeface="Comic Sans MS" panose="030F0902030302020204" pitchFamily="66" charset="0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2000" dirty="0">
                <a:latin typeface="Comic Sans MS" panose="030F0902030302020204" pitchFamily="66" charset="0"/>
              </a:rPr>
              <a:t>                    </a:t>
            </a:r>
            <a:r>
              <a:rPr lang="en-US" altLang="zh-CN" sz="2000" dirty="0"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&lt;=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T(n/5)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max{T(r-1),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T(n-r)}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O(n)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D1082B15-30FC-534E-8C29-A28D50408A6C}"/>
              </a:ext>
            </a:extLst>
          </p:cNvPr>
          <p:cNvSpPr/>
          <p:nvPr/>
        </p:nvSpPr>
        <p:spPr>
          <a:xfrm>
            <a:off x="645159" y="4337892"/>
            <a:ext cx="74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</a:rPr>
              <a:t>Overall:</a:t>
            </a:r>
            <a:r>
              <a:rPr lang="zh-CN" altLang="en-US" sz="2000" dirty="0">
                <a:latin typeface="Comic Sans MS" panose="030F0902030302020204" pitchFamily="66" charset="0"/>
              </a:rPr>
              <a:t>             </a:t>
            </a:r>
            <a:r>
              <a:rPr lang="en-US" altLang="zh-CN" sz="2000" dirty="0"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&lt;=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T(n/5)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T(7n/10) +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O(n)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43A589F9-E1B4-CD4F-BF28-562728A3922D}"/>
              </a:ext>
            </a:extLst>
          </p:cNvPr>
          <p:cNvSpPr/>
          <p:nvPr/>
        </p:nvSpPr>
        <p:spPr>
          <a:xfrm>
            <a:off x="645159" y="5610578"/>
            <a:ext cx="74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902030302020204" pitchFamily="66" charset="0"/>
              </a:rPr>
              <a:t>Solve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recurrence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(substitution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method):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  <a:r>
              <a:rPr lang="en-US" altLang="zh-CN" sz="2000" dirty="0">
                <a:latin typeface="Comic Sans MS" panose="030F0902030302020204" pitchFamily="66" charset="0"/>
              </a:rPr>
              <a:t>T(n)</a:t>
            </a:r>
            <a:r>
              <a:rPr lang="zh-CN" altLang="en-US" sz="2000" dirty="0">
                <a:latin typeface="Comic Sans MS" panose="030F0902030302020204" pitchFamily="66" charset="0"/>
              </a:rPr>
              <a:t>  </a:t>
            </a:r>
            <a:r>
              <a:rPr lang="en-US" altLang="zh-CN" sz="2000" dirty="0">
                <a:latin typeface="Comic Sans MS" panose="030F0902030302020204" pitchFamily="66" charset="0"/>
              </a:rPr>
              <a:t>=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latin typeface="Comic Sans MS" panose="030F0902030302020204" pitchFamily="66" charset="0"/>
              </a:rPr>
              <a:t>O(n)</a:t>
            </a:r>
            <a:r>
              <a:rPr lang="zh-CN" altLang="en-US" sz="2000" dirty="0"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139875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Sorting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0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2BD2B-E4A6-2840-BABC-0C2331146EB1}"/>
              </a:ext>
            </a:extLst>
          </p:cNvPr>
          <p:cNvSpPr/>
          <p:nvPr/>
        </p:nvSpPr>
        <p:spPr>
          <a:xfrm>
            <a:off x="1486458" y="2243609"/>
            <a:ext cx="750764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Insertion sort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Merge sort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Quick sort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Heapsort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Counting sort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60189887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9F9DB43B-B9FF-A840-84F1-68A289EDDD28}"/>
              </a:ext>
            </a:extLst>
          </p:cNvPr>
          <p:cNvSpPr/>
          <p:nvPr/>
        </p:nvSpPr>
        <p:spPr>
          <a:xfrm>
            <a:off x="4572000" y="3326337"/>
            <a:ext cx="794567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7F2A5E44-637D-8E44-B214-DCCC2019D7B8}"/>
              </a:ext>
            </a:extLst>
          </p:cNvPr>
          <p:cNvSpPr/>
          <p:nvPr/>
        </p:nvSpPr>
        <p:spPr>
          <a:xfrm>
            <a:off x="907551" y="1779699"/>
            <a:ext cx="7945676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Which algorithms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based on divide and conquer?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based on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data structures?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fast for small instance size?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comparison based?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cannot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run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linear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worst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case?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counting inversions based on?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are in place?</a:t>
            </a:r>
          </a:p>
        </p:txBody>
      </p:sp>
    </p:spTree>
    <p:extLst>
      <p:ext uri="{BB962C8B-B14F-4D97-AF65-F5344CB8AC3E}">
        <p14:creationId xmlns:p14="http://schemas.microsoft.com/office/powerpoint/2010/main" val="1450359842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7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Heap</a:t>
            </a: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9F9DB43B-B9FF-A840-84F1-68A289EDDD28}"/>
              </a:ext>
            </a:extLst>
          </p:cNvPr>
          <p:cNvSpPr/>
          <p:nvPr/>
        </p:nvSpPr>
        <p:spPr>
          <a:xfrm>
            <a:off x="4572000" y="3326337"/>
            <a:ext cx="794567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7F2A5E44-637D-8E44-B214-DCCC2019D7B8}"/>
              </a:ext>
            </a:extLst>
          </p:cNvPr>
          <p:cNvSpPr/>
          <p:nvPr/>
        </p:nvSpPr>
        <p:spPr>
          <a:xfrm>
            <a:off x="1000018" y="2100510"/>
            <a:ext cx="794567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What is a heap? 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 to use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implement a heap?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 many types of heap do we have?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What are basic operations for a heap? 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How much time do they take? </a:t>
            </a:r>
          </a:p>
          <a:p>
            <a:pPr marL="342900" lvl="1" indent="-34290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When do we use heap? </a:t>
            </a:r>
          </a:p>
        </p:txBody>
      </p:sp>
    </p:spTree>
    <p:extLst>
      <p:ext uri="{BB962C8B-B14F-4D97-AF65-F5344CB8AC3E}">
        <p14:creationId xmlns:p14="http://schemas.microsoft.com/office/powerpoint/2010/main" val="98550235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II: Greedy Algorithm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7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Problems</a:t>
            </a: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E3933118-431B-534F-8572-9113ED213E42}"/>
              </a:ext>
            </a:extLst>
          </p:cNvPr>
          <p:cNvSpPr/>
          <p:nvPr/>
        </p:nvSpPr>
        <p:spPr>
          <a:xfrm>
            <a:off x="896983" y="2676005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Interval Coloring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06E10E8-1478-7548-B331-C0CFC4586A4F}"/>
              </a:ext>
            </a:extLst>
          </p:cNvPr>
          <p:cNvSpPr/>
          <p:nvPr/>
        </p:nvSpPr>
        <p:spPr>
          <a:xfrm>
            <a:off x="896983" y="1904781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Interval Scheduling</a:t>
            </a: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FFDFA512-D441-C144-936E-69EEDAAF97DD}"/>
              </a:ext>
            </a:extLst>
          </p:cNvPr>
          <p:cNvSpPr/>
          <p:nvPr/>
        </p:nvSpPr>
        <p:spPr>
          <a:xfrm>
            <a:off x="896983" y="3463053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Minimize Total Completion Time 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40BC3048-F2C5-024E-AF96-5F12BAB830BB}"/>
              </a:ext>
            </a:extLst>
          </p:cNvPr>
          <p:cNvSpPr/>
          <p:nvPr/>
        </p:nvSpPr>
        <p:spPr>
          <a:xfrm>
            <a:off x="896983" y="4267485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Minimize Maximal Lateness</a:t>
            </a: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BABA1BE8-AEDE-CE45-B66E-E450B9829B96}"/>
              </a:ext>
            </a:extLst>
          </p:cNvPr>
          <p:cNvSpPr/>
          <p:nvPr/>
        </p:nvSpPr>
        <p:spPr>
          <a:xfrm>
            <a:off x="896983" y="5099223"/>
            <a:ext cx="7945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352733773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Coming Up with the Greedy Strategies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06E10E8-1478-7548-B331-C0CFC4586A4F}"/>
              </a:ext>
            </a:extLst>
          </p:cNvPr>
          <p:cNvSpPr/>
          <p:nvPr/>
        </p:nvSpPr>
        <p:spPr>
          <a:xfrm>
            <a:off x="1325416" y="3407080"/>
            <a:ext cx="52024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Test Them by Small Cases</a:t>
            </a: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896B7893-B0DC-414E-9048-9D69E689EB29}"/>
              </a:ext>
            </a:extLst>
          </p:cNvPr>
          <p:cNvSpPr/>
          <p:nvPr/>
        </p:nvSpPr>
        <p:spPr>
          <a:xfrm>
            <a:off x="1306119" y="2243953"/>
            <a:ext cx="78378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 Propose Candidate Strategies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DDDE5A-4672-6443-AED8-857E1F5EBD7F}"/>
              </a:ext>
            </a:extLst>
          </p:cNvPr>
          <p:cNvSpPr/>
          <p:nvPr/>
        </p:nvSpPr>
        <p:spPr>
          <a:xfrm>
            <a:off x="1325416" y="4625339"/>
            <a:ext cx="78378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/>
                <a:ea typeface="Comic Sans MS"/>
                <a:cs typeface="Comic Sans MS"/>
                <a:sym typeface="Comic Sans MS"/>
              </a:rPr>
              <a:t>Try to Prove Correctness </a:t>
            </a:r>
          </a:p>
        </p:txBody>
      </p:sp>
    </p:spTree>
    <p:extLst>
      <p:ext uri="{BB962C8B-B14F-4D97-AF65-F5344CB8AC3E}">
        <p14:creationId xmlns:p14="http://schemas.microsoft.com/office/powerpoint/2010/main" val="9990762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Greedy Strategies For Following Problems?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0207856A-9B35-5D4D-BF43-28AABE23A858}"/>
              </a:ext>
            </a:extLst>
          </p:cNvPr>
          <p:cNvSpPr/>
          <p:nvPr/>
        </p:nvSpPr>
        <p:spPr>
          <a:xfrm>
            <a:off x="457200" y="1950329"/>
            <a:ext cx="79427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500" dirty="0">
                <a:latin typeface="Comic Sans MS" panose="030F0902030302020204" pitchFamily="66" charset="0"/>
              </a:rPr>
              <a:t>There are 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customers,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requiring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time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1,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t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2,…,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n.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Design an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ordering to minimize the total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waiting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time*. 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 </a:t>
            </a:r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E3D34A88-08CE-6D49-A199-9B137372D8CC}"/>
              </a:ext>
            </a:extLst>
          </p:cNvPr>
          <p:cNvSpPr/>
          <p:nvPr/>
        </p:nvSpPr>
        <p:spPr>
          <a:xfrm>
            <a:off x="457200" y="3856403"/>
            <a:ext cx="86564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kumimoji="1" lang="en-US" altLang="zh-CN" sz="2500" dirty="0">
                <a:latin typeface="Comic Sans MS" panose="030F0902030302020204" pitchFamily="66" charset="0"/>
              </a:rPr>
              <a:t>There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are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3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type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coins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10,5,1. Given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positive</a:t>
            </a: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    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integer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use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few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coins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as possible to represent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P.</a:t>
            </a:r>
            <a:endParaRPr kumimoji="1" lang="zh-CN" altLang="en-US" sz="2500" baseline="-25000" dirty="0">
              <a:latin typeface="Comic Sans MS" panose="030F0902030302020204" pitchFamily="66" charset="0"/>
            </a:endParaRPr>
          </a:p>
          <a:p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endParaRPr kumimoji="1" lang="en-US" altLang="zh-CN" sz="2500" dirty="0"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79913-25F7-9244-B7CA-E2BBC3EF3154}"/>
              </a:ext>
            </a:extLst>
          </p:cNvPr>
          <p:cNvSpPr/>
          <p:nvPr/>
        </p:nvSpPr>
        <p:spPr>
          <a:xfrm>
            <a:off x="457200" y="5768528"/>
            <a:ext cx="92340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*the same greedy strategy may not work for other set of coins.  E.g. {30,25,10,5,1} and P=50</a:t>
            </a:r>
          </a:p>
        </p:txBody>
      </p:sp>
    </p:spTree>
    <p:extLst>
      <p:ext uri="{BB962C8B-B14F-4D97-AF65-F5344CB8AC3E}">
        <p14:creationId xmlns:p14="http://schemas.microsoft.com/office/powerpoint/2010/main" val="391911848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Techniques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Correctness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06E10E8-1478-7548-B331-C0CFC4586A4F}"/>
              </a:ext>
            </a:extLst>
          </p:cNvPr>
          <p:cNvSpPr/>
          <p:nvPr/>
        </p:nvSpPr>
        <p:spPr>
          <a:xfrm>
            <a:off x="1050468" y="3911582"/>
            <a:ext cx="7945676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Exchange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Argument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Define solutions:  X  (your algorithm) and X* (optimal).   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Compare solutions:   X and X* differ in some way. 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Exchange pieces:  transform X* into a different optimal solution.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Iterate: transform X* into X by iteration.</a:t>
            </a:r>
          </a:p>
          <a:p>
            <a:pPr marL="971550" lvl="2" indent="-51435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endParaRPr lang="en-US" altLang="zh-CN" sz="3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FFDFA512-D441-C144-936E-69EEDAAF97DD}"/>
              </a:ext>
            </a:extLst>
          </p:cNvPr>
          <p:cNvSpPr/>
          <p:nvPr/>
        </p:nvSpPr>
        <p:spPr>
          <a:xfrm>
            <a:off x="1050468" y="1457526"/>
            <a:ext cx="7945676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Greedy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Stays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Ahead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Label your algorithm’s partial solution, and a general solution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Find a measure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Prove greedy stays ahead</a:t>
            </a:r>
          </a:p>
          <a:p>
            <a:pPr lvl="2" indent="-457200">
              <a:spcBef>
                <a:spcPts val="400"/>
              </a:spcBef>
              <a:buClr>
                <a:schemeClr val="dk1"/>
              </a:buClr>
              <a:buSzPct val="80000"/>
              <a:buFont typeface="+mj-lt"/>
              <a:buAutoNum type="arabicPeriod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Prove optimality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4F83B-1D7B-EE4E-9F6D-5A41415EDA48}"/>
              </a:ext>
            </a:extLst>
          </p:cNvPr>
          <p:cNvSpPr/>
          <p:nvPr/>
        </p:nvSpPr>
        <p:spPr>
          <a:xfrm>
            <a:off x="1050468" y="5868528"/>
            <a:ext cx="3381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(more details can be founded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here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25544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16" y="2819681"/>
            <a:ext cx="7630821" cy="12186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Part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0: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Two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D&amp;C</a:t>
            </a:r>
            <a:r>
              <a:rPr lang="zh-CN" altLang="en-US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902030302020204" pitchFamily="66" charset="0"/>
              </a:rPr>
              <a:t>Algorithms</a:t>
            </a:r>
            <a:endParaRPr lang="en-US" dirty="0">
              <a:solidFill>
                <a:srgbClr val="558ED5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Greedy Stays Ahead:  Interval Scheduling</a:t>
            </a: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FFDFA512-D441-C144-936E-69EEDAAF97DD}"/>
              </a:ext>
            </a:extLst>
          </p:cNvPr>
          <p:cNvSpPr/>
          <p:nvPr/>
        </p:nvSpPr>
        <p:spPr>
          <a:xfrm>
            <a:off x="331532" y="1769759"/>
            <a:ext cx="9068945" cy="4837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b="1" dirty="0">
                <a:latin typeface="Comic Sans MS"/>
                <a:ea typeface="Comic Sans MS"/>
                <a:cs typeface="Comic Sans MS"/>
                <a:sym typeface="Comic Sans MS"/>
              </a:rPr>
              <a:t>Label your algorithm’s partial solution, and a general solution: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greedy algorithm’s solution:     A={i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,…,</a:t>
            </a:r>
            <a:r>
              <a:rPr lang="en-US" altLang="zh-CN" sz="1500" dirty="0" err="1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altLang="zh-CN" sz="15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}   (in the order in which they were added)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an optimal solution:  O={j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,…,</a:t>
            </a:r>
            <a:r>
              <a:rPr lang="en-US" altLang="zh-CN" sz="1500" dirty="0" err="1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altLang="zh-CN" sz="15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}                 (ordered by finish time)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sz="1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b="1" dirty="0">
                <a:latin typeface="Comic Sans MS"/>
                <a:ea typeface="Comic Sans MS"/>
                <a:cs typeface="Comic Sans MS"/>
                <a:sym typeface="Comic Sans MS"/>
              </a:rPr>
              <a:t>Find a measure f():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f(S): the last finish time of jobs in a set S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b="1" dirty="0">
                <a:latin typeface="Comic Sans MS"/>
                <a:ea typeface="Comic Sans MS"/>
                <a:cs typeface="Comic Sans MS"/>
                <a:sym typeface="Comic Sans MS"/>
              </a:rPr>
              <a:t>Prove greedy stays ahead: 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(base case)   f(i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 &lt;=  f(j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(by induction)  f(i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,…,i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 &lt;= f(j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,…,</a:t>
            </a:r>
            <a:r>
              <a:rPr lang="en-US" altLang="zh-CN" sz="1500" dirty="0" err="1"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altLang="zh-CN" sz="1500" baseline="-25000" dirty="0" err="1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 for any t&lt;=k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sz="1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b="1" dirty="0">
                <a:latin typeface="Comic Sans MS"/>
                <a:ea typeface="Comic Sans MS"/>
                <a:cs typeface="Comic Sans MS"/>
                <a:sym typeface="Comic Sans MS"/>
              </a:rPr>
              <a:t>Prove optimality: 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If A is not optimal, then must be the case m&gt;k,  so there exists j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k+1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 in O but not in A</a:t>
            </a:r>
          </a:p>
          <a:p>
            <a:pPr marL="285750" lvl="1" indent="-28575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But j</a:t>
            </a:r>
            <a:r>
              <a:rPr lang="en-US" altLang="zh-CN" sz="1500" baseline="-25000" dirty="0">
                <a:latin typeface="Comic Sans MS"/>
                <a:ea typeface="Comic Sans MS"/>
                <a:cs typeface="Comic Sans MS"/>
                <a:sym typeface="Comic Sans MS"/>
              </a:rPr>
              <a:t>k+1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But would have be compatible with all the jobs in A,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     and so our greedy algorithm would have added it into A.  Contradiction. </a:t>
            </a: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1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(written details can be founded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here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500287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1: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Huffman</a:t>
            </a:r>
            <a:r>
              <a:rPr lang="zh-CN" altLang="en-US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Coding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8FBAA-0B7C-A040-8E22-4B2EE969769F}"/>
              </a:ext>
            </a:extLst>
          </p:cNvPr>
          <p:cNvSpPr/>
          <p:nvPr/>
        </p:nvSpPr>
        <p:spPr>
          <a:xfrm>
            <a:off x="744071" y="1863102"/>
            <a:ext cx="79427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Given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symbols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frequencies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endParaRPr kumimoji="1" lang="en-US" altLang="zh-CN" sz="2500" dirty="0">
              <a:latin typeface="Comic Sans MS" panose="030F0902030302020204" pitchFamily="66" charset="0"/>
            </a:endParaRP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=0.1,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b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=0.1,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c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 0.1,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d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 0.2,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 err="1">
                <a:latin typeface="Comic Sans MS" panose="030F0902030302020204" pitchFamily="66" charset="0"/>
              </a:rPr>
              <a:t>e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 0.2,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f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f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= 0.3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What’s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optimal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prefix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code?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endParaRPr kumimoji="1" lang="en-US" altLang="zh-CN" sz="2500" dirty="0">
              <a:latin typeface="Comic Sans MS" panose="030F0902030302020204" pitchFamily="66" charset="0"/>
            </a:endParaRP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corresponding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minimal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average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length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encoding?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Optimal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prefix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code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over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{0,1,2}?</a:t>
            </a:r>
          </a:p>
          <a:p>
            <a:r>
              <a:rPr kumimoji="1" lang="en-US" altLang="zh-CN" sz="2500">
                <a:latin typeface="Comic Sans MS" panose="030F0902030302020204" pitchFamily="66" charset="0"/>
              </a:rPr>
              <a:t>(see ternary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Huffman code)</a:t>
            </a:r>
          </a:p>
        </p:txBody>
      </p:sp>
    </p:spTree>
    <p:extLst>
      <p:ext uri="{BB962C8B-B14F-4D97-AF65-F5344CB8AC3E}">
        <p14:creationId xmlns:p14="http://schemas.microsoft.com/office/powerpoint/2010/main" val="472324469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A50D39-E50B-1E4F-A3A1-30C056ECB6E5}"/>
              </a:ext>
            </a:extLst>
          </p:cNvPr>
          <p:cNvSpPr/>
          <p:nvPr/>
        </p:nvSpPr>
        <p:spPr>
          <a:xfrm>
            <a:off x="372035" y="1920895"/>
            <a:ext cx="839992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Sorting</a:t>
            </a:r>
          </a:p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(algorithms, heap)</a:t>
            </a: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902030302020204" pitchFamily="66" charset="0"/>
              </a:rPr>
              <a:t>Greedy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Algorithms</a:t>
            </a:r>
          </a:p>
          <a:p>
            <a:pPr algn="ctr"/>
            <a:r>
              <a:rPr kumimoji="1" lang="en-US" altLang="zh-CN" sz="2000" dirty="0">
                <a:latin typeface="Comic Sans MS" panose="030F0902030302020204" pitchFamily="66" charset="0"/>
              </a:rPr>
              <a:t>(exchange argument, staying ahead, Huffman coding)</a:t>
            </a:r>
          </a:p>
          <a:p>
            <a:pPr algn="ctr"/>
            <a:endParaRPr kumimoji="1" lang="en-US" altLang="zh-CN" sz="3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6206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More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Details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in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Reference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902030302020204" pitchFamily="66" charset="0"/>
                <a:ea typeface="Comic Sans MS"/>
                <a:cs typeface="Comic Sans MS"/>
                <a:sym typeface="Comic Sans MS"/>
              </a:rPr>
              <a:t>Book</a:t>
            </a:r>
            <a:endParaRPr lang="en-US" sz="30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24D1F115-5848-2146-9984-74B498ED8DC7}"/>
              </a:ext>
            </a:extLst>
          </p:cNvPr>
          <p:cNvSpPr/>
          <p:nvPr/>
        </p:nvSpPr>
        <p:spPr>
          <a:xfrm>
            <a:off x="457200" y="1616720"/>
            <a:ext cx="7945676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5FE714-FE6F-2149-91D5-BCBF5DA3E19D}"/>
              </a:ext>
            </a:extLst>
          </p:cNvPr>
          <p:cNvSpPr/>
          <p:nvPr/>
        </p:nvSpPr>
        <p:spPr>
          <a:xfrm>
            <a:off x="837132" y="2326590"/>
            <a:ext cx="74697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Sorting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[CLRS] Chapter 6-8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AF813-3A5E-1941-9ABD-64DDC70025B8}"/>
              </a:ext>
            </a:extLst>
          </p:cNvPr>
          <p:cNvSpPr/>
          <p:nvPr/>
        </p:nvSpPr>
        <p:spPr>
          <a:xfrm>
            <a:off x="158113" y="4007118"/>
            <a:ext cx="6993793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endParaRPr lang="en-US" altLang="zh-CN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16448-4646-2747-B1D6-E6E477EFF370}"/>
              </a:ext>
            </a:extLst>
          </p:cNvPr>
          <p:cNvSpPr/>
          <p:nvPr/>
        </p:nvSpPr>
        <p:spPr>
          <a:xfrm>
            <a:off x="837132" y="3530064"/>
            <a:ext cx="74697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Greedy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[KT] Chapter 4</a:t>
            </a:r>
          </a:p>
        </p:txBody>
      </p:sp>
    </p:spTree>
    <p:extLst>
      <p:ext uri="{BB962C8B-B14F-4D97-AF65-F5344CB8AC3E}">
        <p14:creationId xmlns:p14="http://schemas.microsoft.com/office/powerpoint/2010/main" val="1069905229"/>
      </p:ext>
    </p:extLst>
  </p:cSld>
  <p:clrMapOvr>
    <a:masterClrMapping/>
  </p:clrMapOvr>
  <p:transition spd="slow" advClick="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1: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Closest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Pair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1777088"/>
                <a:ext cx="7942729" cy="287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points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(x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,y</a:t>
                </a:r>
                <a:r>
                  <a:rPr kumimoji="1" lang="en-US" altLang="zh-CN" sz="30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)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…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(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x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,y</a:t>
                </a:r>
                <a:r>
                  <a:rPr kumimoji="1" lang="en-US" altLang="zh-CN" sz="30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)</a:t>
                </a:r>
                <a:endParaRPr kumimoji="1" lang="en-US" altLang="zh-CN" sz="30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30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30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3000" dirty="0" err="1">
                    <a:latin typeface="Comic Sans MS" panose="030F0902030302020204" pitchFamily="66" charset="0"/>
                  </a:rPr>
                  <a:t>i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j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that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3000" dirty="0">
                    <a:latin typeface="Comic Sans MS" panose="030F0902030302020204" pitchFamily="66" charset="0"/>
                  </a:rPr>
                  <a:t>minimizes</a:t>
                </a:r>
                <a:r>
                  <a:rPr kumimoji="1" lang="zh-CN" altLang="en-US" sz="30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3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zh-CN" altLang="en-US" sz="3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xi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xj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3000" baseline="30000" dirty="0">
                              <a:latin typeface="Comic Sans MS" panose="030F0902030302020204" pitchFamily="66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zh-CN" altLang="en-US" sz="3000" dirty="0">
                              <a:latin typeface="Comic Sans MS" panose="030F0902030302020204" pitchFamily="6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kumimoji="1" lang="zh-CN" altLang="en-US" sz="3000" dirty="0">
                              <a:latin typeface="Comic Sans MS" panose="030F0902030302020204" pitchFamily="66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yi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yj</m:t>
                          </m:r>
                          <m:r>
                            <m:rPr>
                              <m:nor/>
                            </m:rPr>
                            <a:rPr kumimoji="1" lang="en-US" altLang="zh-CN" sz="3000" dirty="0">
                              <a:latin typeface="Comic Sans MS" panose="030F0902030302020204" pitchFamily="66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sz="3000" baseline="30000" dirty="0">
                              <a:latin typeface="Comic Sans MS" panose="030F0902030302020204" pitchFamily="66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zh-CN" altLang="en-US" sz="3000" baseline="30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A50D39-E50B-1E4F-A3A1-30C056EC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1777088"/>
                <a:ext cx="7942729" cy="2878480"/>
              </a:xfrm>
              <a:prstGeom prst="rect">
                <a:avLst/>
              </a:prstGeom>
              <a:blipFill>
                <a:blip r:embed="rId3"/>
                <a:stretch>
                  <a:fillRect l="-1757"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98FD273-21B1-684F-A76B-8B8A3872AC16}"/>
              </a:ext>
            </a:extLst>
          </p:cNvPr>
          <p:cNvSpPr/>
          <p:nvPr/>
        </p:nvSpPr>
        <p:spPr>
          <a:xfrm>
            <a:off x="744071" y="5263374"/>
            <a:ext cx="4995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0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Naïve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Solution:</a:t>
            </a:r>
            <a:r>
              <a:rPr kumimoji="1" lang="zh-CN" altLang="en-US" sz="30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O(n</a:t>
            </a:r>
            <a:r>
              <a:rPr kumimoji="1" lang="en-US" altLang="zh-CN" sz="3000" baseline="30000" dirty="0">
                <a:latin typeface="Comic Sans MS" panose="030F0902030302020204" pitchFamily="66" charset="0"/>
              </a:rPr>
              <a:t>2</a:t>
            </a:r>
            <a:r>
              <a:rPr kumimoji="1" lang="en-US" altLang="zh-CN" sz="3000" dirty="0"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123576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1A1113-1784-234A-98A9-109876607EC5}"/>
              </a:ext>
            </a:extLst>
          </p:cNvPr>
          <p:cNvSpPr/>
          <p:nvPr/>
        </p:nvSpPr>
        <p:spPr>
          <a:xfrm>
            <a:off x="2950235" y="233772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57E4C4-807A-5546-A381-48B271314B85}"/>
              </a:ext>
            </a:extLst>
          </p:cNvPr>
          <p:cNvSpPr/>
          <p:nvPr/>
        </p:nvSpPr>
        <p:spPr>
          <a:xfrm>
            <a:off x="3753998" y="254064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C2B5B8-AC9C-0046-A513-E2E4C02278DA}"/>
              </a:ext>
            </a:extLst>
          </p:cNvPr>
          <p:cNvSpPr/>
          <p:nvPr/>
        </p:nvSpPr>
        <p:spPr>
          <a:xfrm>
            <a:off x="3518138" y="298467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36F2BF-CE4D-A042-8B0E-BEB6EBCF404D}"/>
              </a:ext>
            </a:extLst>
          </p:cNvPr>
          <p:cNvSpPr/>
          <p:nvPr/>
        </p:nvSpPr>
        <p:spPr>
          <a:xfrm>
            <a:off x="2950235" y="4293049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1560520-1DB7-E841-9EA4-646D3A45C3A6}"/>
              </a:ext>
            </a:extLst>
          </p:cNvPr>
          <p:cNvSpPr/>
          <p:nvPr/>
        </p:nvSpPr>
        <p:spPr>
          <a:xfrm>
            <a:off x="5034951" y="3906267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E636DF-F661-534A-BE9B-324FF1E1066A}"/>
              </a:ext>
            </a:extLst>
          </p:cNvPr>
          <p:cNvSpPr/>
          <p:nvPr/>
        </p:nvSpPr>
        <p:spPr>
          <a:xfrm>
            <a:off x="4528869" y="3088226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59CA51-FD5D-AD45-8A40-85B65256A7FD}"/>
              </a:ext>
            </a:extLst>
          </p:cNvPr>
          <p:cNvSpPr/>
          <p:nvPr/>
        </p:nvSpPr>
        <p:spPr>
          <a:xfrm>
            <a:off x="6032742" y="2441245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253358-705E-3B42-8D34-293A804740C2}"/>
              </a:ext>
            </a:extLst>
          </p:cNvPr>
          <p:cNvSpPr/>
          <p:nvPr/>
        </p:nvSpPr>
        <p:spPr>
          <a:xfrm>
            <a:off x="6534511" y="3274614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42DED5-D7BF-AE4C-8DB6-A7604FABC1D2}"/>
              </a:ext>
            </a:extLst>
          </p:cNvPr>
          <p:cNvSpPr/>
          <p:nvPr/>
        </p:nvSpPr>
        <p:spPr>
          <a:xfrm>
            <a:off x="5535547" y="3700273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70A751-817D-3F4E-A668-9EB80F8DDCE0}"/>
              </a:ext>
            </a:extLst>
          </p:cNvPr>
          <p:cNvSpPr/>
          <p:nvPr/>
        </p:nvSpPr>
        <p:spPr>
          <a:xfrm>
            <a:off x="6571893" y="445237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B26993-D156-A643-9CE5-74A557098AAC}"/>
              </a:ext>
            </a:extLst>
          </p:cNvPr>
          <p:cNvSpPr/>
          <p:nvPr/>
        </p:nvSpPr>
        <p:spPr>
          <a:xfrm>
            <a:off x="7582621" y="351235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C32EF9-7DB5-7147-8FF2-F37A8E8DE00E}"/>
              </a:ext>
            </a:extLst>
          </p:cNvPr>
          <p:cNvSpPr/>
          <p:nvPr/>
        </p:nvSpPr>
        <p:spPr>
          <a:xfrm>
            <a:off x="6788680" y="2744049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6A097EF6-064E-E445-90C1-08E4E8D3C3BE}"/>
              </a:ext>
            </a:extLst>
          </p:cNvPr>
          <p:cNvCxnSpPr>
            <a:cxnSpLocks/>
          </p:cNvCxnSpPr>
          <p:nvPr/>
        </p:nvCxnSpPr>
        <p:spPr>
          <a:xfrm>
            <a:off x="5348377" y="1644192"/>
            <a:ext cx="0" cy="3761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D10A3144-ACAC-6846-96FC-E6AB8D0578F6}"/>
              </a:ext>
            </a:extLst>
          </p:cNvPr>
          <p:cNvSpPr/>
          <p:nvPr/>
        </p:nvSpPr>
        <p:spPr>
          <a:xfrm>
            <a:off x="554759" y="2144652"/>
            <a:ext cx="159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Divide</a:t>
            </a:r>
            <a:endParaRPr lang="zh-CN" altLang="en-US" sz="2000" b="1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1370A40-21B3-B740-BD2C-CD1DBDDEA44F}"/>
              </a:ext>
            </a:extLst>
          </p:cNvPr>
          <p:cNvSpPr/>
          <p:nvPr/>
        </p:nvSpPr>
        <p:spPr>
          <a:xfrm>
            <a:off x="537715" y="3627528"/>
            <a:ext cx="159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Conquer</a:t>
            </a:r>
            <a:endParaRPr lang="zh-CN" altLang="en-US" sz="2000" b="1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CC04C31-9B69-2D46-9245-923CDA6B8539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 flipH="1">
            <a:off x="3709578" y="2747682"/>
            <a:ext cx="156563" cy="267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71A2191-2AAC-8C4A-8054-B112307F1DFF}"/>
              </a:ext>
            </a:extLst>
          </p:cNvPr>
          <p:cNvCxnSpPr>
            <a:cxnSpLocks/>
            <a:stCxn id="18" idx="4"/>
            <a:endCxn id="14" idx="7"/>
          </p:cNvCxnSpPr>
          <p:nvPr/>
        </p:nvCxnSpPr>
        <p:spPr>
          <a:xfrm flipH="1">
            <a:off x="6725951" y="2951083"/>
            <a:ext cx="174872" cy="353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51D217D-8E85-B94F-B7B5-28588AAF8B30}"/>
                  </a:ext>
                </a:extLst>
              </p:cNvPr>
              <p:cNvSpPr txBox="1"/>
              <p:nvPr/>
            </p:nvSpPr>
            <p:spPr>
              <a:xfrm>
                <a:off x="3934022" y="2879671"/>
                <a:ext cx="24365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51D217D-8E85-B94F-B7B5-28588AAF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22" y="2879671"/>
                <a:ext cx="243656" cy="270652"/>
              </a:xfrm>
              <a:prstGeom prst="rect">
                <a:avLst/>
              </a:prstGeom>
              <a:blipFill>
                <a:blip r:embed="rId3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2EDA33-76CA-9B4D-90A0-71F61E9704B3}"/>
                  </a:ext>
                </a:extLst>
              </p:cNvPr>
              <p:cNvSpPr txBox="1"/>
              <p:nvPr/>
            </p:nvSpPr>
            <p:spPr>
              <a:xfrm>
                <a:off x="6945915" y="3056386"/>
                <a:ext cx="243656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baseline="-25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E2EDA33-76CA-9B4D-90A0-71F61E970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5" y="3056386"/>
                <a:ext cx="243656" cy="270652"/>
              </a:xfrm>
              <a:prstGeom prst="rect">
                <a:avLst/>
              </a:prstGeom>
              <a:blipFill>
                <a:blip r:embed="rId4"/>
                <a:stretch>
                  <a:fillRect l="-25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">
            <a:extLst>
              <a:ext uri="{FF2B5EF4-FFF2-40B4-BE49-F238E27FC236}">
                <a16:creationId xmlns:a16="http://schemas.microsoft.com/office/drawing/2014/main" id="{EE915757-AF6E-514F-9ADE-2F1D257577B6}"/>
              </a:ext>
            </a:extLst>
          </p:cNvPr>
          <p:cNvSpPr/>
          <p:nvPr/>
        </p:nvSpPr>
        <p:spPr>
          <a:xfrm>
            <a:off x="537715" y="5445664"/>
            <a:ext cx="159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Combine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1">
                <a:extLst>
                  <a:ext uri="{FF2B5EF4-FFF2-40B4-BE49-F238E27FC236}">
                    <a16:creationId xmlns:a16="http://schemas.microsoft.com/office/drawing/2014/main" id="{6E005823-F345-D144-91A3-052AF5293276}"/>
                  </a:ext>
                </a:extLst>
              </p:cNvPr>
              <p:cNvSpPr/>
              <p:nvPr/>
            </p:nvSpPr>
            <p:spPr>
              <a:xfrm>
                <a:off x="2578922" y="5472162"/>
                <a:ext cx="5680657" cy="122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0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000" b="1" i="0" baseline="-2500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0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/>
                  <a:t>}</a:t>
                </a:r>
              </a:p>
              <a:p>
                <a:r>
                  <a:rPr lang="en-US" altLang="zh-CN" sz="2000" dirty="0"/>
                  <a:t>Crossing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pairs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000" dirty="0"/>
                  <a:t>?</a:t>
                </a:r>
                <a:endParaRPr lang="zh-CN" altLang="en-US" sz="2000" dirty="0"/>
              </a:p>
              <a:p>
                <a:endParaRPr kumimoji="1" lang="zh-CN" altLang="en-US" sz="2000" baseline="-25000" dirty="0"/>
              </a:p>
              <a:p>
                <a:endParaRPr lang="zh-CN" altLang="en-US" sz="2000" b="1" dirty="0"/>
              </a:p>
            </p:txBody>
          </p:sp>
        </mc:Choice>
        <mc:Fallback xmlns="">
          <p:sp>
            <p:nvSpPr>
              <p:cNvPr id="34" name="Rectangle 1">
                <a:extLst>
                  <a:ext uri="{FF2B5EF4-FFF2-40B4-BE49-F238E27FC236}">
                    <a16:creationId xmlns:a16="http://schemas.microsoft.com/office/drawing/2014/main" id="{6E005823-F345-D144-91A3-052AF5293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22" y="5472162"/>
                <a:ext cx="5680657" cy="1220847"/>
              </a:xfrm>
              <a:prstGeom prst="rect">
                <a:avLst/>
              </a:prstGeom>
              <a:blipFill>
                <a:blip r:embed="rId5"/>
                <a:stretch>
                  <a:fillRect l="-1116" t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4874784-CF09-D041-9DC0-29754B6C3AB1}"/>
              </a:ext>
            </a:extLst>
          </p:cNvPr>
          <p:cNvCxnSpPr>
            <a:cxnSpLocks/>
          </p:cNvCxnSpPr>
          <p:nvPr/>
        </p:nvCxnSpPr>
        <p:spPr>
          <a:xfrm>
            <a:off x="5878435" y="1646789"/>
            <a:ext cx="0" cy="3761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CCEAD7C-6EC6-1646-9276-40892CA47731}"/>
              </a:ext>
            </a:extLst>
          </p:cNvPr>
          <p:cNvSpPr/>
          <p:nvPr/>
        </p:nvSpPr>
        <p:spPr>
          <a:xfrm>
            <a:off x="4865299" y="2420614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0709423-F119-4B46-94C5-D086AFF7B27E}"/>
              </a:ext>
            </a:extLst>
          </p:cNvPr>
          <p:cNvSpPr/>
          <p:nvPr/>
        </p:nvSpPr>
        <p:spPr>
          <a:xfrm>
            <a:off x="4867142" y="4521550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7245D4C-DACD-0B41-AF2D-B83C5841FD07}"/>
              </a:ext>
            </a:extLst>
          </p:cNvPr>
          <p:cNvSpPr/>
          <p:nvPr/>
        </p:nvSpPr>
        <p:spPr>
          <a:xfrm>
            <a:off x="5136628" y="3143629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99092A7-4570-1149-BE65-820CE390B2CD}"/>
              </a:ext>
            </a:extLst>
          </p:cNvPr>
          <p:cNvSpPr/>
          <p:nvPr/>
        </p:nvSpPr>
        <p:spPr>
          <a:xfrm>
            <a:off x="5505825" y="208025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DC159F5-CBBF-784E-BCDC-71694194A173}"/>
              </a:ext>
            </a:extLst>
          </p:cNvPr>
          <p:cNvSpPr/>
          <p:nvPr/>
        </p:nvSpPr>
        <p:spPr>
          <a:xfrm>
            <a:off x="4946755" y="1437970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6E9EFFA-AEE1-1C4D-9997-1015299ACD40}"/>
              </a:ext>
            </a:extLst>
          </p:cNvPr>
          <p:cNvSpPr/>
          <p:nvPr/>
        </p:nvSpPr>
        <p:spPr>
          <a:xfrm>
            <a:off x="5617968" y="1348583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B1B7C49-0676-E546-8ABD-88EA465A7D2B}"/>
              </a:ext>
            </a:extLst>
          </p:cNvPr>
          <p:cNvSpPr/>
          <p:nvPr/>
        </p:nvSpPr>
        <p:spPr>
          <a:xfrm>
            <a:off x="5652137" y="2982307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9A1680C-DFCC-C54D-A8D3-3062C5CC9F1B}"/>
              </a:ext>
            </a:extLst>
          </p:cNvPr>
          <p:cNvSpPr/>
          <p:nvPr/>
        </p:nvSpPr>
        <p:spPr>
          <a:xfrm>
            <a:off x="5654903" y="437338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B0D11AD-7431-AB42-A410-A2BACF0F5077}"/>
              </a:ext>
            </a:extLst>
          </p:cNvPr>
          <p:cNvSpPr/>
          <p:nvPr/>
        </p:nvSpPr>
        <p:spPr>
          <a:xfrm>
            <a:off x="3536353" y="3810236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9F59CA2-0E1B-5B4B-985D-8FFC6977D466}"/>
              </a:ext>
            </a:extLst>
          </p:cNvPr>
          <p:cNvSpPr/>
          <p:nvPr/>
        </p:nvSpPr>
        <p:spPr>
          <a:xfrm>
            <a:off x="4979656" y="5235148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9E7FEB3-5614-0F44-A7F3-824F1DA1E28E}"/>
              </a:ext>
            </a:extLst>
          </p:cNvPr>
          <p:cNvSpPr/>
          <p:nvPr/>
        </p:nvSpPr>
        <p:spPr>
          <a:xfrm>
            <a:off x="5659284" y="5002366"/>
            <a:ext cx="224286" cy="2070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4C8FB90-6B2E-ED43-8F7D-95A0F5621739}"/>
              </a:ext>
            </a:extLst>
          </p:cNvPr>
          <p:cNvSpPr txBox="1"/>
          <p:nvPr/>
        </p:nvSpPr>
        <p:spPr>
          <a:xfrm>
            <a:off x="2266528" y="1666187"/>
            <a:ext cx="2586235" cy="3731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F4D07F6-BC36-F04E-B22F-2638136150E5}"/>
              </a:ext>
            </a:extLst>
          </p:cNvPr>
          <p:cNvSpPr txBox="1"/>
          <p:nvPr/>
        </p:nvSpPr>
        <p:spPr>
          <a:xfrm>
            <a:off x="5915562" y="1689162"/>
            <a:ext cx="2586235" cy="3731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0234EAE-585B-A847-821A-272F4DFB48C1}"/>
              </a:ext>
            </a:extLst>
          </p:cNvPr>
          <p:cNvCxnSpPr>
            <a:cxnSpLocks/>
          </p:cNvCxnSpPr>
          <p:nvPr/>
        </p:nvCxnSpPr>
        <p:spPr>
          <a:xfrm>
            <a:off x="4847813" y="1681237"/>
            <a:ext cx="0" cy="3761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D91E106-7BE0-A042-AE51-71E14C3D23DA}"/>
              </a:ext>
            </a:extLst>
          </p:cNvPr>
          <p:cNvCxnSpPr>
            <a:cxnSpLocks/>
          </p:cNvCxnSpPr>
          <p:nvPr/>
        </p:nvCxnSpPr>
        <p:spPr>
          <a:xfrm flipH="1">
            <a:off x="4886954" y="1949318"/>
            <a:ext cx="43524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791C7A76-56AC-C846-B2FD-EF543F576368}"/>
              </a:ext>
            </a:extLst>
          </p:cNvPr>
          <p:cNvCxnSpPr>
            <a:cxnSpLocks/>
          </p:cNvCxnSpPr>
          <p:nvPr/>
        </p:nvCxnSpPr>
        <p:spPr>
          <a:xfrm flipH="1">
            <a:off x="5392023" y="1934789"/>
            <a:ext cx="435241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FEAC811-34C3-BF40-A682-92C39901221D}"/>
                  </a:ext>
                </a:extLst>
              </p:cNvPr>
              <p:cNvSpPr/>
              <p:nvPr/>
            </p:nvSpPr>
            <p:spPr>
              <a:xfrm>
                <a:off x="4477776" y="1746901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FEAC811-34C3-BF40-A682-92C399012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76" y="1746901"/>
                <a:ext cx="3700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D65E062-E198-8D44-867B-5DA31E75220B}"/>
                  </a:ext>
                </a:extLst>
              </p:cNvPr>
              <p:cNvSpPr/>
              <p:nvPr/>
            </p:nvSpPr>
            <p:spPr>
              <a:xfrm>
                <a:off x="5965990" y="1778584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D65E062-E198-8D44-867B-5DA31E752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990" y="1778584"/>
                <a:ext cx="3700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1">
            <a:extLst>
              <a:ext uri="{FF2B5EF4-FFF2-40B4-BE49-F238E27FC236}">
                <a16:creationId xmlns:a16="http://schemas.microsoft.com/office/drawing/2014/main" id="{D5F5B033-7EEC-2F4A-B2A8-AE2DC98A5B15}"/>
              </a:ext>
            </a:extLst>
          </p:cNvPr>
          <p:cNvSpPr/>
          <p:nvPr/>
        </p:nvSpPr>
        <p:spPr>
          <a:xfrm>
            <a:off x="2043017" y="4365989"/>
            <a:ext cx="212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For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each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point</a:t>
            </a:r>
            <a:endParaRPr lang="zh-CN" altLang="en-US" sz="2000" b="1" dirty="0"/>
          </a:p>
        </p:txBody>
      </p: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44C5160A-9CB8-BA46-843B-28521E2B188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642759" y="4633304"/>
            <a:ext cx="1336897" cy="705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1">
            <a:extLst>
              <a:ext uri="{FF2B5EF4-FFF2-40B4-BE49-F238E27FC236}">
                <a16:creationId xmlns:a16="http://schemas.microsoft.com/office/drawing/2014/main" id="{6EC582C7-75BC-E64E-B14E-4345EBFFE240}"/>
              </a:ext>
            </a:extLst>
          </p:cNvPr>
          <p:cNvSpPr/>
          <p:nvPr/>
        </p:nvSpPr>
        <p:spPr>
          <a:xfrm>
            <a:off x="6513515" y="4396566"/>
            <a:ext cx="2419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Check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11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points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above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(with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larger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value)</a:t>
            </a:r>
            <a:r>
              <a:rPr lang="zh-CN" altLang="en-US" sz="2000" b="1" dirty="0"/>
              <a:t> </a:t>
            </a: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0D4108A9-1FE5-D943-9143-F76E47BEE25A}"/>
              </a:ext>
            </a:extLst>
          </p:cNvPr>
          <p:cNvSpPr/>
          <p:nvPr/>
        </p:nvSpPr>
        <p:spPr>
          <a:xfrm>
            <a:off x="5596975" y="4253724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79E5A46A-313B-6F47-991A-F7A193711B5D}"/>
              </a:ext>
            </a:extLst>
          </p:cNvPr>
          <p:cNvSpPr/>
          <p:nvPr/>
        </p:nvSpPr>
        <p:spPr>
          <a:xfrm>
            <a:off x="4805835" y="4358544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4" name="Rectangle 16">
            <a:extLst>
              <a:ext uri="{FF2B5EF4-FFF2-40B4-BE49-F238E27FC236}">
                <a16:creationId xmlns:a16="http://schemas.microsoft.com/office/drawing/2014/main" id="{088EA89C-79FD-3849-B667-915CF2C0AA64}"/>
              </a:ext>
            </a:extLst>
          </p:cNvPr>
          <p:cNvSpPr/>
          <p:nvPr/>
        </p:nvSpPr>
        <p:spPr>
          <a:xfrm>
            <a:off x="5605327" y="4854462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112F550C-1AC0-7842-8714-D6481F39D393}"/>
              </a:ext>
            </a:extLst>
          </p:cNvPr>
          <p:cNvSpPr/>
          <p:nvPr/>
        </p:nvSpPr>
        <p:spPr>
          <a:xfrm>
            <a:off x="4973551" y="3790979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8743AE33-5DE4-E643-A845-E1890EB74B2F}"/>
              </a:ext>
            </a:extLst>
          </p:cNvPr>
          <p:cNvSpPr/>
          <p:nvPr/>
        </p:nvSpPr>
        <p:spPr>
          <a:xfrm>
            <a:off x="5486052" y="3582330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981A5222-C3E6-A64A-BBED-0AA25839EDAA}"/>
              </a:ext>
            </a:extLst>
          </p:cNvPr>
          <p:cNvSpPr/>
          <p:nvPr/>
        </p:nvSpPr>
        <p:spPr>
          <a:xfrm>
            <a:off x="5061861" y="3010942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255F178D-82AE-EB4B-8D7E-C315A7E10DC7}"/>
              </a:ext>
            </a:extLst>
          </p:cNvPr>
          <p:cNvSpPr/>
          <p:nvPr/>
        </p:nvSpPr>
        <p:spPr>
          <a:xfrm>
            <a:off x="5604403" y="2846887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981B1225-CFF9-C741-B32B-12D8D9BDC7D7}"/>
              </a:ext>
            </a:extLst>
          </p:cNvPr>
          <p:cNvSpPr/>
          <p:nvPr/>
        </p:nvSpPr>
        <p:spPr>
          <a:xfrm>
            <a:off x="4793916" y="2261935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81" name="Rectangle 16">
            <a:extLst>
              <a:ext uri="{FF2B5EF4-FFF2-40B4-BE49-F238E27FC236}">
                <a16:creationId xmlns:a16="http://schemas.microsoft.com/office/drawing/2014/main" id="{DB840242-57B9-BA46-A7ED-F2C82760C7E0}"/>
              </a:ext>
            </a:extLst>
          </p:cNvPr>
          <p:cNvSpPr/>
          <p:nvPr/>
        </p:nvSpPr>
        <p:spPr>
          <a:xfrm>
            <a:off x="5435681" y="1948645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EFAB0304-8DB7-0343-B55B-2E9A6E93378A}"/>
              </a:ext>
            </a:extLst>
          </p:cNvPr>
          <p:cNvSpPr/>
          <p:nvPr/>
        </p:nvSpPr>
        <p:spPr>
          <a:xfrm>
            <a:off x="4883254" y="1287349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F87F40A1-D377-A940-B547-1FDE66B358DC}"/>
              </a:ext>
            </a:extLst>
          </p:cNvPr>
          <p:cNvSpPr/>
          <p:nvPr/>
        </p:nvSpPr>
        <p:spPr>
          <a:xfrm>
            <a:off x="5572923" y="1212746"/>
            <a:ext cx="3738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0355640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  <p:bldP spid="30" grpId="0"/>
      <p:bldP spid="31" grpId="0"/>
      <p:bldP spid="43" grpId="0" animBg="1"/>
      <p:bldP spid="53" grpId="0" animBg="1"/>
      <p:bldP spid="59" grpId="0"/>
      <p:bldP spid="62" grpId="0"/>
      <p:bldP spid="63" grpId="0"/>
      <p:bldP spid="68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图片 8">
            <a:extLst>
              <a:ext uri="{FF2B5EF4-FFF2-40B4-BE49-F238E27FC236}">
                <a16:creationId xmlns:a16="http://schemas.microsoft.com/office/drawing/2014/main" id="{63110AAE-772B-6E4C-B968-2845836A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0" y="1862134"/>
            <a:ext cx="8755000" cy="3542073"/>
          </a:xfrm>
          <a:prstGeom prst="rect">
            <a:avLst/>
          </a:prstGeom>
        </p:spPr>
      </p:pic>
      <p:sp>
        <p:nvSpPr>
          <p:cNvPr id="8" name="矩形 16">
            <a:extLst>
              <a:ext uri="{FF2B5EF4-FFF2-40B4-BE49-F238E27FC236}">
                <a16:creationId xmlns:a16="http://schemas.microsoft.com/office/drawing/2014/main" id="{D460261E-45C7-7C48-919E-647B806E9869}"/>
              </a:ext>
            </a:extLst>
          </p:cNvPr>
          <p:cNvSpPr/>
          <p:nvPr/>
        </p:nvSpPr>
        <p:spPr>
          <a:xfrm>
            <a:off x="4736892" y="3957403"/>
            <a:ext cx="1888760" cy="4047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F932F-4A69-DA40-8D58-6FB5DCE7EDBC}"/>
              </a:ext>
            </a:extLst>
          </p:cNvPr>
          <p:cNvSpPr/>
          <p:nvPr/>
        </p:nvSpPr>
        <p:spPr>
          <a:xfrm>
            <a:off x="592110" y="5581556"/>
            <a:ext cx="732416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aseline="-25000" dirty="0">
                <a:latin typeface="Comic Sans MS" panose="030F0902030302020204" pitchFamily="66" charset="0"/>
              </a:rPr>
              <a:t>*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sorting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(4-th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step)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can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be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done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just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once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(outside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of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recursion)</a:t>
            </a:r>
            <a:endParaRPr kumimoji="1" lang="zh-CN" altLang="en-US" sz="2000" baseline="-25000" dirty="0">
              <a:latin typeface="Comic Sans MS" panose="030F09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45BEF8-E532-1741-939F-FF3D5047639A}"/>
              </a:ext>
            </a:extLst>
          </p:cNvPr>
          <p:cNvSpPr/>
          <p:nvPr/>
        </p:nvSpPr>
        <p:spPr>
          <a:xfrm>
            <a:off x="592110" y="5907663"/>
            <a:ext cx="732416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aseline="-25000" dirty="0">
                <a:latin typeface="Comic Sans MS" panose="030F0902030302020204" pitchFamily="66" charset="0"/>
              </a:rPr>
              <a:t>**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algorithm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implicitly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assumes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that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x-values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are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distinct.</a:t>
            </a:r>
            <a:r>
              <a:rPr kumimoji="1" lang="zh-CN" altLang="en-US" sz="2000" baseline="-25000" dirty="0">
                <a:latin typeface="Comic Sans MS" panose="030F0902030302020204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4711841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53770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</a:t>
            </a:r>
            <a:r>
              <a:rPr lang="zh-CN" altLang="en-US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</a:t>
            </a:r>
            <a:r>
              <a:rPr lang="zh-CN" altLang="en-US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</a:t>
            </a:r>
            <a:r>
              <a:rPr lang="zh-CN" altLang="en-US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lang="zh-CN" altLang="en-US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2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Points?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04E26-2982-A048-97FD-D19AB2B97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27621"/>
            <a:ext cx="3178676" cy="3876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1">
                <a:extLst>
                  <a:ext uri="{FF2B5EF4-FFF2-40B4-BE49-F238E27FC236}">
                    <a16:creationId xmlns:a16="http://schemas.microsoft.com/office/drawing/2014/main" id="{DCB12044-0C16-2A49-8668-B5211480E8EE}"/>
                  </a:ext>
                </a:extLst>
              </p:cNvPr>
              <p:cNvSpPr/>
              <p:nvPr/>
            </p:nvSpPr>
            <p:spPr>
              <a:xfrm>
                <a:off x="3575047" y="2739197"/>
                <a:ext cx="842682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Observations: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Each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box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contains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at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most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Points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outside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two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horizontal</a:t>
                </a:r>
                <a:r>
                  <a:rPr lang="zh-CN" altLang="en-US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15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layers</a:t>
                </a:r>
                <a:r>
                  <a:rPr lang="zh-CN" altLang="en-US" sz="1500" dirty="0"/>
                  <a:t>  </a:t>
                </a:r>
                <a:r>
                  <a:rPr lang="en-US" altLang="zh-CN" sz="1500" dirty="0"/>
                  <a:t>are</a:t>
                </a:r>
                <a:r>
                  <a:rPr lang="zh-CN" altLang="en-US" sz="15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5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5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1500" dirty="0">
                    <a:latin typeface="Comic Sans MS" panose="030F0902030302020204" pitchFamily="66" charset="0"/>
                  </a:rPr>
                  <a:t>far</a:t>
                </a:r>
                <a:r>
                  <a:rPr lang="zh-CN" altLang="en-US" sz="1500" dirty="0"/>
                  <a:t>  </a:t>
                </a:r>
              </a:p>
            </p:txBody>
          </p:sp>
        </mc:Choice>
        <mc:Fallback xmlns="">
          <p:sp>
            <p:nvSpPr>
              <p:cNvPr id="6" name="矩形 1">
                <a:extLst>
                  <a:ext uri="{FF2B5EF4-FFF2-40B4-BE49-F238E27FC236}">
                    <a16:creationId xmlns:a16="http://schemas.microsoft.com/office/drawing/2014/main" id="{DCB12044-0C16-2A49-8668-B5211480E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47" y="2739197"/>
                <a:ext cx="8426823" cy="861774"/>
              </a:xfrm>
              <a:prstGeom prst="rect">
                <a:avLst/>
              </a:prstGeom>
              <a:blipFill>
                <a:blip r:embed="rId4"/>
                <a:stretch>
                  <a:fillRect l="-602" t="-441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A40E34-7A2C-7149-8108-CD48B19D0D57}"/>
              </a:ext>
            </a:extLst>
          </p:cNvPr>
          <p:cNvGrpSpPr/>
          <p:nvPr/>
        </p:nvGrpSpPr>
        <p:grpSpPr>
          <a:xfrm>
            <a:off x="1320768" y="3219438"/>
            <a:ext cx="1546259" cy="1146732"/>
            <a:chOff x="1320768" y="3517389"/>
            <a:chExt cx="1546259" cy="11467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DAE4CE-6CE7-4149-930D-E333781C5888}"/>
                </a:ext>
              </a:extLst>
            </p:cNvPr>
            <p:cNvSpPr/>
            <p:nvPr/>
          </p:nvSpPr>
          <p:spPr>
            <a:xfrm>
              <a:off x="1672718" y="4187067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0A812C-3C07-2F43-B6B5-CB3870F62CAB}"/>
                </a:ext>
              </a:extLst>
            </p:cNvPr>
            <p:cNvSpPr/>
            <p:nvPr/>
          </p:nvSpPr>
          <p:spPr>
            <a:xfrm>
              <a:off x="2123069" y="4187067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CA03BF-58B5-F241-82EA-CD42F755179D}"/>
                </a:ext>
              </a:extLst>
            </p:cNvPr>
            <p:cNvSpPr/>
            <p:nvPr/>
          </p:nvSpPr>
          <p:spPr>
            <a:xfrm>
              <a:off x="2493207" y="4187067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F9D11E-34DB-9B4E-ADB6-FD29F3B5C931}"/>
                </a:ext>
              </a:extLst>
            </p:cNvPr>
            <p:cNvSpPr/>
            <p:nvPr/>
          </p:nvSpPr>
          <p:spPr>
            <a:xfrm>
              <a:off x="1320768" y="3863789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394130-5928-BC4A-8CC9-19D80AF36DD2}"/>
                </a:ext>
              </a:extLst>
            </p:cNvPr>
            <p:cNvSpPr/>
            <p:nvPr/>
          </p:nvSpPr>
          <p:spPr>
            <a:xfrm>
              <a:off x="1705192" y="3863789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1A8CEE-3FCF-F341-B935-9B75DC14D0B9}"/>
                </a:ext>
              </a:extLst>
            </p:cNvPr>
            <p:cNvSpPr/>
            <p:nvPr/>
          </p:nvSpPr>
          <p:spPr>
            <a:xfrm>
              <a:off x="2150932" y="3863789"/>
              <a:ext cx="4800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31A61F-9CDE-A74A-BF04-177A7DEB26BA}"/>
                </a:ext>
              </a:extLst>
            </p:cNvPr>
            <p:cNvSpPr/>
            <p:nvPr/>
          </p:nvSpPr>
          <p:spPr>
            <a:xfrm>
              <a:off x="2423661" y="3863789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1300F8-ECB1-5B4F-8E3F-89C4DA484AF5}"/>
                </a:ext>
              </a:extLst>
            </p:cNvPr>
            <p:cNvSpPr/>
            <p:nvPr/>
          </p:nvSpPr>
          <p:spPr>
            <a:xfrm>
              <a:off x="2423661" y="3519890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43B813-6BF5-6047-BCCC-0C58F8B03C41}"/>
                </a:ext>
              </a:extLst>
            </p:cNvPr>
            <p:cNvSpPr/>
            <p:nvPr/>
          </p:nvSpPr>
          <p:spPr>
            <a:xfrm>
              <a:off x="2082150" y="3519890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12EBC1-07A5-B44C-B49E-211A12D1DAC1}"/>
                </a:ext>
              </a:extLst>
            </p:cNvPr>
            <p:cNvSpPr/>
            <p:nvPr/>
          </p:nvSpPr>
          <p:spPr>
            <a:xfrm>
              <a:off x="1689038" y="3517389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40A8E9-D76F-DB4A-B381-A92FC7E29078}"/>
                </a:ext>
              </a:extLst>
            </p:cNvPr>
            <p:cNvSpPr/>
            <p:nvPr/>
          </p:nvSpPr>
          <p:spPr>
            <a:xfrm>
              <a:off x="1355541" y="3517389"/>
              <a:ext cx="37382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2500" dirty="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95EC0D1-B350-EC46-B712-EBE591D00AE4}"/>
                  </a:ext>
                </a:extLst>
              </p:cNvPr>
              <p:cNvSpPr/>
              <p:nvPr/>
            </p:nvSpPr>
            <p:spPr>
              <a:xfrm>
                <a:off x="3575047" y="1839740"/>
                <a:ext cx="54107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The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next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12</a:t>
                </a:r>
                <a:r>
                  <a:rPr lang="en-US" altLang="zh-CN" sz="2000" baseline="30000" dirty="0">
                    <a:latin typeface="Comic Sans MS" panose="030F0902030302020204" pitchFamily="66" charset="0"/>
                  </a:rPr>
                  <a:t>th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point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will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be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at</a:t>
                </a:r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least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902030302020204" pitchFamily="66" charset="0"/>
                  </a:rPr>
                  <a:t>far</a:t>
                </a:r>
                <a:endParaRPr lang="zh-CN" altLang="en-US" sz="2000" dirty="0">
                  <a:latin typeface="Comic Sans MS" panose="030F0902030302020204" pitchFamily="66" charset="0"/>
                </a:endParaRPr>
              </a:p>
              <a:p>
                <a:r>
                  <a:rPr lang="zh-CN" altLang="en-US" sz="2000" dirty="0"/>
                  <a:t>   </a:t>
                </a:r>
              </a:p>
            </p:txBody>
          </p:sp>
        </mc:Choice>
        <mc:Fallback xmlns=""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F95EC0D1-B350-EC46-B712-EBE591D00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47" y="1839740"/>
                <a:ext cx="5410782" cy="707886"/>
              </a:xfrm>
              <a:prstGeom prst="rect">
                <a:avLst/>
              </a:prstGeom>
              <a:blipFill>
                <a:blip r:embed="rId5"/>
                <a:stretch>
                  <a:fillRect l="-1171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1">
                <a:extLst>
                  <a:ext uri="{FF2B5EF4-FFF2-40B4-BE49-F238E27FC236}">
                    <a16:creationId xmlns:a16="http://schemas.microsoft.com/office/drawing/2014/main" id="{1A24C693-CD9C-5E40-A57D-7BCFF679BBFF}"/>
                  </a:ext>
                </a:extLst>
              </p:cNvPr>
              <p:cNvSpPr/>
              <p:nvPr/>
            </p:nvSpPr>
            <p:spPr>
              <a:xfrm>
                <a:off x="3575046" y="5230379"/>
                <a:ext cx="8426823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At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most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next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11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points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within</a:t>
                </a:r>
                <a:r>
                  <a:rPr lang="zh-CN" altLang="en-US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r>
                  <a:rPr lang="en-US" altLang="zh-CN" sz="20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distance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kumimoji="1" lang="en-US" altLang="zh-CN" sz="2000" dirty="0">
                  <a:latin typeface="Comic Sans MS"/>
                </a:endParaRPr>
              </a:p>
              <a:p>
                <a:r>
                  <a:rPr lang="en-US" altLang="zh-CN" sz="1500" dirty="0">
                    <a:latin typeface="Comic Sans MS" panose="030F0902030302020204" pitchFamily="66" charset="0"/>
                  </a:rPr>
                  <a:t>(</a:t>
                </a:r>
                <a:r>
                  <a:rPr lang="en-US" altLang="zh-CN" sz="1500" dirty="0" err="1">
                    <a:latin typeface="Comic Sans MS" panose="030F0902030302020204" pitchFamily="66" charset="0"/>
                  </a:rPr>
                  <a:t>overchecking</a:t>
                </a:r>
                <a:r>
                  <a:rPr lang="zh-CN" altLang="en-US" sz="15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1500" dirty="0">
                    <a:latin typeface="Comic Sans MS" panose="030F0902030302020204" pitchFamily="66" charset="0"/>
                  </a:rPr>
                  <a:t>simplifies</a:t>
                </a:r>
                <a:r>
                  <a:rPr lang="zh-CN" altLang="en-US" sz="15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1500" dirty="0">
                    <a:latin typeface="Comic Sans MS" panose="030F0902030302020204" pitchFamily="66" charset="0"/>
                  </a:rPr>
                  <a:t>the</a:t>
                </a:r>
                <a:r>
                  <a:rPr lang="zh-CN" altLang="en-US" sz="1500" dirty="0">
                    <a:latin typeface="Comic Sans MS" panose="030F0902030302020204" pitchFamily="66" charset="0"/>
                  </a:rPr>
                  <a:t> </a:t>
                </a:r>
                <a:r>
                  <a:rPr lang="en-US" altLang="zh-CN" sz="1500" dirty="0">
                    <a:latin typeface="Comic Sans MS" panose="030F0902030302020204" pitchFamily="66" charset="0"/>
                  </a:rPr>
                  <a:t>algorithm)</a:t>
                </a:r>
                <a:endParaRPr lang="zh-CN" altLang="en-US" sz="15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24" name="矩形 1">
                <a:extLst>
                  <a:ext uri="{FF2B5EF4-FFF2-40B4-BE49-F238E27FC236}">
                    <a16:creationId xmlns:a16="http://schemas.microsoft.com/office/drawing/2014/main" id="{1A24C693-CD9C-5E40-A57D-7BCFF679B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46" y="5230379"/>
                <a:ext cx="8426823" cy="630942"/>
              </a:xfrm>
              <a:prstGeom prst="rect">
                <a:avLst/>
              </a:prstGeom>
              <a:blipFill>
                <a:blip r:embed="rId6"/>
                <a:stretch>
                  <a:fillRect l="-752" t="-3922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20081DCA-1AB0-CB4F-BDA4-CD5D029B6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145" y="3964541"/>
            <a:ext cx="1438671" cy="80325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E88E2FC-E3F4-EB40-988E-50B700CAE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9523" y="3850989"/>
            <a:ext cx="1328778" cy="10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89958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Problem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2: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k-</a:t>
            </a:r>
            <a:r>
              <a:rPr lang="en-US" altLang="zh-CN" sz="3600" dirty="0" err="1">
                <a:solidFill>
                  <a:srgbClr val="558ED5"/>
                </a:solidFill>
                <a:latin typeface="Comic Sans MS" panose="030F0902030302020204" pitchFamily="66" charset="0"/>
              </a:rPr>
              <a:t>th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smallest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902030302020204" pitchFamily="66" charset="0"/>
              </a:rPr>
              <a:t>number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8FD273-21B1-684F-A76B-8B8A3872AC16}"/>
              </a:ext>
            </a:extLst>
          </p:cNvPr>
          <p:cNvSpPr/>
          <p:nvPr/>
        </p:nvSpPr>
        <p:spPr>
          <a:xfrm>
            <a:off x="2416754" y="4649510"/>
            <a:ext cx="4738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special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case: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Finding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median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(k=n/2)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0C2EB2-26B7-7D4A-A1AB-50784607D240}"/>
              </a:ext>
            </a:extLst>
          </p:cNvPr>
          <p:cNvSpPr/>
          <p:nvPr/>
        </p:nvSpPr>
        <p:spPr>
          <a:xfrm>
            <a:off x="1335085" y="2555459"/>
            <a:ext cx="79427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Input: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distinct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numbers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and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k</a:t>
            </a:r>
          </a:p>
          <a:p>
            <a:endParaRPr kumimoji="1" lang="en-US" altLang="zh-CN" sz="2500" dirty="0">
              <a:latin typeface="Comic Sans MS" panose="030F0902030302020204" pitchFamily="66" charset="0"/>
            </a:endParaRPr>
          </a:p>
          <a:p>
            <a:r>
              <a:rPr kumimoji="1" lang="en-US" altLang="zh-CN" sz="2500" dirty="0">
                <a:latin typeface="Comic Sans MS" panose="030F0902030302020204" pitchFamily="66" charset="0"/>
              </a:rPr>
              <a:t>Output: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return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k-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th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smallest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number</a:t>
            </a:r>
            <a:endParaRPr kumimoji="1" lang="zh-CN" altLang="en-US" sz="2500" baseline="-25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66163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rPr>
              <a:t>Conquer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928368-FF03-8A4F-822B-F69A45FFF62C}"/>
              </a:ext>
            </a:extLst>
          </p:cNvPr>
          <p:cNvSpPr/>
          <p:nvPr/>
        </p:nvSpPr>
        <p:spPr>
          <a:xfrm>
            <a:off x="766830" y="1839756"/>
            <a:ext cx="23423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Divide: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Comic Sans MS" panose="030F0902030302020204" pitchFamily="66" charset="0"/>
              </a:rPr>
              <a:t>find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pivot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0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latin typeface="Comic Sans MS" panose="030F09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Comic Sans MS" panose="030F0902030302020204" pitchFamily="66" charset="0"/>
              </a:rPr>
              <a:t>partition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7FD33E-B954-0748-A2B7-7C6898150C72}"/>
              </a:ext>
            </a:extLst>
          </p:cNvPr>
          <p:cNvSpPr/>
          <p:nvPr/>
        </p:nvSpPr>
        <p:spPr>
          <a:xfrm>
            <a:off x="5809836" y="3491524"/>
            <a:ext cx="19037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endParaRPr kumimoji="1" lang="zh-CN" altLang="en-US" sz="2500" baseline="-25000" dirty="0">
              <a:latin typeface="Comic Sans MS" panose="030F09020303020202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E3D076-5F6D-C243-BD6D-595C20B73E3F}"/>
              </a:ext>
            </a:extLst>
          </p:cNvPr>
          <p:cNvSpPr/>
          <p:nvPr/>
        </p:nvSpPr>
        <p:spPr>
          <a:xfrm>
            <a:off x="4207982" y="1345291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k-</a:t>
            </a:r>
            <a:r>
              <a:rPr kumimoji="1" lang="en-US" altLang="zh-CN" dirty="0" err="1">
                <a:solidFill>
                  <a:srgbClr val="FF0000"/>
                </a:solidFill>
                <a:latin typeface="Comic Sans MS" panose="030F0902030302020204" pitchFamily="66" charset="0"/>
              </a:rPr>
              <a:t>th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smallest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number?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438C9D-9092-5B4F-8B5F-AC344FDF0F02}"/>
              </a:ext>
            </a:extLst>
          </p:cNvPr>
          <p:cNvSpPr/>
          <p:nvPr/>
        </p:nvSpPr>
        <p:spPr>
          <a:xfrm>
            <a:off x="3303737" y="3087385"/>
            <a:ext cx="2230089" cy="13417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6B2E11-B2D0-2347-A138-830396630DC0}"/>
              </a:ext>
            </a:extLst>
          </p:cNvPr>
          <p:cNvSpPr/>
          <p:nvPr/>
        </p:nvSpPr>
        <p:spPr>
          <a:xfrm>
            <a:off x="3938249" y="3508285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C50B16-AC15-C349-8567-0218FC167CFB}"/>
              </a:ext>
            </a:extLst>
          </p:cNvPr>
          <p:cNvSpPr/>
          <p:nvPr/>
        </p:nvSpPr>
        <p:spPr>
          <a:xfrm>
            <a:off x="4399530" y="1335498"/>
            <a:ext cx="2117024" cy="134122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153C07-255A-1741-9E38-51E9FC4C5433}"/>
              </a:ext>
            </a:extLst>
          </p:cNvPr>
          <p:cNvSpPr/>
          <p:nvPr/>
        </p:nvSpPr>
        <p:spPr>
          <a:xfrm>
            <a:off x="4869254" y="1761148"/>
            <a:ext cx="26924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1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…,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n</a:t>
            </a:r>
            <a:endParaRPr kumimoji="1" lang="zh-CN" altLang="en-US" sz="2500" baseline="-25000" dirty="0">
              <a:latin typeface="Comic Sans MS" panose="030F0902030302020204" pitchFamily="66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3041DD4-24CA-384C-A560-718D93D68B8F}"/>
              </a:ext>
            </a:extLst>
          </p:cNvPr>
          <p:cNvSpPr/>
          <p:nvPr/>
        </p:nvSpPr>
        <p:spPr>
          <a:xfrm>
            <a:off x="6435590" y="3076198"/>
            <a:ext cx="2117024" cy="134122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04D5D5-E6D0-C045-B361-398BCD0383B0}"/>
              </a:ext>
            </a:extLst>
          </p:cNvPr>
          <p:cNvSpPr/>
          <p:nvPr/>
        </p:nvSpPr>
        <p:spPr>
          <a:xfrm>
            <a:off x="7087832" y="3519729"/>
            <a:ext cx="10268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2500" dirty="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altLang="zh-CN" sz="2500" baseline="-25000" dirty="0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zh-CN" altLang="en-US" sz="2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altLang="zh-CN" sz="25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E2405D-43A8-714B-9932-E45966C5EFD2}"/>
              </a:ext>
            </a:extLst>
          </p:cNvPr>
          <p:cNvSpPr/>
          <p:nvPr/>
        </p:nvSpPr>
        <p:spPr>
          <a:xfrm>
            <a:off x="766830" y="3508285"/>
            <a:ext cx="19880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Comic Sans MS" panose="030F0902030302020204" pitchFamily="66" charset="0"/>
              </a:rPr>
              <a:t>Conquer: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latin typeface="Comic Sans MS" panose="030F09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r=k,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done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endParaRPr kumimoji="1" lang="en-US" altLang="zh-CN" sz="2000" dirty="0">
              <a:latin typeface="Comic Sans MS" panose="030F09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r&gt;k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mic Sans MS" panose="030F09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902030302020204" pitchFamily="66" charset="0"/>
              </a:rPr>
              <a:t>r&lt;k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913EE5-4E4D-9241-819C-17976791FBD0}"/>
              </a:ext>
            </a:extLst>
          </p:cNvPr>
          <p:cNvSpPr/>
          <p:nvPr/>
        </p:nvSpPr>
        <p:spPr>
          <a:xfrm>
            <a:off x="5900926" y="4598710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1F26C-B292-E04A-B88D-622E50FDC3F7}"/>
              </a:ext>
            </a:extLst>
          </p:cNvPr>
          <p:cNvSpPr/>
          <p:nvPr/>
        </p:nvSpPr>
        <p:spPr>
          <a:xfrm>
            <a:off x="3697904" y="5059260"/>
            <a:ext cx="54460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9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9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r-</a:t>
            </a:r>
            <a:r>
              <a:rPr kumimoji="1" lang="en-US" altLang="zh-CN" sz="2500" dirty="0" err="1">
                <a:latin typeface="Comic Sans MS" panose="030F0902030302020204" pitchFamily="66" charset="0"/>
              </a:rPr>
              <a:t>th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smallest</a:t>
            </a:r>
            <a:r>
              <a:rPr kumimoji="1" lang="zh-CN" altLang="en-US" sz="2500" dirty="0">
                <a:latin typeface="Comic Sans MS" panose="030F09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902030302020204" pitchFamily="66" charset="0"/>
              </a:rPr>
              <a:t>number</a:t>
            </a:r>
            <a:endParaRPr kumimoji="1" lang="zh-CN" altLang="en-US" sz="2500" baseline="-25000" dirty="0">
              <a:latin typeface="Comic Sans MS" panose="030F0902030302020204" pitchFamily="66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03DC32-EC40-F347-A6E1-7805F1D2A002}"/>
              </a:ext>
            </a:extLst>
          </p:cNvPr>
          <p:cNvSpPr/>
          <p:nvPr/>
        </p:nvSpPr>
        <p:spPr>
          <a:xfrm>
            <a:off x="3125816" y="3087385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k-</a:t>
            </a:r>
            <a:r>
              <a:rPr kumimoji="1" lang="en-US" altLang="zh-CN" dirty="0" err="1">
                <a:solidFill>
                  <a:srgbClr val="FF0000"/>
                </a:solidFill>
                <a:latin typeface="Comic Sans MS" panose="030F0902030302020204" pitchFamily="66" charset="0"/>
              </a:rPr>
              <a:t>th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smallest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number?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F680BE-2DCD-174B-9F03-5B7A8E6FC208}"/>
              </a:ext>
            </a:extLst>
          </p:cNvPr>
          <p:cNvSpPr/>
          <p:nvPr/>
        </p:nvSpPr>
        <p:spPr>
          <a:xfrm>
            <a:off x="6184535" y="3058059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(k-r)-</a:t>
            </a:r>
            <a:r>
              <a:rPr kumimoji="1" lang="en-US" altLang="zh-CN" dirty="0" err="1">
                <a:solidFill>
                  <a:srgbClr val="FF0000"/>
                </a:solidFill>
                <a:latin typeface="Comic Sans MS" panose="030F0902030302020204" pitchFamily="66" charset="0"/>
              </a:rPr>
              <a:t>th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smallest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902030302020204" pitchFamily="66" charset="0"/>
              </a:rPr>
              <a:t>number?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12391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8" grpId="0" animBg="1"/>
      <p:bldP spid="22" grpId="0"/>
      <p:bldP spid="23" grpId="0" animBg="1"/>
      <p:bldP spid="24" grpId="0"/>
      <p:bldP spid="25" grpId="0" animBg="1"/>
      <p:bldP spid="26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endParaRPr lang="en-US" sz="3500" dirty="0">
              <a:solidFill>
                <a:srgbClr val="558ED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C44A8F6-2CCD-C847-A776-09CA5809474B}"/>
              </a:ext>
            </a:extLst>
          </p:cNvPr>
          <p:cNvSpPr/>
          <p:nvPr/>
        </p:nvSpPr>
        <p:spPr>
          <a:xfrm>
            <a:off x="900726" y="2591050"/>
            <a:ext cx="79427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sz="1500" baseline="-25000" dirty="0">
              <a:latin typeface="Comic Sans MS" panose="030F0902030302020204" pitchFamily="66" charset="0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591B05C2-4113-D345-ADBF-30419AE33BD4}"/>
              </a:ext>
            </a:extLst>
          </p:cNvPr>
          <p:cNvSpPr/>
          <p:nvPr/>
        </p:nvSpPr>
        <p:spPr>
          <a:xfrm>
            <a:off x="900725" y="1692682"/>
            <a:ext cx="74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Find-Number(</a:t>
            </a:r>
            <a:r>
              <a:rPr lang="en-US" altLang="zh-CN" sz="2000" dirty="0" err="1">
                <a:latin typeface="Comic Sans MS"/>
                <a:ea typeface="Comic Sans MS"/>
                <a:cs typeface="Comic Sans MS"/>
                <a:sym typeface="Comic Sans MS"/>
              </a:rPr>
              <a:t>S,k</a:t>
            </a:r>
            <a:r>
              <a:rPr lang="en-US" altLang="zh-CN" sz="2000" dirty="0">
                <a:latin typeface="Comic Sans MS"/>
                <a:ea typeface="Comic Sans MS"/>
                <a:cs typeface="Comic Sans MS"/>
                <a:sym typeface="Comic Sans MS"/>
              </a:rPr>
              <a:t>) //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k-</a:t>
            </a:r>
            <a:r>
              <a:rPr lang="en-US" altLang="zh-CN" sz="20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th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smallest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number</a:t>
            </a:r>
            <a:r>
              <a:rPr lang="en-US" altLang="zh-CN" sz="2000" dirty="0">
                <a:solidFill>
                  <a:srgbClr val="FF0000"/>
                </a:solidFill>
                <a:latin typeface="Comic Sans MS"/>
                <a:sym typeface="Comic Sans MS"/>
              </a:rPr>
              <a:t> in S</a:t>
            </a:r>
            <a:endParaRPr lang="zh-CN" altLang="en-US" sz="20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9EA29F-3BB6-5D42-ACA9-B44D38A9D324}"/>
              </a:ext>
            </a:extLst>
          </p:cNvPr>
          <p:cNvGrpSpPr/>
          <p:nvPr/>
        </p:nvGrpSpPr>
        <p:grpSpPr>
          <a:xfrm>
            <a:off x="1343230" y="3261783"/>
            <a:ext cx="9479875" cy="1129829"/>
            <a:chOff x="1343230" y="3061505"/>
            <a:chExt cx="9479875" cy="1129829"/>
          </a:xfrm>
        </p:grpSpPr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52247F26-3F63-3246-A823-416EBF2C504B}"/>
                </a:ext>
              </a:extLst>
            </p:cNvPr>
            <p:cNvSpPr/>
            <p:nvPr/>
          </p:nvSpPr>
          <p:spPr>
            <a:xfrm>
              <a:off x="1343230" y="3061505"/>
              <a:ext cx="7026566" cy="887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partition S into groups of size 5</a:t>
              </a:r>
            </a:p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compute median of each group, forming S’</a:t>
              </a:r>
            </a:p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= Find-Number(S’, |S’|/2)</a:t>
              </a:r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F9A707E9-A0A8-F740-BC7B-702E7660CD04}"/>
                </a:ext>
              </a:extLst>
            </p:cNvPr>
            <p:cNvSpPr/>
            <p:nvPr/>
          </p:nvSpPr>
          <p:spPr>
            <a:xfrm>
              <a:off x="1343230" y="3868169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partition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S\{v}</a:t>
              </a:r>
            </a:p>
          </p:txBody>
        </p:sp>
        <p:sp>
          <p:nvSpPr>
            <p:cNvPr id="12" name="矩形 6">
              <a:extLst>
                <a:ext uri="{FF2B5EF4-FFF2-40B4-BE49-F238E27FC236}">
                  <a16:creationId xmlns:a16="http://schemas.microsoft.com/office/drawing/2014/main" id="{D9CA7E07-54AE-014C-8254-F7FA4C8156BB}"/>
                </a:ext>
              </a:extLst>
            </p:cNvPr>
            <p:cNvSpPr/>
            <p:nvPr/>
          </p:nvSpPr>
          <p:spPr>
            <a:xfrm>
              <a:off x="2801942" y="3866865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&lt;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={a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: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 err="1"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&lt;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}</a:t>
              </a:r>
            </a:p>
          </p:txBody>
        </p:sp>
        <p:sp>
          <p:nvSpPr>
            <p:cNvPr id="15" name="矩形 7">
              <a:extLst>
                <a:ext uri="{FF2B5EF4-FFF2-40B4-BE49-F238E27FC236}">
                  <a16:creationId xmlns:a16="http://schemas.microsoft.com/office/drawing/2014/main" id="{DD8C75BC-7B9F-A64A-8505-24680DC602EA}"/>
                </a:ext>
              </a:extLst>
            </p:cNvPr>
            <p:cNvSpPr/>
            <p:nvPr/>
          </p:nvSpPr>
          <p:spPr>
            <a:xfrm>
              <a:off x="4142734" y="3848137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&gt;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={a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: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 err="1"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&gt;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v</a:t>
              </a:r>
              <a:r>
                <a:rPr lang="zh-CN" altLang="en-US" sz="1500" dirty="0"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}</a:t>
              </a:r>
            </a:p>
          </p:txBody>
        </p:sp>
        <p:sp>
          <p:nvSpPr>
            <p:cNvPr id="16" name="矩形 9">
              <a:extLst>
                <a:ext uri="{FF2B5EF4-FFF2-40B4-BE49-F238E27FC236}">
                  <a16:creationId xmlns:a16="http://schemas.microsoft.com/office/drawing/2014/main" id="{C151BF10-D13C-CA4C-8638-BDC97C364A9E}"/>
                </a:ext>
              </a:extLst>
            </p:cNvPr>
            <p:cNvSpPr/>
            <p:nvPr/>
          </p:nvSpPr>
          <p:spPr>
            <a:xfrm>
              <a:off x="5471283" y="3848136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r=|A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&lt;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|+1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E14590D-4E79-D344-83B7-04D400EAAFAA}"/>
              </a:ext>
            </a:extLst>
          </p:cNvPr>
          <p:cNvGrpSpPr/>
          <p:nvPr/>
        </p:nvGrpSpPr>
        <p:grpSpPr>
          <a:xfrm>
            <a:off x="1343230" y="4855606"/>
            <a:ext cx="5351822" cy="860259"/>
            <a:chOff x="1358807" y="4566375"/>
            <a:chExt cx="5351822" cy="860259"/>
          </a:xfrm>
        </p:grpSpPr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F7514199-855F-EC47-8607-510CB9217D5B}"/>
                </a:ext>
              </a:extLst>
            </p:cNvPr>
            <p:cNvSpPr/>
            <p:nvPr/>
          </p:nvSpPr>
          <p:spPr>
            <a:xfrm>
              <a:off x="1358807" y="4566375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if r=k,  return v</a:t>
              </a:r>
            </a:p>
          </p:txBody>
        </p:sp>
        <p:sp>
          <p:nvSpPr>
            <p:cNvPr id="17" name="矩形 9">
              <a:extLst>
                <a:ext uri="{FF2B5EF4-FFF2-40B4-BE49-F238E27FC236}">
                  <a16:creationId xmlns:a16="http://schemas.microsoft.com/office/drawing/2014/main" id="{BDC795D7-11F4-F040-B6FA-E5BE9F4D88EF}"/>
                </a:ext>
              </a:extLst>
            </p:cNvPr>
            <p:cNvSpPr/>
            <p:nvPr/>
          </p:nvSpPr>
          <p:spPr>
            <a:xfrm>
              <a:off x="1358807" y="4844570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if r&gt;k,  return Find-Number(A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&lt;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, k)</a:t>
              </a:r>
            </a:p>
          </p:txBody>
        </p:sp>
        <p:sp>
          <p:nvSpPr>
            <p:cNvPr id="18" name="矩形 9">
              <a:extLst>
                <a:ext uri="{FF2B5EF4-FFF2-40B4-BE49-F238E27FC236}">
                  <a16:creationId xmlns:a16="http://schemas.microsoft.com/office/drawing/2014/main" id="{2A37C0F3-812E-FF47-AFCD-E732CE5EA050}"/>
                </a:ext>
              </a:extLst>
            </p:cNvPr>
            <p:cNvSpPr/>
            <p:nvPr/>
          </p:nvSpPr>
          <p:spPr>
            <a:xfrm>
              <a:off x="1358807" y="5103469"/>
              <a:ext cx="53518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ts val="400"/>
                </a:spcBef>
                <a:buClr>
                  <a:schemeClr val="dk1"/>
                </a:buClr>
                <a:buSzPct val="80000"/>
                <a:defRPr/>
              </a:pP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if r&lt;k,  return Find-Number(A</a:t>
              </a:r>
              <a:r>
                <a:rPr lang="en-US" altLang="zh-CN" sz="1500" baseline="-25000" dirty="0">
                  <a:latin typeface="Comic Sans MS"/>
                  <a:ea typeface="Comic Sans MS"/>
                  <a:cs typeface="Comic Sans MS"/>
                  <a:sym typeface="Comic Sans MS"/>
                </a:rPr>
                <a:t>&gt;</a:t>
              </a:r>
              <a:r>
                <a:rPr lang="en-US" altLang="zh-CN" sz="1500" dirty="0">
                  <a:latin typeface="Comic Sans MS"/>
                  <a:ea typeface="Comic Sans MS"/>
                  <a:cs typeface="Comic Sans MS"/>
                  <a:sym typeface="Comic Sans MS"/>
                </a:rPr>
                <a:t>, k-r)</a:t>
              </a:r>
            </a:p>
          </p:txBody>
        </p:sp>
      </p:grpSp>
      <p:sp>
        <p:nvSpPr>
          <p:cNvPr id="19" name="矩形 4">
            <a:extLst>
              <a:ext uri="{FF2B5EF4-FFF2-40B4-BE49-F238E27FC236}">
                <a16:creationId xmlns:a16="http://schemas.microsoft.com/office/drawing/2014/main" id="{C21A030A-10E0-9F47-A431-466833F55276}"/>
              </a:ext>
            </a:extLst>
          </p:cNvPr>
          <p:cNvSpPr/>
          <p:nvPr/>
        </p:nvSpPr>
        <p:spPr>
          <a:xfrm>
            <a:off x="1352349" y="2391342"/>
            <a:ext cx="70265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if |S| &lt;=5,  return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k-</a:t>
            </a:r>
            <a:r>
              <a:rPr lang="en-US" altLang="zh-CN" sz="1500" dirty="0" err="1"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smallest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by</a:t>
            </a:r>
            <a:r>
              <a:rPr lang="zh-CN" altLang="en-US" sz="15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sz="1500" dirty="0">
                <a:latin typeface="Comic Sans MS"/>
                <a:ea typeface="Comic Sans MS"/>
                <a:cs typeface="Comic Sans MS"/>
                <a:sym typeface="Comic Sans MS"/>
              </a:rPr>
              <a:t>brute force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A0EA9F-0BEE-984B-8F21-C33A3478A31A}"/>
              </a:ext>
            </a:extLst>
          </p:cNvPr>
          <p:cNvSpPr/>
          <p:nvPr/>
        </p:nvSpPr>
        <p:spPr>
          <a:xfrm>
            <a:off x="1352349" y="2118435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//the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B258A5-6CFE-154F-B8B5-EE2751411E98}"/>
              </a:ext>
            </a:extLst>
          </p:cNvPr>
          <p:cNvSpPr/>
          <p:nvPr/>
        </p:nvSpPr>
        <p:spPr>
          <a:xfrm>
            <a:off x="1343230" y="2992714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//divide: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pivot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(median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medians)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EDE19A-8654-DF4F-9F98-9F5D36AFD2A4}"/>
              </a:ext>
            </a:extLst>
          </p:cNvPr>
          <p:cNvSpPr/>
          <p:nvPr/>
        </p:nvSpPr>
        <p:spPr>
          <a:xfrm>
            <a:off x="1343230" y="4520807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//conquer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(&amp;</a:t>
            </a:r>
            <a:r>
              <a:rPr lang="zh-CN" alt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9874"/>
      </p:ext>
    </p:extLst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1143</Words>
  <Application>Microsoft Macintosh PowerPoint</Application>
  <PresentationFormat>On-screen Show (4:3)</PresentationFormat>
  <Paragraphs>219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Comic Sans MS</vt:lpstr>
      <vt:lpstr>Office Theme</vt:lpstr>
      <vt:lpstr>PowerPoint Presentation</vt:lpstr>
      <vt:lpstr>Part 0: Two D&amp;C Algorithms</vt:lpstr>
      <vt:lpstr>Problem 1: Closest Pair</vt:lpstr>
      <vt:lpstr>Divide and Conquer</vt:lpstr>
      <vt:lpstr>The Algorithm</vt:lpstr>
      <vt:lpstr>Why Only Next 11 Points?</vt:lpstr>
      <vt:lpstr>Problem 2: k-th smallest number</vt:lpstr>
      <vt:lpstr>Divide and Conquer</vt:lpstr>
      <vt:lpstr>The Algorithm</vt:lpstr>
      <vt:lpstr>Why Median of Medians?</vt:lpstr>
      <vt:lpstr>Part I: Sorting</vt:lpstr>
      <vt:lpstr>List of Sorting Algorithms</vt:lpstr>
      <vt:lpstr>About Sorting Algorithms</vt:lpstr>
      <vt:lpstr>About Heap</vt:lpstr>
      <vt:lpstr>Part II: Greedy Algorithm</vt:lpstr>
      <vt:lpstr>List of Problems</vt:lpstr>
      <vt:lpstr>Coming Up with the Greedy Strategies</vt:lpstr>
      <vt:lpstr>Greedy Strategies For Following Problems?</vt:lpstr>
      <vt:lpstr>Techniques For Proving Correctness</vt:lpstr>
      <vt:lpstr>Greedy Stays Ahead:  Interval Scheduling</vt:lpstr>
      <vt:lpstr>Problem 1:  Huffman Coding</vt:lpstr>
      <vt:lpstr>Summary</vt:lpstr>
      <vt:lpstr>More Details in the Reference 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Microsoft Office User</cp:lastModifiedBy>
  <cp:revision>221</cp:revision>
  <cp:lastPrinted>2020-10-19T01:41:17Z</cp:lastPrinted>
  <dcterms:created xsi:type="dcterms:W3CDTF">2020-10-04T00:44:57Z</dcterms:created>
  <dcterms:modified xsi:type="dcterms:W3CDTF">2020-10-28T05:14:21Z</dcterms:modified>
</cp:coreProperties>
</file>