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2" r:id="rId6"/>
    <p:sldId id="261" r:id="rId7"/>
    <p:sldId id="268" r:id="rId8"/>
    <p:sldId id="271" r:id="rId9"/>
    <p:sldId id="272" r:id="rId10"/>
    <p:sldId id="267" r:id="rId11"/>
    <p:sldId id="273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8A550-DDC5-C541-A03B-75EADD018064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BB153-BFA3-6546-9995-A037F240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207C-3F8B-4ECC-A661-402080924A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FD36-05CD-46D3-A51E-766A0D76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1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207C-3F8B-4ECC-A661-402080924A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FD36-05CD-46D3-A51E-766A0D76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0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207C-3F8B-4ECC-A661-402080924A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FD36-05CD-46D3-A51E-766A0D76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207C-3F8B-4ECC-A661-402080924A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FD36-05CD-46D3-A51E-766A0D76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1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207C-3F8B-4ECC-A661-402080924A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FD36-05CD-46D3-A51E-766A0D76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5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207C-3F8B-4ECC-A661-402080924A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FD36-05CD-46D3-A51E-766A0D76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207C-3F8B-4ECC-A661-402080924A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FD36-05CD-46D3-A51E-766A0D76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207C-3F8B-4ECC-A661-402080924A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FD36-05CD-46D3-A51E-766A0D76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207C-3F8B-4ECC-A661-402080924A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FD36-05CD-46D3-A51E-766A0D76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1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207C-3F8B-4ECC-A661-402080924A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FD36-05CD-46D3-A51E-766A0D76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6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207C-3F8B-4ECC-A661-402080924A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FD36-05CD-46D3-A51E-766A0D76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207C-3F8B-4ECC-A661-402080924A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AFD36-05CD-46D3-A51E-766A0D76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0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Final Exam Topics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3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Chapter Wise Important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1229"/>
            <a:ext cx="10716491" cy="498763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Chapter 9 – Priority Queue. You may expect programming questions from this section. </a:t>
            </a:r>
          </a:p>
          <a:p>
            <a:pPr marL="0" indent="0">
              <a:buNone/>
            </a:pPr>
            <a:r>
              <a:rPr lang="en-US" dirty="0"/>
              <a:t>Questions from Recitations, Homework Assignments, Quizzes,</a:t>
            </a:r>
          </a:p>
          <a:p>
            <a:pPr marL="0" indent="0">
              <a:buNone/>
            </a:pPr>
            <a:r>
              <a:rPr lang="en-US" dirty="0"/>
              <a:t>Definition of Priority Queue, functions of priority queue,</a:t>
            </a:r>
          </a:p>
          <a:p>
            <a:pPr marL="0" indent="0">
              <a:buNone/>
            </a:pPr>
            <a:r>
              <a:rPr lang="en-US" dirty="0"/>
              <a:t>Implementing Priority Queue using a unsorted list, sorted list and their runtime (just look into the code and understand why they are bad implementations </a:t>
            </a:r>
            <a:r>
              <a:rPr lang="mr-IN" dirty="0"/>
              <a:t>–</a:t>
            </a:r>
            <a:r>
              <a:rPr lang="en-US" dirty="0"/>
              <a:t> no questions in final).</a:t>
            </a:r>
          </a:p>
          <a:p>
            <a:pPr marL="0" indent="0">
              <a:buNone/>
            </a:pPr>
            <a:r>
              <a:rPr lang="en-US" dirty="0"/>
              <a:t>What is heap, what is complete binary tree, </a:t>
            </a:r>
          </a:p>
          <a:p>
            <a:pPr marL="0" indent="0">
              <a:buNone/>
            </a:pPr>
            <a:r>
              <a:rPr lang="en-US" dirty="0"/>
              <a:t>What is heap property for </a:t>
            </a:r>
            <a:r>
              <a:rPr lang="en-US" dirty="0" err="1"/>
              <a:t>minHeap</a:t>
            </a:r>
            <a:r>
              <a:rPr lang="en-US" dirty="0"/>
              <a:t> and </a:t>
            </a:r>
            <a:r>
              <a:rPr lang="en-US" dirty="0" err="1"/>
              <a:t>maxHeap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What is </a:t>
            </a:r>
            <a:r>
              <a:rPr lang="en-US" dirty="0" err="1"/>
              <a:t>downheap</a:t>
            </a:r>
            <a:r>
              <a:rPr lang="en-US" dirty="0"/>
              <a:t>, what is </a:t>
            </a:r>
            <a:r>
              <a:rPr lang="en-US" dirty="0" err="1"/>
              <a:t>upheap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Add a new node in a heap, delete </a:t>
            </a:r>
            <a:r>
              <a:rPr lang="en-US" dirty="0" err="1"/>
              <a:t>remove_min</a:t>
            </a:r>
            <a:r>
              <a:rPr lang="en-US" dirty="0"/>
              <a:t>/</a:t>
            </a:r>
            <a:r>
              <a:rPr lang="en-US" dirty="0" err="1"/>
              <a:t>remove_max</a:t>
            </a:r>
            <a:r>
              <a:rPr lang="en-US" dirty="0"/>
              <a:t> from a heap,</a:t>
            </a:r>
          </a:p>
          <a:p>
            <a:pPr marL="0" indent="0">
              <a:buNone/>
            </a:pPr>
            <a:r>
              <a:rPr lang="en-US" dirty="0"/>
              <a:t>Drawing heaps from Python Lists,</a:t>
            </a:r>
          </a:p>
          <a:p>
            <a:pPr marL="0" indent="0">
              <a:buNone/>
            </a:pPr>
            <a:r>
              <a:rPr lang="en-US" dirty="0"/>
              <a:t>Drawing heaps after add operation,</a:t>
            </a:r>
          </a:p>
          <a:p>
            <a:pPr marL="0" indent="0">
              <a:buNone/>
            </a:pPr>
            <a:r>
              <a:rPr lang="en-US" dirty="0"/>
              <a:t>Drawing heaps after </a:t>
            </a:r>
            <a:r>
              <a:rPr lang="en-US" dirty="0" err="1"/>
              <a:t>remove_min</a:t>
            </a:r>
            <a:r>
              <a:rPr lang="en-US" dirty="0"/>
              <a:t> operation,</a:t>
            </a:r>
          </a:p>
          <a:p>
            <a:pPr marL="0" indent="0">
              <a:buNone/>
            </a:pPr>
            <a:r>
              <a:rPr lang="en-US" dirty="0"/>
              <a:t>Implementing a priority queue using a </a:t>
            </a:r>
            <a:r>
              <a:rPr lang="en-US" dirty="0" err="1"/>
              <a:t>minHeap</a:t>
            </a:r>
            <a:r>
              <a:rPr lang="en-US" dirty="0"/>
              <a:t>, using </a:t>
            </a:r>
            <a:r>
              <a:rPr lang="en-US" dirty="0" err="1"/>
              <a:t>maxHeap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Implementing a priority queue/heap using python list. </a:t>
            </a:r>
          </a:p>
          <a:p>
            <a:pPr marL="0" indent="0">
              <a:buNone/>
            </a:pPr>
            <a:r>
              <a:rPr lang="en-US" dirty="0"/>
              <a:t>Implementing heapsort, in-place heapsort, build a heap with O(n) time.</a:t>
            </a:r>
          </a:p>
          <a:p>
            <a:pPr marL="0" indent="0">
              <a:buNone/>
            </a:pPr>
            <a:r>
              <a:rPr lang="en-US" dirty="0"/>
              <a:t>Problem solving using </a:t>
            </a:r>
            <a:r>
              <a:rPr lang="en-US" dirty="0" err="1"/>
              <a:t>minHeap</a:t>
            </a:r>
            <a:r>
              <a:rPr lang="en-US" dirty="0"/>
              <a:t> priority queue and </a:t>
            </a:r>
            <a:r>
              <a:rPr lang="en-US" dirty="0" err="1"/>
              <a:t>maxHeap</a:t>
            </a:r>
            <a:r>
              <a:rPr lang="en-US" dirty="0"/>
              <a:t> priority queue.</a:t>
            </a:r>
          </a:p>
        </p:txBody>
      </p:sp>
    </p:spTree>
    <p:extLst>
      <p:ext uri="{BB962C8B-B14F-4D97-AF65-F5344CB8AC3E}">
        <p14:creationId xmlns:p14="http://schemas.microsoft.com/office/powerpoint/2010/main" val="327295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Chapter Wise Important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0982"/>
            <a:ext cx="10716491" cy="45559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Chapter 11 – Binary Search Trees. You may expect programming questions from this section. </a:t>
            </a:r>
          </a:p>
          <a:p>
            <a:pPr marL="0" indent="0">
              <a:buNone/>
            </a:pPr>
            <a:r>
              <a:rPr lang="en-US" dirty="0"/>
              <a:t>Questions from Recitations, Homework Assignments, Quizzes.</a:t>
            </a:r>
          </a:p>
          <a:p>
            <a:pPr marL="0" indent="0">
              <a:buNone/>
            </a:pPr>
            <a:r>
              <a:rPr lang="en-US" dirty="0"/>
              <a:t>Definition of BST, Height of BST in best case and worst case</a:t>
            </a:r>
          </a:p>
          <a:p>
            <a:pPr marL="0" indent="0">
              <a:buNone/>
            </a:pPr>
            <a:r>
              <a:rPr lang="en-US" dirty="0"/>
              <a:t>Drawing BST</a:t>
            </a:r>
          </a:p>
          <a:p>
            <a:pPr marL="0" indent="0">
              <a:buNone/>
            </a:pPr>
            <a:r>
              <a:rPr lang="en-US" dirty="0"/>
              <a:t>Implementing BST using </a:t>
            </a:r>
            <a:r>
              <a:rPr lang="en-US" dirty="0" err="1"/>
              <a:t>LinkedBinaryTree</a:t>
            </a:r>
            <a:r>
              <a:rPr lang="en-US" dirty="0"/>
              <a:t> (use code provided during recitation)</a:t>
            </a:r>
          </a:p>
          <a:p>
            <a:pPr marL="0" indent="0">
              <a:buNone/>
            </a:pPr>
            <a:r>
              <a:rPr lang="en-US" dirty="0" err="1"/>
              <a:t>Inorder</a:t>
            </a:r>
            <a:r>
              <a:rPr lang="en-US" dirty="0"/>
              <a:t> Traversal of BST and check weather a binary tree is BST or not using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  <a:p>
            <a:pPr marL="0" indent="0">
              <a:buNone/>
            </a:pPr>
            <a:r>
              <a:rPr lang="en-US" dirty="0"/>
              <a:t>Check weather a binary tree is BST or not without using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  <a:p>
            <a:pPr marL="0" indent="0">
              <a:buNone/>
            </a:pPr>
            <a:r>
              <a:rPr lang="en-US" dirty="0"/>
              <a:t>Find Before/Predecessor and After/Successor</a:t>
            </a:r>
          </a:p>
          <a:p>
            <a:pPr marL="0" indent="0">
              <a:buNone/>
            </a:pPr>
            <a:r>
              <a:rPr lang="en-US" dirty="0"/>
              <a:t>Find first/minimum in BST and last/maximum in BST</a:t>
            </a:r>
          </a:p>
          <a:p>
            <a:pPr marL="0" indent="0">
              <a:buNone/>
            </a:pPr>
            <a:r>
              <a:rPr lang="en-US" dirty="0"/>
              <a:t>Insert a node in BST</a:t>
            </a:r>
          </a:p>
          <a:p>
            <a:pPr marL="0" indent="0">
              <a:buNone/>
            </a:pPr>
            <a:r>
              <a:rPr lang="en-US" dirty="0"/>
              <a:t>Delete a node from BST</a:t>
            </a:r>
          </a:p>
          <a:p>
            <a:pPr marL="0" indent="0">
              <a:buNone/>
            </a:pPr>
            <a:r>
              <a:rPr lang="en-US" dirty="0"/>
              <a:t>Solving problems using BST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9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Chapter Wise Important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4580919"/>
          </a:xfrm>
        </p:spPr>
        <p:txBody>
          <a:bodyPr>
            <a:normAutofit/>
          </a:bodyPr>
          <a:lstStyle/>
          <a:p>
            <a:r>
              <a:rPr lang="en-US" dirty="0"/>
              <a:t>Chapter 11 – AVL Tree. </a:t>
            </a:r>
          </a:p>
          <a:p>
            <a:pPr marL="0" indent="0">
              <a:buNone/>
            </a:pPr>
            <a:r>
              <a:rPr lang="en-US" dirty="0"/>
              <a:t>Questions from Recitations, Homework Assignments, Quizzes.</a:t>
            </a:r>
          </a:p>
          <a:p>
            <a:pPr marL="0" indent="0">
              <a:buNone/>
            </a:pPr>
            <a:r>
              <a:rPr lang="en-US" dirty="0"/>
              <a:t>Height of a Balanced BST, </a:t>
            </a:r>
          </a:p>
          <a:p>
            <a:pPr marL="0" indent="0">
              <a:buNone/>
            </a:pPr>
            <a:r>
              <a:rPr lang="en-US" dirty="0"/>
              <a:t>Left Rotations and Right Rotations,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Drawing AVL tree from input sequence,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Drawing AVL tree after insertion, deletion.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6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Chapter Wise Important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731"/>
            <a:ext cx="10515600" cy="45892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Chapter 12 – Basic Sorting and Advanced Sorting. You may expect programming questions from this section. </a:t>
            </a:r>
          </a:p>
          <a:p>
            <a:pPr marL="0" indent="0">
              <a:buNone/>
            </a:pPr>
            <a:r>
              <a:rPr lang="en-US" dirty="0"/>
              <a:t>Questions from Recitations, Homework Assignments, Quizzes.</a:t>
            </a:r>
          </a:p>
          <a:p>
            <a:pPr marL="0" indent="0">
              <a:buNone/>
            </a:pPr>
            <a:r>
              <a:rPr lang="en-US" dirty="0"/>
              <a:t>Bubble sort, selection sort, insertion sort.</a:t>
            </a:r>
          </a:p>
          <a:p>
            <a:pPr marL="0" indent="0">
              <a:buNone/>
            </a:pPr>
            <a:r>
              <a:rPr lang="en-US" dirty="0"/>
              <a:t>Merge sort</a:t>
            </a:r>
          </a:p>
          <a:p>
            <a:pPr marL="0" indent="0">
              <a:buNone/>
            </a:pPr>
            <a:r>
              <a:rPr lang="en-US" dirty="0"/>
              <a:t>Quick sort</a:t>
            </a:r>
          </a:p>
          <a:p>
            <a:pPr marL="0" indent="0">
              <a:buNone/>
            </a:pPr>
            <a:r>
              <a:rPr lang="en-US" dirty="0"/>
              <a:t>Radix sort.</a:t>
            </a:r>
          </a:p>
          <a:p>
            <a:pPr marL="0" indent="0">
              <a:buNone/>
            </a:pPr>
            <a:r>
              <a:rPr lang="en-US" dirty="0"/>
              <a:t>Implementing sorting algorithms in python – </a:t>
            </a:r>
            <a:r>
              <a:rPr lang="en-US" dirty="0">
                <a:solidFill>
                  <a:srgbClr val="FF0000"/>
                </a:solidFill>
              </a:rPr>
              <a:t>We will give you </a:t>
            </a:r>
            <a:r>
              <a:rPr lang="en-US" dirty="0" err="1">
                <a:solidFill>
                  <a:srgbClr val="FF0000"/>
                </a:solidFill>
              </a:rPr>
              <a:t>in_place_quick</a:t>
            </a:r>
            <a:r>
              <a:rPr lang="en-US" dirty="0">
                <a:solidFill>
                  <a:srgbClr val="FF0000"/>
                </a:solidFill>
              </a:rPr>
              <a:t> sort and merge sort implementation in python.</a:t>
            </a:r>
          </a:p>
          <a:p>
            <a:pPr marL="0" indent="0">
              <a:buNone/>
            </a:pPr>
            <a:r>
              <a:rPr lang="en-US" dirty="0"/>
              <a:t>Runtime of different sorting algorithms,</a:t>
            </a:r>
          </a:p>
          <a:p>
            <a:pPr marL="0" indent="0">
              <a:buNone/>
            </a:pPr>
            <a:r>
              <a:rPr lang="en-US" dirty="0"/>
              <a:t>Counting number of comparisons, number of  swaps, number of recursive calls,</a:t>
            </a:r>
          </a:p>
          <a:p>
            <a:pPr marL="0" indent="0">
              <a:buNone/>
            </a:pPr>
            <a:r>
              <a:rPr lang="en-US" dirty="0"/>
              <a:t>Drawing Recursion Tree, </a:t>
            </a:r>
          </a:p>
          <a:p>
            <a:pPr marL="0" indent="0">
              <a:buNone/>
            </a:pPr>
            <a:r>
              <a:rPr lang="en-US" dirty="0"/>
              <a:t>Showing details steps of algorithms of different sorting algorithms, </a:t>
            </a:r>
          </a:p>
          <a:p>
            <a:pPr marL="0" indent="0">
              <a:buNone/>
            </a:pPr>
            <a:r>
              <a:rPr lang="en-US" dirty="0"/>
              <a:t>Solving problems using sorting algorithms or similar concepts.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9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Chapter Wise Important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630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Chapter 10 – Map and Hash tables. You may expect programming questions from this section. </a:t>
            </a:r>
          </a:p>
          <a:p>
            <a:pPr marL="0" indent="0">
              <a:buNone/>
            </a:pPr>
            <a:r>
              <a:rPr lang="en-US" dirty="0"/>
              <a:t>Questions from Recitations, Homework Assignments, Quizzes.</a:t>
            </a:r>
          </a:p>
          <a:p>
            <a:pPr marL="0" indent="0">
              <a:buNone/>
            </a:pPr>
            <a:r>
              <a:rPr lang="en-US" dirty="0"/>
              <a:t>Definition of hash function, collisions in </a:t>
            </a:r>
            <a:r>
              <a:rPr lang="en-US" dirty="0" err="1"/>
              <a:t>hashmap</a:t>
            </a:r>
            <a:r>
              <a:rPr lang="en-US" dirty="0"/>
              <a:t>, Primary clustering, Secondary clustering, double hashing, rehashing etc.</a:t>
            </a:r>
          </a:p>
          <a:p>
            <a:pPr marL="0" indent="0">
              <a:buNone/>
            </a:pPr>
            <a:r>
              <a:rPr lang="en-US" dirty="0"/>
              <a:t>Implementing a dictionary/</a:t>
            </a:r>
            <a:r>
              <a:rPr lang="en-US" dirty="0" err="1"/>
              <a:t>hashmap</a:t>
            </a:r>
            <a:r>
              <a:rPr lang="en-US" dirty="0"/>
              <a:t> using python unsorted lists, sorted lists and corresponding runtime - Just understand why we need a hash table.</a:t>
            </a:r>
          </a:p>
          <a:p>
            <a:pPr marL="0" indent="0">
              <a:buNone/>
            </a:pPr>
            <a:r>
              <a:rPr lang="en-US" dirty="0"/>
              <a:t>Drawing and Implementing a dictionary/</a:t>
            </a:r>
            <a:r>
              <a:rPr lang="en-US" dirty="0" err="1"/>
              <a:t>hashmap</a:t>
            </a:r>
            <a:r>
              <a:rPr lang="en-US" dirty="0"/>
              <a:t> using a hash functions and  python lists.</a:t>
            </a:r>
          </a:p>
          <a:p>
            <a:pPr marL="0" indent="0">
              <a:buNone/>
            </a:pPr>
            <a:r>
              <a:rPr lang="en-US" dirty="0"/>
              <a:t>Drawing and Implementing a dictionary/</a:t>
            </a:r>
            <a:r>
              <a:rPr lang="en-US" dirty="0" err="1"/>
              <a:t>hashmap</a:t>
            </a:r>
            <a:r>
              <a:rPr lang="en-US" dirty="0"/>
              <a:t> using a hash functions and  python lists and separate chaining to resolve collisions.</a:t>
            </a:r>
          </a:p>
          <a:p>
            <a:pPr marL="0" indent="0">
              <a:buNone/>
            </a:pPr>
            <a:r>
              <a:rPr lang="en-US" dirty="0"/>
              <a:t>Drawing and Implementing a dictionary/</a:t>
            </a:r>
            <a:r>
              <a:rPr lang="en-US" dirty="0" err="1"/>
              <a:t>hashmap</a:t>
            </a:r>
            <a:r>
              <a:rPr lang="en-US" dirty="0"/>
              <a:t> using a hash functions and  python lists and liner probing/quadratic probing to resolve collisions.</a:t>
            </a:r>
          </a:p>
          <a:p>
            <a:pPr marL="0" indent="0">
              <a:buNone/>
            </a:pPr>
            <a:r>
              <a:rPr lang="en-US" dirty="0"/>
              <a:t>Implementing a dictionary/</a:t>
            </a:r>
            <a:r>
              <a:rPr lang="en-US" dirty="0" err="1"/>
              <a:t>hashmap</a:t>
            </a:r>
            <a:r>
              <a:rPr lang="en-US" dirty="0"/>
              <a:t> using a hash functions and  python lists and double hash functions to resolve collisions.</a:t>
            </a:r>
          </a:p>
          <a:p>
            <a:pPr marL="0" indent="0">
              <a:buNone/>
            </a:pPr>
            <a:r>
              <a:rPr lang="en-US" dirty="0"/>
              <a:t>Representing Hash tables using Python lists, counting collisions etc.</a:t>
            </a:r>
          </a:p>
          <a:p>
            <a:pPr marL="0" indent="0">
              <a:buNone/>
            </a:pPr>
            <a:r>
              <a:rPr lang="en-US" dirty="0"/>
              <a:t>Solving problems using dictionary/</a:t>
            </a:r>
            <a:r>
              <a:rPr lang="en-US" dirty="0" err="1"/>
              <a:t>hashmap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388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Chapter Wise Important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0982"/>
            <a:ext cx="10716491" cy="45559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Chapter 14 – Graphs. You may expect programming questions from this section. </a:t>
            </a:r>
          </a:p>
          <a:p>
            <a:pPr marL="0" indent="0">
              <a:buNone/>
            </a:pPr>
            <a:r>
              <a:rPr lang="en-US" dirty="0"/>
              <a:t>Questions from Recitations, Homework Assignments (will be provided for practice only).</a:t>
            </a:r>
          </a:p>
          <a:p>
            <a:pPr marL="0" indent="0">
              <a:buNone/>
            </a:pPr>
            <a:r>
              <a:rPr lang="en-US" dirty="0"/>
              <a:t>Definition of graph (simple graph, directed graph, undirected graph), different graph properties (degree, neighbors, adjacent nodes, path, simple path, cycle, simple cycle, components etc.) – </a:t>
            </a:r>
            <a:r>
              <a:rPr lang="en-US" dirty="0">
                <a:solidFill>
                  <a:srgbClr val="FF0000"/>
                </a:solidFill>
              </a:rPr>
              <a:t>No definition related questions but you must know what these terms mean. I may use these terms in the questions.</a:t>
            </a:r>
          </a:p>
          <a:p>
            <a:pPr marL="0" indent="0">
              <a:buNone/>
            </a:pPr>
            <a:r>
              <a:rPr lang="en-US" dirty="0"/>
              <a:t>Drawing graphs, adjacent Matrix, adjacent Map, adjacent lists</a:t>
            </a:r>
          </a:p>
          <a:p>
            <a:pPr marL="0" indent="0">
              <a:buNone/>
            </a:pPr>
            <a:r>
              <a:rPr lang="en-US" dirty="0"/>
              <a:t>Graphs traversals (BFS, </a:t>
            </a:r>
            <a:r>
              <a:rPr lang="en-US" dirty="0" err="1"/>
              <a:t>DFSetc</a:t>
            </a:r>
            <a:r>
              <a:rPr lang="en-US" dirty="0"/>
              <a:t>.) </a:t>
            </a:r>
          </a:p>
          <a:p>
            <a:pPr marL="0" indent="0">
              <a:buNone/>
            </a:pPr>
            <a:r>
              <a:rPr lang="en-US" dirty="0"/>
              <a:t>Implementing BFS, DFS in python. </a:t>
            </a:r>
          </a:p>
          <a:p>
            <a:pPr marL="0" indent="0">
              <a:buNone/>
            </a:pPr>
            <a:r>
              <a:rPr lang="en-US" dirty="0"/>
              <a:t>Solving problems using BFS, DFS.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6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Exam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Date: 05/19/2020</a:t>
            </a:r>
          </a:p>
          <a:p>
            <a:r>
              <a:rPr lang="en-US" sz="3200" dirty="0"/>
              <a:t>Time: 8:30 pm to 10 pm (Shanghai Time)</a:t>
            </a:r>
          </a:p>
          <a:p>
            <a:r>
              <a:rPr lang="en-US" sz="3200" dirty="0"/>
              <a:t>Location: Online Zoom, Zoom link will be provided later.</a:t>
            </a:r>
          </a:p>
          <a:p>
            <a:r>
              <a:rPr lang="en-US" sz="3200" dirty="0"/>
              <a:t>Duration: 1 hour 30 minutes.</a:t>
            </a:r>
          </a:p>
          <a:p>
            <a:r>
              <a:rPr lang="en-US" sz="3200" dirty="0"/>
              <a:t>Scientific Calculator allowed. </a:t>
            </a:r>
            <a:r>
              <a:rPr lang="en-US" sz="3200" dirty="0">
                <a:solidFill>
                  <a:srgbClr val="FF0000"/>
                </a:solidFill>
              </a:rPr>
              <a:t>No other electronic devices will be allowed.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065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Covered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41182" cy="4519419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Array based sequences (Chapter 5)</a:t>
            </a:r>
          </a:p>
          <a:p>
            <a:r>
              <a:rPr lang="en-US" sz="3200" dirty="0" err="1"/>
              <a:t>LinkedLists</a:t>
            </a:r>
            <a:r>
              <a:rPr lang="en-US" sz="3200" dirty="0"/>
              <a:t> (Chapter 7)</a:t>
            </a:r>
          </a:p>
          <a:p>
            <a:r>
              <a:rPr lang="en-US" sz="3200" dirty="0"/>
              <a:t>Trees, Binary Tree (Chapter 8)</a:t>
            </a:r>
          </a:p>
          <a:p>
            <a:r>
              <a:rPr lang="en-US" sz="3200" dirty="0"/>
              <a:t>Binary Search Tree (Chapter 11)</a:t>
            </a:r>
          </a:p>
          <a:p>
            <a:r>
              <a:rPr lang="en-US" sz="3200" dirty="0"/>
              <a:t>AVL Tree (Chapter 11) – mostly drawing</a:t>
            </a:r>
          </a:p>
          <a:p>
            <a:r>
              <a:rPr lang="en-US" sz="3200" dirty="0"/>
              <a:t>Priority Queues and Heap (Chapter 09)</a:t>
            </a:r>
          </a:p>
          <a:p>
            <a:r>
              <a:rPr lang="en-US" sz="3200" dirty="0"/>
              <a:t>Basic Sorting and Advanced Sorting (Chapter 12)</a:t>
            </a:r>
          </a:p>
          <a:p>
            <a:r>
              <a:rPr lang="en-US" sz="3200" dirty="0"/>
              <a:t>Map and Hash tables (Chapter 10)</a:t>
            </a:r>
          </a:p>
          <a:p>
            <a:r>
              <a:rPr lang="en-US" sz="3200" dirty="0"/>
              <a:t>Graphs (Chapter 14)- Basics of graph, graph representations in python, DFS,BFS, Shortest path algorithms (Dijkstra)</a:t>
            </a:r>
          </a:p>
          <a:p>
            <a:r>
              <a:rPr lang="en-US" sz="3200" dirty="0"/>
              <a:t>Respective Lectures, Assignments (4, 6, 7, 8, 9, 10), Quizzes (3, 5, 6, 7, 8), Respective Recitations.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We will practice some problems in this week’s recitation class. Please try to attend.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018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Question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3036" cy="4209415"/>
          </a:xfrm>
        </p:spPr>
        <p:txBody>
          <a:bodyPr>
            <a:normAutofit/>
          </a:bodyPr>
          <a:lstStyle/>
          <a:p>
            <a:r>
              <a:rPr lang="en-US" dirty="0"/>
              <a:t>True/False, Multiple Choice, Short questions.</a:t>
            </a:r>
          </a:p>
          <a:p>
            <a:r>
              <a:rPr lang="en-US" dirty="0"/>
              <a:t>Writing python codes and algorithms.</a:t>
            </a:r>
          </a:p>
          <a:p>
            <a:r>
              <a:rPr lang="en-US" dirty="0"/>
              <a:t>Finding runtime (*tightest bound) </a:t>
            </a:r>
          </a:p>
          <a:p>
            <a:r>
              <a:rPr lang="en-US" dirty="0"/>
              <a:t>Drawing trees/heaps, displaying values of traversals, sequence of steps etc.</a:t>
            </a:r>
          </a:p>
          <a:p>
            <a:r>
              <a:rPr lang="en-US" dirty="0"/>
              <a:t>Counting number of comparisons, number of swaps, number of recursive calls, drawing recursion trees.</a:t>
            </a:r>
          </a:p>
          <a:p>
            <a:r>
              <a:rPr lang="en-US" dirty="0"/>
              <a:t>Drawing AVL Trees (with the proper rotations)</a:t>
            </a:r>
          </a:p>
        </p:txBody>
      </p:sp>
    </p:spTree>
    <p:extLst>
      <p:ext uri="{BB962C8B-B14F-4D97-AF65-F5344CB8AC3E}">
        <p14:creationId xmlns:p14="http://schemas.microsoft.com/office/powerpoint/2010/main" val="26647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Question Types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4532" cy="4385604"/>
          </a:xfrm>
        </p:spPr>
        <p:txBody>
          <a:bodyPr>
            <a:normAutofit/>
          </a:bodyPr>
          <a:lstStyle/>
          <a:p>
            <a:r>
              <a:rPr lang="en-US" dirty="0"/>
              <a:t>Drawing graphs, adjacent Matrix, adjacent Map, adjacent lists</a:t>
            </a:r>
          </a:p>
          <a:p>
            <a:r>
              <a:rPr lang="en-US" dirty="0"/>
              <a:t>Graphs traversals (BFS, DFS etc.)</a:t>
            </a:r>
          </a:p>
          <a:p>
            <a:r>
              <a:rPr lang="en-US" dirty="0"/>
              <a:t>Representing Hash tables using Python lists, counting collisions etc.</a:t>
            </a:r>
          </a:p>
          <a:p>
            <a:r>
              <a:rPr lang="en-US" dirty="0"/>
              <a:t>You may expect at least one programming questions from each of the chapters.</a:t>
            </a:r>
            <a:endParaRPr lang="en-US" sz="3200" dirty="0"/>
          </a:p>
          <a:p>
            <a:r>
              <a:rPr lang="en-US" dirty="0"/>
              <a:t>In case of Big-O questions, choose the tightest one (similar to</a:t>
            </a:r>
          </a:p>
          <a:p>
            <a:pPr marL="0" indent="0">
              <a:buNone/>
            </a:pPr>
            <a:r>
              <a:rPr lang="en-US" dirty="0"/>
              <a:t>   Big-Theta).</a:t>
            </a:r>
          </a:p>
        </p:txBody>
      </p:sp>
    </p:spTree>
    <p:extLst>
      <p:ext uri="{BB962C8B-B14F-4D97-AF65-F5344CB8AC3E}">
        <p14:creationId xmlns:p14="http://schemas.microsoft.com/office/powerpoint/2010/main" val="93167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Practice Problems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discussed in the class, recitations, assignments, Quizzes etc.</a:t>
            </a:r>
          </a:p>
          <a:p>
            <a:r>
              <a:rPr lang="en-US" dirty="0"/>
              <a:t>Please go through the slides and Read related sections from the text book.</a:t>
            </a:r>
          </a:p>
          <a:p>
            <a:r>
              <a:rPr lang="en-US" dirty="0"/>
              <a:t>Exercises from the text book.</a:t>
            </a:r>
          </a:p>
          <a:p>
            <a:r>
              <a:rPr lang="en-US" dirty="0"/>
              <a:t>Practice from Interview Preparation websites like </a:t>
            </a:r>
            <a:r>
              <a:rPr lang="en-US" dirty="0" err="1"/>
              <a:t>hackerrank</a:t>
            </a:r>
            <a:r>
              <a:rPr lang="en-US" dirty="0"/>
              <a:t>, </a:t>
            </a:r>
            <a:r>
              <a:rPr lang="en-US" dirty="0" err="1"/>
              <a:t>leetcode</a:t>
            </a:r>
            <a:r>
              <a:rPr lang="en-US" dirty="0"/>
              <a:t>, </a:t>
            </a:r>
            <a:r>
              <a:rPr lang="en-US" dirty="0" err="1"/>
              <a:t>careercup</a:t>
            </a:r>
            <a:r>
              <a:rPr lang="en-US" dirty="0"/>
              <a:t>, </a:t>
            </a:r>
            <a:r>
              <a:rPr lang="en-US" dirty="0" err="1"/>
              <a:t>geeksforgeeks</a:t>
            </a:r>
            <a:r>
              <a:rPr lang="en-US" dirty="0"/>
              <a:t> and so on…</a:t>
            </a:r>
          </a:p>
        </p:txBody>
      </p:sp>
    </p:spTree>
    <p:extLst>
      <p:ext uri="{BB962C8B-B14F-4D97-AF65-F5344CB8AC3E}">
        <p14:creationId xmlns:p14="http://schemas.microsoft.com/office/powerpoint/2010/main" val="174899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14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Chapter 5:  Array based Sequences. You can expect programming questions from this section.</a:t>
            </a:r>
          </a:p>
          <a:p>
            <a:r>
              <a:rPr lang="en-US" dirty="0"/>
              <a:t>Compact array, </a:t>
            </a:r>
          </a:p>
          <a:p>
            <a:r>
              <a:rPr lang="en-US" dirty="0"/>
              <a:t>Python list class, </a:t>
            </a:r>
            <a:r>
              <a:rPr lang="en-US" dirty="0" err="1"/>
              <a:t>str</a:t>
            </a:r>
            <a:r>
              <a:rPr lang="en-US" dirty="0"/>
              <a:t> class, tuple class and difference in their internal presentation in memory, </a:t>
            </a:r>
          </a:p>
          <a:p>
            <a:r>
              <a:rPr lang="en-US" dirty="0"/>
              <a:t>Finding asymptotic run time of different operations of list class and </a:t>
            </a:r>
            <a:r>
              <a:rPr lang="en-US" dirty="0" err="1"/>
              <a:t>str</a:t>
            </a:r>
            <a:r>
              <a:rPr lang="en-US" dirty="0"/>
              <a:t> class, </a:t>
            </a:r>
          </a:p>
          <a:p>
            <a:r>
              <a:rPr lang="en-US" dirty="0"/>
              <a:t>Defining and using two dimensional array, </a:t>
            </a:r>
          </a:p>
          <a:p>
            <a:r>
              <a:rPr lang="en-US" dirty="0"/>
              <a:t>Uses of array based sequences, </a:t>
            </a:r>
          </a:p>
          <a:p>
            <a:r>
              <a:rPr lang="en-US" dirty="0"/>
              <a:t>Writing efficient python programs, </a:t>
            </a:r>
          </a:p>
          <a:p>
            <a:r>
              <a:rPr lang="en-US" dirty="0"/>
              <a:t>Program’s output etc.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             Chapter Wise Important Topics</a:t>
            </a:r>
          </a:p>
        </p:txBody>
      </p:sp>
    </p:spTree>
    <p:extLst>
      <p:ext uri="{BB962C8B-B14F-4D97-AF65-F5344CB8AC3E}">
        <p14:creationId xmlns:p14="http://schemas.microsoft.com/office/powerpoint/2010/main" val="319110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Chapter Wise Important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731"/>
            <a:ext cx="10515600" cy="45892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Chapter 7 – </a:t>
            </a:r>
            <a:r>
              <a:rPr lang="en-US" dirty="0" err="1"/>
              <a:t>LinkedLists</a:t>
            </a:r>
            <a:r>
              <a:rPr lang="en-US" dirty="0"/>
              <a:t>. You may expect programming questions from this section. </a:t>
            </a:r>
          </a:p>
          <a:p>
            <a:pPr marL="0" indent="0">
              <a:buNone/>
            </a:pPr>
            <a:r>
              <a:rPr lang="en-US" dirty="0"/>
              <a:t>Questions from Recitations, Homework Assignments, Quizzes.</a:t>
            </a:r>
          </a:p>
          <a:p>
            <a:pPr marL="0" indent="0">
              <a:buNone/>
            </a:pPr>
            <a:r>
              <a:rPr lang="en-US" dirty="0"/>
              <a:t>Implementing Stack using Single </a:t>
            </a:r>
            <a:r>
              <a:rPr lang="en-US" dirty="0" err="1"/>
              <a:t>Linkedlist</a:t>
            </a:r>
            <a:r>
              <a:rPr lang="en-US" dirty="0"/>
              <a:t> (with head reference),</a:t>
            </a:r>
          </a:p>
          <a:p>
            <a:pPr marL="0" indent="0">
              <a:buNone/>
            </a:pPr>
            <a:r>
              <a:rPr lang="en-US" dirty="0"/>
              <a:t>Implementing Queue using Single </a:t>
            </a:r>
            <a:r>
              <a:rPr lang="en-US" dirty="0" err="1"/>
              <a:t>Linkedlist</a:t>
            </a:r>
            <a:r>
              <a:rPr lang="en-US" dirty="0"/>
              <a:t> (with head and tail reference),</a:t>
            </a:r>
          </a:p>
          <a:p>
            <a:pPr marL="0" indent="0">
              <a:buNone/>
            </a:pPr>
            <a:r>
              <a:rPr lang="en-US" dirty="0"/>
              <a:t>Single </a:t>
            </a:r>
            <a:r>
              <a:rPr lang="en-US" dirty="0" err="1"/>
              <a:t>Linkedlists</a:t>
            </a:r>
            <a:r>
              <a:rPr lang="en-US" dirty="0"/>
              <a:t> with only head reference, </a:t>
            </a:r>
          </a:p>
          <a:p>
            <a:pPr marL="0" indent="0">
              <a:buNone/>
            </a:pPr>
            <a:r>
              <a:rPr lang="en-US" dirty="0"/>
              <a:t>Circular </a:t>
            </a:r>
            <a:r>
              <a:rPr lang="en-US" dirty="0" err="1"/>
              <a:t>Linkedlist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Linkedlist</a:t>
            </a:r>
            <a:r>
              <a:rPr lang="en-US" dirty="0"/>
              <a:t> (with header and trailer sentinels) – </a:t>
            </a:r>
            <a:r>
              <a:rPr lang="en-US" dirty="0">
                <a:solidFill>
                  <a:srgbClr val="FF0000"/>
                </a:solidFill>
              </a:rPr>
              <a:t>in the exam this will be used for double </a:t>
            </a:r>
            <a:r>
              <a:rPr lang="en-US" dirty="0" err="1">
                <a:solidFill>
                  <a:srgbClr val="FF0000"/>
                </a:solidFill>
              </a:rPr>
              <a:t>linkedlist</a:t>
            </a:r>
            <a:r>
              <a:rPr lang="en-US" dirty="0">
                <a:solidFill>
                  <a:srgbClr val="FF0000"/>
                </a:solidFill>
              </a:rPr>
              <a:t> related question.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Linkedlist</a:t>
            </a:r>
            <a:r>
              <a:rPr lang="en-US" dirty="0"/>
              <a:t> (with head and tail reference), </a:t>
            </a:r>
          </a:p>
          <a:p>
            <a:pPr marL="0" indent="0">
              <a:buNone/>
            </a:pPr>
            <a:r>
              <a:rPr lang="en-US" dirty="0"/>
              <a:t>Problem solving using </a:t>
            </a:r>
            <a:r>
              <a:rPr lang="en-US" dirty="0" err="1"/>
              <a:t>Linkedlists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Implementing Double Ended Queue (</a:t>
            </a:r>
            <a:r>
              <a:rPr lang="en-US" dirty="0" err="1"/>
              <a:t>Deque</a:t>
            </a:r>
            <a:r>
              <a:rPr lang="en-US" dirty="0"/>
              <a:t>) using double </a:t>
            </a:r>
            <a:r>
              <a:rPr lang="en-US" dirty="0" err="1"/>
              <a:t>linkedlists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5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Chapter Wise Important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2649"/>
            <a:ext cx="10515600" cy="442841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Chapter 8 – Trees and Binary Trees. You may expect programming questions from this section. </a:t>
            </a:r>
          </a:p>
          <a:p>
            <a:pPr marL="0" indent="0">
              <a:buNone/>
            </a:pPr>
            <a:r>
              <a:rPr lang="en-US" dirty="0"/>
              <a:t>Questions from Recitations, Homework Assignments, Quizzes.</a:t>
            </a:r>
          </a:p>
          <a:p>
            <a:pPr marL="0" indent="0">
              <a:buNone/>
            </a:pPr>
            <a:r>
              <a:rPr lang="en-US" dirty="0"/>
              <a:t>Definition of tree, depth, height</a:t>
            </a:r>
          </a:p>
          <a:p>
            <a:pPr marL="0" indent="0">
              <a:buNone/>
            </a:pPr>
            <a:r>
              <a:rPr lang="en-US" dirty="0"/>
              <a:t>Binary tree, complete binary tree, balanced binary tree, binary tree traversals (preorder, </a:t>
            </a:r>
            <a:r>
              <a:rPr lang="en-US" dirty="0" err="1"/>
              <a:t>postorder</a:t>
            </a:r>
            <a:r>
              <a:rPr lang="en-US" dirty="0"/>
              <a:t>, </a:t>
            </a:r>
            <a:r>
              <a:rPr lang="en-US" dirty="0" err="1"/>
              <a:t>inorder</a:t>
            </a:r>
            <a:r>
              <a:rPr lang="en-US" dirty="0"/>
              <a:t>, </a:t>
            </a:r>
            <a:r>
              <a:rPr lang="en-US" dirty="0" err="1"/>
              <a:t>levelorder</a:t>
            </a:r>
            <a:r>
              <a:rPr lang="en-US" dirty="0"/>
              <a:t>, zigzag </a:t>
            </a:r>
            <a:r>
              <a:rPr lang="en-US" dirty="0" err="1"/>
              <a:t>levelorder</a:t>
            </a:r>
            <a:r>
              <a:rPr lang="en-US" dirty="0"/>
              <a:t>, level by level printing)</a:t>
            </a:r>
          </a:p>
          <a:p>
            <a:pPr marL="0" indent="0">
              <a:buNone/>
            </a:pPr>
            <a:r>
              <a:rPr lang="en-US" dirty="0"/>
              <a:t>Implementing Binary Tree using only _element , _left, _right variables.</a:t>
            </a:r>
          </a:p>
          <a:p>
            <a:pPr marL="0" indent="0">
              <a:buNone/>
            </a:pPr>
            <a:r>
              <a:rPr lang="en-US" dirty="0"/>
              <a:t>Implementing Binary Tree using only _element , _left, _right, _parent variables.</a:t>
            </a:r>
          </a:p>
          <a:p>
            <a:pPr marL="0" indent="0">
              <a:buNone/>
            </a:pPr>
            <a:r>
              <a:rPr lang="en-US" dirty="0"/>
              <a:t>Implementing Binary Tree (using provided code in solving recitation problems and homework assignments problems)</a:t>
            </a:r>
          </a:p>
          <a:p>
            <a:pPr marL="0" indent="0">
              <a:buNone/>
            </a:pPr>
            <a:r>
              <a:rPr lang="en-US" dirty="0"/>
              <a:t>Solving problems using different types of tree traversals (as for example flip a binary tree, check weather a tree is symmetric or not, find lowest common ancestors, finding maximum/minimum elements, so on)</a:t>
            </a:r>
          </a:p>
          <a:p>
            <a:pPr marL="0" indent="0">
              <a:buNone/>
            </a:pPr>
            <a:r>
              <a:rPr lang="en-US" dirty="0"/>
              <a:t>Implement preorder traversal without using recursion</a:t>
            </a:r>
          </a:p>
          <a:p>
            <a:pPr marL="0" indent="0">
              <a:buNone/>
            </a:pPr>
            <a:r>
              <a:rPr lang="en-US" dirty="0"/>
              <a:t>Implement Expression Tree using Binary Tree from postfix, prefix notations, Evaluate Expression Tree, Expression Tree Traversals, prefix and postfix notations of expression tree.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While asking coding questions from this part, we will use Simple Tree with parent/without parent.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0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1548</Words>
  <Application>Microsoft Macintosh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Mangal</vt:lpstr>
      <vt:lpstr>Office Theme</vt:lpstr>
      <vt:lpstr>Review Final Exam Topics </vt:lpstr>
      <vt:lpstr>                            Exam Details</vt:lpstr>
      <vt:lpstr>                           Covered Topics</vt:lpstr>
      <vt:lpstr>                          Question Types</vt:lpstr>
      <vt:lpstr>                    Question Types (Cont.)</vt:lpstr>
      <vt:lpstr>   Practice Problems </vt:lpstr>
      <vt:lpstr>              Chapter Wise Important Topics</vt:lpstr>
      <vt:lpstr>              Chapter Wise Important Topics</vt:lpstr>
      <vt:lpstr>              Chapter Wise Important Topics</vt:lpstr>
      <vt:lpstr>              Chapter Wise Important Topics</vt:lpstr>
      <vt:lpstr>              Chapter Wise Important Topics</vt:lpstr>
      <vt:lpstr>              Chapter Wise Important Topics</vt:lpstr>
      <vt:lpstr>              Chapter Wise Important Topics</vt:lpstr>
      <vt:lpstr>              Chapter Wise Important Topics</vt:lpstr>
      <vt:lpstr>              Chapter Wise Important Topics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Midterm1</dc:title>
  <dc:creator>User</dc:creator>
  <cp:lastModifiedBy>Microsoft Office User</cp:lastModifiedBy>
  <cp:revision>88</cp:revision>
  <dcterms:created xsi:type="dcterms:W3CDTF">2018-02-22T00:17:31Z</dcterms:created>
  <dcterms:modified xsi:type="dcterms:W3CDTF">2020-05-12T14:18:43Z</dcterms:modified>
</cp:coreProperties>
</file>