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84" r:id="rId3"/>
    <p:sldId id="312" r:id="rId4"/>
    <p:sldId id="313" r:id="rId5"/>
    <p:sldId id="308" r:id="rId6"/>
    <p:sldId id="314" r:id="rId7"/>
    <p:sldId id="315" r:id="rId8"/>
    <p:sldId id="316" r:id="rId9"/>
    <p:sldId id="317" r:id="rId10"/>
    <p:sldId id="346" r:id="rId11"/>
    <p:sldId id="357" r:id="rId12"/>
    <p:sldId id="347" r:id="rId13"/>
    <p:sldId id="358" r:id="rId14"/>
    <p:sldId id="348" r:id="rId15"/>
    <p:sldId id="349" r:id="rId16"/>
    <p:sldId id="350" r:id="rId17"/>
    <p:sldId id="351" r:id="rId18"/>
    <p:sldId id="352" r:id="rId19"/>
    <p:sldId id="353" r:id="rId20"/>
    <p:sldId id="309" r:id="rId21"/>
    <p:sldId id="310" r:id="rId22"/>
    <p:sldId id="318" r:id="rId23"/>
    <p:sldId id="319" r:id="rId24"/>
    <p:sldId id="320" r:id="rId25"/>
    <p:sldId id="321" r:id="rId26"/>
    <p:sldId id="323" r:id="rId27"/>
    <p:sldId id="324" r:id="rId28"/>
    <p:sldId id="322" r:id="rId29"/>
    <p:sldId id="305" r:id="rId30"/>
    <p:sldId id="325" r:id="rId31"/>
    <p:sldId id="306" r:id="rId32"/>
    <p:sldId id="326" r:id="rId33"/>
    <p:sldId id="307" r:id="rId34"/>
    <p:sldId id="343" r:id="rId35"/>
    <p:sldId id="330" r:id="rId36"/>
    <p:sldId id="331" r:id="rId37"/>
    <p:sldId id="327" r:id="rId38"/>
    <p:sldId id="328" r:id="rId39"/>
    <p:sldId id="329" r:id="rId40"/>
    <p:sldId id="356" r:id="rId41"/>
    <p:sldId id="332" r:id="rId42"/>
    <p:sldId id="333" r:id="rId43"/>
    <p:sldId id="334" r:id="rId44"/>
    <p:sldId id="335" r:id="rId45"/>
    <p:sldId id="341" r:id="rId46"/>
    <p:sldId id="336" r:id="rId47"/>
    <p:sldId id="337" r:id="rId48"/>
    <p:sldId id="339" r:id="rId49"/>
    <p:sldId id="340" r:id="rId50"/>
    <p:sldId id="354" r:id="rId51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58359" autoAdjust="0"/>
  </p:normalViewPr>
  <p:slideViewPr>
    <p:cSldViewPr>
      <p:cViewPr varScale="1">
        <p:scale>
          <a:sx n="63" d="100"/>
          <a:sy n="63" d="100"/>
        </p:scale>
        <p:origin x="30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4" Type="http://schemas.openxmlformats.org/officeDocument/2006/relationships/slide" Target="slides/slide31.xml"/><Relationship Id="rId5" Type="http://schemas.openxmlformats.org/officeDocument/2006/relationships/slide" Target="slides/slide33.xml"/><Relationship Id="rId6" Type="http://schemas.openxmlformats.org/officeDocument/2006/relationships/slide" Target="slides/slide37.xml"/><Relationship Id="rId7" Type="http://schemas.openxmlformats.org/officeDocument/2006/relationships/slide" Target="slides/slide38.xml"/><Relationship Id="rId8" Type="http://schemas.openxmlformats.org/officeDocument/2006/relationships/slide" Target="slides/slide39.xml"/><Relationship Id="rId1" Type="http://schemas.openxmlformats.org/officeDocument/2006/relationships/slide" Target="slides/slide2.xml"/><Relationship Id="rId2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9BAD7FD1-286A-4A23-A20B-45D6B98567CE}" type="datetime8">
              <a:rPr lang="en-US" altLang="en-US"/>
              <a:pPr>
                <a:defRPr/>
              </a:pPr>
              <a:t>3/9/20 1:21 PM</a:t>
            </a:fld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808DF99-EE0E-4B17-A724-D9A66B32E8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Vectors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EEBB255-FEEC-459A-ABF9-FAFB91FD3C4D}" type="datetime8">
              <a:rPr lang="en-US" altLang="en-US"/>
              <a:pPr>
                <a:defRPr/>
              </a:pPr>
              <a:t>3/9/20 1:21 PM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C6F19A9-4CE4-4151-8626-005A9E1485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>
                <a:latin typeface="Tahoma" panose="020B0604030504040204" pitchFamily="34" charset="0"/>
              </a:rPr>
              <a:t>Vectors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C4D6CED-1613-4143-90F6-D514D3DF8328}" type="datetime8">
              <a:rPr lang="en-US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3/9/20 1:21 PM</a:t>
            </a:fld>
            <a:endParaRPr lang="en-US" altLang="en-US" sz="1300" smtClean="0">
              <a:latin typeface="Tahoma" panose="020B0604030504040204" pitchFamily="34" charset="0"/>
            </a:endParaRP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F92646-9D28-4DDC-B6A9-8DC5900F5D91}" type="slidenum">
              <a:rPr lang="en-US" altLang="en-US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 smtClean="0">
              <a:latin typeface="Tahom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27652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144A07-FEDC-4AE3-9113-99DD4ADF7356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A0120D-FBEA-41A5-857B-62CAA487EA70}" type="slidenum">
              <a:rPr lang="en-US" altLang="en-US" sz="1300" smtClean="0"/>
              <a:pPr/>
              <a:t>15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29700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35BD55-CD1C-4F28-8F70-088486885198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C873187-A398-43BB-B464-9B78D334DCC4}" type="slidenum">
              <a:rPr lang="en-US" altLang="en-US" sz="1300" smtClean="0"/>
              <a:pPr/>
              <a:t>16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31748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CB5748-2EC3-4CFB-ACBA-A9DC8DE4CBA0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67B629B-6678-4E76-95F5-A79E69EB81A2}" type="slidenum">
              <a:rPr lang="en-US" altLang="en-US" sz="1300" smtClean="0"/>
              <a:pPr/>
              <a:t>17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3379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30BB0F-A9F8-47BE-B290-0016085FA4C4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9736D5-ACE6-49F5-B708-CAE3468CA38C}" type="slidenum">
              <a:rPr lang="en-US" altLang="en-US" sz="1300" smtClean="0"/>
              <a:pPr/>
              <a:t>18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3584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898BCF4-E6DD-459D-AFE3-037DF5A25C24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661BA5-05AB-4398-BDC6-054C988A2255}" type="slidenum">
              <a:rPr lang="en-US" altLang="en-US" sz="1300" smtClean="0"/>
              <a:pPr/>
              <a:t>19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37892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00D9A2-80C2-4CD3-9214-5D18D0B65691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1175280-AC93-4570-8BFE-DE7D919E9694}" type="slidenum">
              <a:rPr lang="en-US" altLang="en-US" sz="1300" smtClean="0"/>
              <a:pPr/>
              <a:t>20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4096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0AEC2E-9551-47D3-B2D4-32B63F97785B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764F50-5957-4D34-997E-2786F5472FCA}" type="slidenum">
              <a:rPr lang="en-US" altLang="en-US" sz="1300" smtClean="0"/>
              <a:pPr/>
              <a:t>22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45060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43B8A-8E5C-4513-8030-76C9EFEC3290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187074-4F0C-43F8-9EF5-64BC0DCBD32D}" type="slidenum">
              <a:rPr lang="en-US" altLang="en-US" sz="1300" smtClean="0"/>
              <a:pPr/>
              <a:t>25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542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EF928B-E54F-46DF-B03C-2ADBA251E3D9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6C0C34-F373-420C-931B-4F59C51FD7CA}" type="slidenum">
              <a:rPr lang="en-US" altLang="en-US" sz="1300" smtClean="0"/>
              <a:pPr/>
              <a:t>33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57348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036D4F-8D2E-4710-B380-B6DAD2F19F7E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77EFD1-DE79-4DF6-8900-F00C59F46191}" type="slidenum">
              <a:rPr lang="en-US" altLang="en-US" sz="1300" smtClean="0"/>
              <a:pPr/>
              <a:t>35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1536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65B55-573D-4A90-8E5D-CAAE3F11B633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B27280-8E3F-468B-B284-E1210A45F1AB}" type="slidenum">
              <a:rPr lang="en-US" altLang="en-US" sz="1300" smtClean="0"/>
              <a:pPr/>
              <a:t>7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 common representation for a two-dimensional data set in Python is as a list</a:t>
            </a:r>
          </a:p>
          <a:p>
            <a:r>
              <a:rPr lang="en-US" altLang="en-US" smtClean="0"/>
              <a:t>of lists. In particular, we can represent a two-dimensional array as a list of rows,</a:t>
            </a:r>
          </a:p>
          <a:p>
            <a:r>
              <a:rPr lang="en-US" altLang="en-US" smtClean="0"/>
              <a:t>with each row itself being a list of values. For example, the two-dimensional data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6451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0C58F65-617C-44DA-A4A7-3D91DB0420A3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6451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D64E24-57BD-4E83-A3E2-F531A48CEA8F}" type="slidenum">
              <a:rPr lang="en-US" altLang="en-US" sz="1300" smtClean="0"/>
              <a:pPr/>
              <a:t>41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While([0]*c) is indeed a list of </a:t>
            </a:r>
            <a:r>
              <a:rPr lang="en-US" altLang="en-US" i="1" smtClean="0"/>
              <a:t>c </a:t>
            </a:r>
            <a:r>
              <a:rPr lang="en-US" altLang="en-US" smtClean="0"/>
              <a:t>zeros, multiplying that list by </a:t>
            </a:r>
            <a:r>
              <a:rPr lang="en-US" altLang="en-US" i="1" smtClean="0"/>
              <a:t>r </a:t>
            </a:r>
            <a:r>
              <a:rPr lang="en-US" altLang="en-US" smtClean="0"/>
              <a:t>unfortunately creates</a:t>
            </a:r>
          </a:p>
          <a:p>
            <a:r>
              <a:rPr lang="en-US" altLang="en-US" smtClean="0"/>
              <a:t>a single list with length </a:t>
            </a:r>
            <a:r>
              <a:rPr lang="en-US" altLang="en-US" i="1" smtClean="0"/>
              <a:t>r </a:t>
            </a:r>
            <a:r>
              <a:rPr lang="en-US" altLang="en-US" smtClean="0"/>
              <a:t>· </a:t>
            </a:r>
            <a:r>
              <a:rPr lang="en-US" altLang="en-US" i="1" smtClean="0"/>
              <a:t>c</a:t>
            </a:r>
            <a:r>
              <a:rPr lang="en-US" altLang="en-US" smtClean="0"/>
              <a:t>, just as [2,4,6]*2 results in list [2, 4, 6, 2, 4, 6]. Still a one dimensional array with length c*r.</a:t>
            </a:r>
          </a:p>
          <a:p>
            <a:endParaRPr lang="en-US" altLang="en-US" smtClean="0"/>
          </a:p>
          <a:p>
            <a:r>
              <a:rPr lang="en-US" altLang="en-US" smtClean="0"/>
              <a:t>This is much closer, as we actually do have a structure that is formally a list of lists.</a:t>
            </a:r>
          </a:p>
          <a:p>
            <a:r>
              <a:rPr lang="en-US" altLang="en-US" smtClean="0"/>
              <a:t>The problem is that all </a:t>
            </a:r>
            <a:r>
              <a:rPr lang="en-US" altLang="en-US" i="1" smtClean="0"/>
              <a:t>r </a:t>
            </a:r>
            <a:r>
              <a:rPr lang="en-US" altLang="en-US" smtClean="0"/>
              <a:t>entries of the list known as data are references to the same</a:t>
            </a:r>
          </a:p>
          <a:p>
            <a:r>
              <a:rPr lang="en-US" altLang="en-US" smtClean="0"/>
              <a:t>instance of a list of </a:t>
            </a:r>
            <a:r>
              <a:rPr lang="en-US" altLang="en-US" i="1" smtClean="0"/>
              <a:t>c </a:t>
            </a:r>
            <a:r>
              <a:rPr lang="en-US" altLang="en-US" smtClean="0"/>
              <a:t>zeros. Figure 5.23 provides a portrayal of such aliasing.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6656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4E1CF3F-03FF-496D-9F8F-98BEF7F85246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665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2FBB89D-FFDD-493B-B7B9-99FD14806F92}" type="slidenum">
              <a:rPr lang="en-US" altLang="en-US" sz="1300" smtClean="0"/>
              <a:pPr/>
              <a:t>42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This is truly a problem. Setting an entry such as data[2][0] = 100 would change</a:t>
            </a:r>
          </a:p>
          <a:p>
            <a:r>
              <a:rPr lang="en-US" altLang="en-US" smtClean="0"/>
              <a:t>the first entry of the secondary list to reference a new value, 100. Yet that cell of</a:t>
            </a:r>
          </a:p>
          <a:p>
            <a:r>
              <a:rPr lang="en-US" altLang="en-US" smtClean="0"/>
              <a:t>the secondary list also represents the value data[0][0], because “row” data[0] and</a:t>
            </a:r>
          </a:p>
          <a:p>
            <a:r>
              <a:rPr lang="en-US" altLang="en-US" smtClean="0"/>
              <a:t>“row” data[2] refer to the same secondary list.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68612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F6D4AF-9C97-4B9B-A7A2-0C8BAF748BC5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6861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C1D698-2F05-48BE-9F02-4FB06A9F9F19}" type="slidenum">
              <a:rPr lang="en-US" altLang="en-US" sz="1300" smtClean="0"/>
              <a:pPr/>
              <a:t>43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This is truly a problem. Setting an entry such as data[2][0] = 100 would change</a:t>
            </a:r>
          </a:p>
          <a:p>
            <a:r>
              <a:rPr lang="en-US" altLang="en-US" smtClean="0"/>
              <a:t>the first entry of the secondary list to reference a new value, 100. Yet that cell of</a:t>
            </a:r>
          </a:p>
          <a:p>
            <a:r>
              <a:rPr lang="en-US" altLang="en-US" smtClean="0"/>
              <a:t>the secondary list also represents the value data[0][0], because “row” data[0] and</a:t>
            </a:r>
          </a:p>
          <a:p>
            <a:r>
              <a:rPr lang="en-US" altLang="en-US" smtClean="0"/>
              <a:t>“row” data[2] refer to the same secondary list.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70660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2266AC-187C-49D0-93C4-E1E1DB3B1600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7066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6AC6AF-A833-4140-A109-9D3982C5D029}" type="slidenum">
              <a:rPr lang="en-US" altLang="en-US" sz="1300" smtClean="0"/>
              <a:pPr/>
              <a:t>44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EE728F-E0EB-4C35-9331-B29BDE0D3E01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93AA01-753A-4531-9BDD-2D699680F416}" type="slidenum">
              <a:rPr lang="en-US" altLang="en-US" sz="1300" smtClean="0"/>
              <a:pPr/>
              <a:t>8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the extend command is used to add all elements from one list to the end of another list. The</a:t>
            </a:r>
          </a:p>
          <a:p>
            <a:r>
              <a:rPr lang="en-US" altLang="en-US" smtClean="0"/>
              <a:t>extended list does not receive copies of those elements, it receives references to</a:t>
            </a:r>
          </a:p>
          <a:p>
            <a:r>
              <a:rPr lang="en-US" altLang="en-US" smtClean="0"/>
              <a:t>those elements. Figure 5.9 portrays the effect of a call to extend.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19460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2C4B0-23DC-47C9-99D5-8B92449E5A64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96F107-B39E-416B-BCDD-6E73EBA3EC3A}" type="slidenum">
              <a:rPr lang="en-US" altLang="en-US" sz="1300" smtClean="0"/>
              <a:pPr/>
              <a:t>9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21508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E20887-F708-4F28-AD92-1DA8CD1EF65A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BF71EB-4AB4-4E04-A63E-A8752F181828}" type="slidenum">
              <a:rPr lang="en-US" altLang="en-US" sz="1300" smtClean="0"/>
              <a:pPr/>
              <a:t>10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21508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E20887-F708-4F28-AD92-1DA8CD1EF65A}" type="datetime8">
              <a:rPr lang="en-US" altLang="en-US" sz="1300" smtClean="0"/>
              <a:pPr/>
              <a:t>3/9/20 1:22 PM</a:t>
            </a:fld>
            <a:endParaRPr lang="en-US" altLang="en-US" sz="1300" smtClean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BF71EB-4AB4-4E04-A63E-A8752F181828}" type="slidenum">
              <a:rPr lang="en-US" altLang="en-US" sz="1300" smtClean="0"/>
              <a:pPr/>
              <a:t>11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10741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2355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430154-F158-4862-AA90-5E800F8937EF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CE887-11BF-413C-95A4-78F5E450C184}" type="slidenum">
              <a:rPr lang="en-US" altLang="en-US" sz="1300" smtClean="0"/>
              <a:pPr/>
              <a:t>12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2355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430154-F158-4862-AA90-5E800F8937EF}" type="datetime8">
              <a:rPr lang="en-US" altLang="en-US" sz="1300" smtClean="0"/>
              <a:pPr/>
              <a:t>3/9/20 1:26 PM</a:t>
            </a:fld>
            <a:endParaRPr lang="en-US" altLang="en-US" sz="1300" smtClean="0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CE887-11BF-413C-95A4-78F5E450C184}" type="slidenum">
              <a:rPr lang="en-US" altLang="en-US" sz="1300" smtClean="0"/>
              <a:pPr/>
              <a:t>13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7619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Vectors</a:t>
            </a:r>
            <a:endParaRPr lang="en-US"/>
          </a:p>
        </p:txBody>
      </p:sp>
      <p:sp>
        <p:nvSpPr>
          <p:cNvPr id="2560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7DF11A-9010-48D7-864D-EE51E687C3C5}" type="datetime8">
              <a:rPr lang="en-US" altLang="en-US" sz="1300" smtClean="0"/>
              <a:pPr/>
              <a:t>3/9/20 1:21 PM</a:t>
            </a:fld>
            <a:endParaRPr lang="en-US" altLang="en-US" sz="1300" smtClean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908EAD-B31D-473D-B6F1-B443055264F6}" type="slidenum">
              <a:rPr lang="en-US" altLang="en-US" sz="1300" smtClean="0"/>
              <a:pPr/>
              <a:t>14</a:t>
            </a:fld>
            <a:endParaRPr lang="en-US" altLang="en-US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85AE9-0A2D-4134-9C51-698B26385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Array-Based Sequences</a:t>
            </a:r>
          </a:p>
        </p:txBody>
      </p:sp>
    </p:spTree>
    <p:extLst>
      <p:ext uri="{BB962C8B-B14F-4D97-AF65-F5344CB8AC3E}">
        <p14:creationId xmlns:p14="http://schemas.microsoft.com/office/powerpoint/2010/main" val="176752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3341F-3545-4063-BCC8-C6C98A091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5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C128D-1D74-466B-AF5B-22B160D70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20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Array-Based Sequences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773B421-6F1C-4D6C-B7F4-2B700EB60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84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Array-Based Sequences</a:t>
            </a:r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92B51E-71D6-46A1-9BC2-F42FBCADE71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Array-Based Sequences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pic>
        <p:nvPicPr>
          <p:cNvPr id="7173" name="Picture 1" descr="200128087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3276600"/>
            <a:ext cx="3313112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Shallow Copy, Copy using Slice Operator and Deep Copy of List</a:t>
            </a:r>
          </a:p>
        </p:txBody>
      </p:sp>
      <p:sp>
        <p:nvSpPr>
          <p:cNvPr id="2048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/>
              <a:t>&gt;&gt;&gt; colours1 = ["red", "green"]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/>
              <a:t>&gt;&gt;&gt; colours2 = colours1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/>
              <a:t>&gt;&gt;&gt; colours2 = ["rouge", "vert"]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/>
              <a:t>&gt;&gt;&gt; print(colours1)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3281D2-E18D-47CF-A188-1C88C27270F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Shallow Copy, Copy using Slice Operator and Deep Copy of List</a:t>
            </a:r>
          </a:p>
        </p:txBody>
      </p:sp>
      <p:sp>
        <p:nvSpPr>
          <p:cNvPr id="2048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&gt;&gt;&gt; colours1 = ["red", "green"]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&gt;&gt;&gt; colours2 = colours1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&gt;&gt;&gt; colours2 = ["rouge", "vert"]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/>
              <a:t>&gt;&gt;&gt; print(colours1)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3281D2-E18D-47CF-A188-1C88C27270F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2" name="TextBox 1"/>
          <p:cNvSpPr txBox="1"/>
          <p:nvPr/>
        </p:nvSpPr>
        <p:spPr>
          <a:xfrm>
            <a:off x="1352550" y="4495800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 [‘red’, ‘green’]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97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253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/>
              <a:t>&gt;&gt;&gt; colours1 = ["red", "green"]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/>
              <a:t>&gt;&gt;&gt; colours2 = colours1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/>
              <a:t>&gt;&gt;&gt; colours2[1] = "blue"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/>
              <a:t>&gt;&gt;&gt; </a:t>
            </a:r>
            <a:r>
              <a:rPr lang="en-US" altLang="en-US" dirty="0" smtClean="0"/>
              <a:t>print(colours1)</a:t>
            </a:r>
            <a:endParaRPr lang="en-US" altLang="en-US" dirty="0" smtClean="0"/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08A930-650A-4D86-8EDB-F5470EC3913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253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/>
              <a:t>&gt;&gt;&gt; colours1 = ["red", "green"]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/>
              <a:t>&gt;&gt;&gt; colours2 = colours1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/>
              <a:t>&gt;&gt;&gt; colours2[1] = "blue"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/>
              <a:t>&gt;&gt;&gt; </a:t>
            </a:r>
            <a:r>
              <a:rPr lang="en-US" altLang="en-US" dirty="0" smtClean="0"/>
              <a:t>print(colours1)</a:t>
            </a:r>
            <a:endParaRPr lang="en-US" altLang="en-US" dirty="0" smtClean="0"/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08A930-650A-4D86-8EDB-F5470EC3913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1352550" y="4495800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 [‘red’, ‘blue’]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48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r>
              <a:rPr lang="en-US" altLang="en-US" b="1" smtClean="0"/>
              <a:t>Copy with the Slice Operator</a:t>
            </a:r>
            <a:endParaRPr lang="en-US" altLang="en-US" smtClean="0"/>
          </a:p>
        </p:txBody>
      </p:sp>
      <p:sp>
        <p:nvSpPr>
          <p:cNvPr id="2457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mr-IN" altLang="en-US" smtClean="0"/>
              <a:t>&gt;&gt;&gt; list1 = ['a','b','c','d'] </a:t>
            </a:r>
            <a:endParaRPr lang="en-US" altLang="en-US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 smtClean="0"/>
              <a:t>&gt;&gt;&gt; list2 = list1[:] </a:t>
            </a:r>
            <a:endParaRPr lang="en-US" altLang="en-US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 smtClean="0"/>
              <a:t>&gt;&gt;&gt; list2[1] = 'x' </a:t>
            </a:r>
            <a:endParaRPr lang="en-US" altLang="en-US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40458C"/>
                </a:solidFill>
              </a:rPr>
              <a:t>&gt;&gt;&gt;</a:t>
            </a:r>
            <a:r>
              <a:rPr lang="en-US" altLang="en-US" smtClean="0"/>
              <a:t> </a:t>
            </a:r>
            <a:r>
              <a:rPr lang="mr-IN" altLang="en-US" smtClean="0"/>
              <a:t>print</a:t>
            </a:r>
            <a:r>
              <a:rPr lang="en-US" altLang="en-US" smtClean="0"/>
              <a:t>(</a:t>
            </a:r>
            <a:r>
              <a:rPr lang="mr-IN" altLang="en-US" smtClean="0"/>
              <a:t>list2</a:t>
            </a:r>
            <a:r>
              <a:rPr lang="en-US" altLang="en-US" smtClea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/>
              <a:t>&gt;&gt;&gt; </a:t>
            </a:r>
            <a:r>
              <a:rPr lang="mr-IN" altLang="en-US" smtClean="0"/>
              <a:t>print</a:t>
            </a:r>
            <a:r>
              <a:rPr lang="en-US" altLang="en-US" smtClean="0"/>
              <a:t>(</a:t>
            </a:r>
            <a:r>
              <a:rPr lang="mr-IN" altLang="en-US" smtClean="0"/>
              <a:t>list</a:t>
            </a:r>
            <a:r>
              <a:rPr lang="en-US" altLang="en-US" smtClean="0"/>
              <a:t>1)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6E16F3-447B-46E1-B964-345AB153308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r>
              <a:rPr lang="en-US" altLang="en-US" b="1" smtClean="0"/>
              <a:t>Copy with the Slice Operator</a:t>
            </a:r>
            <a:endParaRPr lang="en-US" altLang="en-US" smtClean="0"/>
          </a:p>
        </p:txBody>
      </p:sp>
      <p:sp>
        <p:nvSpPr>
          <p:cNvPr id="2662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mr-IN" altLang="en-US" smtClean="0"/>
              <a:t>&gt;&gt;&gt; lst1 = ['a','b',['ab','ba']] </a:t>
            </a:r>
            <a:r>
              <a:rPr lang="en-US" altLang="en-US" smtClean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 smtClean="0"/>
              <a:t>&gt;&gt;&gt; lst2 = lst1[:] </a:t>
            </a:r>
            <a:endParaRPr lang="en-US" altLang="en-US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 smtClean="0"/>
              <a:t>&gt;&gt;&gt; lst2[0] = 'c' </a:t>
            </a:r>
            <a:endParaRPr lang="en-US" altLang="en-US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 smtClean="0"/>
              <a:t>&gt;&gt;&gt; lst2[2][1] = 'd' </a:t>
            </a:r>
            <a:endParaRPr lang="en-US" altLang="en-US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/>
              <a:t>&gt;&gt;&gt; </a:t>
            </a:r>
            <a:r>
              <a:rPr lang="mr-IN" altLang="en-US" smtClean="0"/>
              <a:t>print(lst1) </a:t>
            </a:r>
            <a:endParaRPr lang="en-US" altLang="en-US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7714FF-2A35-4D9F-8746-D9D226BF2F1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r>
              <a:rPr lang="en-US" altLang="en-US" b="1" smtClean="0"/>
              <a:t>Copy with the Slice Operator</a:t>
            </a:r>
            <a:endParaRPr lang="en-US" altLang="en-US" smtClean="0"/>
          </a:p>
        </p:txBody>
      </p:sp>
      <p:sp>
        <p:nvSpPr>
          <p:cNvPr id="2867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mr-IN" altLang="en-US" smtClean="0"/>
              <a:t>&gt;&gt;&gt; lst1 = ['a','b',['ab','ba']] </a:t>
            </a:r>
            <a:r>
              <a:rPr lang="en-US" altLang="en-US" smtClean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 smtClean="0"/>
              <a:t>&gt;&gt;&gt; lst2 = lst1[:] </a:t>
            </a:r>
            <a:endParaRPr lang="en-US" altLang="en-US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D33E7B-5697-45CD-99C3-2B62E4AB0A9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/>
          </a:p>
        </p:txBody>
      </p:sp>
      <p:pic>
        <p:nvPicPr>
          <p:cNvPr id="2867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3108325"/>
            <a:ext cx="708025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r>
              <a:rPr lang="en-US" altLang="en-US" b="1" smtClean="0"/>
              <a:t>Copy with the Slice Operator</a:t>
            </a:r>
            <a:endParaRPr lang="en-US" altLang="en-US" smtClean="0"/>
          </a:p>
        </p:txBody>
      </p:sp>
      <p:sp>
        <p:nvSpPr>
          <p:cNvPr id="3072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mr-IN" altLang="en-US" sz="2000" smtClean="0"/>
              <a:t>&gt;&gt;&gt; lst1 = ['a','b',['ab','ba']] </a:t>
            </a:r>
            <a:r>
              <a:rPr lang="en-US" altLang="en-US" sz="2000" smtClean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 sz="2000" smtClean="0"/>
              <a:t>&gt;&gt;&gt; lst2 = lst1[:] </a:t>
            </a:r>
            <a:endParaRPr lang="en-US" altLang="en-US" sz="20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 sz="2000" smtClean="0"/>
              <a:t>&gt;&gt;&gt; lst2[0] = 'c' </a:t>
            </a:r>
            <a:endParaRPr lang="en-US" altLang="en-US" sz="20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mr-IN" altLang="en-US" sz="2000" smtClean="0"/>
              <a:t>&gt;&gt;&gt; lst2[2][1] = 'd' </a:t>
            </a:r>
            <a:endParaRPr lang="en-US" altLang="en-US" sz="200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smtClean="0"/>
              <a:t>&gt;&gt;&gt; </a:t>
            </a:r>
            <a:r>
              <a:rPr lang="mr-IN" altLang="en-US" sz="2000" smtClean="0"/>
              <a:t>print(lst1) </a:t>
            </a:r>
            <a:endParaRPr lang="en-US" altLang="en-US" sz="200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9E7968-0C6D-488E-BE10-D9DAA04140D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/>
          </a:p>
        </p:txBody>
      </p:sp>
      <p:pic>
        <p:nvPicPr>
          <p:cNvPr id="3072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9525"/>
            <a:ext cx="55626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63000" cy="1143000"/>
          </a:xfrm>
        </p:spPr>
        <p:txBody>
          <a:bodyPr/>
          <a:lstStyle/>
          <a:p>
            <a:r>
              <a:rPr lang="en-US" altLang="en-US" smtClean="0"/>
              <a:t>Using deepcopy from copy module</a:t>
            </a:r>
          </a:p>
        </p:txBody>
      </p:sp>
      <p:sp>
        <p:nvSpPr>
          <p:cNvPr id="3277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mtClean="0"/>
              <a:t>from copy import deepcopy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mtClean="0"/>
              <a:t>lst1 = ['a','b',['ab','ba']]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mtClean="0"/>
              <a:t>lst2 = deepcopy(lst1)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mtClean="0"/>
              <a:t>lst2[2][1] = "d"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mtClean="0"/>
              <a:t>lst2[0] = "c"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mtClean="0"/>
              <a:t>print(lst2)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mtClean="0"/>
              <a:t>print(lst1)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D1214B-CC80-44C7-B0B1-422579022A3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1143000"/>
          </a:xfrm>
        </p:spPr>
        <p:txBody>
          <a:bodyPr/>
          <a:lstStyle/>
          <a:p>
            <a:r>
              <a:rPr lang="en-US" altLang="en-US" smtClean="0"/>
              <a:t>Using deepcopy from copy module</a:t>
            </a:r>
          </a:p>
        </p:txBody>
      </p:sp>
      <p:sp>
        <p:nvSpPr>
          <p:cNvPr id="3481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from copy import deepcopy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lst1 = ['a','b',['ab','ba']]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lst2 = deepcopy(lst1)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lst2[2][1] = "d"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lst2[0] = "c"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print(lst2)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print(lst1)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11963A-AA92-4178-A1EA-7072EE36AB0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/>
          </a:p>
        </p:txBody>
      </p:sp>
      <p:pic>
        <p:nvPicPr>
          <p:cNvPr id="3482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3810000"/>
            <a:ext cx="5275262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Array-Based Sequences</a:t>
            </a:r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134023-C1D1-49FC-99D1-E3770A42750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Sequence Classes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3352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Python has built-in types, </a:t>
            </a:r>
            <a:r>
              <a:rPr lang="en-US" altLang="en-US" sz="2400" b="1" smtClean="0"/>
              <a:t>list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tuple</a:t>
            </a:r>
            <a:r>
              <a:rPr lang="en-US" altLang="en-US" sz="2400" smtClean="0"/>
              <a:t>, and </a:t>
            </a:r>
            <a:r>
              <a:rPr lang="en-US" altLang="en-US" sz="2400" b="1" smtClean="0"/>
              <a:t>str</a:t>
            </a:r>
            <a:r>
              <a:rPr lang="en-US" altLang="en-US" sz="2400" smtClean="0"/>
              <a:t>.</a:t>
            </a:r>
          </a:p>
          <a:p>
            <a:pPr eaLnBrk="1" hangingPunct="1"/>
            <a:r>
              <a:rPr lang="en-US" altLang="en-US" sz="2400" smtClean="0"/>
              <a:t>Each of these </a:t>
            </a:r>
            <a:r>
              <a:rPr lang="en-US" altLang="en-US" sz="2400" b="1" smtClean="0"/>
              <a:t>sequence</a:t>
            </a:r>
            <a:r>
              <a:rPr lang="en-US" altLang="en-US" sz="2400" smtClean="0"/>
              <a:t> types supports indexing to access an individual element of a sequence, using a syntax such as A[i]</a:t>
            </a:r>
          </a:p>
          <a:p>
            <a:pPr eaLnBrk="1" hangingPunct="1"/>
            <a:r>
              <a:rPr lang="en-US" altLang="en-US" sz="2400" smtClean="0"/>
              <a:t>Each of these types uses an </a:t>
            </a:r>
            <a:r>
              <a:rPr lang="en-US" altLang="en-US" sz="2400" b="1" smtClean="0"/>
              <a:t>array</a:t>
            </a:r>
            <a:r>
              <a:rPr lang="en-US" altLang="en-US" sz="2400" smtClean="0"/>
              <a:t> to represent the sequence.</a:t>
            </a:r>
          </a:p>
          <a:p>
            <a:pPr lvl="1" eaLnBrk="1" hangingPunct="1"/>
            <a:r>
              <a:rPr lang="en-US" altLang="en-US" sz="2000" smtClean="0"/>
              <a:t>An array is a set of memory locations that can be addressed using consecutive indices, which, in Python, start with index 0.</a:t>
            </a:r>
          </a:p>
          <a:p>
            <a:pPr eaLnBrk="1" hangingPunct="1"/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0574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3622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26670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334000" y="57229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3810000" y="57308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Compact Arrays</a:t>
            </a:r>
          </a:p>
        </p:txBody>
      </p:sp>
      <p:sp>
        <p:nvSpPr>
          <p:cNvPr id="3686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Primary support for compact arrays is in a module named </a:t>
            </a:r>
            <a:r>
              <a:rPr lang="en-US" altLang="en-US" sz="2800" b="1" smtClean="0"/>
              <a:t>array</a:t>
            </a:r>
            <a:r>
              <a:rPr lang="en-US" altLang="en-US" sz="2800" smtClean="0"/>
              <a:t>. </a:t>
            </a:r>
          </a:p>
          <a:p>
            <a:pPr lvl="1"/>
            <a:r>
              <a:rPr lang="en-US" altLang="en-US" sz="2400" smtClean="0"/>
              <a:t>That module defines a class, also named array, providing compact storage for arrays of primitive data types.</a:t>
            </a:r>
          </a:p>
          <a:p>
            <a:r>
              <a:rPr lang="en-US" altLang="en-US" sz="2800" smtClean="0"/>
              <a:t>The constructor for the array class requires a type code as a first parameter, which is a character that designates the type of data that will be stored in the array. 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A1E3CA-E136-40D7-9606-2F8CF57E69B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/>
          </a:p>
        </p:txBody>
      </p:sp>
      <p:pic>
        <p:nvPicPr>
          <p:cNvPr id="3687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562600"/>
            <a:ext cx="7467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 Codes in the array Class</a:t>
            </a:r>
          </a:p>
        </p:txBody>
      </p:sp>
      <p:sp>
        <p:nvSpPr>
          <p:cNvPr id="3891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Python’s array class has the following type codes: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003A18-646D-473A-B929-83239BDAFC4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/>
          </a:p>
        </p:txBody>
      </p:sp>
      <p:pic>
        <p:nvPicPr>
          <p:cNvPr id="3891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667000"/>
            <a:ext cx="543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305800" cy="1143000"/>
          </a:xfrm>
        </p:spPr>
        <p:txBody>
          <a:bodyPr/>
          <a:lstStyle/>
          <a:p>
            <a:r>
              <a:rPr lang="en-US" altLang="en-US" smtClean="0"/>
              <a:t>Dynamic Array and Amortization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6482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cs typeface="ＭＳ Ｐゴシック" charset="0"/>
              </a:rPr>
              <a:t>When creating a low-level array in a computer system, the precise size of that </a:t>
            </a:r>
            <a:r>
              <a:rPr lang="en-US" sz="2600" dirty="0" smtClean="0">
                <a:cs typeface="ＭＳ Ｐゴシック" charset="0"/>
              </a:rPr>
              <a:t>array must </a:t>
            </a:r>
            <a:r>
              <a:rPr lang="en-US" sz="2600" dirty="0">
                <a:cs typeface="ＭＳ Ｐゴシック" charset="0"/>
              </a:rPr>
              <a:t>be explicitly declared in order for the system to properly allocate a </a:t>
            </a:r>
            <a:r>
              <a:rPr lang="en-US" sz="2600" dirty="0" smtClean="0">
                <a:cs typeface="ＭＳ Ｐゴシック" charset="0"/>
              </a:rPr>
              <a:t>consecutive piece </a:t>
            </a:r>
            <a:r>
              <a:rPr lang="en-US" sz="2600" dirty="0">
                <a:cs typeface="ＭＳ Ｐゴシック" charset="0"/>
              </a:rPr>
              <a:t>of memory for its storage</a:t>
            </a:r>
            <a:r>
              <a:rPr lang="en-US" sz="2600" dirty="0" smtClean="0">
                <a:cs typeface="ＭＳ Ｐゴシック" charset="0"/>
              </a:rPr>
              <a:t>.</a:t>
            </a:r>
          </a:p>
          <a:p>
            <a:pPr>
              <a:defRPr/>
            </a:pPr>
            <a:r>
              <a:rPr lang="en-US" sz="2600" dirty="0" smtClean="0">
                <a:cs typeface="ＭＳ Ｐゴシック" charset="0"/>
              </a:rPr>
              <a:t>Otherwise </a:t>
            </a:r>
            <a:r>
              <a:rPr lang="en-US" sz="2600" kern="1200" dirty="0">
                <a:cs typeface="ＭＳ Ｐゴシック" charset="0"/>
              </a:rPr>
              <a:t>system might dedicate neighboring memory locations to store </a:t>
            </a:r>
            <a:r>
              <a:rPr lang="en-US" sz="2600" kern="1200" dirty="0" smtClean="0">
                <a:cs typeface="ＭＳ Ｐゴシック" charset="0"/>
              </a:rPr>
              <a:t>other data</a:t>
            </a:r>
            <a:r>
              <a:rPr lang="en-US" sz="2600" kern="1200" dirty="0">
                <a:cs typeface="ＭＳ Ｐゴシック" charset="0"/>
              </a:rPr>
              <a:t>, the capacity of an array cannot trivially be increased by expanding into </a:t>
            </a:r>
            <a:r>
              <a:rPr lang="en-US" sz="2600" kern="1200" dirty="0" smtClean="0">
                <a:cs typeface="ＭＳ Ｐゴシック" charset="0"/>
              </a:rPr>
              <a:t>subsequent cells.</a:t>
            </a:r>
          </a:p>
          <a:p>
            <a:pPr>
              <a:defRPr/>
            </a:pPr>
            <a:r>
              <a:rPr lang="en-US" sz="2600" kern="1200" dirty="0" smtClean="0">
                <a:cs typeface="ＭＳ Ｐゴシック" charset="0"/>
              </a:rPr>
              <a:t>For Immutable classes like tuple or </a:t>
            </a:r>
            <a:r>
              <a:rPr lang="en-US" sz="2600" kern="1200" dirty="0" err="1" smtClean="0">
                <a:cs typeface="ＭＳ Ｐゴシック" charset="0"/>
              </a:rPr>
              <a:t>str</a:t>
            </a:r>
            <a:r>
              <a:rPr lang="en-US" sz="2600" kern="1200" dirty="0">
                <a:cs typeface="ＭＳ Ｐゴシック" charset="0"/>
              </a:rPr>
              <a:t> </a:t>
            </a:r>
            <a:r>
              <a:rPr lang="en-US" sz="2600" kern="1200" dirty="0" smtClean="0">
                <a:cs typeface="ＭＳ Ｐゴシック" charset="0"/>
              </a:rPr>
              <a:t>instance, this is no problem.</a:t>
            </a:r>
            <a:endParaRPr lang="en-US" sz="2600" dirty="0">
              <a:cs typeface="ＭＳ Ｐゴシック" charset="0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BC062F-F2E8-4ABD-894D-FFF90844DFD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 List Class </a:t>
            </a:r>
          </a:p>
        </p:txBody>
      </p:sp>
      <p:sp>
        <p:nvSpPr>
          <p:cNvPr id="4198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smtClean="0"/>
              <a:t>Dynamic Array</a:t>
            </a:r>
          </a:p>
          <a:p>
            <a:pPr lvl="1"/>
            <a:r>
              <a:rPr lang="en-US" altLang="en-US" sz="2600" smtClean="0"/>
              <a:t>Underlying array has more capacity than current length of the list.</a:t>
            </a:r>
          </a:p>
          <a:p>
            <a:pPr lvl="1"/>
            <a:r>
              <a:rPr lang="en-US" altLang="en-US" sz="2600" smtClean="0"/>
              <a:t>If full, create a new array with larger capacity, and then copy the elements from old array to new array.</a:t>
            </a:r>
          </a:p>
          <a:p>
            <a:pPr lvl="1"/>
            <a:r>
              <a:rPr lang="en-US" altLang="en-US" sz="2600" smtClean="0"/>
              <a:t>Old array is no longer needed. System can claim that memory space.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86EDAC-DB3B-4455-8D45-8815AA54719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05800" cy="762000"/>
          </a:xfrm>
        </p:spPr>
        <p:txBody>
          <a:bodyPr/>
          <a:lstStyle/>
          <a:p>
            <a:r>
              <a:rPr lang="en-US" altLang="en-US" smtClean="0"/>
              <a:t>Experimental Analysis (open </a:t>
            </a:r>
            <a:br>
              <a:rPr lang="en-US" altLang="en-US" smtClean="0"/>
            </a:br>
            <a:r>
              <a:rPr lang="en-US" altLang="en-US" smtClean="0"/>
              <a:t>experiment_list_size.py file)</a:t>
            </a:r>
          </a:p>
        </p:txBody>
      </p:sp>
      <p:sp>
        <p:nvSpPr>
          <p:cNvPr id="4301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85813" y="1447800"/>
            <a:ext cx="8382000" cy="5029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import sys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try: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    n = int(sys.argv[1])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except: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    n = 100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data = []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for k in range(n):               # NOTE: must fix choice of 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    a = len(data)                       # number of elements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    b = sys.getsizeof(data)         # actual size in bytes          print('Length: {0:3d}; Size in bytes:{1:4d}'.format(a,b))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smtClean="0"/>
              <a:t>    data.append(None)               # increase length by one</a:t>
            </a: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BCFA61-429C-41D6-9F4D-9EB317CD739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Output</a:t>
            </a:r>
          </a:p>
        </p:txBody>
      </p:sp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3CCB3A-F798-4E16-B00E-5203E414A69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smtClean="0"/>
          </a:p>
        </p:txBody>
      </p:sp>
      <p:pic>
        <p:nvPicPr>
          <p:cNvPr id="4403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628775"/>
            <a:ext cx="40703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651000"/>
            <a:ext cx="407193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915400" cy="1143000"/>
          </a:xfrm>
        </p:spPr>
        <p:txBody>
          <a:bodyPr/>
          <a:lstStyle/>
          <a:p>
            <a:r>
              <a:rPr lang="en-US" altLang="en-US" smtClean="0"/>
              <a:t>Implementation of a Dynamic Array</a:t>
            </a:r>
          </a:p>
        </p:txBody>
      </p:sp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470B06-48C3-4C3B-A651-CBA8DA1E044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smtClean="0"/>
          </a:p>
        </p:txBody>
      </p:sp>
      <p:pic>
        <p:nvPicPr>
          <p:cNvPr id="4608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44975"/>
            <a:ext cx="83058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728663" y="1730375"/>
            <a:ext cx="9220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1. Allocate a new array </a:t>
            </a:r>
            <a:r>
              <a:rPr lang="en-US" altLang="en-US" sz="2400" i="1"/>
              <a:t>B </a:t>
            </a:r>
            <a:r>
              <a:rPr lang="en-US" altLang="en-US" sz="2400"/>
              <a:t>with larger capacity.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2. Set </a:t>
            </a:r>
            <a:r>
              <a:rPr lang="en-US" altLang="en-US" sz="2400" i="1"/>
              <a:t>B</a:t>
            </a:r>
            <a:r>
              <a:rPr lang="en-US" altLang="en-US" sz="2400"/>
              <a:t>[</a:t>
            </a:r>
            <a:r>
              <a:rPr lang="en-US" altLang="en-US" sz="2400" i="1"/>
              <a:t>i</a:t>
            </a:r>
            <a:r>
              <a:rPr lang="en-US" altLang="en-US" sz="2400"/>
              <a:t>] = </a:t>
            </a:r>
            <a:r>
              <a:rPr lang="en-US" altLang="en-US" sz="2400" i="1"/>
              <a:t>A</a:t>
            </a:r>
            <a:r>
              <a:rPr lang="en-US" altLang="en-US" sz="2400"/>
              <a:t>[</a:t>
            </a:r>
            <a:r>
              <a:rPr lang="en-US" altLang="en-US" sz="2400" i="1"/>
              <a:t>i</a:t>
            </a:r>
            <a:r>
              <a:rPr lang="en-US" altLang="en-US" sz="2400"/>
              <a:t>], for </a:t>
            </a:r>
            <a:r>
              <a:rPr lang="en-US" altLang="en-US" sz="2400" i="1"/>
              <a:t>i </a:t>
            </a:r>
            <a:r>
              <a:rPr lang="en-US" altLang="en-US" sz="2400"/>
              <a:t>= 0, . . . ,</a:t>
            </a:r>
            <a:r>
              <a:rPr lang="en-US" altLang="en-US" sz="2400" i="1"/>
              <a:t>n</a:t>
            </a:r>
            <a:r>
              <a:rPr lang="en-US" altLang="en-US" sz="2400"/>
              <a:t>−1, where </a:t>
            </a:r>
            <a:r>
              <a:rPr lang="en-US" altLang="en-US" sz="2400" i="1"/>
              <a:t>n </a:t>
            </a:r>
            <a:r>
              <a:rPr lang="en-US" altLang="en-US" sz="2400"/>
              <a:t>denotes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current number of items.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3. Set </a:t>
            </a:r>
            <a:r>
              <a:rPr lang="en-US" altLang="en-US" sz="2400" i="1"/>
              <a:t>A </a:t>
            </a:r>
            <a:r>
              <a:rPr lang="en-US" altLang="en-US" sz="2400"/>
              <a:t>= </a:t>
            </a:r>
            <a:r>
              <a:rPr lang="en-US" altLang="en-US" sz="2400" i="1"/>
              <a:t>B</a:t>
            </a:r>
            <a:r>
              <a:rPr lang="en-US" altLang="en-US" sz="2400"/>
              <a:t>, that is, we henceforth use </a:t>
            </a:r>
            <a:r>
              <a:rPr lang="en-US" altLang="en-US" sz="2400" i="1"/>
              <a:t>B </a:t>
            </a:r>
            <a:r>
              <a:rPr lang="en-US" altLang="en-US" sz="2400"/>
              <a:t>as the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array supporting the list.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4. Insert the new element in the new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 Implementation</a:t>
            </a:r>
          </a:p>
        </p:txBody>
      </p:sp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17E760-41A8-4389-A94C-9EE33019BBD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smtClean="0"/>
          </a:p>
        </p:txBody>
      </p:sp>
      <p:pic>
        <p:nvPicPr>
          <p:cNvPr id="47109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42687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2286000"/>
            <a:ext cx="45339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Array-Based Sequences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4C3BF6-6D68-4ED1-AC30-CBA79FD5A9A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Growable Array-based Array List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76800" cy="49530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In an </a:t>
            </a: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add(o)</a:t>
            </a:r>
            <a:r>
              <a:rPr lang="en-US" sz="2800" dirty="0" smtClean="0">
                <a:ea typeface="+mn-ea"/>
                <a:cs typeface="+mn-cs"/>
              </a:rPr>
              <a:t> operation (without an index), we could always add at the end</a:t>
            </a:r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When the array is full, we replace the array with a larger one</a:t>
            </a:r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How large should the new array be?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chemeClr val="tx2"/>
                </a:solidFill>
                <a:ea typeface="ＭＳ Ｐゴシック" charset="0"/>
              </a:rPr>
              <a:t>Incremental strategy</a:t>
            </a:r>
            <a:r>
              <a:rPr lang="en-US" sz="2400" dirty="0" smtClean="0">
                <a:ea typeface="ＭＳ Ｐゴシック" charset="0"/>
              </a:rPr>
              <a:t>: increase the size by a constant </a:t>
            </a:r>
            <a:r>
              <a:rPr lang="en-US" sz="2400" b="1" i="1" dirty="0" smtClean="0">
                <a:latin typeface="Times New Roman" pitchFamily="18" charset="0"/>
                <a:ea typeface="ＭＳ Ｐゴシック" charset="0"/>
              </a:rPr>
              <a:t>c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chemeClr val="tx2"/>
                </a:solidFill>
                <a:ea typeface="ＭＳ Ｐゴシック" charset="0"/>
              </a:rPr>
              <a:t>Doubling strategy</a:t>
            </a:r>
            <a:r>
              <a:rPr lang="en-US" sz="2400" dirty="0" smtClean="0">
                <a:ea typeface="ＭＳ Ｐゴシック" charset="0"/>
              </a:rPr>
              <a:t>: double the size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5486400" y="1828800"/>
            <a:ext cx="3276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add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S.length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new array of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					size …</a:t>
            </a: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i="1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1]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4813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Array-Based Sequences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C7103A-C6AB-4307-B008-1201939D401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Comparison of the Strategies</a:t>
            </a:r>
          </a:p>
        </p:txBody>
      </p:sp>
      <p:sp>
        <p:nvSpPr>
          <p:cNvPr id="491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96200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We compare the incremental strategy and the doubling strategy by analyzing the total time 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smtClean="0"/>
              <a:t> needed to perform a series of 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smtClean="0"/>
              <a:t> add(o) operations</a:t>
            </a:r>
          </a:p>
          <a:p>
            <a:pPr eaLnBrk="1" hangingPunct="1"/>
            <a:r>
              <a:rPr lang="en-US" altLang="en-US" sz="2800" smtClean="0"/>
              <a:t>We assume that we start with an empty stack represented by an array of size </a:t>
            </a:r>
            <a:r>
              <a:rPr lang="en-US" altLang="en-US" sz="2800" smtClean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en-US" sz="2800" smtClean="0"/>
              <a:t>We call amortized time of an add operation the average time taken by an add over the series of operations, i.e.,  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)/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800" smtClean="0"/>
          </a:p>
        </p:txBody>
      </p:sp>
      <p:sp>
        <p:nvSpPr>
          <p:cNvPr id="4915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Low-Level Arrays</a:t>
            </a:r>
          </a:p>
        </p:txBody>
      </p:sp>
      <p:pic>
        <p:nvPicPr>
          <p:cNvPr id="10242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08163"/>
            <a:ext cx="8077200" cy="1246187"/>
          </a:xfrm>
        </p:spPr>
      </p:pic>
      <p:sp>
        <p:nvSpPr>
          <p:cNvPr id="1024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7BFAF1-CFFB-43E3-B022-E7AD92511ED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pic>
        <p:nvPicPr>
          <p:cNvPr id="1024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3078163"/>
            <a:ext cx="78263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3436938"/>
            <a:ext cx="5414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869950" y="4114800"/>
            <a:ext cx="7761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Random Access Memory (RAM): Theoretically we need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O(1) time to access any location if we already know the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Address of the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671513" y="-222250"/>
            <a:ext cx="7924800" cy="1143000"/>
          </a:xfrm>
        </p:spPr>
        <p:txBody>
          <a:bodyPr/>
          <a:lstStyle/>
          <a:p>
            <a:r>
              <a:rPr lang="en-US" altLang="en-US" smtClean="0"/>
              <a:t>Incremental Strategy </a:t>
            </a:r>
          </a:p>
        </p:txBody>
      </p:sp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1C21C9-DD93-4801-B915-21F3765D141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smtClean="0"/>
          </a:p>
        </p:txBody>
      </p:sp>
      <p:pic>
        <p:nvPicPr>
          <p:cNvPr id="5018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185863"/>
            <a:ext cx="7996237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Array-Based Sequences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19CD21-9CA9-49F9-B89C-13C26352E07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Incremental Strategy Analysis </a:t>
            </a:r>
          </a:p>
        </p:txBody>
      </p:sp>
      <p:sp>
        <p:nvSpPr>
          <p:cNvPr id="512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We replace the array 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k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= 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smtClean="0"/>
              <a:t>/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c </a:t>
            </a:r>
            <a:r>
              <a:rPr lang="en-US" altLang="en-US" sz="2800" smtClean="0"/>
              <a:t>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total time 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smtClean="0"/>
              <a:t> of a series of 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smtClean="0"/>
              <a:t> add operations is proportional to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i="1" smtClean="0">
                <a:latin typeface="Times New Roman" panose="02020603050405020304" pitchFamily="18" charset="0"/>
              </a:rPr>
              <a:t> + 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c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+ </a:t>
            </a:r>
            <a:r>
              <a:rPr lang="en-US" altLang="en-US" sz="2800" smtClean="0">
                <a:latin typeface="Times New Roman" panose="02020603050405020304" pitchFamily="18" charset="0"/>
              </a:rPr>
              <a:t>2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c </a:t>
            </a:r>
            <a:r>
              <a:rPr lang="en-US" altLang="en-US" sz="2800" smtClean="0">
                <a:latin typeface="Times New Roman" panose="02020603050405020304" pitchFamily="18" charset="0"/>
              </a:rPr>
              <a:t>+ 3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c </a:t>
            </a:r>
            <a:r>
              <a:rPr lang="en-US" altLang="en-US" sz="2800" smtClean="0">
                <a:latin typeface="Times New Roman" panose="02020603050405020304" pitchFamily="18" charset="0"/>
              </a:rPr>
              <a:t>+ 4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c </a:t>
            </a:r>
            <a:r>
              <a:rPr lang="en-US" altLang="en-US" sz="2800" smtClean="0">
                <a:latin typeface="Times New Roman" panose="02020603050405020304" pitchFamily="18" charset="0"/>
              </a:rPr>
              <a:t>+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 … </a:t>
            </a:r>
            <a:r>
              <a:rPr lang="en-US" altLang="en-US" sz="2800" smtClean="0">
                <a:latin typeface="Times New Roman" panose="02020603050405020304" pitchFamily="18" charset="0"/>
              </a:rPr>
              <a:t>+ 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kc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=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i="1" smtClean="0">
                <a:latin typeface="Times New Roman" panose="02020603050405020304" pitchFamily="18" charset="0"/>
              </a:rPr>
              <a:t> + 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c</a:t>
            </a:r>
            <a:r>
              <a:rPr lang="en-US" altLang="en-US" sz="2800" smtClean="0">
                <a:latin typeface="Times New Roman" panose="02020603050405020304" pitchFamily="18" charset="0"/>
              </a:rPr>
              <a:t>(1 + 2 + 3 + … + 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k</a:t>
            </a:r>
            <a:r>
              <a:rPr lang="en-US" altLang="en-US" sz="2800" smtClean="0">
                <a:latin typeface="Times New Roman" panose="02020603050405020304" pitchFamily="18" charset="0"/>
              </a:rPr>
              <a:t>) </a:t>
            </a:r>
            <a:r>
              <a:rPr lang="en-US" altLang="en-US" sz="2800" i="1" smtClean="0">
                <a:latin typeface="Times New Roman" panose="02020603050405020304" pitchFamily="18" charset="0"/>
              </a:rPr>
              <a:t>=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i="1" smtClean="0">
                <a:latin typeface="Times New Roman" panose="02020603050405020304" pitchFamily="18" charset="0"/>
              </a:rPr>
              <a:t> + 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ck</a:t>
            </a:r>
            <a:r>
              <a:rPr lang="en-US" altLang="en-US" sz="2800" smtClean="0">
                <a:latin typeface="Times New Roman" panose="02020603050405020304" pitchFamily="18" charset="0"/>
              </a:rPr>
              <a:t>(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k </a:t>
            </a:r>
            <a:r>
              <a:rPr lang="en-US" altLang="en-US" sz="2800" smtClean="0">
                <a:latin typeface="Times New Roman" panose="02020603050405020304" pitchFamily="18" charset="0"/>
              </a:rPr>
              <a:t>+ 1)/2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Since 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c</a:t>
            </a:r>
            <a:r>
              <a:rPr lang="en-US" altLang="en-US" sz="2800" smtClean="0"/>
              <a:t> is a constant, 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smtClean="0"/>
              <a:t> is 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800" i="1" smtClean="0">
                <a:latin typeface="Times New Roman" panose="02020603050405020304" pitchFamily="18" charset="0"/>
              </a:rPr>
              <a:t> +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800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smtClean="0"/>
              <a:t>,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smtClean="0"/>
              <a:t>i.e., 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baseline="3000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amortized time of an add operation is 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altLang="en-US" smtClean="0"/>
              <a:t>Always Doubling Strategy</a:t>
            </a:r>
          </a:p>
        </p:txBody>
      </p:sp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494E0D-5ADF-4B7C-9A40-26A7E41E707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smtClean="0"/>
          </a:p>
        </p:txBody>
      </p:sp>
      <p:pic>
        <p:nvPicPr>
          <p:cNvPr id="5222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4883150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00713"/>
            <a:ext cx="79835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Array-Based Sequences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56602D-A957-44EC-84B9-30B19B21960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Doubling Strategy Analysis</a:t>
            </a:r>
          </a:p>
        </p:txBody>
      </p:sp>
      <p:sp>
        <p:nvSpPr>
          <p:cNvPr id="532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5562600" cy="45720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We replace the array </a:t>
            </a:r>
            <a:r>
              <a:rPr lang="en-US" altLang="en-US" sz="2600" b="1" i="1" smtClean="0">
                <a:latin typeface="Times New Roman" panose="02020603050405020304" pitchFamily="18" charset="0"/>
              </a:rPr>
              <a:t>k </a:t>
            </a:r>
            <a:r>
              <a:rPr lang="en-US" altLang="en-US" sz="2600" i="1" smtClean="0">
                <a:latin typeface="Times New Roman" panose="02020603050405020304" pitchFamily="18" charset="0"/>
              </a:rPr>
              <a:t>= </a:t>
            </a:r>
            <a:r>
              <a:rPr lang="en-US" altLang="en-US" sz="2600" smtClean="0">
                <a:latin typeface="Times New Roman" panose="02020603050405020304" pitchFamily="18" charset="0"/>
              </a:rPr>
              <a:t>log</a:t>
            </a:r>
            <a:r>
              <a:rPr lang="en-US" altLang="en-US" sz="2600" baseline="-25000" smtClean="0">
                <a:latin typeface="Times New Roman" panose="02020603050405020304" pitchFamily="18" charset="0"/>
              </a:rPr>
              <a:t>2</a:t>
            </a:r>
            <a:r>
              <a:rPr lang="en-US" altLang="en-US" sz="2600" i="1" smtClean="0">
                <a:latin typeface="Times New Roman" panose="02020603050405020304" pitchFamily="18" charset="0"/>
              </a:rPr>
              <a:t> </a:t>
            </a:r>
            <a:r>
              <a:rPr lang="en-US" altLang="en-US" sz="2600" b="1" i="1" smtClean="0">
                <a:latin typeface="Times New Roman" panose="02020603050405020304" pitchFamily="18" charset="0"/>
              </a:rPr>
              <a:t>n </a:t>
            </a:r>
            <a:r>
              <a:rPr lang="en-US" altLang="en-US" sz="2600" smtClean="0"/>
              <a:t>times</a:t>
            </a:r>
          </a:p>
          <a:p>
            <a:pPr eaLnBrk="1" hangingPunct="1"/>
            <a:r>
              <a:rPr lang="en-US" altLang="en-US" sz="2600" smtClean="0"/>
              <a:t>The total time </a:t>
            </a:r>
            <a:r>
              <a:rPr lang="en-US" altLang="en-US" sz="26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60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60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600" smtClean="0"/>
              <a:t> of a series of </a:t>
            </a:r>
            <a:r>
              <a:rPr lang="en-US" altLang="en-US" sz="26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600" smtClean="0"/>
              <a:t> add operations is proportional to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i="1" smtClean="0">
                <a:latin typeface="Times New Roman" panose="02020603050405020304" pitchFamily="18" charset="0"/>
              </a:rPr>
              <a:t>		n</a:t>
            </a:r>
            <a:r>
              <a:rPr lang="en-US" altLang="en-US" sz="2600" i="1" smtClean="0">
                <a:latin typeface="Times New Roman" panose="02020603050405020304" pitchFamily="18" charset="0"/>
              </a:rPr>
              <a:t> + </a:t>
            </a:r>
            <a:r>
              <a:rPr lang="en-US" alt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1 + 2 + 4 + 8 + …+ 2</a:t>
            </a:r>
            <a:r>
              <a:rPr lang="en-US" altLang="en-US" sz="2600" b="1" i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600" b="1" i="1" smtClean="0">
                <a:latin typeface="Times New Roman" panose="02020603050405020304" pitchFamily="18" charset="0"/>
              </a:rPr>
              <a:t> </a:t>
            </a:r>
            <a:r>
              <a:rPr lang="en-US" altLang="en-US" sz="2600" i="1" smtClean="0">
                <a:latin typeface="Times New Roman" panose="02020603050405020304" pitchFamily="18" charset="0"/>
              </a:rPr>
              <a:t>=</a:t>
            </a:r>
            <a:br>
              <a:rPr lang="en-US" altLang="en-US" sz="2600" i="1" smtClean="0">
                <a:latin typeface="Times New Roman" panose="02020603050405020304" pitchFamily="18" charset="0"/>
              </a:rPr>
            </a:br>
            <a:r>
              <a:rPr lang="en-US" altLang="en-US" sz="2600" i="1" smtClean="0">
                <a:latin typeface="Times New Roman" panose="02020603050405020304" pitchFamily="18" charset="0"/>
              </a:rPr>
              <a:t>	</a:t>
            </a:r>
            <a:r>
              <a:rPr lang="en-US" altLang="en-US" sz="26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600" i="1" smtClean="0">
                <a:latin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Symbol" panose="05050102010706020507" pitchFamily="18" charset="2"/>
              </a:rPr>
              <a:t>+</a:t>
            </a:r>
            <a:r>
              <a:rPr lang="en-US" altLang="en-US" sz="2600" smtClean="0">
                <a:latin typeface="Times New Roman" panose="02020603050405020304" pitchFamily="18" charset="0"/>
              </a:rPr>
              <a:t> </a:t>
            </a:r>
            <a:r>
              <a:rPr lang="en-US" alt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600" b="1" i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en-US" sz="2600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+ 1</a:t>
            </a:r>
            <a:r>
              <a:rPr lang="en-US" alt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smtClean="0">
                <a:solidFill>
                  <a:schemeClr val="tx2"/>
                </a:solidFill>
                <a:latin typeface="Symbol" panose="05050102010706020507" pitchFamily="18" charset="2"/>
              </a:rPr>
              <a:t>- </a:t>
            </a:r>
            <a:r>
              <a:rPr lang="en-US" alt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smtClean="0">
                <a:latin typeface="Times New Roman" panose="02020603050405020304" pitchFamily="18" charset="0"/>
              </a:rPr>
              <a:t> </a:t>
            </a:r>
            <a:r>
              <a:rPr lang="en-US" altLang="en-US" sz="2600" b="1" i="1" smtClean="0">
                <a:latin typeface="Times New Roman" panose="02020603050405020304" pitchFamily="18" charset="0"/>
              </a:rPr>
              <a:t> </a:t>
            </a:r>
            <a:r>
              <a:rPr lang="en-US" altLang="en-US" sz="2600" i="1" smtClean="0">
                <a:latin typeface="Times New Roman" panose="02020603050405020304" pitchFamily="18" charset="0"/>
              </a:rPr>
              <a:t>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i="1" smtClean="0">
                <a:latin typeface="Times New Roman" panose="02020603050405020304" pitchFamily="18" charset="0"/>
              </a:rPr>
              <a:t>		</a:t>
            </a:r>
            <a:r>
              <a:rPr lang="en-US" altLang="en-US" sz="2600" smtClean="0">
                <a:latin typeface="Times New Roman" panose="02020603050405020304" pitchFamily="18" charset="0"/>
              </a:rPr>
              <a:t>3</a:t>
            </a:r>
            <a:r>
              <a:rPr lang="en-US" altLang="en-US" sz="2600" b="1" i="1" smtClean="0">
                <a:latin typeface="Times New Roman" panose="02020603050405020304" pitchFamily="18" charset="0"/>
              </a:rPr>
              <a:t>n </a:t>
            </a:r>
            <a:r>
              <a:rPr lang="en-US" altLang="en-US" sz="2600" smtClean="0">
                <a:latin typeface="Symbol" panose="05050102010706020507" pitchFamily="18" charset="2"/>
              </a:rPr>
              <a:t>- </a:t>
            </a:r>
            <a:r>
              <a:rPr lang="en-US" altLang="en-US" sz="2600" smtClean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en-US" sz="26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60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60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600" smtClean="0"/>
              <a:t> is </a:t>
            </a:r>
            <a:r>
              <a:rPr lang="en-US" altLang="en-US" sz="26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60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60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sz="2600" smtClean="0"/>
              <a:t>The amortized time of an add operation is </a:t>
            </a:r>
            <a:r>
              <a:rPr lang="en-US" altLang="en-US" sz="26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60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600" smtClean="0">
                <a:latin typeface="Times New Roman" panose="02020603050405020304" pitchFamily="18" charset="0"/>
              </a:rPr>
              <a:t>1</a:t>
            </a:r>
            <a:r>
              <a:rPr lang="en-US" altLang="en-US" sz="260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3000" smtClean="0"/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6400800" y="2362200"/>
            <a:ext cx="2438400" cy="3048000"/>
            <a:chOff x="3840" y="1488"/>
            <a:chExt cx="1536" cy="1920"/>
          </a:xfrm>
        </p:grpSpPr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3840" y="1872"/>
              <a:ext cx="1536" cy="1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3840" y="1488"/>
              <a:ext cx="1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2"/>
                  </a:solidFill>
                  <a:latin typeface="+mn-lt"/>
                  <a:ea typeface="+mn-ea"/>
                </a:rPr>
                <a:t>geometric series</a:t>
              </a: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4608" y="1872"/>
              <a:ext cx="768" cy="816"/>
            </a:xfrm>
            <a:prstGeom prst="rect">
              <a:avLst/>
            </a:prstGeom>
            <a:solidFill>
              <a:srgbClr val="8097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3840" y="2640"/>
              <a:ext cx="1536" cy="768"/>
            </a:xfrm>
            <a:prstGeom prst="rect">
              <a:avLst/>
            </a:prstGeom>
            <a:solidFill>
              <a:srgbClr val="5674F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840" y="1872"/>
              <a:ext cx="768" cy="3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840" y="2256"/>
              <a:ext cx="384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69643" name="Text Box 11"/>
            <p:cNvSpPr txBox="1">
              <a:spLocks noChangeArrowheads="1"/>
            </p:cNvSpPr>
            <p:nvPr/>
          </p:nvSpPr>
          <p:spPr bwMode="auto">
            <a:xfrm>
              <a:off x="3931" y="2304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69644" name="Text Box 12"/>
            <p:cNvSpPr txBox="1">
              <a:spLocks noChangeArrowheads="1"/>
            </p:cNvSpPr>
            <p:nvPr/>
          </p:nvSpPr>
          <p:spPr bwMode="auto">
            <a:xfrm>
              <a:off x="4103" y="1920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69645" name="Text Box 13"/>
            <p:cNvSpPr txBox="1">
              <a:spLocks noChangeArrowheads="1"/>
            </p:cNvSpPr>
            <p:nvPr/>
          </p:nvSpPr>
          <p:spPr bwMode="auto">
            <a:xfrm>
              <a:off x="4299" y="2304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4867" y="2096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69647" name="Text Box 15"/>
            <p:cNvSpPr txBox="1">
              <a:spLocks noChangeArrowheads="1"/>
            </p:cNvSpPr>
            <p:nvPr/>
          </p:nvSpPr>
          <p:spPr bwMode="auto">
            <a:xfrm>
              <a:off x="4507" y="2864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  <a:latin typeface="+mn-lt"/>
                  <a:ea typeface="+mn-ea"/>
                </a:rPr>
                <a:t>8</a:t>
              </a:r>
            </a:p>
          </p:txBody>
        </p:sp>
      </p:grpSp>
      <p:sp>
        <p:nvSpPr>
          <p:cNvPr id="53254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Average Running Time Append Operation over n call</a:t>
            </a:r>
          </a:p>
        </p:txBody>
      </p:sp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80E047-DCC7-450E-AB44-FC4453A5134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 smtClean="0"/>
          </a:p>
        </p:txBody>
      </p:sp>
      <p:pic>
        <p:nvPicPr>
          <p:cNvPr id="5530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1828800"/>
            <a:ext cx="807878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Asymptotic Performance of Nonmutating Behaviors</a:t>
            </a:r>
          </a:p>
        </p:txBody>
      </p:sp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53F768-CF24-44D4-A759-20B5FEB9066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 smtClean="0"/>
          </a:p>
        </p:txBody>
      </p:sp>
      <p:pic>
        <p:nvPicPr>
          <p:cNvPr id="5632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905000"/>
            <a:ext cx="529590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Asymptotic Performance of mutating behavior</a:t>
            </a:r>
          </a:p>
        </p:txBody>
      </p:sp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AE8923-942C-4905-95DF-534344AB169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smtClean="0"/>
          </a:p>
        </p:txBody>
      </p:sp>
      <p:pic>
        <p:nvPicPr>
          <p:cNvPr id="5837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5775"/>
            <a:ext cx="458470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Array-Based Sequences</a:t>
            </a: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2F4FC3-5A8C-47E4-9415-58BA4ED2A8E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Insertion</a:t>
            </a:r>
          </a:p>
        </p:txBody>
      </p:sp>
      <p:sp>
        <p:nvSpPr>
          <p:cNvPr id="593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239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an operation </a:t>
            </a:r>
            <a:r>
              <a:rPr lang="en-US" altLang="en-US" sz="24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add</a:t>
            </a:r>
            <a:r>
              <a:rPr lang="en-US" altLang="en-US" sz="2400" smtClean="0"/>
              <a:t>(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b="1" smtClean="0">
                <a:latin typeface="Times New Roman" panose="02020603050405020304" pitchFamily="18" charset="0"/>
              </a:rPr>
              <a:t>,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 o</a:t>
            </a:r>
            <a:r>
              <a:rPr lang="en-US" altLang="en-US" sz="2400" smtClean="0"/>
              <a:t>), we need to make room for the new element by shifting forward the 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n </a:t>
            </a:r>
            <a:r>
              <a:rPr lang="en-US" altLang="en-US" sz="2400" smtClean="0">
                <a:latin typeface="Symbol" panose="05050102010706020507" pitchFamily="18" charset="2"/>
              </a:rPr>
              <a:t>-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 i</a:t>
            </a:r>
            <a:r>
              <a:rPr lang="en-US" altLang="en-US" sz="2400" smtClean="0"/>
              <a:t> elements 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A</a:t>
            </a:r>
            <a:r>
              <a:rPr lang="en-US" altLang="en-US" sz="2400" smtClean="0">
                <a:latin typeface="Times New Roman" panose="02020603050405020304" pitchFamily="18" charset="0"/>
              </a:rPr>
              <a:t>[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i</a:t>
            </a:r>
            <a:r>
              <a:rPr lang="en-US" altLang="en-US" sz="2400" smtClean="0">
                <a:latin typeface="Times New Roman" panose="02020603050405020304" pitchFamily="18" charset="0"/>
              </a:rPr>
              <a:t>], …, 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A</a:t>
            </a:r>
            <a:r>
              <a:rPr lang="en-US" altLang="en-US" sz="2400" smtClean="0">
                <a:latin typeface="Times New Roman" panose="02020603050405020304" pitchFamily="18" charset="0"/>
              </a:rPr>
              <a:t>[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n </a:t>
            </a:r>
            <a:r>
              <a:rPr lang="en-US" altLang="en-US" sz="2400" smtClean="0">
                <a:latin typeface="Symbol" panose="05050102010706020507" pitchFamily="18" charset="2"/>
              </a:rPr>
              <a:t>-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the worst case (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i </a:t>
            </a:r>
            <a:r>
              <a:rPr lang="en-US" altLang="en-US" sz="2400" smtClean="0">
                <a:latin typeface="Symbol" panose="05050102010706020507" pitchFamily="18" charset="2"/>
              </a:rPr>
              <a:t>=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0</a:t>
            </a:r>
            <a:r>
              <a:rPr lang="en-US" altLang="en-US" sz="2400" smtClean="0"/>
              <a:t>), this takes 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O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400" smtClean="0"/>
              <a:t> time</a:t>
            </a:r>
          </a:p>
        </p:txBody>
      </p:sp>
      <p:sp>
        <p:nvSpPr>
          <p:cNvPr id="59397" name="Rectangle 55"/>
          <p:cNvSpPr>
            <a:spLocks noChangeArrowheads="1"/>
          </p:cNvSpPr>
          <p:nvPr/>
        </p:nvSpPr>
        <p:spPr bwMode="auto">
          <a:xfrm>
            <a:off x="1981200" y="35814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398" name="Rectangle 56"/>
          <p:cNvSpPr>
            <a:spLocks noChangeArrowheads="1"/>
          </p:cNvSpPr>
          <p:nvPr/>
        </p:nvSpPr>
        <p:spPr bwMode="auto">
          <a:xfrm>
            <a:off x="25146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399" name="Rectangle 57"/>
          <p:cNvSpPr>
            <a:spLocks noChangeArrowheads="1"/>
          </p:cNvSpPr>
          <p:nvPr/>
        </p:nvSpPr>
        <p:spPr bwMode="auto">
          <a:xfrm>
            <a:off x="28194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00" name="Rectangle 58"/>
          <p:cNvSpPr>
            <a:spLocks noChangeArrowheads="1"/>
          </p:cNvSpPr>
          <p:nvPr/>
        </p:nvSpPr>
        <p:spPr bwMode="auto">
          <a:xfrm>
            <a:off x="31242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01" name="Rectangle 59"/>
          <p:cNvSpPr>
            <a:spLocks noChangeArrowheads="1"/>
          </p:cNvSpPr>
          <p:nvPr/>
        </p:nvSpPr>
        <p:spPr bwMode="auto">
          <a:xfrm>
            <a:off x="5791200" y="39703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02" name="Rectangle 60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3" name="Rectangle 61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4" name="Rectangle 62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5" name="Rectangle 63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6" name="Rectangle 6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7" name="Rectangle 6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8" name="Rectangle 6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9" name="Rectangle 67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0" name="Rectangle 68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1" name="Rectangle 69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2" name="Rectangle 70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3" name="Rectangle 71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4" name="Rectangle 72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5" name="Rectangle 73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6" name="Rectangle 74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7" name="Rectangle 75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8" name="Rectangle 76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19" name="Rectangle 77"/>
          <p:cNvSpPr>
            <a:spLocks noChangeArrowheads="1"/>
          </p:cNvSpPr>
          <p:nvPr/>
        </p:nvSpPr>
        <p:spPr bwMode="auto">
          <a:xfrm>
            <a:off x="4267200" y="39782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20" name="Rectangle 78"/>
          <p:cNvSpPr>
            <a:spLocks noChangeArrowheads="1"/>
          </p:cNvSpPr>
          <p:nvPr/>
        </p:nvSpPr>
        <p:spPr bwMode="auto">
          <a:xfrm>
            <a:off x="1981200" y="44958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21" name="Rectangle 79"/>
          <p:cNvSpPr>
            <a:spLocks noChangeArrowheads="1"/>
          </p:cNvSpPr>
          <p:nvPr/>
        </p:nvSpPr>
        <p:spPr bwMode="auto">
          <a:xfrm>
            <a:off x="25146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22" name="Rectangle 80"/>
          <p:cNvSpPr>
            <a:spLocks noChangeArrowheads="1"/>
          </p:cNvSpPr>
          <p:nvPr/>
        </p:nvSpPr>
        <p:spPr bwMode="auto">
          <a:xfrm>
            <a:off x="28194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23" name="Rectangle 81"/>
          <p:cNvSpPr>
            <a:spLocks noChangeArrowheads="1"/>
          </p:cNvSpPr>
          <p:nvPr/>
        </p:nvSpPr>
        <p:spPr bwMode="auto">
          <a:xfrm>
            <a:off x="31242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24" name="Rectangle 82"/>
          <p:cNvSpPr>
            <a:spLocks noChangeArrowheads="1"/>
          </p:cNvSpPr>
          <p:nvPr/>
        </p:nvSpPr>
        <p:spPr bwMode="auto">
          <a:xfrm>
            <a:off x="5791200" y="48847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25" name="Rectangle 83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26" name="Rectangle 84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27" name="Rectangle 85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28" name="Rectangle 86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29" name="Rectangle 87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0" name="Rectangle 88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1" name="Rectangle 89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2" name="Rectangle 90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3" name="Rectangle 91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4" name="Rectangle 92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5" name="Rectangle 93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6" name="Rectangle 94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7" name="Rectangle 95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8" name="Rectangle 96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39" name="Rectangle 97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40" name="Rectangle 98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41" name="Rectangle 9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42" name="Rectangle 100"/>
          <p:cNvSpPr>
            <a:spLocks noChangeArrowheads="1"/>
          </p:cNvSpPr>
          <p:nvPr/>
        </p:nvSpPr>
        <p:spPr bwMode="auto">
          <a:xfrm>
            <a:off x="4267200" y="48926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43" name="Rectangle 101"/>
          <p:cNvSpPr>
            <a:spLocks noChangeArrowheads="1"/>
          </p:cNvSpPr>
          <p:nvPr/>
        </p:nvSpPr>
        <p:spPr bwMode="auto">
          <a:xfrm>
            <a:off x="1981200" y="54102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44" name="Rectangle 102"/>
          <p:cNvSpPr>
            <a:spLocks noChangeArrowheads="1"/>
          </p:cNvSpPr>
          <p:nvPr/>
        </p:nvSpPr>
        <p:spPr bwMode="auto">
          <a:xfrm>
            <a:off x="25146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45" name="Rectangle 103"/>
          <p:cNvSpPr>
            <a:spLocks noChangeArrowheads="1"/>
          </p:cNvSpPr>
          <p:nvPr/>
        </p:nvSpPr>
        <p:spPr bwMode="auto">
          <a:xfrm>
            <a:off x="28194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46" name="Rectangle 104"/>
          <p:cNvSpPr>
            <a:spLocks noChangeArrowheads="1"/>
          </p:cNvSpPr>
          <p:nvPr/>
        </p:nvSpPr>
        <p:spPr bwMode="auto">
          <a:xfrm>
            <a:off x="31242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59447" name="Rectangle 105"/>
          <p:cNvSpPr>
            <a:spLocks noChangeArrowheads="1"/>
          </p:cNvSpPr>
          <p:nvPr/>
        </p:nvSpPr>
        <p:spPr bwMode="auto">
          <a:xfrm>
            <a:off x="6121400" y="57991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59448" name="Rectangle 106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49" name="Rectangle 107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0" name="Rectangle 108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1" name="Rectangle 109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2" name="Rectangle 11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3" name="Rectangle 11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4" name="Rectangle 11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59455" name="Rectangle 113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6" name="Rectangle 114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7" name="Rectangle 115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8" name="Rectangle 116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59" name="Rectangle 117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60" name="Rectangle 118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61" name="Rectangle 119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62" name="Rectangle 120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63" name="Rectangle 121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64" name="Rectangle 122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65" name="Rectangle 123"/>
          <p:cNvSpPr>
            <a:spLocks noChangeArrowheads="1"/>
          </p:cNvSpPr>
          <p:nvPr/>
        </p:nvSpPr>
        <p:spPr bwMode="auto">
          <a:xfrm>
            <a:off x="4267200" y="58070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cxnSp>
        <p:nvCxnSpPr>
          <p:cNvPr id="59466" name="AutoShape 124"/>
          <p:cNvCxnSpPr>
            <a:cxnSpLocks noChangeShapeType="1"/>
            <a:stCxn id="59431" idx="0"/>
            <a:endCxn id="59432" idx="0"/>
          </p:cNvCxnSpPr>
          <p:nvPr/>
        </p:nvCxnSpPr>
        <p:spPr bwMode="auto">
          <a:xfrm rot="5400000" flipV="1">
            <a:off x="4571206" y="440134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67" name="AutoShape 126"/>
          <p:cNvCxnSpPr>
            <a:cxnSpLocks noChangeShapeType="1"/>
          </p:cNvCxnSpPr>
          <p:nvPr/>
        </p:nvCxnSpPr>
        <p:spPr bwMode="auto">
          <a:xfrm rot="5400000" flipV="1">
            <a:off x="48760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68" name="AutoShape 127"/>
          <p:cNvCxnSpPr>
            <a:cxnSpLocks noChangeShapeType="1"/>
          </p:cNvCxnSpPr>
          <p:nvPr/>
        </p:nvCxnSpPr>
        <p:spPr bwMode="auto">
          <a:xfrm rot="5400000" flipV="1">
            <a:off x="51808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69" name="AutoShape 128"/>
          <p:cNvCxnSpPr>
            <a:cxnSpLocks noChangeShapeType="1"/>
          </p:cNvCxnSpPr>
          <p:nvPr/>
        </p:nvCxnSpPr>
        <p:spPr bwMode="auto">
          <a:xfrm rot="5400000" flipV="1">
            <a:off x="54856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70" name="AutoShape 129"/>
          <p:cNvCxnSpPr>
            <a:cxnSpLocks noChangeShapeType="1"/>
          </p:cNvCxnSpPr>
          <p:nvPr/>
        </p:nvCxnSpPr>
        <p:spPr bwMode="auto">
          <a:xfrm rot="5400000" flipV="1">
            <a:off x="57904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71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Array-Based Sequences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80DC55-D86B-48A2-BA86-FD81CD6E45A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 Removal</a:t>
            </a:r>
          </a:p>
        </p:txBody>
      </p:sp>
      <p:sp>
        <p:nvSpPr>
          <p:cNvPr id="604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an operation </a:t>
            </a:r>
            <a:r>
              <a:rPr lang="en-US" altLang="en-US" sz="24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remove</a:t>
            </a:r>
            <a:r>
              <a:rPr lang="en-US" altLang="en-US" sz="2400" smtClean="0"/>
              <a:t>(i), we need to fill the hole left by the removed element by shifting backward the 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n </a:t>
            </a:r>
            <a:r>
              <a:rPr lang="en-US" altLang="en-US" sz="2400" smtClean="0">
                <a:latin typeface="Symbol" panose="05050102010706020507" pitchFamily="18" charset="2"/>
              </a:rPr>
              <a:t>-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 i </a:t>
            </a:r>
            <a:r>
              <a:rPr lang="en-US" altLang="en-US" sz="2400" smtClean="0">
                <a:latin typeface="Symbol" panose="05050102010706020507" pitchFamily="18" charset="2"/>
              </a:rPr>
              <a:t>-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1</a:t>
            </a:r>
            <a:r>
              <a:rPr lang="en-US" altLang="en-US" sz="2400" smtClean="0"/>
              <a:t> elements 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A</a:t>
            </a:r>
            <a:r>
              <a:rPr lang="en-US" altLang="en-US" sz="2400" smtClean="0">
                <a:latin typeface="Times New Roman" panose="02020603050405020304" pitchFamily="18" charset="0"/>
              </a:rPr>
              <a:t>[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i </a:t>
            </a:r>
            <a:r>
              <a:rPr lang="en-US" altLang="en-US" sz="2400" smtClean="0">
                <a:latin typeface="Symbol" panose="05050102010706020507" pitchFamily="18" charset="2"/>
              </a:rPr>
              <a:t>+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1], …, 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A</a:t>
            </a:r>
            <a:r>
              <a:rPr lang="en-US" altLang="en-US" sz="2400" smtClean="0">
                <a:latin typeface="Times New Roman" panose="02020603050405020304" pitchFamily="18" charset="0"/>
              </a:rPr>
              <a:t>[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n </a:t>
            </a:r>
            <a:r>
              <a:rPr lang="en-US" altLang="en-US" sz="2400" smtClean="0">
                <a:latin typeface="Symbol" panose="05050102010706020507" pitchFamily="18" charset="2"/>
              </a:rPr>
              <a:t>-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 the worst case (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i </a:t>
            </a:r>
            <a:r>
              <a:rPr lang="en-US" altLang="en-US" sz="2400" smtClean="0">
                <a:latin typeface="Symbol" panose="05050102010706020507" pitchFamily="18" charset="2"/>
              </a:rPr>
              <a:t>=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</a:rPr>
              <a:t>0</a:t>
            </a:r>
            <a:r>
              <a:rPr lang="en-US" altLang="en-US" sz="2400" smtClean="0"/>
              <a:t>), this takes 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O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400" smtClean="0"/>
              <a:t> time</a:t>
            </a:r>
          </a:p>
        </p:txBody>
      </p:sp>
      <p:grpSp>
        <p:nvGrpSpPr>
          <p:cNvPr id="60421" name="Group 80"/>
          <p:cNvGrpSpPr>
            <a:grpSpLocks/>
          </p:cNvGrpSpPr>
          <p:nvPr/>
        </p:nvGrpSpPr>
        <p:grpSpPr bwMode="auto">
          <a:xfrm>
            <a:off x="1981200" y="5410200"/>
            <a:ext cx="5638800" cy="762000"/>
            <a:chOff x="1248" y="2256"/>
            <a:chExt cx="3552" cy="480"/>
          </a:xfrm>
        </p:grpSpPr>
        <p:sp>
          <p:nvSpPr>
            <p:cNvPr id="60476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sp>
          <p:nvSpPr>
            <p:cNvPr id="60477" name="Rectangle 5"/>
            <p:cNvSpPr>
              <a:spLocks noChangeArrowheads="1"/>
            </p:cNvSpPr>
            <p:nvPr/>
          </p:nvSpPr>
          <p:spPr bwMode="auto">
            <a:xfrm>
              <a:off x="1584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78" name="Rectangle 6"/>
            <p:cNvSpPr>
              <a:spLocks noChangeArrowheads="1"/>
            </p:cNvSpPr>
            <p:nvPr/>
          </p:nvSpPr>
          <p:spPr bwMode="auto">
            <a:xfrm>
              <a:off x="1776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79" name="Rectangle 7"/>
            <p:cNvSpPr>
              <a:spLocks noChangeArrowheads="1"/>
            </p:cNvSpPr>
            <p:nvPr/>
          </p:nvSpPr>
          <p:spPr bwMode="auto">
            <a:xfrm>
              <a:off x="1968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80" name="Rectangle 8"/>
            <p:cNvSpPr>
              <a:spLocks noChangeArrowheads="1"/>
            </p:cNvSpPr>
            <p:nvPr/>
          </p:nvSpPr>
          <p:spPr bwMode="auto">
            <a:xfrm>
              <a:off x="3648" y="2501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sp>
          <p:nvSpPr>
            <p:cNvPr id="60481" name="Rectangle 9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2" name="Rectangle 10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3" name="Rectangle 11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4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5" name="Rectangle 13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6" name="Rectangle 14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7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8" name="Rectangle 16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89" name="Rectangle 17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0" name="Rectangle 1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1" name="Rectangle 19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2" name="Rectangle 20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3" name="Rectangle 21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4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5" name="Rectangle 23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6" name="Rectangle 2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7" name="Rectangle 25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98" name="Rectangle 26"/>
            <p:cNvSpPr>
              <a:spLocks noChangeArrowheads="1"/>
            </p:cNvSpPr>
            <p:nvPr/>
          </p:nvSpPr>
          <p:spPr bwMode="auto">
            <a:xfrm>
              <a:off x="2688" y="2506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0422" name="Group 78"/>
          <p:cNvGrpSpPr>
            <a:grpSpLocks/>
          </p:cNvGrpSpPr>
          <p:nvPr/>
        </p:nvGrpSpPr>
        <p:grpSpPr bwMode="auto">
          <a:xfrm>
            <a:off x="1981200" y="3581400"/>
            <a:ext cx="5638800" cy="762000"/>
            <a:chOff x="1248" y="3408"/>
            <a:chExt cx="3552" cy="480"/>
          </a:xfrm>
        </p:grpSpPr>
        <p:sp>
          <p:nvSpPr>
            <p:cNvPr id="60453" name="Rectangle 50"/>
            <p:cNvSpPr>
              <a:spLocks noChangeArrowheads="1"/>
            </p:cNvSpPr>
            <p:nvPr/>
          </p:nvSpPr>
          <p:spPr bwMode="auto">
            <a:xfrm>
              <a:off x="1248" y="3408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sp>
          <p:nvSpPr>
            <p:cNvPr id="60454" name="Rectangle 51"/>
            <p:cNvSpPr>
              <a:spLocks noChangeArrowheads="1"/>
            </p:cNvSpPr>
            <p:nvPr/>
          </p:nvSpPr>
          <p:spPr bwMode="auto">
            <a:xfrm>
              <a:off x="1584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55" name="Rectangle 52"/>
            <p:cNvSpPr>
              <a:spLocks noChangeArrowheads="1"/>
            </p:cNvSpPr>
            <p:nvPr/>
          </p:nvSpPr>
          <p:spPr bwMode="auto">
            <a:xfrm>
              <a:off x="1776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56" name="Rectangle 53"/>
            <p:cNvSpPr>
              <a:spLocks noChangeArrowheads="1"/>
            </p:cNvSpPr>
            <p:nvPr/>
          </p:nvSpPr>
          <p:spPr bwMode="auto">
            <a:xfrm>
              <a:off x="1968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57" name="Rectangle 54"/>
            <p:cNvSpPr>
              <a:spLocks noChangeArrowheads="1"/>
            </p:cNvSpPr>
            <p:nvPr/>
          </p:nvSpPr>
          <p:spPr bwMode="auto">
            <a:xfrm>
              <a:off x="3856" y="3653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sp>
          <p:nvSpPr>
            <p:cNvPr id="60458" name="Rectangle 55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59" name="Rectangle 56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0" name="Rectangle 57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1" name="Rectangle 58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2" name="Rectangle 59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3" name="Rectangle 60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4" name="Rectangle 61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0465" name="Rectangle 62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6" name="Rectangle 63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7" name="Rectangle 64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8" name="Rectangle 65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69" name="Rectangle 66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70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71" name="Rectangle 68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72" name="Rectangle 6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73" name="Rectangle 70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74" name="Rectangle 71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75" name="Rectangle 72"/>
            <p:cNvSpPr>
              <a:spLocks noChangeArrowheads="1"/>
            </p:cNvSpPr>
            <p:nvPr/>
          </p:nvSpPr>
          <p:spPr bwMode="auto">
            <a:xfrm>
              <a:off x="2688" y="3658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0423" name="Group 79"/>
          <p:cNvGrpSpPr>
            <a:grpSpLocks/>
          </p:cNvGrpSpPr>
          <p:nvPr/>
        </p:nvGrpSpPr>
        <p:grpSpPr bwMode="auto">
          <a:xfrm>
            <a:off x="1981200" y="4495800"/>
            <a:ext cx="5638800" cy="762000"/>
            <a:chOff x="1248" y="2832"/>
            <a:chExt cx="3552" cy="480"/>
          </a:xfrm>
        </p:grpSpPr>
        <p:sp>
          <p:nvSpPr>
            <p:cNvPr id="60425" name="Rectangle 27"/>
            <p:cNvSpPr>
              <a:spLocks noChangeArrowheads="1"/>
            </p:cNvSpPr>
            <p:nvPr/>
          </p:nvSpPr>
          <p:spPr bwMode="auto">
            <a:xfrm>
              <a:off x="1248" y="2832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sp>
          <p:nvSpPr>
            <p:cNvPr id="60426" name="Rectangle 28"/>
            <p:cNvSpPr>
              <a:spLocks noChangeArrowheads="1"/>
            </p:cNvSpPr>
            <p:nvPr/>
          </p:nvSpPr>
          <p:spPr bwMode="auto">
            <a:xfrm>
              <a:off x="1584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27" name="Rectangle 29"/>
            <p:cNvSpPr>
              <a:spLocks noChangeArrowheads="1"/>
            </p:cNvSpPr>
            <p:nvPr/>
          </p:nvSpPr>
          <p:spPr bwMode="auto">
            <a:xfrm>
              <a:off x="1776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28" name="Rectangle 30"/>
            <p:cNvSpPr>
              <a:spLocks noChangeArrowheads="1"/>
            </p:cNvSpPr>
            <p:nvPr/>
          </p:nvSpPr>
          <p:spPr bwMode="auto">
            <a:xfrm>
              <a:off x="1968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0429" name="Rectangle 31"/>
            <p:cNvSpPr>
              <a:spLocks noChangeArrowheads="1"/>
            </p:cNvSpPr>
            <p:nvPr/>
          </p:nvSpPr>
          <p:spPr bwMode="auto">
            <a:xfrm>
              <a:off x="3846" y="3077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sp>
          <p:nvSpPr>
            <p:cNvPr id="60430" name="Rectangle 32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1" name="Rectangle 33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2" name="Rectangle 34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3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4" name="Rectangle 36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5" name="Rectangle 37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6" name="Rectangle 38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7" name="Rectangle 39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8" name="Rectangle 40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39" name="Rectangle 41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0" name="Rectangle 42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1" name="Rectangle 43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2" name="Rectangle 44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3" name="Rectangle 45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4" name="Rectangle 46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5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6" name="Rectangle 48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60447" name="Rectangle 49"/>
            <p:cNvSpPr>
              <a:spLocks noChangeArrowheads="1"/>
            </p:cNvSpPr>
            <p:nvPr/>
          </p:nvSpPr>
          <p:spPr bwMode="auto">
            <a:xfrm>
              <a:off x="2688" y="308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en-US" sz="2400" b="1">
                <a:solidFill>
                  <a:schemeClr val="accent2"/>
                </a:solidFill>
              </a:endParaRPr>
            </a:p>
          </p:txBody>
        </p:sp>
        <p:cxnSp>
          <p:nvCxnSpPr>
            <p:cNvPr id="60448" name="AutoShape 73"/>
            <p:cNvCxnSpPr>
              <a:cxnSpLocks noChangeShapeType="1"/>
              <a:stCxn id="60436" idx="0"/>
              <a:endCxn id="60437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9" name="AutoShape 74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0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1" name="AutoShape 76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52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424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Array-Based Sequences</a:t>
            </a: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8D8465-A07D-4072-926E-540FB970636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</a:t>
            </a:r>
          </a:p>
        </p:txBody>
      </p:sp>
      <p:sp>
        <p:nvSpPr>
          <p:cNvPr id="614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572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In an array based implementation of a dynamic list:</a:t>
            </a:r>
          </a:p>
          <a:p>
            <a:pPr lvl="1" eaLnBrk="1" hangingPunct="1"/>
            <a:r>
              <a:rPr lang="en-US" altLang="en-US" sz="2400" smtClean="0"/>
              <a:t>The space used by the data structure is 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O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Indexing the element at I takes 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O</a:t>
            </a:r>
            <a:r>
              <a:rPr lang="en-US" altLang="en-US" sz="2400" smtClean="0">
                <a:latin typeface="Times New Roman" panose="02020603050405020304" pitchFamily="18" charset="0"/>
              </a:rPr>
              <a:t>(1)</a:t>
            </a:r>
            <a:r>
              <a:rPr lang="en-US" altLang="en-US" sz="2400" smtClean="0"/>
              <a:t> time</a:t>
            </a:r>
          </a:p>
          <a:p>
            <a:pPr lvl="1" eaLnBrk="1" hangingPunct="1"/>
            <a:r>
              <a:rPr lang="en-US" altLang="en-US" sz="24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add</a:t>
            </a:r>
            <a:r>
              <a:rPr lang="en-US" altLang="en-US" sz="2400" smtClean="0">
                <a:solidFill>
                  <a:schemeClr val="tx2"/>
                </a:solidFill>
              </a:rPr>
              <a:t> </a:t>
            </a:r>
            <a:r>
              <a:rPr lang="en-US" altLang="en-US" sz="2400" smtClean="0"/>
              <a:t>and </a:t>
            </a:r>
            <a:r>
              <a:rPr lang="en-US" altLang="en-US" sz="24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remove</a:t>
            </a:r>
            <a:r>
              <a:rPr lang="en-US" altLang="en-US" sz="2400" smtClean="0">
                <a:solidFill>
                  <a:schemeClr val="tx2"/>
                </a:solidFill>
              </a:rPr>
              <a:t> </a:t>
            </a:r>
            <a:r>
              <a:rPr lang="en-US" altLang="en-US" sz="2400" smtClean="0"/>
              <a:t>run in 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O</a:t>
            </a:r>
            <a:r>
              <a:rPr lang="en-US" altLang="en-US" sz="2400" smtClean="0">
                <a:latin typeface="Times New Roman" panose="02020603050405020304" pitchFamily="18" charset="0"/>
              </a:rPr>
              <a:t>(</a:t>
            </a:r>
            <a:r>
              <a:rPr lang="en-US" altLang="en-US" sz="24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400" smtClean="0">
                <a:latin typeface="Times New Roman" panose="02020603050405020304" pitchFamily="18" charset="0"/>
              </a:rPr>
              <a:t>)</a:t>
            </a:r>
            <a:r>
              <a:rPr lang="en-US" altLang="en-US" sz="2400" smtClean="0"/>
              <a:t> time in worst case</a:t>
            </a:r>
          </a:p>
          <a:p>
            <a:pPr eaLnBrk="1" hangingPunct="1"/>
            <a:r>
              <a:rPr lang="en-US" altLang="en-US" sz="2800" smtClean="0"/>
              <a:t>In an </a:t>
            </a:r>
            <a:r>
              <a:rPr lang="en-US" altLang="en-US" sz="2800" b="1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add</a:t>
            </a:r>
            <a:r>
              <a:rPr lang="en-US" altLang="en-US" sz="2800" smtClean="0">
                <a:solidFill>
                  <a:schemeClr val="tx2"/>
                </a:solidFill>
              </a:rPr>
              <a:t> </a:t>
            </a:r>
            <a:r>
              <a:rPr lang="en-US" altLang="en-US" sz="2800" smtClean="0"/>
              <a:t>operation, when the array is full, instead of throwing an exception, we can replace the array with a larger one…</a:t>
            </a:r>
          </a:p>
        </p:txBody>
      </p:sp>
      <p:sp>
        <p:nvSpPr>
          <p:cNvPr id="6144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 String Representation</a:t>
            </a:r>
            <a:br>
              <a:rPr lang="en-US" altLang="en-US" smtClean="0"/>
            </a:br>
            <a:r>
              <a:rPr lang="en-US" altLang="en-US" smtClean="0"/>
              <a:t> (“SAMPLE”)</a:t>
            </a:r>
          </a:p>
        </p:txBody>
      </p:sp>
      <p:pic>
        <p:nvPicPr>
          <p:cNvPr id="11266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76400"/>
            <a:ext cx="8001000" cy="2362200"/>
          </a:xfrm>
        </p:spPr>
      </p:pic>
      <p:sp>
        <p:nvSpPr>
          <p:cNvPr id="1126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9E0B9-8028-4211-A9C2-76D22F4BD94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0" y="4029075"/>
            <a:ext cx="7696200" cy="2309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If we know </a:t>
            </a:r>
          </a:p>
          <a:p>
            <a:pPr lvl="1" eaLnBrk="1" hangingPunct="1">
              <a:defRPr/>
            </a:pPr>
            <a:r>
              <a:rPr lang="en-US" sz="2000" dirty="0"/>
              <a:t>  memory address at which array start</a:t>
            </a:r>
          </a:p>
          <a:p>
            <a:pPr eaLnBrk="1" hangingPunct="1">
              <a:defRPr/>
            </a:pPr>
            <a:r>
              <a:rPr lang="en-US" sz="2000" dirty="0"/>
              <a:t>        number of bytes per element</a:t>
            </a:r>
          </a:p>
          <a:p>
            <a:pPr eaLnBrk="1" hangingPunct="1">
              <a:defRPr/>
            </a:pPr>
            <a:r>
              <a:rPr lang="en-US" sz="2000" dirty="0"/>
              <a:t>        index position within the array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     Desired memory address = start + </a:t>
            </a:r>
            <a:r>
              <a:rPr lang="en-US" sz="2000" dirty="0" err="1"/>
              <a:t>cell_size</a:t>
            </a:r>
            <a:r>
              <a:rPr lang="en-US" sz="2000" dirty="0"/>
              <a:t> * index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Composing Large Strings</a:t>
            </a:r>
          </a:p>
        </p:txBody>
      </p:sp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B1A6C0-93A0-4351-BF7A-5CED7ED7E20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 smtClean="0"/>
          </a:p>
        </p:txBody>
      </p:sp>
      <p:pic>
        <p:nvPicPr>
          <p:cNvPr id="6246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4038"/>
            <a:ext cx="2371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59225"/>
            <a:ext cx="2846388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 Multidimensional list</a:t>
            </a:r>
          </a:p>
        </p:txBody>
      </p:sp>
      <p:pic>
        <p:nvPicPr>
          <p:cNvPr id="63490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828800"/>
            <a:ext cx="2924175" cy="947738"/>
          </a:xfrm>
        </p:spPr>
      </p:pic>
      <p:sp>
        <p:nvSpPr>
          <p:cNvPr id="634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634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8FC40C-D171-490B-8377-17FA8634E5E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 smtClean="0"/>
          </a:p>
        </p:txBody>
      </p:sp>
      <p:pic>
        <p:nvPicPr>
          <p:cNvPr id="6349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990850"/>
            <a:ext cx="77660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TextBox 8"/>
          <p:cNvSpPr txBox="1">
            <a:spLocks noChangeArrowheads="1"/>
          </p:cNvSpPr>
          <p:nvPr/>
        </p:nvSpPr>
        <p:spPr bwMode="auto">
          <a:xfrm>
            <a:off x="884238" y="4089400"/>
            <a:ext cx="7759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Data[1][3] represents the value  at row number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And Column number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r>
              <a:rPr lang="en-US" altLang="en-US" smtClean="0"/>
              <a:t>Creating a Two Dimensional List</a:t>
            </a:r>
          </a:p>
        </p:txBody>
      </p:sp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FF9905-E260-434C-B9DF-4CC24182B0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10" name="Content Placeholder 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57350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ＭＳ Ｐゴシック" charset="0"/>
              </a:rPr>
              <a:t>Two dimensional list of integers with r rows and c columns with initialize all  values to 0.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d</a:t>
            </a:r>
            <a:r>
              <a:rPr lang="en-US" dirty="0" smtClean="0">
                <a:cs typeface="ＭＳ Ｐゴシック" charset="0"/>
              </a:rPr>
              <a:t>ata = ([0] * c) * 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cs typeface="ＭＳ Ｐゴシック" charset="0"/>
              </a:rPr>
              <a:t>	Flawed Approach. Why???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d</a:t>
            </a:r>
            <a:r>
              <a:rPr lang="en-US" dirty="0" smtClean="0">
                <a:cs typeface="ＭＳ Ｐゴシック" charset="0"/>
              </a:rPr>
              <a:t>ata = [[0]*c]*r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Flawed Approach too. Why???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r>
              <a:rPr lang="en-US" altLang="en-US" smtClean="0"/>
              <a:t>Creating a Two Dimensional List</a:t>
            </a:r>
          </a:p>
        </p:txBody>
      </p:sp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136E45-94D1-4535-88F9-608BDE9636D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 smtClean="0"/>
          </a:p>
        </p:txBody>
      </p:sp>
      <p:pic>
        <p:nvPicPr>
          <p:cNvPr id="675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828800"/>
            <a:ext cx="478155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TextBox 7"/>
          <p:cNvSpPr txBox="1">
            <a:spLocks noChangeArrowheads="1"/>
          </p:cNvSpPr>
          <p:nvPr/>
        </p:nvSpPr>
        <p:spPr bwMode="auto">
          <a:xfrm>
            <a:off x="674688" y="4495800"/>
            <a:ext cx="82581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 flawed representation of a 3×6 data set as a list of lists,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created with the command data = [ [0]*6 ]*3.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(For simplicity, we overlook the fact that the values in the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secondary list are referential.)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r>
              <a:rPr lang="en-US" altLang="en-US" smtClean="0"/>
              <a:t>Creating a Two Dimensional List</a:t>
            </a:r>
          </a:p>
        </p:txBody>
      </p:sp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1BE034-4486-411D-B2FF-5AD45161C08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69637" name="TextBox 7"/>
          <p:cNvSpPr txBox="1">
            <a:spLocks noChangeArrowheads="1"/>
          </p:cNvSpPr>
          <p:nvPr/>
        </p:nvSpPr>
        <p:spPr bwMode="auto">
          <a:xfrm>
            <a:off x="684213" y="5292725"/>
            <a:ext cx="789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 valid representation of a 3×6 data set as a list of lists.</a:t>
            </a:r>
          </a:p>
        </p:txBody>
      </p:sp>
      <p:pic>
        <p:nvPicPr>
          <p:cNvPr id="6963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3035300"/>
            <a:ext cx="77660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TextBox 8"/>
          <p:cNvSpPr txBox="1">
            <a:spLocks noChangeArrowheads="1"/>
          </p:cNvSpPr>
          <p:nvPr/>
        </p:nvSpPr>
        <p:spPr bwMode="auto">
          <a:xfrm>
            <a:off x="1066800" y="1752600"/>
            <a:ext cx="685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data = [ [0]*c for j in range(r) 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Coding Practice	</a:t>
            </a:r>
          </a:p>
        </p:txBody>
      </p:sp>
      <p:sp>
        <p:nvSpPr>
          <p:cNvPr id="7168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Creating our own dynamic array.</a:t>
            </a:r>
          </a:p>
          <a:p>
            <a:r>
              <a:rPr lang="en-US" altLang="en-US" smtClean="0"/>
              <a:t>Open the UserDefinedDynamicArray.py file.</a:t>
            </a:r>
          </a:p>
          <a:p>
            <a:r>
              <a:rPr lang="en-US" altLang="en-US" smtClean="0"/>
              <a:t>Some functions are already implemented.</a:t>
            </a:r>
          </a:p>
          <a:p>
            <a:pPr lvl="1"/>
            <a:r>
              <a:rPr lang="en-US" altLang="en-US" smtClean="0"/>
              <a:t>append(), getitem, delitem, len, str,resize,make_array</a:t>
            </a:r>
          </a:p>
          <a:p>
            <a:pPr lvl="1"/>
            <a:endParaRPr lang="en-US" altLang="en-US" smtClean="0"/>
          </a:p>
        </p:txBody>
      </p:sp>
      <p:sp>
        <p:nvSpPr>
          <p:cNvPr id="716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716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898B1C-6E67-44D7-B7AE-0CE34833783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Practice UserDefinedDynamic Array Class.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cs typeface="ＭＳ Ｐゴシック" charset="0"/>
              </a:rPr>
              <a:t>Task1: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cs typeface="ＭＳ Ｐゴシック" charset="0"/>
              </a:rPr>
              <a:t>	Implement </a:t>
            </a:r>
            <a:r>
              <a:rPr lang="en-US" dirty="0" err="1" smtClean="0">
                <a:cs typeface="ＭＳ Ｐゴシック" charset="0"/>
              </a:rPr>
              <a:t>is_empty</a:t>
            </a:r>
            <a:r>
              <a:rPr lang="en-US" dirty="0" smtClean="0">
                <a:cs typeface="ＭＳ Ｐゴシック" charset="0"/>
              </a:rPr>
              <a:t>(self)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cs typeface="ＭＳ Ｐゴシック" charset="0"/>
              </a:rPr>
              <a:t>	Implement __</a:t>
            </a:r>
            <a:r>
              <a:rPr lang="en-US" dirty="0" err="1" smtClean="0">
                <a:cs typeface="ＭＳ Ｐゴシック" charset="0"/>
              </a:rPr>
              <a:t>iter</a:t>
            </a:r>
            <a:r>
              <a:rPr lang="en-US" dirty="0" smtClean="0">
                <a:cs typeface="ＭＳ Ｐゴシック" charset="0"/>
              </a:rPr>
              <a:t>__(self)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>
              <a:cs typeface="ＭＳ Ｐゴシック" charset="0"/>
            </a:endParaRPr>
          </a:p>
          <a:p>
            <a:pPr>
              <a:defRPr/>
            </a:pPr>
            <a:r>
              <a:rPr lang="en-US" b="1" dirty="0" smtClean="0">
                <a:cs typeface="ＭＳ Ｐゴシック" charset="0"/>
              </a:rPr>
              <a:t>Task2: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cs typeface="ＭＳ Ｐゴシック" charset="0"/>
              </a:rPr>
              <a:t>	Implement __</a:t>
            </a:r>
            <a:r>
              <a:rPr lang="en-US" dirty="0" err="1" smtClean="0">
                <a:cs typeface="ＭＳ Ｐゴシック" charset="0"/>
              </a:rPr>
              <a:t>setitem</a:t>
            </a:r>
            <a:r>
              <a:rPr lang="en-US" dirty="0" smtClean="0">
                <a:cs typeface="ＭＳ Ｐゴシック" charset="0"/>
              </a:rPr>
              <a:t>__(</a:t>
            </a:r>
            <a:r>
              <a:rPr lang="en-US" dirty="0" err="1" smtClean="0">
                <a:cs typeface="ＭＳ Ｐゴシック" charset="0"/>
              </a:rPr>
              <a:t>self,I,x</a:t>
            </a:r>
            <a:r>
              <a:rPr lang="en-US" dirty="0" smtClean="0">
                <a:cs typeface="ＭＳ Ｐゴシック" charset="0"/>
              </a:rPr>
              <a:t>)</a:t>
            </a:r>
          </a:p>
        </p:txBody>
      </p:sp>
      <p:sp>
        <p:nvSpPr>
          <p:cNvPr id="727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727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51BF5C-1013-4FAC-937D-4F54E20385E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Practice UserDefinedDynamic Array Class.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cs typeface="ＭＳ Ｐゴシック" charset="0"/>
              </a:rPr>
              <a:t>Task3: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cs typeface="ＭＳ Ｐゴシック" charset="0"/>
              </a:rPr>
              <a:t>	Implement extend(</a:t>
            </a:r>
            <a:r>
              <a:rPr lang="en-US" dirty="0" err="1" smtClean="0">
                <a:cs typeface="ＭＳ Ｐゴシック" charset="0"/>
              </a:rPr>
              <a:t>self,I</a:t>
            </a:r>
            <a:r>
              <a:rPr lang="en-US" dirty="0" smtClean="0">
                <a:cs typeface="ＭＳ Ｐゴシック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>
              <a:cs typeface="ＭＳ Ｐゴシック" charset="0"/>
            </a:endParaRPr>
          </a:p>
          <a:p>
            <a:pPr>
              <a:defRPr/>
            </a:pPr>
            <a:r>
              <a:rPr lang="en-US" b="1" dirty="0" smtClean="0">
                <a:cs typeface="ＭＳ Ｐゴシック" charset="0"/>
              </a:rPr>
              <a:t>Task4: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cs typeface="ＭＳ Ｐゴシック" charset="0"/>
              </a:rPr>
              <a:t>	Implement reverse(self)</a:t>
            </a:r>
          </a:p>
        </p:txBody>
      </p:sp>
      <p:sp>
        <p:nvSpPr>
          <p:cNvPr id="737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737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3C7B06-F0F4-4B62-9AA1-6B1CD1C2171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Practice UserDefinedDynamic Array Class.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cs typeface="ＭＳ Ｐゴシック" charset="0"/>
              </a:rPr>
              <a:t>Task5: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cs typeface="ＭＳ Ｐゴシック" charset="0"/>
              </a:rPr>
              <a:t>	Implement __contains__(</a:t>
            </a:r>
            <a:r>
              <a:rPr lang="en-US" dirty="0" err="1" smtClean="0">
                <a:cs typeface="ＭＳ Ｐゴシック" charset="0"/>
              </a:rPr>
              <a:t>self,x</a:t>
            </a:r>
            <a:r>
              <a:rPr lang="en-US" dirty="0" smtClean="0">
                <a:cs typeface="ＭＳ Ｐゴシック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cs typeface="ＭＳ Ｐゴシック" charset="0"/>
              </a:rPr>
              <a:t>	</a:t>
            </a:r>
            <a:r>
              <a:rPr lang="en-US" dirty="0" smtClean="0">
                <a:cs typeface="ＭＳ Ｐゴシック" charset="0"/>
              </a:rPr>
              <a:t>Implement index(</a:t>
            </a:r>
            <a:r>
              <a:rPr lang="en-US" dirty="0" err="1" smtClean="0">
                <a:cs typeface="ＭＳ Ｐゴシック" charset="0"/>
              </a:rPr>
              <a:t>self,x</a:t>
            </a:r>
            <a:r>
              <a:rPr lang="en-US" dirty="0" smtClean="0">
                <a:cs typeface="ＭＳ Ｐゴシック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cs typeface="ＭＳ Ｐゴシック" charset="0"/>
              </a:rPr>
              <a:t>	</a:t>
            </a:r>
            <a:r>
              <a:rPr lang="en-US" dirty="0" smtClean="0">
                <a:cs typeface="ＭＳ Ｐゴシック" charset="0"/>
              </a:rPr>
              <a:t>Implement count(</a:t>
            </a:r>
            <a:r>
              <a:rPr lang="en-US" dirty="0" err="1" smtClean="0">
                <a:cs typeface="ＭＳ Ｐゴシック" charset="0"/>
              </a:rPr>
              <a:t>self,x</a:t>
            </a:r>
            <a:r>
              <a:rPr lang="en-US" dirty="0" smtClean="0">
                <a:cs typeface="ＭＳ Ｐゴシック" charset="0"/>
              </a:rPr>
              <a:t>)</a:t>
            </a:r>
          </a:p>
          <a:p>
            <a:pPr>
              <a:defRPr/>
            </a:pPr>
            <a:r>
              <a:rPr lang="en-US" b="1" dirty="0" smtClean="0">
                <a:cs typeface="ＭＳ Ｐゴシック" charset="0"/>
              </a:rPr>
              <a:t>Task6: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cs typeface="ＭＳ Ｐゴシック" charset="0"/>
              </a:rPr>
              <a:t>	Implement __add__(</a:t>
            </a:r>
            <a:r>
              <a:rPr lang="en-US" dirty="0" err="1" smtClean="0">
                <a:cs typeface="ＭＳ Ｐゴシック" charset="0"/>
              </a:rPr>
              <a:t>self,other</a:t>
            </a:r>
            <a:r>
              <a:rPr lang="en-US" dirty="0" smtClean="0">
                <a:cs typeface="ＭＳ Ｐゴシック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cs typeface="ＭＳ Ｐゴシック" charset="0"/>
              </a:rPr>
              <a:t>	</a:t>
            </a:r>
            <a:r>
              <a:rPr lang="en-US" dirty="0" smtClean="0">
                <a:cs typeface="ＭＳ Ｐゴシック" charset="0"/>
              </a:rPr>
              <a:t>Implement __</a:t>
            </a:r>
            <a:r>
              <a:rPr lang="en-US" dirty="0" err="1" smtClean="0">
                <a:cs typeface="ＭＳ Ｐゴシック" charset="0"/>
              </a:rPr>
              <a:t>mul</a:t>
            </a:r>
            <a:r>
              <a:rPr lang="en-US" dirty="0" smtClean="0">
                <a:cs typeface="ＭＳ Ｐゴシック" charset="0"/>
              </a:rPr>
              <a:t>__(</a:t>
            </a:r>
            <a:r>
              <a:rPr lang="en-US" dirty="0" err="1" smtClean="0">
                <a:cs typeface="ＭＳ Ｐゴシック" charset="0"/>
              </a:rPr>
              <a:t>self,times</a:t>
            </a:r>
            <a:r>
              <a:rPr lang="en-US" dirty="0" smtClean="0">
                <a:cs typeface="ＭＳ Ｐゴシック" charset="0"/>
              </a:rPr>
              <a:t>)</a:t>
            </a:r>
          </a:p>
        </p:txBody>
      </p:sp>
      <p:sp>
        <p:nvSpPr>
          <p:cNvPr id="747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747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10DF52-428B-4952-872B-7EF29668B44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Practice UserDefinedDynamic Array Class.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cs typeface="ＭＳ Ｐゴシック" charset="0"/>
              </a:rPr>
              <a:t>Task7: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cs typeface="ＭＳ Ｐゴシック" charset="0"/>
              </a:rPr>
              <a:t>	Implement __pop__(</a:t>
            </a:r>
            <a:r>
              <a:rPr lang="en-US" dirty="0" err="1" smtClean="0">
                <a:cs typeface="ＭＳ Ｐゴシック" charset="0"/>
              </a:rPr>
              <a:t>self,i</a:t>
            </a:r>
            <a:r>
              <a:rPr lang="en-US" dirty="0" smtClean="0">
                <a:cs typeface="ＭＳ Ｐゴシック" charset="0"/>
              </a:rPr>
              <a:t>=-1)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cs typeface="ＭＳ Ｐゴシック" charset="0"/>
              </a:rPr>
              <a:t>	</a:t>
            </a:r>
            <a:r>
              <a:rPr lang="en-US" dirty="0" smtClean="0">
                <a:cs typeface="ＭＳ Ｐゴシック" charset="0"/>
              </a:rPr>
              <a:t>Implement remove(</a:t>
            </a:r>
            <a:r>
              <a:rPr lang="en-US" dirty="0" err="1" smtClean="0">
                <a:cs typeface="ＭＳ Ｐゴシック" charset="0"/>
              </a:rPr>
              <a:t>self,x</a:t>
            </a:r>
            <a:r>
              <a:rPr lang="en-US" dirty="0" smtClean="0">
                <a:cs typeface="ＭＳ Ｐゴシック" charset="0"/>
              </a:rPr>
              <a:t>)</a:t>
            </a:r>
          </a:p>
        </p:txBody>
      </p:sp>
      <p:sp>
        <p:nvSpPr>
          <p:cNvPr id="757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757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D2BB8A-B981-4C75-AFD5-5E9EE640526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</p:spPr>
        <p:txBody>
          <a:bodyPr/>
          <a:lstStyle/>
          <a:p>
            <a:r>
              <a:rPr lang="en-US" altLang="en-US" smtClean="0"/>
              <a:t>Arrays of Characters or Object References</a:t>
            </a:r>
          </a:p>
        </p:txBody>
      </p:sp>
      <p:sp>
        <p:nvSpPr>
          <p:cNvPr id="1229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An array can store primitive elements, such as characters, giving us a </a:t>
            </a:r>
            <a:r>
              <a:rPr lang="en-US" altLang="en-US" sz="2800" b="1" smtClean="0"/>
              <a:t>compact array.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An array can also store references to objects.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193687-6663-42AF-A5D1-71CEB5D0E80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pic>
        <p:nvPicPr>
          <p:cNvPr id="1229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29718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4114800"/>
            <a:ext cx="5981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Array Based Sequences</a:t>
            </a:r>
          </a:p>
        </p:txBody>
      </p:sp>
      <p:sp>
        <p:nvSpPr>
          <p:cNvPr id="7680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Storing High Scores of a game</a:t>
            </a:r>
          </a:p>
          <a:p>
            <a:pPr eaLnBrk="1" hangingPunct="1"/>
            <a:r>
              <a:rPr lang="en-US" altLang="en-US" smtClean="0"/>
              <a:t>Simple Cryptography</a:t>
            </a:r>
          </a:p>
          <a:p>
            <a:pPr eaLnBrk="1" hangingPunct="1"/>
            <a:r>
              <a:rPr lang="en-US" altLang="en-US" smtClean="0"/>
              <a:t>Multidimensional Array</a:t>
            </a:r>
          </a:p>
          <a:p>
            <a:pPr eaLnBrk="1" hangingPunct="1"/>
            <a:r>
              <a:rPr lang="en-US" altLang="en-US" smtClean="0"/>
              <a:t>Tic Tac Toe game</a:t>
            </a:r>
          </a:p>
        </p:txBody>
      </p:sp>
      <p:sp>
        <p:nvSpPr>
          <p:cNvPr id="768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768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161056-6083-457C-82C3-AA43C57C73A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 smtClean="0"/>
          </a:p>
        </p:txBody>
      </p:sp>
      <p:pic>
        <p:nvPicPr>
          <p:cNvPr id="7680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2168525"/>
            <a:ext cx="1976437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295400"/>
          </a:xfrm>
        </p:spPr>
        <p:txBody>
          <a:bodyPr/>
          <a:lstStyle/>
          <a:p>
            <a:r>
              <a:rPr lang="en-US" altLang="en-US" smtClean="0"/>
              <a:t>List Class Representation in Memory</a:t>
            </a:r>
          </a:p>
        </p:txBody>
      </p:sp>
      <p:sp>
        <p:nvSpPr>
          <p:cNvPr id="1331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47725" y="1638300"/>
            <a:ext cx="7924800" cy="4419600"/>
          </a:xfrm>
        </p:spPr>
        <p:txBody>
          <a:bodyPr/>
          <a:lstStyle/>
          <a:p>
            <a:r>
              <a:rPr lang="en-US" altLang="en-US" smtClean="0"/>
              <a:t>Primes=[2,3,5,7,11,13,17,19]</a:t>
            </a:r>
          </a:p>
          <a:p>
            <a:r>
              <a:rPr lang="en-US" altLang="en-US" smtClean="0"/>
              <a:t>Temp = Primes[3:6]</a:t>
            </a: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13853C-3728-4A65-830F-E71304C9241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pic>
        <p:nvPicPr>
          <p:cNvPr id="1331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3105150"/>
            <a:ext cx="76454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295400"/>
          </a:xfrm>
        </p:spPr>
        <p:txBody>
          <a:bodyPr/>
          <a:lstStyle/>
          <a:p>
            <a:r>
              <a:rPr lang="en-US" altLang="en-US" smtClean="0"/>
              <a:t>List Class Representation in Memory</a:t>
            </a:r>
          </a:p>
        </p:txBody>
      </p:sp>
      <p:sp>
        <p:nvSpPr>
          <p:cNvPr id="1433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47725" y="1638300"/>
            <a:ext cx="7924800" cy="4419600"/>
          </a:xfrm>
        </p:spPr>
        <p:txBody>
          <a:bodyPr/>
          <a:lstStyle/>
          <a:p>
            <a:r>
              <a:rPr lang="en-US" altLang="en-US" smtClean="0"/>
              <a:t>Primes=[2,3,5,7,11,13,17,19]</a:t>
            </a:r>
          </a:p>
          <a:p>
            <a:r>
              <a:rPr lang="en-US" altLang="en-US" smtClean="0"/>
              <a:t>Temp = Primes[3:6]</a:t>
            </a:r>
          </a:p>
          <a:p>
            <a:r>
              <a:rPr lang="en-US" altLang="en-US" smtClean="0"/>
              <a:t>Temp[2] = 15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FFB4FF-4C86-4FBA-8593-B224170F648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pic>
        <p:nvPicPr>
          <p:cNvPr id="1434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59163"/>
            <a:ext cx="5730875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609600" y="-146050"/>
            <a:ext cx="7924800" cy="1295400"/>
          </a:xfrm>
        </p:spPr>
        <p:txBody>
          <a:bodyPr/>
          <a:lstStyle/>
          <a:p>
            <a:r>
              <a:rPr lang="en-US" altLang="en-US" smtClean="0"/>
              <a:t>counters =[0] * 8</a:t>
            </a: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7A7ECE-E220-4F89-82A8-8A8C28A47F8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pic>
        <p:nvPicPr>
          <p:cNvPr id="163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264275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781050" y="4127500"/>
            <a:ext cx="256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After executing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counters[2] +=1 </a:t>
            </a:r>
          </a:p>
        </p:txBody>
      </p:sp>
      <p:pic>
        <p:nvPicPr>
          <p:cNvPr id="1639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4013200"/>
            <a:ext cx="518795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1295400"/>
          </a:xfrm>
        </p:spPr>
        <p:txBody>
          <a:bodyPr/>
          <a:lstStyle/>
          <a:p>
            <a:r>
              <a:rPr lang="en-US" altLang="en-US" smtClean="0"/>
              <a:t>primes.extend(extras)</a:t>
            </a:r>
          </a:p>
        </p:txBody>
      </p:sp>
      <p:sp>
        <p:nvSpPr>
          <p:cNvPr id="1843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47725" y="1638300"/>
            <a:ext cx="7924800" cy="4419600"/>
          </a:xfrm>
        </p:spPr>
        <p:txBody>
          <a:bodyPr/>
          <a:lstStyle/>
          <a:p>
            <a:r>
              <a:rPr lang="en-US" altLang="en-US" smtClean="0"/>
              <a:t>primes=[2,3,5,7,11,13,17,19]</a:t>
            </a:r>
          </a:p>
          <a:p>
            <a:r>
              <a:rPr lang="en-US" altLang="en-US" smtClean="0"/>
              <a:t>extras = [23,29,31]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Array-Based Sequences</a:t>
            </a:r>
            <a:endParaRPr lang="en-US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78BDF9-EDE6-4F10-8F56-F43C45EFA05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pic>
        <p:nvPicPr>
          <p:cNvPr id="1843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200400"/>
            <a:ext cx="7786688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2887</TotalTime>
  <Words>2577</Words>
  <Application>Microsoft Macintosh PowerPoint</Application>
  <PresentationFormat>On-screen Show (4:3)</PresentationFormat>
  <Paragraphs>520</Paragraphs>
  <Slides>50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MS PGothic</vt:lpstr>
      <vt:lpstr>ＭＳ Ｐゴシック</vt:lpstr>
      <vt:lpstr>Symbol</vt:lpstr>
      <vt:lpstr>Tahoma</vt:lpstr>
      <vt:lpstr>Times New Roman</vt:lpstr>
      <vt:lpstr>Wingdings</vt:lpstr>
      <vt:lpstr>Arial</vt:lpstr>
      <vt:lpstr>Blueprint</vt:lpstr>
      <vt:lpstr>Array-Based Sequences</vt:lpstr>
      <vt:lpstr>Python Sequence Classes</vt:lpstr>
      <vt:lpstr>Low-Level Arrays</vt:lpstr>
      <vt:lpstr>Python String Representation  (“SAMPLE”)</vt:lpstr>
      <vt:lpstr>Arrays of Characters or Object References</vt:lpstr>
      <vt:lpstr>List Class Representation in Memory</vt:lpstr>
      <vt:lpstr>List Class Representation in Memory</vt:lpstr>
      <vt:lpstr>counters =[0] * 8</vt:lpstr>
      <vt:lpstr>primes.extend(extras)</vt:lpstr>
      <vt:lpstr>Shallow Copy, Copy using Slice Operator and Deep Copy of List</vt:lpstr>
      <vt:lpstr>Shallow Copy, Copy using Slice Operator and Deep Copy of List</vt:lpstr>
      <vt:lpstr>PowerPoint Presentation</vt:lpstr>
      <vt:lpstr>PowerPoint Presentation</vt:lpstr>
      <vt:lpstr>Copy with the Slice Operator</vt:lpstr>
      <vt:lpstr>Copy with the Slice Operator</vt:lpstr>
      <vt:lpstr>Copy with the Slice Operator</vt:lpstr>
      <vt:lpstr>Copy with the Slice Operator</vt:lpstr>
      <vt:lpstr>Using deepcopy from copy module</vt:lpstr>
      <vt:lpstr>Using deepcopy from copy module</vt:lpstr>
      <vt:lpstr>Compact Arrays</vt:lpstr>
      <vt:lpstr>Type Codes in the array Class</vt:lpstr>
      <vt:lpstr>Dynamic Array and Amortization</vt:lpstr>
      <vt:lpstr>Python List Class </vt:lpstr>
      <vt:lpstr>Experimental Analysis (open  experiment_list_size.py file)</vt:lpstr>
      <vt:lpstr>Output</vt:lpstr>
      <vt:lpstr>Implementation of a Dynamic Array</vt:lpstr>
      <vt:lpstr>Python Implementation</vt:lpstr>
      <vt:lpstr>Growable Array-based Array List</vt:lpstr>
      <vt:lpstr>Comparison of the Strategies</vt:lpstr>
      <vt:lpstr>Incremental Strategy </vt:lpstr>
      <vt:lpstr>Incremental Strategy Analysis </vt:lpstr>
      <vt:lpstr>Always Doubling Strategy</vt:lpstr>
      <vt:lpstr>Doubling Strategy Analysis</vt:lpstr>
      <vt:lpstr>Average Running Time Append Operation over n call</vt:lpstr>
      <vt:lpstr>Asymptotic Performance of Nonmutating Behaviors</vt:lpstr>
      <vt:lpstr>Asymptotic Performance of mutating behavior</vt:lpstr>
      <vt:lpstr>Insertion</vt:lpstr>
      <vt:lpstr>Element Removal</vt:lpstr>
      <vt:lpstr>Performance</vt:lpstr>
      <vt:lpstr>Composing Large Strings</vt:lpstr>
      <vt:lpstr>Creating a Multidimensional list</vt:lpstr>
      <vt:lpstr>Creating a Two Dimensional List</vt:lpstr>
      <vt:lpstr>Creating a Two Dimensional List</vt:lpstr>
      <vt:lpstr>Creating a Two Dimensional List</vt:lpstr>
      <vt:lpstr>Coding Practice </vt:lpstr>
      <vt:lpstr>Practice UserDefinedDynamic Array Class.</vt:lpstr>
      <vt:lpstr>Practice UserDefinedDynamic Array Class.</vt:lpstr>
      <vt:lpstr>Practice UserDefinedDynamic Array Class.</vt:lpstr>
      <vt:lpstr>Practice UserDefinedDynamic Array Class.</vt:lpstr>
      <vt:lpstr>Using Array Based Sequences</vt:lpstr>
    </vt:vector>
  </TitlesOfParts>
  <Company>Brown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358</cp:revision>
  <dcterms:created xsi:type="dcterms:W3CDTF">2002-01-21T02:22:10Z</dcterms:created>
  <dcterms:modified xsi:type="dcterms:W3CDTF">2020-03-09T05:26:24Z</dcterms:modified>
</cp:coreProperties>
</file>