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av" ContentType="audio/wav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256" r:id="rId2"/>
    <p:sldId id="413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7" r:id="rId20"/>
    <p:sldId id="356" r:id="rId21"/>
    <p:sldId id="358" r:id="rId22"/>
    <p:sldId id="359" r:id="rId23"/>
    <p:sldId id="427" r:id="rId24"/>
    <p:sldId id="426" r:id="rId25"/>
    <p:sldId id="428" r:id="rId26"/>
    <p:sldId id="369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7" r:id="rId47"/>
    <p:sldId id="370" r:id="rId48"/>
    <p:sldId id="447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448" r:id="rId59"/>
    <p:sldId id="383" r:id="rId60"/>
    <p:sldId id="438" r:id="rId61"/>
    <p:sldId id="439" r:id="rId62"/>
    <p:sldId id="440" r:id="rId63"/>
    <p:sldId id="441" r:id="rId64"/>
    <p:sldId id="442" r:id="rId65"/>
    <p:sldId id="443" r:id="rId66"/>
    <p:sldId id="444" r:id="rId67"/>
    <p:sldId id="445" r:id="rId68"/>
    <p:sldId id="446" r:id="rId6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1F6"/>
    <a:srgbClr val="5674F6"/>
    <a:srgbClr val="6289F8"/>
    <a:srgbClr val="8097F8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951" autoAdjust="0"/>
  </p:normalViewPr>
  <p:slideViewPr>
    <p:cSldViewPr>
      <p:cViewPr varScale="1">
        <p:scale>
          <a:sx n="88" d="100"/>
          <a:sy n="88" d="100"/>
        </p:scale>
        <p:origin x="2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7C6292F-8E7B-43F8-AFF8-712D539CEDC1}" type="datetime8">
              <a:rPr lang="en-US"/>
              <a:pPr/>
              <a:t>9/16/19 1:23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F10D33E-8CDB-46DE-93B3-B518E4DB9ED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35B6C23-D71D-40F4-908B-1E4877D4CB09}" type="datetime8">
              <a:rPr lang="en-US"/>
              <a:pPr/>
              <a:t>9/16/19 1:23 PM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D54806E-B381-4176-BA63-963F2DD887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Sequences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2039DAA-95F3-464F-BDB4-90CCC1EC0B07}" type="datetime8">
              <a:rPr lang="en-US"/>
              <a:pPr/>
              <a:t>9/16/19 1:23 PM</a:t>
            </a:fld>
            <a:endParaRPr lang="en-US"/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8024E-2D84-4965-A4B6-F97C67C6FC10}" type="slidenum">
              <a:rPr lang="en-US"/>
              <a:pPr/>
              <a:t>1</a:t>
            </a:fld>
            <a:endParaRPr lang="en-US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Sequences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9/16/19 1:23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Sequences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9/16/19 1:23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8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Sequences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9/16/19 1:23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Sequences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9/16/19 1:23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5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Sequences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9/16/19 1:23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3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Sequences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9/16/19 1:23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Sequences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9/16/19 1:23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2013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BBA3F6-4515-43B2-B55B-3C78466685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2013 Goodrich, Tamassia, Goldwasser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2974D8-CE82-4116-B8B9-949B215455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2013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CD8EE3-53B0-4EC4-B18B-55D2BDA6E8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A2842-B513-48AA-AAA3-FA6552FF8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6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2013 Goodrich, Tamassia, Goldwasser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2EEB6B-9C36-447F-B24D-810CF110F9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© 2013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EF0229A-F936-4E32-9EEB-EDCAE0F3C9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Recursion</a:t>
            </a:r>
          </a:p>
        </p:txBody>
      </p:sp>
      <p:pic>
        <p:nvPicPr>
          <p:cNvPr id="10244" name="Picture 252" descr="BD05515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8438" y="2514600"/>
            <a:ext cx="26225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3881" y="0"/>
            <a:ext cx="7772400" cy="1143000"/>
          </a:xfrm>
        </p:spPr>
        <p:txBody>
          <a:bodyPr/>
          <a:lstStyle/>
          <a:p>
            <a:r>
              <a:rPr lang="en-US" dirty="0"/>
              <a:t>Stacks and Recursion in Action</a:t>
            </a:r>
          </a:p>
        </p:txBody>
      </p:sp>
      <p:sp>
        <p:nvSpPr>
          <p:cNvPr id="236571" name="Line 27"/>
          <p:cNvSpPr>
            <a:spLocks noChangeShapeType="1"/>
          </p:cNvSpPr>
          <p:nvPr/>
        </p:nvSpPr>
        <p:spPr bwMode="auto">
          <a:xfrm>
            <a:off x="693737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2" name="Line 28"/>
          <p:cNvSpPr>
            <a:spLocks noChangeShapeType="1"/>
          </p:cNvSpPr>
          <p:nvPr/>
        </p:nvSpPr>
        <p:spPr bwMode="auto">
          <a:xfrm>
            <a:off x="693737" y="3878262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3" name="Line 29"/>
          <p:cNvSpPr>
            <a:spLocks noChangeShapeType="1"/>
          </p:cNvSpPr>
          <p:nvPr/>
        </p:nvSpPr>
        <p:spPr bwMode="auto">
          <a:xfrm flipV="1">
            <a:off x="1608137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4" name="Text Box 30"/>
          <p:cNvSpPr txBox="1">
            <a:spLocks noChangeArrowheads="1"/>
          </p:cNvSpPr>
          <p:nvPr/>
        </p:nvSpPr>
        <p:spPr bwMode="auto">
          <a:xfrm>
            <a:off x="677862" y="4041775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Time: 0</a:t>
            </a:r>
          </a:p>
          <a:p>
            <a:r>
              <a:rPr lang="en-US" sz="1400" b="1"/>
              <a:t>Empty Stack</a:t>
            </a:r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2205037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6" name="Line 32"/>
          <p:cNvSpPr>
            <a:spLocks noChangeShapeType="1"/>
          </p:cNvSpPr>
          <p:nvPr/>
        </p:nvSpPr>
        <p:spPr bwMode="auto">
          <a:xfrm>
            <a:off x="2205037" y="38782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7" name="Line 33"/>
          <p:cNvSpPr>
            <a:spLocks noChangeShapeType="1"/>
          </p:cNvSpPr>
          <p:nvPr/>
        </p:nvSpPr>
        <p:spPr bwMode="auto">
          <a:xfrm flipV="1">
            <a:off x="3132137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2189162" y="4041775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Push:  main()</a:t>
            </a:r>
          </a:p>
        </p:txBody>
      </p:sp>
      <p:sp>
        <p:nvSpPr>
          <p:cNvPr id="236579" name="Rectangle 35"/>
          <p:cNvSpPr>
            <a:spLocks noChangeArrowheads="1"/>
          </p:cNvSpPr>
          <p:nvPr/>
        </p:nvSpPr>
        <p:spPr bwMode="auto">
          <a:xfrm>
            <a:off x="2217737" y="35639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3644900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1" name="Line 37"/>
          <p:cNvSpPr>
            <a:spLocks noChangeShapeType="1"/>
          </p:cNvSpPr>
          <p:nvPr/>
        </p:nvSpPr>
        <p:spPr bwMode="auto">
          <a:xfrm>
            <a:off x="3644900" y="38782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2" name="Line 38"/>
          <p:cNvSpPr>
            <a:spLocks noChangeShapeType="1"/>
          </p:cNvSpPr>
          <p:nvPr/>
        </p:nvSpPr>
        <p:spPr bwMode="auto">
          <a:xfrm flipV="1">
            <a:off x="4572000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3" name="Text Box 39"/>
          <p:cNvSpPr txBox="1">
            <a:spLocks noChangeArrowheads="1"/>
          </p:cNvSpPr>
          <p:nvPr/>
        </p:nvSpPr>
        <p:spPr bwMode="auto">
          <a:xfrm>
            <a:off x="3629025" y="4041775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/>
              <a:t>Time 2:</a:t>
            </a:r>
          </a:p>
          <a:p>
            <a:r>
              <a:rPr lang="en-US" sz="1400" b="1" dirty="0"/>
              <a:t>Push:  count(0)</a:t>
            </a:r>
          </a:p>
        </p:txBody>
      </p:sp>
      <p:sp>
        <p:nvSpPr>
          <p:cNvPr id="236584" name="Rectangle 40"/>
          <p:cNvSpPr>
            <a:spLocks noChangeArrowheads="1"/>
          </p:cNvSpPr>
          <p:nvPr/>
        </p:nvSpPr>
        <p:spPr bwMode="auto">
          <a:xfrm>
            <a:off x="3657600" y="35639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5" name="Rectangle 41"/>
          <p:cNvSpPr>
            <a:spLocks noChangeArrowheads="1"/>
          </p:cNvSpPr>
          <p:nvPr/>
        </p:nvSpPr>
        <p:spPr bwMode="auto">
          <a:xfrm>
            <a:off x="3657600" y="32654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589" name="Text Box 45"/>
          <p:cNvSpPr txBox="1">
            <a:spLocks noChangeArrowheads="1"/>
          </p:cNvSpPr>
          <p:nvPr/>
        </p:nvSpPr>
        <p:spPr bwMode="auto">
          <a:xfrm>
            <a:off x="5097462" y="4030662"/>
            <a:ext cx="9733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 3:</a:t>
            </a:r>
          </a:p>
          <a:p>
            <a:r>
              <a:rPr lang="en-US" sz="1400" b="1" dirty="0"/>
              <a:t>Push:  </a:t>
            </a:r>
            <a:endParaRPr lang="en-US" sz="1400" b="1" dirty="0" smtClean="0"/>
          </a:p>
          <a:p>
            <a:r>
              <a:rPr lang="en-US" sz="1400" b="1" dirty="0" smtClean="0"/>
              <a:t>count(1</a:t>
            </a:r>
            <a:r>
              <a:rPr lang="en-US" sz="1400" b="1" dirty="0"/>
              <a:t>)</a:t>
            </a:r>
          </a:p>
        </p:txBody>
      </p:sp>
      <p:sp>
        <p:nvSpPr>
          <p:cNvPr id="236595" name="Text Box 51"/>
          <p:cNvSpPr txBox="1">
            <a:spLocks noChangeArrowheads="1"/>
          </p:cNvSpPr>
          <p:nvPr/>
        </p:nvSpPr>
        <p:spPr bwMode="auto">
          <a:xfrm>
            <a:off x="927833" y="5189490"/>
            <a:ext cx="17526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Inside count(0):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print (index</a:t>
            </a:r>
            <a:r>
              <a:rPr lang="en-US" sz="1500" b="1" dirty="0" smtClean="0">
                <a:solidFill>
                  <a:schemeClr val="tx1"/>
                </a:solidFill>
              </a:rPr>
              <a:t>)     </a:t>
            </a:r>
            <a:r>
              <a:rPr lang="en-US" sz="1500" b="1" dirty="0">
                <a:solidFill>
                  <a:schemeClr val="accent2"/>
                </a:solidFill>
                <a:sym typeface="Wingdings" pitchFamily="2" charset="2"/>
              </a:rPr>
              <a:t>  0</a:t>
            </a:r>
            <a:endParaRPr lang="en-US" sz="15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if </a:t>
            </a:r>
            <a:r>
              <a:rPr lang="en-US" sz="1500" b="1" dirty="0" smtClean="0">
                <a:solidFill>
                  <a:schemeClr val="tx1"/>
                </a:solidFill>
              </a:rPr>
              <a:t>index </a:t>
            </a:r>
            <a:r>
              <a:rPr lang="en-US" sz="1500" b="1" dirty="0">
                <a:solidFill>
                  <a:schemeClr val="tx1"/>
                </a:solidFill>
              </a:rPr>
              <a:t>&lt; </a:t>
            </a:r>
            <a:r>
              <a:rPr lang="en-US" sz="1500" b="1" dirty="0" smtClean="0">
                <a:solidFill>
                  <a:schemeClr val="tx1"/>
                </a:solidFill>
              </a:rPr>
              <a:t>2:     </a:t>
            </a:r>
            <a:r>
              <a:rPr lang="en-US" sz="1500" b="1" dirty="0">
                <a:solidFill>
                  <a:schemeClr val="tx1"/>
                </a:solidFill>
              </a:rPr>
              <a:t>count(index+1</a:t>
            </a:r>
            <a:r>
              <a:rPr lang="en-US" sz="1500" b="1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6596" name="Line 52"/>
          <p:cNvSpPr>
            <a:spLocks noChangeShapeType="1"/>
          </p:cNvSpPr>
          <p:nvPr/>
        </p:nvSpPr>
        <p:spPr bwMode="auto">
          <a:xfrm flipV="1">
            <a:off x="1828800" y="4676774"/>
            <a:ext cx="1816100" cy="5486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6597" name="Text Box 53"/>
          <p:cNvSpPr txBox="1">
            <a:spLocks noChangeArrowheads="1"/>
          </p:cNvSpPr>
          <p:nvPr/>
        </p:nvSpPr>
        <p:spPr bwMode="auto">
          <a:xfrm>
            <a:off x="3042626" y="5229178"/>
            <a:ext cx="19050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Inside count(1):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print (index</a:t>
            </a:r>
            <a:r>
              <a:rPr lang="en-US" sz="1500" b="1" dirty="0" smtClean="0">
                <a:solidFill>
                  <a:schemeClr val="tx1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 smtClean="0">
                <a:solidFill>
                  <a:schemeClr val="accent2"/>
                </a:solidFill>
                <a:sym typeface="Wingdings" pitchFamily="2" charset="2"/>
              </a:rPr>
              <a:t>  </a:t>
            </a:r>
            <a:r>
              <a:rPr lang="en-US" sz="1500" b="1" dirty="0">
                <a:solidFill>
                  <a:schemeClr val="accent2"/>
                </a:solidFill>
                <a:sym typeface="Wingdings" pitchFamily="2" charset="2"/>
              </a:rPr>
              <a:t>1</a:t>
            </a:r>
            <a:endParaRPr lang="en-US" sz="15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if </a:t>
            </a:r>
            <a:r>
              <a:rPr lang="en-US" sz="1500" b="1" dirty="0" smtClean="0">
                <a:solidFill>
                  <a:schemeClr val="tx1"/>
                </a:solidFill>
              </a:rPr>
              <a:t>index </a:t>
            </a:r>
            <a:r>
              <a:rPr lang="en-US" sz="1500" b="1" dirty="0">
                <a:solidFill>
                  <a:schemeClr val="tx1"/>
                </a:solidFill>
              </a:rPr>
              <a:t>&lt; </a:t>
            </a:r>
            <a:r>
              <a:rPr lang="en-US" sz="1500" b="1" dirty="0" smtClean="0">
                <a:solidFill>
                  <a:schemeClr val="tx1"/>
                </a:solidFill>
              </a:rPr>
              <a:t>2:          count(index+1)</a:t>
            </a:r>
            <a:r>
              <a:rPr lang="en-US" sz="15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6598" name="Line 54"/>
          <p:cNvSpPr>
            <a:spLocks noChangeShapeType="1"/>
          </p:cNvSpPr>
          <p:nvPr/>
        </p:nvSpPr>
        <p:spPr bwMode="auto">
          <a:xfrm flipV="1">
            <a:off x="3794979" y="4676773"/>
            <a:ext cx="1213584" cy="5524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6600" name="Line 56"/>
          <p:cNvSpPr>
            <a:spLocks noChangeShapeType="1"/>
          </p:cNvSpPr>
          <p:nvPr/>
        </p:nvSpPr>
        <p:spPr bwMode="auto">
          <a:xfrm>
            <a:off x="5008562" y="1770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1" name="Line 57"/>
          <p:cNvSpPr>
            <a:spLocks noChangeShapeType="1"/>
          </p:cNvSpPr>
          <p:nvPr/>
        </p:nvSpPr>
        <p:spPr bwMode="auto">
          <a:xfrm>
            <a:off x="5008562" y="38274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2" name="Line 58"/>
          <p:cNvSpPr>
            <a:spLocks noChangeShapeType="1"/>
          </p:cNvSpPr>
          <p:nvPr/>
        </p:nvSpPr>
        <p:spPr bwMode="auto">
          <a:xfrm flipV="1">
            <a:off x="5935662" y="1770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3" name="Rectangle 59"/>
          <p:cNvSpPr>
            <a:spLocks noChangeArrowheads="1"/>
          </p:cNvSpPr>
          <p:nvPr/>
        </p:nvSpPr>
        <p:spPr bwMode="auto">
          <a:xfrm>
            <a:off x="5021262" y="35131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04" name="Rectangle 60"/>
          <p:cNvSpPr>
            <a:spLocks noChangeArrowheads="1"/>
          </p:cNvSpPr>
          <p:nvPr/>
        </p:nvSpPr>
        <p:spPr bwMode="auto">
          <a:xfrm>
            <a:off x="5021262" y="32146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605" name="Rectangle 61"/>
          <p:cNvSpPr>
            <a:spLocks noChangeArrowheads="1"/>
          </p:cNvSpPr>
          <p:nvPr/>
        </p:nvSpPr>
        <p:spPr bwMode="auto">
          <a:xfrm>
            <a:off x="5021262" y="2917825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06" name="Text Box 62"/>
          <p:cNvSpPr txBox="1">
            <a:spLocks noChangeArrowheads="1"/>
          </p:cNvSpPr>
          <p:nvPr/>
        </p:nvSpPr>
        <p:spPr bwMode="auto">
          <a:xfrm>
            <a:off x="6481762" y="4030662"/>
            <a:ext cx="9733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 4:</a:t>
            </a:r>
          </a:p>
          <a:p>
            <a:r>
              <a:rPr lang="en-US" sz="1400" b="1" dirty="0"/>
              <a:t>Push:  </a:t>
            </a:r>
            <a:endParaRPr lang="en-US" sz="1400" b="1" dirty="0" smtClean="0"/>
          </a:p>
          <a:p>
            <a:r>
              <a:rPr lang="en-US" sz="1400" b="1" dirty="0" smtClean="0"/>
              <a:t>count(2</a:t>
            </a:r>
            <a:r>
              <a:rPr lang="en-US" sz="1400" b="1" dirty="0"/>
              <a:t>)</a:t>
            </a:r>
          </a:p>
        </p:txBody>
      </p:sp>
      <p:sp>
        <p:nvSpPr>
          <p:cNvPr id="236607" name="Line 63"/>
          <p:cNvSpPr>
            <a:spLocks noChangeShapeType="1"/>
          </p:cNvSpPr>
          <p:nvPr/>
        </p:nvSpPr>
        <p:spPr bwMode="auto">
          <a:xfrm>
            <a:off x="6392862" y="1770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8" name="Line 64"/>
          <p:cNvSpPr>
            <a:spLocks noChangeShapeType="1"/>
          </p:cNvSpPr>
          <p:nvPr/>
        </p:nvSpPr>
        <p:spPr bwMode="auto">
          <a:xfrm>
            <a:off x="6392862" y="38274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9" name="Line 65"/>
          <p:cNvSpPr>
            <a:spLocks noChangeShapeType="1"/>
          </p:cNvSpPr>
          <p:nvPr/>
        </p:nvSpPr>
        <p:spPr bwMode="auto">
          <a:xfrm flipV="1">
            <a:off x="7319962" y="1770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0" name="Rectangle 66"/>
          <p:cNvSpPr>
            <a:spLocks noChangeArrowheads="1"/>
          </p:cNvSpPr>
          <p:nvPr/>
        </p:nvSpPr>
        <p:spPr bwMode="auto">
          <a:xfrm>
            <a:off x="6405562" y="35131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11" name="Rectangle 67"/>
          <p:cNvSpPr>
            <a:spLocks noChangeArrowheads="1"/>
          </p:cNvSpPr>
          <p:nvPr/>
        </p:nvSpPr>
        <p:spPr bwMode="auto">
          <a:xfrm>
            <a:off x="6405562" y="32146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612" name="Rectangle 68"/>
          <p:cNvSpPr>
            <a:spLocks noChangeArrowheads="1"/>
          </p:cNvSpPr>
          <p:nvPr/>
        </p:nvSpPr>
        <p:spPr bwMode="auto">
          <a:xfrm>
            <a:off x="6405562" y="2917825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13" name="Text Box 69"/>
          <p:cNvSpPr txBox="1">
            <a:spLocks noChangeArrowheads="1"/>
          </p:cNvSpPr>
          <p:nvPr/>
        </p:nvSpPr>
        <p:spPr bwMode="auto">
          <a:xfrm>
            <a:off x="5008562" y="5204328"/>
            <a:ext cx="2001838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Inside count(2):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print (index</a:t>
            </a:r>
            <a:r>
              <a:rPr lang="en-US" sz="1500" b="1" dirty="0" smtClean="0">
                <a:solidFill>
                  <a:schemeClr val="tx1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 smtClean="0">
                <a:solidFill>
                  <a:schemeClr val="accent2"/>
                </a:solidFill>
                <a:sym typeface="Wingdings" pitchFamily="2" charset="2"/>
              </a:rPr>
              <a:t>  </a:t>
            </a:r>
            <a:r>
              <a:rPr lang="en-US" sz="1500" b="1" dirty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en-US" sz="1500" b="1" dirty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if </a:t>
            </a:r>
            <a:r>
              <a:rPr lang="en-US" sz="1500" b="1" dirty="0" smtClean="0">
                <a:solidFill>
                  <a:schemeClr val="tx1"/>
                </a:solidFill>
              </a:rPr>
              <a:t>index </a:t>
            </a:r>
            <a:r>
              <a:rPr lang="en-US" sz="1500" b="1" dirty="0">
                <a:solidFill>
                  <a:schemeClr val="tx1"/>
                </a:solidFill>
              </a:rPr>
              <a:t>&lt; </a:t>
            </a:r>
            <a:r>
              <a:rPr lang="en-US" sz="1500" b="1" dirty="0" smtClean="0">
                <a:solidFill>
                  <a:schemeClr val="tx1"/>
                </a:solidFill>
              </a:rPr>
              <a:t>2: </a:t>
            </a:r>
            <a:endParaRPr lang="en-US" sz="15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     count(index+1</a:t>
            </a:r>
            <a:r>
              <a:rPr lang="en-US" sz="1500" b="1" dirty="0" smtClean="0">
                <a:solidFill>
                  <a:schemeClr val="tx1"/>
                </a:solidFill>
              </a:rPr>
              <a:t>)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236615" name="Rectangle 71"/>
          <p:cNvSpPr>
            <a:spLocks noChangeArrowheads="1"/>
          </p:cNvSpPr>
          <p:nvPr/>
        </p:nvSpPr>
        <p:spPr bwMode="auto">
          <a:xfrm>
            <a:off x="6392862" y="2613025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count(2)</a:t>
            </a:r>
          </a:p>
        </p:txBody>
      </p:sp>
      <p:sp>
        <p:nvSpPr>
          <p:cNvPr id="236616" name="Text Box 72"/>
          <p:cNvSpPr txBox="1">
            <a:spLocks noChangeArrowheads="1"/>
          </p:cNvSpPr>
          <p:nvPr/>
        </p:nvSpPr>
        <p:spPr bwMode="auto">
          <a:xfrm>
            <a:off x="7662862" y="4041775"/>
            <a:ext cx="1458913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Times 5-8:</a:t>
            </a:r>
          </a:p>
          <a:p>
            <a:r>
              <a:rPr lang="en-US" sz="1400" b="1" dirty="0"/>
              <a:t>Pop everything</a:t>
            </a:r>
          </a:p>
        </p:txBody>
      </p:sp>
      <p:sp>
        <p:nvSpPr>
          <p:cNvPr id="236617" name="Line 73"/>
          <p:cNvSpPr>
            <a:spLocks noChangeShapeType="1"/>
          </p:cNvSpPr>
          <p:nvPr/>
        </p:nvSpPr>
        <p:spPr bwMode="auto">
          <a:xfrm>
            <a:off x="7824787" y="178117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8" name="Line 74"/>
          <p:cNvSpPr>
            <a:spLocks noChangeShapeType="1"/>
          </p:cNvSpPr>
          <p:nvPr/>
        </p:nvSpPr>
        <p:spPr bwMode="auto">
          <a:xfrm>
            <a:off x="7824787" y="3838575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9" name="Line 75"/>
          <p:cNvSpPr>
            <a:spLocks noChangeShapeType="1"/>
          </p:cNvSpPr>
          <p:nvPr/>
        </p:nvSpPr>
        <p:spPr bwMode="auto">
          <a:xfrm flipV="1">
            <a:off x="8751887" y="178117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24" name="Text Box 80"/>
          <p:cNvSpPr txBox="1">
            <a:spLocks noChangeArrowheads="1"/>
          </p:cNvSpPr>
          <p:nvPr/>
        </p:nvSpPr>
        <p:spPr bwMode="auto">
          <a:xfrm>
            <a:off x="7443787" y="345916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…</a:t>
            </a:r>
          </a:p>
        </p:txBody>
      </p:sp>
      <p:sp>
        <p:nvSpPr>
          <p:cNvPr id="236625" name="Line 81"/>
          <p:cNvSpPr>
            <a:spLocks noChangeShapeType="1"/>
          </p:cNvSpPr>
          <p:nvPr/>
        </p:nvSpPr>
        <p:spPr bwMode="auto">
          <a:xfrm flipV="1">
            <a:off x="5852258" y="4769325"/>
            <a:ext cx="756505" cy="505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67537" y="5189490"/>
            <a:ext cx="18288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rgbClr val="FF3300"/>
                </a:solidFill>
              </a:rPr>
              <a:t>This condition now fails!	</a:t>
            </a:r>
          </a:p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rgbClr val="FF3300"/>
                </a:solidFill>
              </a:rPr>
              <a:t>Hence, recursion stops, and we proceed to pop all functions off the stack.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Recursion, Variation 1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AvantGarde" pitchFamily="34" charset="0"/>
              </a:rPr>
              <a:t>What will the following program do?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count (index):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print (index)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if index &lt; 2: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	count(index+1)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return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if __name__ == '__main__':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count(3)</a:t>
            </a:r>
          </a:p>
          <a:p>
            <a:pPr>
              <a:lnSpc>
                <a:spcPct val="8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Recursion, Variation 2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AvantGarde" pitchFamily="34" charset="0"/>
              </a:rPr>
              <a:t>What will the following program do</a:t>
            </a:r>
            <a:r>
              <a:rPr lang="en-US" sz="2000" dirty="0" smtClean="0">
                <a:latin typeface="AvantGarde" pitchFamily="34" charset="0"/>
              </a:rPr>
              <a:t>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count (index):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if index &lt; 2: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	count(index+1)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print (index)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return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if __name__ == '__main__':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	count(0)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vantGarde" pitchFamily="34" charset="0"/>
            </a:endParaRP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 flipH="1">
            <a:off x="3352800" y="358140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5086350" y="3171092"/>
            <a:ext cx="329565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Note that the print statement</a:t>
            </a:r>
          </a:p>
          <a:p>
            <a:r>
              <a:rPr lang="en-US" sz="1800" b="1" dirty="0"/>
              <a:t>has been moved to the end</a:t>
            </a:r>
          </a:p>
          <a:p>
            <a:r>
              <a:rPr lang="en-US" sz="1800" b="1" dirty="0"/>
              <a:t>of the method.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>
                <a:solidFill>
                  <a:schemeClr val="tx1"/>
                </a:solidFill>
              </a:rPr>
              <a:t>Recursion Example #2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Example #2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 smtClean="0"/>
              <a:t>upAndDown</a:t>
            </a:r>
            <a:r>
              <a:rPr lang="en-US" sz="2000" dirty="0" smtClean="0"/>
              <a:t> (n):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smtClean="0"/>
              <a:t>print(“</a:t>
            </a:r>
            <a:r>
              <a:rPr lang="en-US" sz="2000" dirty="0" err="1" smtClean="0"/>
              <a:t>level:”,n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if n</a:t>
            </a:r>
            <a:r>
              <a:rPr lang="en-US" sz="2000" dirty="0" smtClean="0"/>
              <a:t> </a:t>
            </a:r>
            <a:r>
              <a:rPr lang="en-US" sz="2000" dirty="0"/>
              <a:t>&lt; </a:t>
            </a:r>
            <a:r>
              <a:rPr lang="en-US" sz="2000" dirty="0" smtClean="0"/>
              <a:t>4: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	</a:t>
            </a:r>
            <a:r>
              <a:rPr lang="en-US" sz="2000" dirty="0" err="1" smtClean="0"/>
              <a:t>upAndDown</a:t>
            </a:r>
            <a:r>
              <a:rPr lang="en-US" sz="2000" dirty="0" smtClean="0"/>
              <a:t>(n+1</a:t>
            </a:r>
            <a:r>
              <a:rPr lang="en-US" sz="20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smtClean="0"/>
              <a:t>print(“</a:t>
            </a:r>
            <a:r>
              <a:rPr lang="en-US" sz="2000" dirty="0" err="1" smtClean="0"/>
              <a:t>LEVEL:”,n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return 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 err="1" smtClean="0"/>
              <a:t>upAndDown</a:t>
            </a:r>
            <a:r>
              <a:rPr lang="en-US" sz="2000" dirty="0" smtClean="0"/>
              <a:t>(1)</a:t>
            </a:r>
            <a:endParaRPr lang="en-US" sz="2000" dirty="0"/>
          </a:p>
        </p:txBody>
      </p:sp>
      <p:sp>
        <p:nvSpPr>
          <p:cNvPr id="273412" name="Line 4"/>
          <p:cNvSpPr>
            <a:spLocks noChangeShapeType="1"/>
          </p:cNvSpPr>
          <p:nvPr/>
        </p:nvSpPr>
        <p:spPr bwMode="auto">
          <a:xfrm flipH="1">
            <a:off x="4876800" y="2743201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5943600" y="2514600"/>
            <a:ext cx="332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Recursion occurs here.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the Output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you were given this problem on the final exam, and your task is to “determine the output.”</a:t>
            </a:r>
          </a:p>
          <a:p>
            <a:r>
              <a:rPr lang="en-US"/>
              <a:t>How do you figure out the output?  </a:t>
            </a:r>
          </a:p>
          <a:p>
            <a:r>
              <a:rPr lang="en-US"/>
              <a:t>Answer:  Use Stacks to Help Visualize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5105400" y="2743200"/>
            <a:ext cx="2057400" cy="388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Short-Hand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676399"/>
            <a:ext cx="7772400" cy="4343401"/>
          </a:xfrm>
        </p:spPr>
        <p:txBody>
          <a:bodyPr/>
          <a:lstStyle/>
          <a:p>
            <a:r>
              <a:rPr lang="en-US" sz="2000" dirty="0"/>
              <a:t>Rather than draw each stack like we did last time, you can try using a short-hand notation.</a:t>
            </a:r>
          </a:p>
          <a:p>
            <a:pPr>
              <a:buFontTx/>
              <a:buNone/>
            </a:pPr>
            <a:r>
              <a:rPr lang="en-US" sz="2000" dirty="0"/>
              <a:t>	time	stack			output</a:t>
            </a:r>
          </a:p>
          <a:p>
            <a:r>
              <a:rPr lang="en-US" sz="2000" dirty="0"/>
              <a:t>time 0:	empty stack</a:t>
            </a:r>
          </a:p>
          <a:p>
            <a:r>
              <a:rPr lang="en-US" sz="2000" dirty="0"/>
              <a:t>time 1:	f(1)			Level: 1	</a:t>
            </a:r>
          </a:p>
          <a:p>
            <a:r>
              <a:rPr lang="en-US" sz="2000" dirty="0"/>
              <a:t>time 2:	f(1), f(2)		Level: 2	</a:t>
            </a:r>
          </a:p>
          <a:p>
            <a:r>
              <a:rPr lang="en-US" sz="2000" dirty="0"/>
              <a:t>time 3:	f(1), f(2), f(3)		Level: 3</a:t>
            </a:r>
          </a:p>
          <a:p>
            <a:r>
              <a:rPr lang="en-US" sz="2000" dirty="0"/>
              <a:t>time 4:	f(1), f(2), f(3), f(4)	Level: 4</a:t>
            </a:r>
          </a:p>
          <a:p>
            <a:r>
              <a:rPr lang="en-US" sz="2000" dirty="0"/>
              <a:t>time 5:	f(1), f(2), f(3)		LEVEL: 4</a:t>
            </a:r>
          </a:p>
          <a:p>
            <a:r>
              <a:rPr lang="en-US" sz="2000" dirty="0"/>
              <a:t>time 6:	f(1), f(2)		LEVEL: 3</a:t>
            </a:r>
          </a:p>
          <a:p>
            <a:r>
              <a:rPr lang="en-US" sz="2000" dirty="0"/>
              <a:t>time 7:	f(1)			LEVEL: 2</a:t>
            </a:r>
          </a:p>
          <a:p>
            <a:r>
              <a:rPr lang="en-US" sz="2000" dirty="0"/>
              <a:t>time 8:	empty			LEVEL: 1 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685800" y="23622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Computing factorials are a classic problem for examining recursion.</a:t>
            </a:r>
          </a:p>
          <a:p>
            <a:r>
              <a:rPr lang="en-US" sz="2200" dirty="0"/>
              <a:t>A factorial is defined as follows:</a:t>
            </a:r>
          </a:p>
          <a:p>
            <a:pPr lvl="1">
              <a:buFontTx/>
              <a:buNone/>
            </a:pPr>
            <a:r>
              <a:rPr lang="en-US" sz="2200" dirty="0"/>
              <a:t>n!  = n * (n-1) * (n-2) …. * 1;</a:t>
            </a:r>
          </a:p>
          <a:p>
            <a:r>
              <a:rPr lang="en-US" sz="2200" dirty="0"/>
              <a:t>For example:</a:t>
            </a:r>
          </a:p>
          <a:p>
            <a:pPr lvl="1">
              <a:buFontTx/>
              <a:buNone/>
            </a:pPr>
            <a:r>
              <a:rPr lang="en-US" sz="2200" dirty="0"/>
              <a:t>1! = 1 (Base Case)</a:t>
            </a:r>
          </a:p>
          <a:p>
            <a:pPr lvl="1">
              <a:buFontTx/>
              <a:buNone/>
            </a:pPr>
            <a:r>
              <a:rPr lang="en-US" sz="2200" dirty="0"/>
              <a:t>2! = 2 * 1 = 2</a:t>
            </a:r>
          </a:p>
          <a:p>
            <a:pPr lvl="1">
              <a:buFontTx/>
              <a:buNone/>
            </a:pPr>
            <a:r>
              <a:rPr lang="en-US" sz="2200" dirty="0"/>
              <a:t>3! = 3 * 2 * 1 = 6</a:t>
            </a:r>
          </a:p>
          <a:p>
            <a:pPr lvl="1">
              <a:buFontTx/>
              <a:buNone/>
            </a:pPr>
            <a:r>
              <a:rPr lang="en-US" sz="2200" dirty="0"/>
              <a:t>4! = 4 * 3 * 2 * 1 = 24</a:t>
            </a:r>
          </a:p>
          <a:p>
            <a:pPr lvl="1">
              <a:buFontTx/>
              <a:buNone/>
            </a:pPr>
            <a:r>
              <a:rPr lang="en-US" sz="2200" dirty="0"/>
              <a:t>5! = 5 * 4 * 3 * 2 * 1 = 120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Approach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800" b="1" dirty="0" smtClean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AvantGarde" pitchFamily="34" charset="0"/>
              </a:rPr>
              <a:t>d</a:t>
            </a:r>
            <a:r>
              <a:rPr lang="en-US" sz="2000" b="1" dirty="0" err="1" smtClean="0">
                <a:latin typeface="AvantGarde" pitchFamily="34" charset="0"/>
              </a:rPr>
              <a:t>ef</a:t>
            </a:r>
            <a:r>
              <a:rPr lang="en-US" sz="2000" b="1" dirty="0" smtClean="0">
                <a:latin typeface="AvantGarde" pitchFamily="34" charset="0"/>
              </a:rPr>
              <a:t> </a:t>
            </a:r>
            <a:r>
              <a:rPr lang="en-US" sz="2000" b="1" dirty="0" err="1" smtClean="0">
                <a:latin typeface="AvantGarde" pitchFamily="34" charset="0"/>
              </a:rPr>
              <a:t>findFactorialIterative</a:t>
            </a:r>
            <a:r>
              <a:rPr lang="en-US" sz="2000" b="1" dirty="0" smtClean="0">
                <a:latin typeface="AvantGarde" pitchFamily="34" charset="0"/>
              </a:rPr>
              <a:t>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</a:t>
            </a:r>
            <a:r>
              <a:rPr lang="en-US" sz="2000" b="1" dirty="0" smtClean="0">
                <a:latin typeface="AvantGarde" pitchFamily="34" charset="0"/>
              </a:rPr>
              <a:t>	if n&lt;0: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</a:t>
            </a:r>
            <a:r>
              <a:rPr lang="en-US" sz="2000" b="1" dirty="0" smtClean="0">
                <a:latin typeface="AvantGarde" pitchFamily="34" charset="0"/>
              </a:rPr>
              <a:t>		return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</a:t>
            </a:r>
            <a:r>
              <a:rPr lang="en-US" sz="2000" b="1" dirty="0" smtClean="0">
                <a:latin typeface="AvantGarde" pitchFamily="34" charset="0"/>
              </a:rPr>
              <a:t>	factorial =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</a:t>
            </a:r>
            <a:r>
              <a:rPr lang="en-US" sz="2000" b="1" dirty="0" smtClean="0">
                <a:latin typeface="AvantGarde" pitchFamily="34" charset="0"/>
              </a:rPr>
              <a:t>	while n&gt;0: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</a:t>
            </a:r>
            <a:r>
              <a:rPr lang="en-US" sz="2000" b="1" dirty="0" smtClean="0">
                <a:latin typeface="AvantGarde" pitchFamily="34" charset="0"/>
              </a:rPr>
              <a:t>		factorial = factorial*n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</a:t>
            </a:r>
            <a:r>
              <a:rPr lang="en-US" sz="2000" b="1" dirty="0" smtClean="0">
                <a:latin typeface="AvantGarde" pitchFamily="34" charset="0"/>
              </a:rPr>
              <a:t>		n = n-1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</a:t>
            </a:r>
            <a:r>
              <a:rPr lang="en-US" sz="2000" b="1" dirty="0" smtClean="0">
                <a:latin typeface="AvantGarde" pitchFamily="34" charset="0"/>
              </a:rPr>
              <a:t>	return factorial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AvantGarde" pitchFamily="34" charset="0"/>
              </a:rPr>
              <a:t>print(</a:t>
            </a:r>
            <a:r>
              <a:rPr lang="en-US" sz="2000" b="1" dirty="0" err="1" smtClean="0">
                <a:latin typeface="AvantGarde" pitchFamily="34" charset="0"/>
              </a:rPr>
              <a:t>findFactorialInterative</a:t>
            </a:r>
            <a:r>
              <a:rPr lang="en-US" sz="2000" b="1" dirty="0" smtClean="0">
                <a:latin typeface="AvantGarde" pitchFamily="34" charset="0"/>
              </a:rPr>
              <a:t>(5))</a:t>
            </a:r>
            <a:endParaRPr lang="en-US" sz="2000" b="1" dirty="0">
              <a:latin typeface="AvantGarde" pitchFamily="34" charset="0"/>
            </a:endParaRP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362816" y="2571750"/>
            <a:ext cx="4262438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b="1" dirty="0"/>
              <a:t>This is an iterative solution to finding a factorial.</a:t>
            </a:r>
          </a:p>
          <a:p>
            <a:r>
              <a:rPr lang="en-US" sz="1400" b="1" dirty="0"/>
              <a:t>It’s iterative because we have a simple for loop.</a:t>
            </a:r>
          </a:p>
          <a:p>
            <a:r>
              <a:rPr lang="en-US" sz="1400" b="1" dirty="0"/>
              <a:t>Note that the for loop goes from n-1 to 1.</a:t>
            </a:r>
          </a:p>
        </p:txBody>
      </p:sp>
      <p:sp>
        <p:nvSpPr>
          <p:cNvPr id="241669" name="Line 5"/>
          <p:cNvSpPr>
            <a:spLocks noChangeShapeType="1"/>
          </p:cNvSpPr>
          <p:nvPr/>
        </p:nvSpPr>
        <p:spPr bwMode="auto">
          <a:xfrm flipH="1">
            <a:off x="3352800" y="3352800"/>
            <a:ext cx="1010016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r>
              <a:rPr lang="en-US" sz="2400" dirty="0"/>
              <a:t>Computing factorials are a classic problem for examining recursion.</a:t>
            </a:r>
          </a:p>
          <a:p>
            <a:r>
              <a:rPr lang="en-US" sz="2400" dirty="0"/>
              <a:t>A factorial is defined as follows:</a:t>
            </a:r>
          </a:p>
          <a:p>
            <a:pPr lvl="1">
              <a:buFontTx/>
              <a:buNone/>
            </a:pPr>
            <a:r>
              <a:rPr lang="en-US" sz="2400" dirty="0"/>
              <a:t>n!  = n * (n-1) * (n-2) …. * 1;</a:t>
            </a:r>
          </a:p>
          <a:p>
            <a:r>
              <a:rPr lang="en-US" sz="2400" dirty="0"/>
              <a:t>For example:</a:t>
            </a:r>
          </a:p>
          <a:p>
            <a:pPr lvl="1">
              <a:buFontTx/>
              <a:buNone/>
            </a:pPr>
            <a:r>
              <a:rPr lang="en-US" sz="2400" dirty="0"/>
              <a:t>1! = 1 (Base Case)</a:t>
            </a:r>
          </a:p>
          <a:p>
            <a:pPr lvl="1">
              <a:buFontTx/>
              <a:buNone/>
            </a:pPr>
            <a:r>
              <a:rPr lang="en-US" sz="2400" dirty="0"/>
              <a:t>2! = 2 * 1 = 2</a:t>
            </a:r>
          </a:p>
          <a:p>
            <a:pPr lvl="1">
              <a:buFontTx/>
              <a:buNone/>
            </a:pPr>
            <a:r>
              <a:rPr lang="en-US" sz="2400" dirty="0"/>
              <a:t>3! = 3 * 2 * 1 = 6</a:t>
            </a:r>
          </a:p>
          <a:p>
            <a:pPr lvl="1">
              <a:buFontTx/>
              <a:buNone/>
            </a:pPr>
            <a:r>
              <a:rPr lang="en-US" sz="2400" dirty="0"/>
              <a:t>4! = 4 * 3 * 2 * 1 = 24</a:t>
            </a:r>
          </a:p>
          <a:p>
            <a:pPr lvl="1">
              <a:buFontTx/>
              <a:buNone/>
            </a:pPr>
            <a:r>
              <a:rPr lang="en-US" sz="2400" dirty="0"/>
              <a:t>5! = 5 * 4 * 3 * 2 * </a:t>
            </a:r>
            <a:r>
              <a:rPr lang="en-US" dirty="0"/>
              <a:t>1 = 120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5334000" y="2942402"/>
            <a:ext cx="3470275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b="1" dirty="0">
                <a:solidFill>
                  <a:srgbClr val="800080"/>
                </a:solidFill>
              </a:rPr>
              <a:t>If you study this table closely, you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will start to see a pattern.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The pattern is as follows: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You can compute the factorial of 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any number (n) by taking n and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multiplying it by the factorial of (n-1).</a:t>
            </a:r>
          </a:p>
          <a:p>
            <a:endParaRPr lang="en-US" sz="1500" b="1" dirty="0">
              <a:solidFill>
                <a:srgbClr val="800080"/>
              </a:solidFill>
            </a:endParaRPr>
          </a:p>
          <a:p>
            <a:r>
              <a:rPr lang="en-US" sz="1500" b="1" dirty="0">
                <a:solidFill>
                  <a:srgbClr val="800080"/>
                </a:solidFill>
              </a:rPr>
              <a:t>For example: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5! = 5 * 4!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(which translates to 5!  =  5 * 24 = 120)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Programming technique</a:t>
            </a:r>
          </a:p>
          <a:p>
            <a:pPr marL="0" indent="0">
              <a:buNone/>
            </a:pPr>
            <a:r>
              <a:rPr lang="en-US" dirty="0"/>
              <a:t>	A function can call itself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of the central ideas of computer science</a:t>
            </a:r>
          </a:p>
          <a:p>
            <a:endParaRPr lang="en-US" dirty="0"/>
          </a:p>
          <a:p>
            <a:r>
              <a:rPr lang="en-US" dirty="0"/>
              <a:t>It's super effective!</a:t>
            </a:r>
          </a:p>
          <a:p>
            <a:pPr marL="640080" lvl="2" indent="0" algn="just">
              <a:buNone/>
            </a:pPr>
            <a:r>
              <a:rPr lang="en-US" dirty="0"/>
              <a:t>"The power of recursion evidently lies in the possibility of defining an infinite set of objects by a finite statement. In the same manner, an infinite number of computations can be described by a finite recursive program, even if this program contains no explicit repetitions." – </a:t>
            </a:r>
            <a:r>
              <a:rPr lang="en-US" i="1" dirty="0" err="1"/>
              <a:t>Niklaus</a:t>
            </a:r>
            <a:r>
              <a:rPr lang="en-US" i="1" dirty="0"/>
              <a:t> </a:t>
            </a:r>
            <a:r>
              <a:rPr lang="en-US" i="1" dirty="0" smtClean="0"/>
              <a:t>Wirth</a:t>
            </a:r>
          </a:p>
          <a:p>
            <a:pPr marL="640080" lvl="2" indent="0" algn="just">
              <a:buNone/>
            </a:pPr>
            <a:endParaRPr lang="en-US" i="1" dirty="0"/>
          </a:p>
          <a:p>
            <a:pPr marL="640080" lvl="2" indent="0" algn="just">
              <a:buNone/>
            </a:pPr>
            <a:r>
              <a:rPr lang="en-US" dirty="0"/>
              <a:t>"I'm </a:t>
            </a:r>
            <a:r>
              <a:rPr lang="en-US" dirty="0" err="1"/>
              <a:t>lovin</a:t>
            </a:r>
            <a:r>
              <a:rPr lang="en-US" dirty="0"/>
              <a:t>' it" – </a:t>
            </a:r>
            <a:r>
              <a:rPr lang="en-US" i="1" dirty="0"/>
              <a:t>Charles Ponzi</a:t>
            </a:r>
          </a:p>
        </p:txBody>
      </p:sp>
    </p:spTree>
    <p:extLst>
      <p:ext uri="{BB962C8B-B14F-4D97-AF65-F5344CB8AC3E}">
        <p14:creationId xmlns:p14="http://schemas.microsoft.com/office/powerpoint/2010/main" val="19493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Seeing the Pattern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Seeing the pattern in the factorial example is difficult at first. </a:t>
            </a:r>
          </a:p>
          <a:p>
            <a:r>
              <a:rPr lang="en-US" sz="2400" dirty="0"/>
              <a:t>But, once you see the pattern, you can apply this pattern to create a recursive solution to the problem.</a:t>
            </a:r>
          </a:p>
          <a:p>
            <a:r>
              <a:rPr lang="en-US" sz="2400" dirty="0"/>
              <a:t>Divide a problem up into:</a:t>
            </a:r>
          </a:p>
          <a:p>
            <a:pPr lvl="1"/>
            <a:r>
              <a:rPr lang="en-US" sz="2400" dirty="0"/>
              <a:t>What it can do (usually a base case)</a:t>
            </a:r>
          </a:p>
          <a:p>
            <a:pPr lvl="1"/>
            <a:r>
              <a:rPr lang="en-US" sz="2400" dirty="0"/>
              <a:t>What it cannot do</a:t>
            </a:r>
          </a:p>
          <a:p>
            <a:pPr lvl="2"/>
            <a:r>
              <a:rPr lang="en-US" dirty="0"/>
              <a:t>What it cannot do resembles original problem</a:t>
            </a:r>
          </a:p>
          <a:p>
            <a:pPr lvl="2"/>
            <a:r>
              <a:rPr lang="en-US" dirty="0"/>
              <a:t>The function launches a new copy of itself (recursion step) to solve what it cannot 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AvantGarde" pitchFamily="34" charset="0"/>
              </a:rPr>
              <a:t>def</a:t>
            </a:r>
            <a:r>
              <a:rPr lang="en-US" sz="2000" b="1" dirty="0">
                <a:latin typeface="AvantGarde" pitchFamily="34" charset="0"/>
              </a:rPr>
              <a:t> </a:t>
            </a:r>
            <a:r>
              <a:rPr lang="en-US" sz="2000" b="1" dirty="0" err="1" smtClean="0">
                <a:latin typeface="AvantGarde" pitchFamily="34" charset="0"/>
              </a:rPr>
              <a:t>findFactorialR</a:t>
            </a:r>
            <a:r>
              <a:rPr lang="en-US" sz="2000" b="1" dirty="0" smtClean="0">
                <a:latin typeface="AvantGarde" pitchFamily="34" charset="0"/>
              </a:rPr>
              <a:t>(n</a:t>
            </a:r>
            <a:r>
              <a:rPr lang="en-US" sz="2000" b="1" dirty="0">
                <a:latin typeface="AvantGarde" pitchFamily="34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if </a:t>
            </a:r>
            <a:r>
              <a:rPr lang="en-US" sz="2000" b="1" dirty="0" smtClean="0">
                <a:latin typeface="AvantGarde" pitchFamily="34" charset="0"/>
              </a:rPr>
              <a:t>n&lt;0: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</a:t>
            </a:r>
            <a:r>
              <a:rPr lang="en-US" sz="2000" b="1" dirty="0" smtClean="0">
                <a:latin typeface="AvantGarde" pitchFamily="34" charset="0"/>
              </a:rPr>
              <a:t>		return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</a:t>
            </a:r>
            <a:r>
              <a:rPr lang="en-US" sz="2000" b="1" dirty="0" smtClean="0">
                <a:latin typeface="AvantGarde" pitchFamily="34" charset="0"/>
              </a:rPr>
              <a:t>	</a:t>
            </a:r>
            <a:r>
              <a:rPr lang="en-US" sz="2000" b="1" dirty="0" err="1" smtClean="0">
                <a:latin typeface="AvantGarde" pitchFamily="34" charset="0"/>
              </a:rPr>
              <a:t>elif</a:t>
            </a:r>
            <a:r>
              <a:rPr lang="en-US" sz="2000" b="1" dirty="0" smtClean="0">
                <a:latin typeface="AvantGarde" pitchFamily="34" charset="0"/>
              </a:rPr>
              <a:t> n==0 or n==1:</a:t>
            </a:r>
            <a:endParaRPr lang="en-US" sz="2000" b="1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	return </a:t>
            </a:r>
            <a:r>
              <a:rPr lang="en-US" sz="2000" b="1" dirty="0" smtClean="0">
                <a:latin typeface="AvantGarde" pitchFamily="34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</a:t>
            </a:r>
            <a:r>
              <a:rPr lang="en-US" sz="2000" b="1" dirty="0" smtClean="0">
                <a:latin typeface="AvantGarde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</a:t>
            </a:r>
            <a:r>
              <a:rPr lang="en-US" sz="2000" b="1" dirty="0" smtClean="0">
                <a:latin typeface="AvantGarde" pitchFamily="34" charset="0"/>
              </a:rPr>
              <a:t>	return n*</a:t>
            </a:r>
            <a:r>
              <a:rPr lang="en-US" sz="2000" b="1" dirty="0" err="1" smtClean="0">
                <a:latin typeface="AvantGarde" pitchFamily="34" charset="0"/>
              </a:rPr>
              <a:t>findFactorialR</a:t>
            </a:r>
            <a:r>
              <a:rPr lang="en-US" sz="2000" b="1" dirty="0" smtClean="0">
                <a:latin typeface="AvantGarde" pitchFamily="34" charset="0"/>
              </a:rPr>
              <a:t>(n-1)</a:t>
            </a:r>
            <a:endParaRPr lang="en-US" sz="2000" b="1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AvantGarde" pitchFamily="34" charset="0"/>
              </a:rPr>
              <a:t>print(</a:t>
            </a:r>
            <a:r>
              <a:rPr lang="en-US" sz="2000" b="1" smtClean="0">
                <a:latin typeface="AvantGarde" pitchFamily="34" charset="0"/>
              </a:rPr>
              <a:t>findFactorialR(5</a:t>
            </a:r>
            <a:r>
              <a:rPr lang="en-US" sz="2000" b="1" dirty="0">
                <a:latin typeface="AvantGarde" pitchFamily="34" charset="0"/>
              </a:rPr>
              <a:t>))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85726"/>
            <a:ext cx="7772400" cy="1143000"/>
          </a:xfrm>
        </p:spPr>
        <p:txBody>
          <a:bodyPr/>
          <a:lstStyle/>
          <a:p>
            <a:r>
              <a:rPr lang="en-US" dirty="0"/>
              <a:t>Finding the factorial of 3</a:t>
            </a:r>
          </a:p>
        </p:txBody>
      </p:sp>
      <p:sp>
        <p:nvSpPr>
          <p:cNvPr id="280579" name="Line 3"/>
          <p:cNvSpPr>
            <a:spLocks noChangeShapeType="1"/>
          </p:cNvSpPr>
          <p:nvPr/>
        </p:nvSpPr>
        <p:spPr bwMode="auto">
          <a:xfrm>
            <a:off x="777875" y="1897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777875" y="39544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 flipV="1">
            <a:off x="1704975" y="1897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762000" y="4117975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fact(3)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790575" y="36401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790575" y="33416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2230438" y="4106862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Push: fact(2)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76200" y="5145127"/>
            <a:ext cx="2590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 smtClean="0">
                <a:solidFill>
                  <a:schemeClr val="tx1"/>
                </a:solidFill>
              </a:rPr>
              <a:t>findFactorialR</a:t>
            </a:r>
            <a:r>
              <a:rPr lang="en-US" sz="1400" b="1" dirty="0" smtClean="0">
                <a:solidFill>
                  <a:schemeClr val="tx1"/>
                </a:solidFill>
              </a:rPr>
              <a:t>(3</a:t>
            </a:r>
            <a:r>
              <a:rPr lang="en-US" sz="1400" b="1" dirty="0">
                <a:solidFill>
                  <a:schemeClr val="tx1"/>
                </a:solidFill>
              </a:rPr>
              <a:t>):</a:t>
            </a:r>
          </a:p>
          <a:p>
            <a:endParaRPr lang="en-US" sz="1400" b="1" dirty="0" smtClean="0">
              <a:solidFill>
                <a:srgbClr val="336600"/>
              </a:solidFill>
            </a:endParaRPr>
          </a:p>
          <a:p>
            <a:r>
              <a:rPr lang="en-US" sz="1400" b="1" dirty="0" smtClean="0">
                <a:solidFill>
                  <a:srgbClr val="336600"/>
                </a:solidFill>
              </a:rPr>
              <a:t>return 3 </a:t>
            </a:r>
            <a:r>
              <a:rPr lang="en-US" sz="1400" b="1" dirty="0">
                <a:solidFill>
                  <a:srgbClr val="336600"/>
                </a:solidFill>
              </a:rPr>
              <a:t>* factorial (2</a:t>
            </a:r>
            <a:r>
              <a:rPr lang="en-US" sz="1400" b="1" dirty="0" smtClean="0">
                <a:solidFill>
                  <a:srgbClr val="3366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 flipH="1" flipV="1">
            <a:off x="1371600" y="47339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21415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>
            <a:off x="2141538" y="39036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0" name="Line 14"/>
          <p:cNvSpPr>
            <a:spLocks noChangeShapeType="1"/>
          </p:cNvSpPr>
          <p:nvPr/>
        </p:nvSpPr>
        <p:spPr bwMode="auto">
          <a:xfrm flipV="1">
            <a:off x="30686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2154238" y="35893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2154238" y="32908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2154238" y="2994025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3614738" y="4106862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Push: fact(1)</a:t>
            </a:r>
          </a:p>
        </p:txBody>
      </p:sp>
      <p:sp>
        <p:nvSpPr>
          <p:cNvPr id="280595" name="Line 19"/>
          <p:cNvSpPr>
            <a:spLocks noChangeShapeType="1"/>
          </p:cNvSpPr>
          <p:nvPr/>
        </p:nvSpPr>
        <p:spPr bwMode="auto">
          <a:xfrm>
            <a:off x="35258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6" name="Line 20"/>
          <p:cNvSpPr>
            <a:spLocks noChangeShapeType="1"/>
          </p:cNvSpPr>
          <p:nvPr/>
        </p:nvSpPr>
        <p:spPr bwMode="auto">
          <a:xfrm>
            <a:off x="3525838" y="39036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 flipV="1">
            <a:off x="44529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2514600" y="5208588"/>
            <a:ext cx="25908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 smtClean="0">
                <a:solidFill>
                  <a:schemeClr val="tx1"/>
                </a:solidFill>
              </a:rPr>
              <a:t>findFactorialR</a:t>
            </a:r>
            <a:r>
              <a:rPr lang="en-US" sz="1400" b="1" dirty="0" smtClean="0">
                <a:solidFill>
                  <a:schemeClr val="tx1"/>
                </a:solidFill>
              </a:rPr>
              <a:t>(2</a:t>
            </a:r>
            <a:r>
              <a:rPr lang="en-US" sz="14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400" b="1" dirty="0" smtClean="0">
                <a:solidFill>
                  <a:srgbClr val="336600"/>
                </a:solidFill>
              </a:rPr>
              <a:t>return 2 </a:t>
            </a:r>
            <a:r>
              <a:rPr lang="en-US" sz="1400" b="1" dirty="0">
                <a:solidFill>
                  <a:srgbClr val="336600"/>
                </a:solidFill>
              </a:rPr>
              <a:t>* factorial (1</a:t>
            </a:r>
            <a:r>
              <a:rPr lang="en-US" sz="1400" b="1" dirty="0" smtClean="0">
                <a:solidFill>
                  <a:srgbClr val="3366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99" name="Line 23"/>
          <p:cNvSpPr>
            <a:spLocks noChangeShapeType="1"/>
          </p:cNvSpPr>
          <p:nvPr/>
        </p:nvSpPr>
        <p:spPr bwMode="auto">
          <a:xfrm flipH="1" flipV="1">
            <a:off x="2895600" y="4665661"/>
            <a:ext cx="1049338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0600" name="Rectangle 24"/>
          <p:cNvSpPr>
            <a:spLocks noChangeArrowheads="1"/>
          </p:cNvSpPr>
          <p:nvPr/>
        </p:nvSpPr>
        <p:spPr bwMode="auto">
          <a:xfrm>
            <a:off x="3505200" y="35893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>
            <a:off x="3505200" y="32908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02" name="Rectangle 26"/>
          <p:cNvSpPr>
            <a:spLocks noChangeArrowheads="1"/>
          </p:cNvSpPr>
          <p:nvPr/>
        </p:nvSpPr>
        <p:spPr bwMode="auto">
          <a:xfrm>
            <a:off x="3505200" y="2994025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03" name="Rectangle 27"/>
          <p:cNvSpPr>
            <a:spLocks noChangeArrowheads="1"/>
          </p:cNvSpPr>
          <p:nvPr/>
        </p:nvSpPr>
        <p:spPr bwMode="auto">
          <a:xfrm>
            <a:off x="3505200" y="2684462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fact(1)</a:t>
            </a:r>
          </a:p>
        </p:txBody>
      </p:sp>
      <p:sp>
        <p:nvSpPr>
          <p:cNvPr id="280604" name="Text Box 28"/>
          <p:cNvSpPr txBox="1">
            <a:spLocks noChangeArrowheads="1"/>
          </p:cNvSpPr>
          <p:nvPr/>
        </p:nvSpPr>
        <p:spPr bwMode="auto">
          <a:xfrm>
            <a:off x="5013692" y="5227677"/>
            <a:ext cx="2590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 smtClean="0">
                <a:solidFill>
                  <a:schemeClr val="tx1"/>
                </a:solidFill>
              </a:rPr>
              <a:t>findFactorialR</a:t>
            </a:r>
            <a:r>
              <a:rPr lang="en-US" sz="1400" b="1" dirty="0" smtClean="0">
                <a:solidFill>
                  <a:schemeClr val="tx1"/>
                </a:solidFill>
              </a:rPr>
              <a:t>(1</a:t>
            </a:r>
            <a:r>
              <a:rPr lang="en-US" sz="14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400" b="1" dirty="0" err="1" smtClean="0">
                <a:solidFill>
                  <a:srgbClr val="336600"/>
                </a:solidFill>
              </a:rPr>
              <a:t>elif</a:t>
            </a:r>
            <a:r>
              <a:rPr lang="en-US" sz="1400" b="1" dirty="0" smtClean="0">
                <a:solidFill>
                  <a:srgbClr val="336600"/>
                </a:solidFill>
              </a:rPr>
              <a:t> n==0 or n==1:</a:t>
            </a:r>
          </a:p>
          <a:p>
            <a:r>
              <a:rPr lang="en-US" sz="1400" b="1" dirty="0" smtClean="0">
                <a:solidFill>
                  <a:srgbClr val="336600"/>
                </a:solidFill>
              </a:rPr>
              <a:t>    return </a:t>
            </a:r>
            <a:r>
              <a:rPr lang="en-US" sz="1400" b="1" dirty="0">
                <a:solidFill>
                  <a:srgbClr val="336600"/>
                </a:solidFill>
              </a:rPr>
              <a:t>1;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605" name="Line 29"/>
          <p:cNvSpPr>
            <a:spLocks noChangeShapeType="1"/>
          </p:cNvSpPr>
          <p:nvPr/>
        </p:nvSpPr>
        <p:spPr bwMode="auto">
          <a:xfrm flipH="1" flipV="1">
            <a:off x="4419600" y="4610100"/>
            <a:ext cx="1600200" cy="588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0606" name="Text Box 30"/>
          <p:cNvSpPr txBox="1">
            <a:spLocks noChangeArrowheads="1"/>
          </p:cNvSpPr>
          <p:nvPr/>
        </p:nvSpPr>
        <p:spPr bwMode="auto">
          <a:xfrm>
            <a:off x="5029200" y="4132262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5:</a:t>
            </a:r>
          </a:p>
          <a:p>
            <a:r>
              <a:rPr lang="en-US" sz="1400" b="1"/>
              <a:t>Pop: fact(1)</a:t>
            </a:r>
          </a:p>
          <a:p>
            <a:r>
              <a:rPr lang="en-US" sz="1400" b="1"/>
              <a:t>returns 1.</a:t>
            </a:r>
          </a:p>
        </p:txBody>
      </p:sp>
      <p:sp>
        <p:nvSpPr>
          <p:cNvPr id="280607" name="Line 31"/>
          <p:cNvSpPr>
            <a:spLocks noChangeShapeType="1"/>
          </p:cNvSpPr>
          <p:nvPr/>
        </p:nvSpPr>
        <p:spPr bwMode="auto">
          <a:xfrm>
            <a:off x="4902200" y="185578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8" name="Line 32"/>
          <p:cNvSpPr>
            <a:spLocks noChangeShapeType="1"/>
          </p:cNvSpPr>
          <p:nvPr/>
        </p:nvSpPr>
        <p:spPr bwMode="auto">
          <a:xfrm>
            <a:off x="4902200" y="3913187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9" name="Line 33"/>
          <p:cNvSpPr>
            <a:spLocks noChangeShapeType="1"/>
          </p:cNvSpPr>
          <p:nvPr/>
        </p:nvSpPr>
        <p:spPr bwMode="auto">
          <a:xfrm flipV="1">
            <a:off x="5829300" y="185578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0" name="Rectangle 34"/>
          <p:cNvSpPr>
            <a:spLocks noChangeArrowheads="1"/>
          </p:cNvSpPr>
          <p:nvPr/>
        </p:nvSpPr>
        <p:spPr bwMode="auto">
          <a:xfrm>
            <a:off x="4881563" y="3598862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11" name="Rectangle 35"/>
          <p:cNvSpPr>
            <a:spLocks noChangeArrowheads="1"/>
          </p:cNvSpPr>
          <p:nvPr/>
        </p:nvSpPr>
        <p:spPr bwMode="auto">
          <a:xfrm>
            <a:off x="4881563" y="3300412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4881563" y="3003550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13" name="Line 37"/>
          <p:cNvSpPr>
            <a:spLocks noChangeShapeType="1"/>
          </p:cNvSpPr>
          <p:nvPr/>
        </p:nvSpPr>
        <p:spPr bwMode="auto">
          <a:xfrm>
            <a:off x="5867400" y="27606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4" name="Line 38"/>
          <p:cNvSpPr>
            <a:spLocks noChangeShapeType="1"/>
          </p:cNvSpPr>
          <p:nvPr/>
        </p:nvSpPr>
        <p:spPr bwMode="auto">
          <a:xfrm>
            <a:off x="6248400" y="276066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5" name="Line 39"/>
          <p:cNvSpPr>
            <a:spLocks noChangeShapeType="1"/>
          </p:cNvSpPr>
          <p:nvPr/>
        </p:nvSpPr>
        <p:spPr bwMode="auto">
          <a:xfrm flipH="1">
            <a:off x="5867400" y="31416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6" name="Text Box 40"/>
          <p:cNvSpPr txBox="1">
            <a:spLocks noChangeArrowheads="1"/>
          </p:cNvSpPr>
          <p:nvPr/>
        </p:nvSpPr>
        <p:spPr bwMode="auto">
          <a:xfrm>
            <a:off x="5867400" y="2786062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1</a:t>
            </a:r>
          </a:p>
        </p:txBody>
      </p:sp>
      <p:sp>
        <p:nvSpPr>
          <p:cNvPr id="280617" name="Text Box 41"/>
          <p:cNvSpPr txBox="1">
            <a:spLocks noChangeArrowheads="1"/>
          </p:cNvSpPr>
          <p:nvPr/>
        </p:nvSpPr>
        <p:spPr bwMode="auto">
          <a:xfrm>
            <a:off x="6472238" y="4122737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6:</a:t>
            </a:r>
          </a:p>
          <a:p>
            <a:r>
              <a:rPr lang="en-US" sz="1400" b="1"/>
              <a:t>Pop: fact(2)</a:t>
            </a:r>
          </a:p>
          <a:p>
            <a:r>
              <a:rPr lang="en-US" sz="1400" b="1"/>
              <a:t>returns 2.</a:t>
            </a:r>
          </a:p>
        </p:txBody>
      </p:sp>
      <p:sp>
        <p:nvSpPr>
          <p:cNvPr id="280618" name="Line 42"/>
          <p:cNvSpPr>
            <a:spLocks noChangeShapeType="1"/>
          </p:cNvSpPr>
          <p:nvPr/>
        </p:nvSpPr>
        <p:spPr bwMode="auto">
          <a:xfrm>
            <a:off x="63452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9" name="Line 43"/>
          <p:cNvSpPr>
            <a:spLocks noChangeShapeType="1"/>
          </p:cNvSpPr>
          <p:nvPr/>
        </p:nvSpPr>
        <p:spPr bwMode="auto">
          <a:xfrm>
            <a:off x="6345238" y="39036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0" name="Line 44"/>
          <p:cNvSpPr>
            <a:spLocks noChangeShapeType="1"/>
          </p:cNvSpPr>
          <p:nvPr/>
        </p:nvSpPr>
        <p:spPr bwMode="auto">
          <a:xfrm flipV="1">
            <a:off x="72723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1" name="Rectangle 45"/>
          <p:cNvSpPr>
            <a:spLocks noChangeArrowheads="1"/>
          </p:cNvSpPr>
          <p:nvPr/>
        </p:nvSpPr>
        <p:spPr bwMode="auto">
          <a:xfrm>
            <a:off x="6324600" y="35893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>
            <a:off x="6324600" y="32908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23" name="Line 47"/>
          <p:cNvSpPr>
            <a:spLocks noChangeShapeType="1"/>
          </p:cNvSpPr>
          <p:nvPr/>
        </p:nvSpPr>
        <p:spPr bwMode="auto">
          <a:xfrm>
            <a:off x="7310438" y="30654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4" name="Line 48"/>
          <p:cNvSpPr>
            <a:spLocks noChangeShapeType="1"/>
          </p:cNvSpPr>
          <p:nvPr/>
        </p:nvSpPr>
        <p:spPr bwMode="auto">
          <a:xfrm>
            <a:off x="7691438" y="306546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5" name="Line 49"/>
          <p:cNvSpPr>
            <a:spLocks noChangeShapeType="1"/>
          </p:cNvSpPr>
          <p:nvPr/>
        </p:nvSpPr>
        <p:spPr bwMode="auto">
          <a:xfrm flipH="1">
            <a:off x="7310438" y="34464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6" name="Text Box 50"/>
          <p:cNvSpPr txBox="1">
            <a:spLocks noChangeArrowheads="1"/>
          </p:cNvSpPr>
          <p:nvPr/>
        </p:nvSpPr>
        <p:spPr bwMode="auto">
          <a:xfrm>
            <a:off x="7310438" y="3090862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280627" name="Text Box 51"/>
          <p:cNvSpPr txBox="1">
            <a:spLocks noChangeArrowheads="1"/>
          </p:cNvSpPr>
          <p:nvPr/>
        </p:nvSpPr>
        <p:spPr bwMode="auto">
          <a:xfrm>
            <a:off x="7924800" y="4103687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7:</a:t>
            </a:r>
          </a:p>
          <a:p>
            <a:r>
              <a:rPr lang="en-US" sz="1400" b="1"/>
              <a:t>Pop: fact(3)</a:t>
            </a:r>
          </a:p>
          <a:p>
            <a:r>
              <a:rPr lang="en-US" sz="1400" b="1"/>
              <a:t>returns 6.</a:t>
            </a:r>
          </a:p>
        </p:txBody>
      </p:sp>
      <p:sp>
        <p:nvSpPr>
          <p:cNvPr id="280628" name="Line 52"/>
          <p:cNvSpPr>
            <a:spLocks noChangeShapeType="1"/>
          </p:cNvSpPr>
          <p:nvPr/>
        </p:nvSpPr>
        <p:spPr bwMode="auto">
          <a:xfrm>
            <a:off x="7797800" y="182721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9" name="Line 53"/>
          <p:cNvSpPr>
            <a:spLocks noChangeShapeType="1"/>
          </p:cNvSpPr>
          <p:nvPr/>
        </p:nvSpPr>
        <p:spPr bwMode="auto">
          <a:xfrm>
            <a:off x="7797800" y="388461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0" name="Line 54"/>
          <p:cNvSpPr>
            <a:spLocks noChangeShapeType="1"/>
          </p:cNvSpPr>
          <p:nvPr/>
        </p:nvSpPr>
        <p:spPr bwMode="auto">
          <a:xfrm flipV="1">
            <a:off x="8724900" y="182721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7777163" y="357028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32" name="Line 56"/>
          <p:cNvSpPr>
            <a:spLocks noChangeShapeType="1"/>
          </p:cNvSpPr>
          <p:nvPr/>
        </p:nvSpPr>
        <p:spPr bwMode="auto">
          <a:xfrm>
            <a:off x="8763000" y="33702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3" name="Line 57"/>
          <p:cNvSpPr>
            <a:spLocks noChangeShapeType="1"/>
          </p:cNvSpPr>
          <p:nvPr/>
        </p:nvSpPr>
        <p:spPr bwMode="auto">
          <a:xfrm>
            <a:off x="9144000" y="337026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4" name="Line 58"/>
          <p:cNvSpPr>
            <a:spLocks noChangeShapeType="1"/>
          </p:cNvSpPr>
          <p:nvPr/>
        </p:nvSpPr>
        <p:spPr bwMode="auto">
          <a:xfrm flipH="1">
            <a:off x="8763000" y="37512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5" name="Text Box 59"/>
          <p:cNvSpPr txBox="1">
            <a:spLocks noChangeArrowheads="1"/>
          </p:cNvSpPr>
          <p:nvPr/>
        </p:nvSpPr>
        <p:spPr bwMode="auto">
          <a:xfrm>
            <a:off x="8763000" y="3395662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vs. Iteration</a:t>
            </a:r>
            <a:endParaRPr 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Iteration</a:t>
            </a:r>
          </a:p>
          <a:p>
            <a:pPr lvl="1"/>
            <a:r>
              <a:rPr lang="en-US" sz="2000" dirty="0"/>
              <a:t>Uses repetition structures (</a:t>
            </a:r>
            <a:r>
              <a:rPr lang="en-US" sz="2000" dirty="0">
                <a:latin typeface="Lucida Console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Lucida Console" pitchFamily="49" charset="0"/>
              </a:rPr>
              <a:t>while</a:t>
            </a:r>
            <a:r>
              <a:rPr lang="en-US" sz="2000" dirty="0"/>
              <a:t> or </a:t>
            </a:r>
            <a:r>
              <a:rPr lang="en-US" sz="2000" dirty="0">
                <a:latin typeface="Lucida Console" pitchFamily="49" charset="0"/>
              </a:rPr>
              <a:t>do…while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Repetition through explicitly use of repetition structure</a:t>
            </a:r>
          </a:p>
          <a:p>
            <a:pPr lvl="1"/>
            <a:r>
              <a:rPr lang="en-US" sz="2000" dirty="0"/>
              <a:t>Terminates when loop-continuation condition fails</a:t>
            </a:r>
          </a:p>
          <a:p>
            <a:pPr lvl="1"/>
            <a:r>
              <a:rPr lang="en-US" sz="2000" dirty="0"/>
              <a:t>Controls repetition by using a counter</a:t>
            </a:r>
          </a:p>
          <a:p>
            <a:r>
              <a:rPr lang="en-US" sz="2400" dirty="0"/>
              <a:t>Recursion</a:t>
            </a:r>
          </a:p>
          <a:p>
            <a:pPr lvl="1"/>
            <a:r>
              <a:rPr lang="en-US" sz="2000" dirty="0"/>
              <a:t>Uses selection structures (</a:t>
            </a:r>
            <a:r>
              <a:rPr lang="en-US" sz="2000" dirty="0">
                <a:latin typeface="Lucida Console" pitchFamily="49" charset="0"/>
              </a:rPr>
              <a:t>if</a:t>
            </a:r>
            <a:r>
              <a:rPr lang="en-US" sz="2000" dirty="0"/>
              <a:t>, </a:t>
            </a:r>
            <a:r>
              <a:rPr lang="en-US" sz="2000" dirty="0" smtClean="0">
                <a:latin typeface="Lucida Console" pitchFamily="49" charset="0"/>
              </a:rPr>
              <a:t>if…else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/>
              <a:t>Repetition through repeated method calls</a:t>
            </a:r>
          </a:p>
          <a:p>
            <a:pPr lvl="1"/>
            <a:r>
              <a:rPr lang="en-US" sz="2000" dirty="0"/>
              <a:t>Terminates when base case is satisfied</a:t>
            </a:r>
          </a:p>
          <a:p>
            <a:pPr lvl="1"/>
            <a:r>
              <a:rPr lang="en-US" sz="2000" dirty="0"/>
              <a:t>Controls repetition by dividing problem into simpler one</a:t>
            </a:r>
          </a:p>
        </p:txBody>
      </p:sp>
    </p:spTree>
    <p:extLst>
      <p:ext uri="{BB962C8B-B14F-4D97-AF65-F5344CB8AC3E}">
        <p14:creationId xmlns:p14="http://schemas.microsoft.com/office/powerpoint/2010/main" val="538330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vs. Iteration (cont.)</a:t>
            </a:r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Recursion</a:t>
            </a:r>
          </a:p>
          <a:p>
            <a:pPr lvl="1"/>
            <a:r>
              <a:rPr lang="en-US"/>
              <a:t>More overhead than iteration</a:t>
            </a:r>
          </a:p>
          <a:p>
            <a:pPr lvl="1"/>
            <a:r>
              <a:rPr lang="en-US"/>
              <a:t>More memory intensive than iteration</a:t>
            </a:r>
          </a:p>
          <a:p>
            <a:pPr lvl="1"/>
            <a:r>
              <a:rPr lang="en-US"/>
              <a:t>Can also be solved iteratively</a:t>
            </a:r>
          </a:p>
          <a:p>
            <a:pPr lvl="1"/>
            <a:r>
              <a:rPr lang="en-US"/>
              <a:t>Often can be implemented with only a few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78449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Characteristics of a Recursive Method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Calls itself to solve a smaller problem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/>
              <a:t>	Simplifies the initial problem conceptually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Base case 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Smallest problem to be solved 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Result is returned to the calling method </a:t>
            </a:r>
            <a:r>
              <a:rPr lang="en-US" sz="2100" b="1">
                <a:solidFill>
                  <a:srgbClr val="FF3300"/>
                </a:solidFill>
              </a:rPr>
              <a:t>(Terminal condition)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Induces overhead 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Transfer of the control to the beginning of the method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Storage of all return points, intermediate arguments, return values</a:t>
            </a:r>
          </a:p>
        </p:txBody>
      </p:sp>
    </p:spTree>
    <p:extLst>
      <p:ext uri="{BB962C8B-B14F-4D97-AF65-F5344CB8AC3E}">
        <p14:creationId xmlns:p14="http://schemas.microsoft.com/office/powerpoint/2010/main" val="18264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Binary 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Binary search can also be a recursion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Method calls itself with new starting and ending values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Base case: starting value &gt; end value</a:t>
            </a:r>
          </a:p>
        </p:txBody>
      </p:sp>
    </p:spTree>
    <p:extLst>
      <p:ext uri="{BB962C8B-B14F-4D97-AF65-F5344CB8AC3E}">
        <p14:creationId xmlns:p14="http://schemas.microsoft.com/office/powerpoint/2010/main" val="4646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</a:t>
            </a:r>
          </a:p>
        </p:txBody>
      </p:sp>
      <p:sp>
        <p:nvSpPr>
          <p:cNvPr id="204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mtClean="0"/>
              <a:t>Search for an integer, target, in an ordered list.</a:t>
            </a:r>
          </a:p>
        </p:txBody>
      </p:sp>
      <p:pic>
        <p:nvPicPr>
          <p:cNvPr id="2048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800"/>
            <a:ext cx="630078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24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Visualizing Binary Search</a:t>
            </a:r>
          </a:p>
        </p:txBody>
      </p:sp>
      <p:sp>
        <p:nvSpPr>
          <p:cNvPr id="2150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r>
              <a:rPr lang="en-US" sz="2400" smtClean="0"/>
              <a:t>We consider three cases:</a:t>
            </a:r>
          </a:p>
          <a:p>
            <a:pPr lvl="1"/>
            <a:r>
              <a:rPr lang="en-US" sz="2000" smtClean="0"/>
              <a:t>If the target equals data[mid], then we have found the target.</a:t>
            </a:r>
          </a:p>
          <a:p>
            <a:pPr lvl="1"/>
            <a:r>
              <a:rPr lang="en-US" sz="2000" smtClean="0"/>
              <a:t>If target &lt; data[mid], then we recur on the first half of the sequence.</a:t>
            </a:r>
          </a:p>
          <a:p>
            <a:pPr lvl="1"/>
            <a:r>
              <a:rPr lang="en-US" sz="2000" smtClean="0"/>
              <a:t>If target &gt; data[mid], then we recur on the second half of the sequence.</a:t>
            </a:r>
          </a:p>
        </p:txBody>
      </p:sp>
      <p:pic>
        <p:nvPicPr>
          <p:cNvPr id="21510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505200"/>
            <a:ext cx="4505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12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Analyzing Binary Search</a:t>
            </a:r>
          </a:p>
        </p:txBody>
      </p:sp>
      <p:sp>
        <p:nvSpPr>
          <p:cNvPr id="2253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143000" y="1447800"/>
            <a:ext cx="7010400" cy="4876800"/>
          </a:xfrm>
        </p:spPr>
        <p:txBody>
          <a:bodyPr/>
          <a:lstStyle/>
          <a:p>
            <a:r>
              <a:rPr lang="en-US" sz="2800" smtClean="0"/>
              <a:t>Runs in O(log n) time.</a:t>
            </a:r>
          </a:p>
          <a:p>
            <a:pPr lvl="1"/>
            <a:r>
              <a:rPr lang="en-US" sz="2400" smtClean="0"/>
              <a:t>The remaining portion of the list is of size high – low + 1.</a:t>
            </a:r>
          </a:p>
          <a:p>
            <a:pPr lvl="1"/>
            <a:r>
              <a:rPr lang="en-US" sz="2400" smtClean="0"/>
              <a:t>After one comparison, this becomes one of the following:</a:t>
            </a:r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Thus, each recursive call divides the search region in half; hence, there can be at most log n levels.</a:t>
            </a:r>
          </a:p>
        </p:txBody>
      </p:sp>
      <p:pic>
        <p:nvPicPr>
          <p:cNvPr id="2253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657600"/>
            <a:ext cx="5956300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98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World’s Simplest Recursion Program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167" y="1676400"/>
            <a:ext cx="7772400" cy="468449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count (index):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smtClean="0"/>
              <a:t>print (index)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if </a:t>
            </a:r>
            <a:r>
              <a:rPr lang="en-US" sz="2000" dirty="0" smtClean="0"/>
              <a:t>index </a:t>
            </a:r>
            <a:r>
              <a:rPr lang="en-US" sz="2000" dirty="0"/>
              <a:t>&lt; </a:t>
            </a:r>
            <a:r>
              <a:rPr lang="en-US" sz="2000" dirty="0" smtClean="0"/>
              <a:t>2</a:t>
            </a:r>
            <a:r>
              <a:rPr lang="en-US" sz="20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	count(index+1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return 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if __name__ == '__main</a:t>
            </a:r>
            <a:r>
              <a:rPr lang="en-US" sz="2000" dirty="0" smtClean="0"/>
              <a:t>__':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count(0)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 flipH="1" flipV="1">
            <a:off x="4536831" y="3323156"/>
            <a:ext cx="1066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4953000" y="3399356"/>
            <a:ext cx="3533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/>
              <a:t>This is where the recursion occurs.</a:t>
            </a:r>
          </a:p>
          <a:p>
            <a:r>
              <a:rPr lang="en-US" sz="1500" b="1" dirty="0"/>
              <a:t>You can see that the count() function</a:t>
            </a:r>
          </a:p>
          <a:p>
            <a:r>
              <a:rPr lang="en-US" sz="1500" b="1" dirty="0"/>
              <a:t>calls itself.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Linear Recursion</a:t>
            </a:r>
            <a:endParaRPr lang="en-US" smtClean="0">
              <a:cs typeface="Tahoma" pitchFamily="34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Test for base cases</a:t>
            </a:r>
            <a:endParaRPr lang="en-US" sz="2800" i="1" dirty="0" smtClean="0">
              <a:solidFill>
                <a:schemeClr val="tx2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>
                <a:ea typeface="ＭＳ Ｐゴシック" charset="0"/>
              </a:rPr>
              <a:t>Begin by testing for a set of base cases (there should be at least one).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>
                <a:ea typeface="ＭＳ Ｐゴシック" charset="0"/>
              </a:rPr>
              <a:t>Every possible chain of recursive calls </a:t>
            </a:r>
            <a:r>
              <a:rPr lang="en-US" sz="2400" dirty="0" smtClean="0">
                <a:solidFill>
                  <a:schemeClr val="tx2"/>
                </a:solidFill>
                <a:ea typeface="ＭＳ Ｐゴシック" charset="0"/>
              </a:rPr>
              <a:t>must</a:t>
            </a:r>
            <a:r>
              <a:rPr lang="en-US" sz="2400" dirty="0" smtClean="0">
                <a:ea typeface="ＭＳ Ｐゴシック" charset="0"/>
              </a:rPr>
              <a:t> eventually reach a base case, and the handling of each base case should not use recursion.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Recur once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>
                <a:ea typeface="ＭＳ Ｐゴシック" charset="0"/>
              </a:rPr>
              <a:t>Perform a single recursive call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>
                <a:ea typeface="ＭＳ Ｐゴシック" charset="0"/>
              </a:rPr>
              <a:t>This step may have a test that decides which of several possible recursive calls to make, but it should ultimately make just one of these calls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>
                <a:ea typeface="ＭＳ Ｐゴシック" charset="0"/>
              </a:rPr>
              <a:t>Define each possible recursive call so that it makes progress towards a base case.</a:t>
            </a:r>
            <a:endParaRPr lang="en-US" dirty="0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of Linear Recursion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4038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Algorithm </a:t>
            </a:r>
            <a:r>
              <a:rPr lang="en-US" sz="2000" smtClean="0"/>
              <a:t>LinearSum(</a:t>
            </a:r>
            <a:r>
              <a:rPr lang="en-US" sz="2000" i="1" smtClean="0"/>
              <a:t>A, n</a:t>
            </a:r>
            <a:r>
              <a:rPr lang="en-US" sz="2000" smtClean="0"/>
              <a:t>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smtClean="0"/>
              <a:t>Input: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smtClean="0"/>
              <a:t>  </a:t>
            </a:r>
            <a:r>
              <a:rPr lang="en-US" sz="2000" smtClean="0"/>
              <a:t>A integer array </a:t>
            </a:r>
            <a:r>
              <a:rPr lang="en-US" sz="2000" i="1" smtClean="0"/>
              <a:t>A </a:t>
            </a:r>
            <a:r>
              <a:rPr lang="en-US" sz="2000" smtClean="0"/>
              <a:t>and an integer </a:t>
            </a:r>
            <a:r>
              <a:rPr lang="en-US" sz="2000" i="1" smtClean="0"/>
              <a:t>n = </a:t>
            </a:r>
            <a:r>
              <a:rPr lang="en-US" sz="2000" smtClean="0"/>
              <a:t>1, such that </a:t>
            </a:r>
            <a:r>
              <a:rPr lang="en-US" sz="2000" i="1" smtClean="0"/>
              <a:t>A </a:t>
            </a:r>
            <a:r>
              <a:rPr lang="en-US" sz="2000" smtClean="0"/>
              <a:t>has at least </a:t>
            </a:r>
            <a:r>
              <a:rPr lang="en-US" sz="2000" i="1" smtClean="0"/>
              <a:t>n </a:t>
            </a:r>
            <a:r>
              <a:rPr lang="en-US" sz="2000" smtClean="0"/>
              <a:t>elements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smtClean="0"/>
              <a:t>Output: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smtClean="0"/>
              <a:t>   </a:t>
            </a:r>
            <a:r>
              <a:rPr lang="en-US" sz="2000" smtClean="0"/>
              <a:t>The sum of the first </a:t>
            </a:r>
            <a:r>
              <a:rPr lang="en-US" sz="2000" i="1" smtClean="0"/>
              <a:t>n </a:t>
            </a:r>
            <a:r>
              <a:rPr lang="en-US" sz="2000" smtClean="0"/>
              <a:t>integers in </a:t>
            </a:r>
            <a:r>
              <a:rPr lang="en-US" sz="2000" i="1" smtClean="0"/>
              <a:t>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if </a:t>
            </a:r>
            <a:r>
              <a:rPr lang="en-US" sz="2000" i="1" smtClean="0"/>
              <a:t>n </a:t>
            </a:r>
            <a:r>
              <a:rPr lang="en-US" sz="2000" smtClean="0"/>
              <a:t>= 1 </a:t>
            </a:r>
            <a:r>
              <a:rPr lang="en-US" sz="2000" b="1" smtClean="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  return </a:t>
            </a:r>
            <a:r>
              <a:rPr lang="en-US" sz="2000" i="1" smtClean="0"/>
              <a:t>A</a:t>
            </a:r>
            <a:r>
              <a:rPr lang="en-US" sz="2000" smtClean="0"/>
              <a:t>[0]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  return </a:t>
            </a:r>
            <a:r>
              <a:rPr lang="en-US" sz="2000" smtClean="0"/>
              <a:t>LinearSum(</a:t>
            </a:r>
            <a:r>
              <a:rPr lang="en-US" sz="2000" i="1" smtClean="0"/>
              <a:t>A, n - </a:t>
            </a:r>
            <a:r>
              <a:rPr lang="en-US" sz="2000" smtClean="0"/>
              <a:t>1) + </a:t>
            </a:r>
            <a:r>
              <a:rPr lang="en-US" sz="2000" i="1" smtClean="0"/>
              <a:t>A</a:t>
            </a:r>
            <a:r>
              <a:rPr lang="en-US" sz="2000" smtClean="0"/>
              <a:t>[</a:t>
            </a:r>
            <a:r>
              <a:rPr lang="en-US" sz="2000" i="1" smtClean="0"/>
              <a:t>n - </a:t>
            </a:r>
            <a:r>
              <a:rPr lang="en-US" sz="2000" smtClean="0"/>
              <a:t>1]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5181600" y="1752600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Example recursion trace:</a:t>
            </a:r>
          </a:p>
        </p:txBody>
      </p:sp>
      <p:grpSp>
        <p:nvGrpSpPr>
          <p:cNvPr id="24582" name="Group 10"/>
          <p:cNvGrpSpPr>
            <a:grpSpLocks noChangeAspect="1"/>
          </p:cNvGrpSpPr>
          <p:nvPr/>
        </p:nvGrpSpPr>
        <p:grpSpPr bwMode="auto">
          <a:xfrm>
            <a:off x="4724400" y="2438400"/>
            <a:ext cx="4106863" cy="2982913"/>
            <a:chOff x="2976" y="1536"/>
            <a:chExt cx="2587" cy="1879"/>
          </a:xfrm>
        </p:grpSpPr>
        <p:sp>
          <p:nvSpPr>
            <p:cNvPr id="24584" name="AutoShape 9"/>
            <p:cNvSpPr>
              <a:spLocks noChangeAspect="1" noChangeArrowheads="1" noTextEdit="1"/>
            </p:cNvSpPr>
            <p:nvPr/>
          </p:nvSpPr>
          <p:spPr bwMode="auto">
            <a:xfrm>
              <a:off x="2976" y="1536"/>
              <a:ext cx="2587" cy="1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Freeform 11"/>
            <p:cNvSpPr>
              <a:spLocks/>
            </p:cNvSpPr>
            <p:nvPr/>
          </p:nvSpPr>
          <p:spPr bwMode="auto">
            <a:xfrm>
              <a:off x="2988" y="1781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8 h 768"/>
                <a:gd name="T6" fmla="*/ 60 w 4608"/>
                <a:gd name="T7" fmla="*/ 3 h 768"/>
                <a:gd name="T8" fmla="*/ 57 w 4608"/>
                <a:gd name="T9" fmla="*/ 0 h 768"/>
                <a:gd name="T10" fmla="*/ 3 w 4608"/>
                <a:gd name="T11" fmla="*/ 0 h 768"/>
                <a:gd name="T12" fmla="*/ 0 w 4608"/>
                <a:gd name="T13" fmla="*/ 3 h 768"/>
                <a:gd name="T14" fmla="*/ 0 w 4608"/>
                <a:gd name="T15" fmla="*/ 3 h 768"/>
                <a:gd name="T16" fmla="*/ 0 w 4608"/>
                <a:gd name="T17" fmla="*/ 8 h 768"/>
                <a:gd name="T18" fmla="*/ 3 w 4608"/>
                <a:gd name="T19" fmla="*/ 10 h 768"/>
                <a:gd name="T20" fmla="*/ 3 w 4608"/>
                <a:gd name="T21" fmla="*/ 10 h 768"/>
                <a:gd name="T22" fmla="*/ 57 w 4608"/>
                <a:gd name="T23" fmla="*/ 10 h 7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08"/>
                <a:gd name="T37" fmla="*/ 0 h 768"/>
                <a:gd name="T38" fmla="*/ 4608 w 4608"/>
                <a:gd name="T39" fmla="*/ 768 h 7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Freeform 12"/>
            <p:cNvSpPr>
              <a:spLocks/>
            </p:cNvSpPr>
            <p:nvPr/>
          </p:nvSpPr>
          <p:spPr bwMode="auto">
            <a:xfrm>
              <a:off x="2988" y="1781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8 h 768"/>
                <a:gd name="T6" fmla="*/ 60 w 4608"/>
                <a:gd name="T7" fmla="*/ 3 h 768"/>
                <a:gd name="T8" fmla="*/ 57 w 4608"/>
                <a:gd name="T9" fmla="*/ 0 h 768"/>
                <a:gd name="T10" fmla="*/ 3 w 4608"/>
                <a:gd name="T11" fmla="*/ 0 h 768"/>
                <a:gd name="T12" fmla="*/ 0 w 4608"/>
                <a:gd name="T13" fmla="*/ 3 h 768"/>
                <a:gd name="T14" fmla="*/ 0 w 4608"/>
                <a:gd name="T15" fmla="*/ 3 h 768"/>
                <a:gd name="T16" fmla="*/ 0 w 4608"/>
                <a:gd name="T17" fmla="*/ 8 h 768"/>
                <a:gd name="T18" fmla="*/ 3 w 4608"/>
                <a:gd name="T19" fmla="*/ 10 h 768"/>
                <a:gd name="T20" fmla="*/ 3 w 4608"/>
                <a:gd name="T21" fmla="*/ 10 h 768"/>
                <a:gd name="T22" fmla="*/ 57 w 4608"/>
                <a:gd name="T23" fmla="*/ 10 h 7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08"/>
                <a:gd name="T37" fmla="*/ 0 h 768"/>
                <a:gd name="T38" fmla="*/ 4608 w 4608"/>
                <a:gd name="T39" fmla="*/ 768 h 7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Rectangle 13"/>
            <p:cNvSpPr>
              <a:spLocks noChangeArrowheads="1"/>
            </p:cNvSpPr>
            <p:nvPr/>
          </p:nvSpPr>
          <p:spPr bwMode="auto">
            <a:xfrm>
              <a:off x="3213" y="1818"/>
              <a:ext cx="52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24588" name="Rectangle 14"/>
            <p:cNvSpPr>
              <a:spLocks noChangeArrowheads="1"/>
            </p:cNvSpPr>
            <p:nvPr/>
          </p:nvSpPr>
          <p:spPr bwMode="auto">
            <a:xfrm>
              <a:off x="3648" y="1818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24589" name="Rectangle 15"/>
            <p:cNvSpPr>
              <a:spLocks noChangeArrowheads="1"/>
            </p:cNvSpPr>
            <p:nvPr/>
          </p:nvSpPr>
          <p:spPr bwMode="auto">
            <a:xfrm>
              <a:off x="3679" y="1818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590" name="Rectangle 16"/>
            <p:cNvSpPr>
              <a:spLocks noChangeArrowheads="1"/>
            </p:cNvSpPr>
            <p:nvPr/>
          </p:nvSpPr>
          <p:spPr bwMode="auto">
            <a:xfrm>
              <a:off x="3739" y="1818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24591" name="Rectangle 17"/>
            <p:cNvSpPr>
              <a:spLocks noChangeArrowheads="1"/>
            </p:cNvSpPr>
            <p:nvPr/>
          </p:nvSpPr>
          <p:spPr bwMode="auto">
            <a:xfrm>
              <a:off x="3765" y="1818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24592" name="Rectangle 18"/>
            <p:cNvSpPr>
              <a:spLocks noChangeArrowheads="1"/>
            </p:cNvSpPr>
            <p:nvPr/>
          </p:nvSpPr>
          <p:spPr bwMode="auto">
            <a:xfrm>
              <a:off x="3814" y="1818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24593" name="Freeform 19"/>
            <p:cNvSpPr>
              <a:spLocks/>
            </p:cNvSpPr>
            <p:nvPr/>
          </p:nvSpPr>
          <p:spPr bwMode="auto">
            <a:xfrm>
              <a:off x="3348" y="3223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8 h 768"/>
                <a:gd name="T14" fmla="*/ 3 w 4608"/>
                <a:gd name="T15" fmla="*/ 10 h 768"/>
                <a:gd name="T16" fmla="*/ 3 w 4608"/>
                <a:gd name="T17" fmla="*/ 10 h 768"/>
                <a:gd name="T18" fmla="*/ 57 w 4608"/>
                <a:gd name="T19" fmla="*/ 1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Freeform 20"/>
            <p:cNvSpPr>
              <a:spLocks/>
            </p:cNvSpPr>
            <p:nvPr/>
          </p:nvSpPr>
          <p:spPr bwMode="auto">
            <a:xfrm>
              <a:off x="3348" y="3223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8 h 768"/>
                <a:gd name="T14" fmla="*/ 3 w 4608"/>
                <a:gd name="T15" fmla="*/ 10 h 768"/>
                <a:gd name="T16" fmla="*/ 3 w 4608"/>
                <a:gd name="T17" fmla="*/ 10 h 768"/>
                <a:gd name="T18" fmla="*/ 57 w 4608"/>
                <a:gd name="T19" fmla="*/ 1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Rectangle 21"/>
            <p:cNvSpPr>
              <a:spLocks noChangeArrowheads="1"/>
            </p:cNvSpPr>
            <p:nvPr/>
          </p:nvSpPr>
          <p:spPr bwMode="auto">
            <a:xfrm>
              <a:off x="3573" y="3260"/>
              <a:ext cx="52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24596" name="Rectangle 22"/>
            <p:cNvSpPr>
              <a:spLocks noChangeArrowheads="1"/>
            </p:cNvSpPr>
            <p:nvPr/>
          </p:nvSpPr>
          <p:spPr bwMode="auto">
            <a:xfrm>
              <a:off x="4009" y="3260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24597" name="Rectangle 23"/>
            <p:cNvSpPr>
              <a:spLocks noChangeArrowheads="1"/>
            </p:cNvSpPr>
            <p:nvPr/>
          </p:nvSpPr>
          <p:spPr bwMode="auto">
            <a:xfrm>
              <a:off x="4039" y="3260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598" name="Rectangle 24"/>
            <p:cNvSpPr>
              <a:spLocks noChangeArrowheads="1"/>
            </p:cNvSpPr>
            <p:nvPr/>
          </p:nvSpPr>
          <p:spPr bwMode="auto">
            <a:xfrm>
              <a:off x="4099" y="3260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24599" name="Rectangle 25"/>
            <p:cNvSpPr>
              <a:spLocks noChangeArrowheads="1"/>
            </p:cNvSpPr>
            <p:nvPr/>
          </p:nvSpPr>
          <p:spPr bwMode="auto">
            <a:xfrm>
              <a:off x="4126" y="3260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24600" name="Rectangle 26"/>
            <p:cNvSpPr>
              <a:spLocks noChangeArrowheads="1"/>
            </p:cNvSpPr>
            <p:nvPr/>
          </p:nvSpPr>
          <p:spPr bwMode="auto">
            <a:xfrm>
              <a:off x="4174" y="3260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24601" name="Freeform 27"/>
            <p:cNvSpPr>
              <a:spLocks/>
            </p:cNvSpPr>
            <p:nvPr/>
          </p:nvSpPr>
          <p:spPr bwMode="auto">
            <a:xfrm>
              <a:off x="3258" y="2863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8 h 768"/>
                <a:gd name="T14" fmla="*/ 3 w 4608"/>
                <a:gd name="T15" fmla="*/ 10 h 768"/>
                <a:gd name="T16" fmla="*/ 3 w 4608"/>
                <a:gd name="T17" fmla="*/ 10 h 768"/>
                <a:gd name="T18" fmla="*/ 57 w 4608"/>
                <a:gd name="T19" fmla="*/ 1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Freeform 28"/>
            <p:cNvSpPr>
              <a:spLocks/>
            </p:cNvSpPr>
            <p:nvPr/>
          </p:nvSpPr>
          <p:spPr bwMode="auto">
            <a:xfrm>
              <a:off x="3258" y="2863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8 h 768"/>
                <a:gd name="T14" fmla="*/ 3 w 4608"/>
                <a:gd name="T15" fmla="*/ 10 h 768"/>
                <a:gd name="T16" fmla="*/ 3 w 4608"/>
                <a:gd name="T17" fmla="*/ 10 h 768"/>
                <a:gd name="T18" fmla="*/ 57 w 4608"/>
                <a:gd name="T19" fmla="*/ 1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Rectangle 29"/>
            <p:cNvSpPr>
              <a:spLocks noChangeArrowheads="1"/>
            </p:cNvSpPr>
            <p:nvPr/>
          </p:nvSpPr>
          <p:spPr bwMode="auto">
            <a:xfrm>
              <a:off x="3483" y="2899"/>
              <a:ext cx="52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24604" name="Rectangle 30"/>
            <p:cNvSpPr>
              <a:spLocks noChangeArrowheads="1"/>
            </p:cNvSpPr>
            <p:nvPr/>
          </p:nvSpPr>
          <p:spPr bwMode="auto">
            <a:xfrm>
              <a:off x="3919" y="2899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24605" name="Rectangle 31"/>
            <p:cNvSpPr>
              <a:spLocks noChangeArrowheads="1"/>
            </p:cNvSpPr>
            <p:nvPr/>
          </p:nvSpPr>
          <p:spPr bwMode="auto">
            <a:xfrm>
              <a:off x="3949" y="2899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06" name="Rectangle 32"/>
            <p:cNvSpPr>
              <a:spLocks noChangeArrowheads="1"/>
            </p:cNvSpPr>
            <p:nvPr/>
          </p:nvSpPr>
          <p:spPr bwMode="auto">
            <a:xfrm>
              <a:off x="4009" y="2899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24607" name="Rectangle 33"/>
            <p:cNvSpPr>
              <a:spLocks noChangeArrowheads="1"/>
            </p:cNvSpPr>
            <p:nvPr/>
          </p:nvSpPr>
          <p:spPr bwMode="auto">
            <a:xfrm>
              <a:off x="4035" y="2899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24608" name="Rectangle 34"/>
            <p:cNvSpPr>
              <a:spLocks noChangeArrowheads="1"/>
            </p:cNvSpPr>
            <p:nvPr/>
          </p:nvSpPr>
          <p:spPr bwMode="auto">
            <a:xfrm>
              <a:off x="4084" y="2899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24609" name="Freeform 35"/>
            <p:cNvSpPr>
              <a:spLocks/>
            </p:cNvSpPr>
            <p:nvPr/>
          </p:nvSpPr>
          <p:spPr bwMode="auto">
            <a:xfrm>
              <a:off x="3168" y="2502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3 h 768"/>
                <a:gd name="T14" fmla="*/ 0 w 4608"/>
                <a:gd name="T15" fmla="*/ 8 h 768"/>
                <a:gd name="T16" fmla="*/ 3 w 4608"/>
                <a:gd name="T17" fmla="*/ 10 h 768"/>
                <a:gd name="T18" fmla="*/ 3 w 4608"/>
                <a:gd name="T19" fmla="*/ 10 h 768"/>
                <a:gd name="T20" fmla="*/ 57 w 4608"/>
                <a:gd name="T21" fmla="*/ 10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08"/>
                <a:gd name="T34" fmla="*/ 0 h 768"/>
                <a:gd name="T35" fmla="*/ 4608 w 4608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Freeform 36"/>
            <p:cNvSpPr>
              <a:spLocks/>
            </p:cNvSpPr>
            <p:nvPr/>
          </p:nvSpPr>
          <p:spPr bwMode="auto">
            <a:xfrm>
              <a:off x="3168" y="2502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3 h 768"/>
                <a:gd name="T14" fmla="*/ 0 w 4608"/>
                <a:gd name="T15" fmla="*/ 8 h 768"/>
                <a:gd name="T16" fmla="*/ 3 w 4608"/>
                <a:gd name="T17" fmla="*/ 10 h 768"/>
                <a:gd name="T18" fmla="*/ 3 w 4608"/>
                <a:gd name="T19" fmla="*/ 10 h 768"/>
                <a:gd name="T20" fmla="*/ 57 w 4608"/>
                <a:gd name="T21" fmla="*/ 10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08"/>
                <a:gd name="T34" fmla="*/ 0 h 768"/>
                <a:gd name="T35" fmla="*/ 4608 w 4608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Rectangle 37"/>
            <p:cNvSpPr>
              <a:spLocks noChangeArrowheads="1"/>
            </p:cNvSpPr>
            <p:nvPr/>
          </p:nvSpPr>
          <p:spPr bwMode="auto">
            <a:xfrm>
              <a:off x="3393" y="2539"/>
              <a:ext cx="52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24612" name="Rectangle 38"/>
            <p:cNvSpPr>
              <a:spLocks noChangeArrowheads="1"/>
            </p:cNvSpPr>
            <p:nvPr/>
          </p:nvSpPr>
          <p:spPr bwMode="auto">
            <a:xfrm>
              <a:off x="3829" y="2539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24613" name="Rectangle 39"/>
            <p:cNvSpPr>
              <a:spLocks noChangeArrowheads="1"/>
            </p:cNvSpPr>
            <p:nvPr/>
          </p:nvSpPr>
          <p:spPr bwMode="auto">
            <a:xfrm>
              <a:off x="3859" y="2539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14" name="Rectangle 40"/>
            <p:cNvSpPr>
              <a:spLocks noChangeArrowheads="1"/>
            </p:cNvSpPr>
            <p:nvPr/>
          </p:nvSpPr>
          <p:spPr bwMode="auto">
            <a:xfrm>
              <a:off x="3919" y="2539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24615" name="Rectangle 41"/>
            <p:cNvSpPr>
              <a:spLocks noChangeArrowheads="1"/>
            </p:cNvSpPr>
            <p:nvPr/>
          </p:nvSpPr>
          <p:spPr bwMode="auto">
            <a:xfrm>
              <a:off x="3945" y="2539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24616" name="Rectangle 42"/>
            <p:cNvSpPr>
              <a:spLocks noChangeArrowheads="1"/>
            </p:cNvSpPr>
            <p:nvPr/>
          </p:nvSpPr>
          <p:spPr bwMode="auto">
            <a:xfrm>
              <a:off x="3994" y="2539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24617" name="Freeform 43"/>
            <p:cNvSpPr>
              <a:spLocks/>
            </p:cNvSpPr>
            <p:nvPr/>
          </p:nvSpPr>
          <p:spPr bwMode="auto">
            <a:xfrm>
              <a:off x="3078" y="2141"/>
              <a:ext cx="1082" cy="181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8 h 768"/>
                <a:gd name="T6" fmla="*/ 60 w 4608"/>
                <a:gd name="T7" fmla="*/ 3 h 768"/>
                <a:gd name="T8" fmla="*/ 57 w 4608"/>
                <a:gd name="T9" fmla="*/ 0 h 768"/>
                <a:gd name="T10" fmla="*/ 57 w 4608"/>
                <a:gd name="T11" fmla="*/ 0 h 768"/>
                <a:gd name="T12" fmla="*/ 3 w 4608"/>
                <a:gd name="T13" fmla="*/ 0 h 768"/>
                <a:gd name="T14" fmla="*/ 0 w 4608"/>
                <a:gd name="T15" fmla="*/ 3 h 768"/>
                <a:gd name="T16" fmla="*/ 0 w 4608"/>
                <a:gd name="T17" fmla="*/ 3 h 768"/>
                <a:gd name="T18" fmla="*/ 0 w 4608"/>
                <a:gd name="T19" fmla="*/ 8 h 768"/>
                <a:gd name="T20" fmla="*/ 3 w 4608"/>
                <a:gd name="T21" fmla="*/ 10 h 768"/>
                <a:gd name="T22" fmla="*/ 3 w 4608"/>
                <a:gd name="T23" fmla="*/ 10 h 768"/>
                <a:gd name="T24" fmla="*/ 57 w 4608"/>
                <a:gd name="T25" fmla="*/ 10 h 7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08"/>
                <a:gd name="T40" fmla="*/ 0 h 768"/>
                <a:gd name="T41" fmla="*/ 4608 w 4608"/>
                <a:gd name="T42" fmla="*/ 768 h 7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Freeform 44"/>
            <p:cNvSpPr>
              <a:spLocks/>
            </p:cNvSpPr>
            <p:nvPr/>
          </p:nvSpPr>
          <p:spPr bwMode="auto">
            <a:xfrm>
              <a:off x="3078" y="2141"/>
              <a:ext cx="1082" cy="181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8 h 768"/>
                <a:gd name="T6" fmla="*/ 60 w 4608"/>
                <a:gd name="T7" fmla="*/ 3 h 768"/>
                <a:gd name="T8" fmla="*/ 57 w 4608"/>
                <a:gd name="T9" fmla="*/ 0 h 768"/>
                <a:gd name="T10" fmla="*/ 57 w 4608"/>
                <a:gd name="T11" fmla="*/ 0 h 768"/>
                <a:gd name="T12" fmla="*/ 3 w 4608"/>
                <a:gd name="T13" fmla="*/ 0 h 768"/>
                <a:gd name="T14" fmla="*/ 0 w 4608"/>
                <a:gd name="T15" fmla="*/ 3 h 768"/>
                <a:gd name="T16" fmla="*/ 0 w 4608"/>
                <a:gd name="T17" fmla="*/ 3 h 768"/>
                <a:gd name="T18" fmla="*/ 0 w 4608"/>
                <a:gd name="T19" fmla="*/ 8 h 768"/>
                <a:gd name="T20" fmla="*/ 3 w 4608"/>
                <a:gd name="T21" fmla="*/ 10 h 768"/>
                <a:gd name="T22" fmla="*/ 3 w 4608"/>
                <a:gd name="T23" fmla="*/ 10 h 768"/>
                <a:gd name="T24" fmla="*/ 57 w 4608"/>
                <a:gd name="T25" fmla="*/ 10 h 7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08"/>
                <a:gd name="T40" fmla="*/ 0 h 768"/>
                <a:gd name="T41" fmla="*/ 4608 w 4608"/>
                <a:gd name="T42" fmla="*/ 768 h 7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Rectangle 45"/>
            <p:cNvSpPr>
              <a:spLocks noChangeArrowheads="1"/>
            </p:cNvSpPr>
            <p:nvPr/>
          </p:nvSpPr>
          <p:spPr bwMode="auto">
            <a:xfrm>
              <a:off x="3303" y="2178"/>
              <a:ext cx="52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24620" name="Rectangle 46"/>
            <p:cNvSpPr>
              <a:spLocks noChangeArrowheads="1"/>
            </p:cNvSpPr>
            <p:nvPr/>
          </p:nvSpPr>
          <p:spPr bwMode="auto">
            <a:xfrm>
              <a:off x="3739" y="2178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24621" name="Rectangle 47"/>
            <p:cNvSpPr>
              <a:spLocks noChangeArrowheads="1"/>
            </p:cNvSpPr>
            <p:nvPr/>
          </p:nvSpPr>
          <p:spPr bwMode="auto">
            <a:xfrm>
              <a:off x="3769" y="2178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22" name="Rectangle 48"/>
            <p:cNvSpPr>
              <a:spLocks noChangeArrowheads="1"/>
            </p:cNvSpPr>
            <p:nvPr/>
          </p:nvSpPr>
          <p:spPr bwMode="auto">
            <a:xfrm>
              <a:off x="3829" y="2178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24623" name="Rectangle 49"/>
            <p:cNvSpPr>
              <a:spLocks noChangeArrowheads="1"/>
            </p:cNvSpPr>
            <p:nvPr/>
          </p:nvSpPr>
          <p:spPr bwMode="auto">
            <a:xfrm>
              <a:off x="3855" y="2178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24624" name="Rectangle 50"/>
            <p:cNvSpPr>
              <a:spLocks noChangeArrowheads="1"/>
            </p:cNvSpPr>
            <p:nvPr/>
          </p:nvSpPr>
          <p:spPr bwMode="auto">
            <a:xfrm>
              <a:off x="3904" y="2178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24625" name="Line 51"/>
            <p:cNvSpPr>
              <a:spLocks noChangeShapeType="1"/>
            </p:cNvSpPr>
            <p:nvPr/>
          </p:nvSpPr>
          <p:spPr bwMode="auto">
            <a:xfrm>
              <a:off x="3529" y="1961"/>
              <a:ext cx="67" cy="13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Freeform 52"/>
            <p:cNvSpPr>
              <a:spLocks/>
            </p:cNvSpPr>
            <p:nvPr/>
          </p:nvSpPr>
          <p:spPr bwMode="auto">
            <a:xfrm>
              <a:off x="3577" y="2083"/>
              <a:ext cx="42" cy="58"/>
            </a:xfrm>
            <a:custGeom>
              <a:avLst/>
              <a:gdLst>
                <a:gd name="T0" fmla="*/ 34 w 42"/>
                <a:gd name="T1" fmla="*/ 0 h 58"/>
                <a:gd name="T2" fmla="*/ 42 w 42"/>
                <a:gd name="T3" fmla="*/ 58 h 58"/>
                <a:gd name="T4" fmla="*/ 0 w 42"/>
                <a:gd name="T5" fmla="*/ 17 h 58"/>
                <a:gd name="T6" fmla="*/ 34 w 42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58"/>
                <a:gd name="T14" fmla="*/ 42 w 4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58">
                  <a:moveTo>
                    <a:pt x="34" y="0"/>
                  </a:moveTo>
                  <a:lnTo>
                    <a:pt x="42" y="58"/>
                  </a:lnTo>
                  <a:lnTo>
                    <a:pt x="0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Line 53"/>
            <p:cNvSpPr>
              <a:spLocks noChangeShapeType="1"/>
            </p:cNvSpPr>
            <p:nvPr/>
          </p:nvSpPr>
          <p:spPr bwMode="auto">
            <a:xfrm>
              <a:off x="3619" y="2322"/>
              <a:ext cx="67" cy="13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Freeform 54"/>
            <p:cNvSpPr>
              <a:spLocks/>
            </p:cNvSpPr>
            <p:nvPr/>
          </p:nvSpPr>
          <p:spPr bwMode="auto">
            <a:xfrm>
              <a:off x="3668" y="2444"/>
              <a:ext cx="41" cy="58"/>
            </a:xfrm>
            <a:custGeom>
              <a:avLst/>
              <a:gdLst>
                <a:gd name="T0" fmla="*/ 33 w 41"/>
                <a:gd name="T1" fmla="*/ 0 h 58"/>
                <a:gd name="T2" fmla="*/ 41 w 41"/>
                <a:gd name="T3" fmla="*/ 58 h 58"/>
                <a:gd name="T4" fmla="*/ 0 w 41"/>
                <a:gd name="T5" fmla="*/ 16 h 58"/>
                <a:gd name="T6" fmla="*/ 33 w 4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8"/>
                <a:gd name="T14" fmla="*/ 41 w 4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8">
                  <a:moveTo>
                    <a:pt x="33" y="0"/>
                  </a:moveTo>
                  <a:lnTo>
                    <a:pt x="41" y="58"/>
                  </a:lnTo>
                  <a:lnTo>
                    <a:pt x="0" y="1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Line 55"/>
            <p:cNvSpPr>
              <a:spLocks noChangeShapeType="1"/>
            </p:cNvSpPr>
            <p:nvPr/>
          </p:nvSpPr>
          <p:spPr bwMode="auto">
            <a:xfrm>
              <a:off x="3709" y="2682"/>
              <a:ext cx="67" cy="13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Freeform 56"/>
            <p:cNvSpPr>
              <a:spLocks/>
            </p:cNvSpPr>
            <p:nvPr/>
          </p:nvSpPr>
          <p:spPr bwMode="auto">
            <a:xfrm>
              <a:off x="3758" y="2804"/>
              <a:ext cx="41" cy="59"/>
            </a:xfrm>
            <a:custGeom>
              <a:avLst/>
              <a:gdLst>
                <a:gd name="T0" fmla="*/ 33 w 41"/>
                <a:gd name="T1" fmla="*/ 0 h 59"/>
                <a:gd name="T2" fmla="*/ 41 w 41"/>
                <a:gd name="T3" fmla="*/ 59 h 59"/>
                <a:gd name="T4" fmla="*/ 0 w 41"/>
                <a:gd name="T5" fmla="*/ 17 h 59"/>
                <a:gd name="T6" fmla="*/ 33 w 4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9"/>
                <a:gd name="T14" fmla="*/ 41 w 4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9">
                  <a:moveTo>
                    <a:pt x="33" y="0"/>
                  </a:moveTo>
                  <a:lnTo>
                    <a:pt x="41" y="59"/>
                  </a:lnTo>
                  <a:lnTo>
                    <a:pt x="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57"/>
            <p:cNvSpPr>
              <a:spLocks noChangeShapeType="1"/>
            </p:cNvSpPr>
            <p:nvPr/>
          </p:nvSpPr>
          <p:spPr bwMode="auto">
            <a:xfrm>
              <a:off x="3799" y="3043"/>
              <a:ext cx="67" cy="13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Freeform 58"/>
            <p:cNvSpPr>
              <a:spLocks/>
            </p:cNvSpPr>
            <p:nvPr/>
          </p:nvSpPr>
          <p:spPr bwMode="auto">
            <a:xfrm>
              <a:off x="3848" y="3165"/>
              <a:ext cx="41" cy="58"/>
            </a:xfrm>
            <a:custGeom>
              <a:avLst/>
              <a:gdLst>
                <a:gd name="T0" fmla="*/ 33 w 41"/>
                <a:gd name="T1" fmla="*/ 0 h 58"/>
                <a:gd name="T2" fmla="*/ 41 w 41"/>
                <a:gd name="T3" fmla="*/ 58 h 58"/>
                <a:gd name="T4" fmla="*/ 0 w 41"/>
                <a:gd name="T5" fmla="*/ 17 h 58"/>
                <a:gd name="T6" fmla="*/ 33 w 4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8"/>
                <a:gd name="T14" fmla="*/ 41 w 4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8">
                  <a:moveTo>
                    <a:pt x="33" y="0"/>
                  </a:moveTo>
                  <a:lnTo>
                    <a:pt x="41" y="58"/>
                  </a:lnTo>
                  <a:lnTo>
                    <a:pt x="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Rectangle 59"/>
            <p:cNvSpPr>
              <a:spLocks noChangeArrowheads="1"/>
            </p:cNvSpPr>
            <p:nvPr/>
          </p:nvSpPr>
          <p:spPr bwMode="auto">
            <a:xfrm>
              <a:off x="3615" y="1998"/>
              <a:ext cx="19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24634" name="Rectangle 60"/>
            <p:cNvSpPr>
              <a:spLocks noChangeArrowheads="1"/>
            </p:cNvSpPr>
            <p:nvPr/>
          </p:nvSpPr>
          <p:spPr bwMode="auto">
            <a:xfrm>
              <a:off x="3727" y="2358"/>
              <a:ext cx="19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24635" name="Rectangle 61"/>
            <p:cNvSpPr>
              <a:spLocks noChangeArrowheads="1"/>
            </p:cNvSpPr>
            <p:nvPr/>
          </p:nvSpPr>
          <p:spPr bwMode="auto">
            <a:xfrm>
              <a:off x="3806" y="2719"/>
              <a:ext cx="19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24636" name="Rectangle 62"/>
            <p:cNvSpPr>
              <a:spLocks noChangeArrowheads="1"/>
            </p:cNvSpPr>
            <p:nvPr/>
          </p:nvSpPr>
          <p:spPr bwMode="auto">
            <a:xfrm>
              <a:off x="3919" y="3087"/>
              <a:ext cx="19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24637" name="Freeform 63"/>
            <p:cNvSpPr>
              <a:spLocks/>
            </p:cNvSpPr>
            <p:nvPr/>
          </p:nvSpPr>
          <p:spPr bwMode="auto">
            <a:xfrm>
              <a:off x="4391" y="2949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3"/>
                    <a:pt x="131" y="9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Freeform 64"/>
            <p:cNvSpPr>
              <a:spLocks/>
            </p:cNvSpPr>
            <p:nvPr/>
          </p:nvSpPr>
          <p:spPr bwMode="auto">
            <a:xfrm>
              <a:off x="4340" y="2931"/>
              <a:ext cx="57" cy="37"/>
            </a:xfrm>
            <a:custGeom>
              <a:avLst/>
              <a:gdLst>
                <a:gd name="T0" fmla="*/ 57 w 57"/>
                <a:gd name="T1" fmla="*/ 37 h 37"/>
                <a:gd name="T2" fmla="*/ 0 w 57"/>
                <a:gd name="T3" fmla="*/ 22 h 37"/>
                <a:gd name="T4" fmla="*/ 55 w 57"/>
                <a:gd name="T5" fmla="*/ 0 h 37"/>
                <a:gd name="T6" fmla="*/ 57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7" y="37"/>
                  </a:moveTo>
                  <a:lnTo>
                    <a:pt x="0" y="22"/>
                  </a:lnTo>
                  <a:lnTo>
                    <a:pt x="55" y="0"/>
                  </a:lnTo>
                  <a:lnTo>
                    <a:pt x="57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Freeform 65"/>
            <p:cNvSpPr>
              <a:spLocks/>
            </p:cNvSpPr>
            <p:nvPr/>
          </p:nvSpPr>
          <p:spPr bwMode="auto">
            <a:xfrm>
              <a:off x="4301" y="2589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2"/>
                    <a:pt x="131" y="9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Freeform 66"/>
            <p:cNvSpPr>
              <a:spLocks/>
            </p:cNvSpPr>
            <p:nvPr/>
          </p:nvSpPr>
          <p:spPr bwMode="auto">
            <a:xfrm>
              <a:off x="4250" y="2570"/>
              <a:ext cx="57" cy="37"/>
            </a:xfrm>
            <a:custGeom>
              <a:avLst/>
              <a:gdLst>
                <a:gd name="T0" fmla="*/ 57 w 57"/>
                <a:gd name="T1" fmla="*/ 37 h 37"/>
                <a:gd name="T2" fmla="*/ 0 w 57"/>
                <a:gd name="T3" fmla="*/ 22 h 37"/>
                <a:gd name="T4" fmla="*/ 55 w 57"/>
                <a:gd name="T5" fmla="*/ 0 h 37"/>
                <a:gd name="T6" fmla="*/ 57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7" y="37"/>
                  </a:moveTo>
                  <a:lnTo>
                    <a:pt x="0" y="22"/>
                  </a:lnTo>
                  <a:lnTo>
                    <a:pt x="55" y="0"/>
                  </a:lnTo>
                  <a:lnTo>
                    <a:pt x="57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Freeform 67"/>
            <p:cNvSpPr>
              <a:spLocks/>
            </p:cNvSpPr>
            <p:nvPr/>
          </p:nvSpPr>
          <p:spPr bwMode="auto">
            <a:xfrm>
              <a:off x="4211" y="2228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2"/>
                    <a:pt x="130" y="9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Freeform 68"/>
            <p:cNvSpPr>
              <a:spLocks/>
            </p:cNvSpPr>
            <p:nvPr/>
          </p:nvSpPr>
          <p:spPr bwMode="auto">
            <a:xfrm>
              <a:off x="4160" y="2209"/>
              <a:ext cx="57" cy="38"/>
            </a:xfrm>
            <a:custGeom>
              <a:avLst/>
              <a:gdLst>
                <a:gd name="T0" fmla="*/ 57 w 57"/>
                <a:gd name="T1" fmla="*/ 38 h 38"/>
                <a:gd name="T2" fmla="*/ 0 w 57"/>
                <a:gd name="T3" fmla="*/ 23 h 38"/>
                <a:gd name="T4" fmla="*/ 55 w 57"/>
                <a:gd name="T5" fmla="*/ 0 h 38"/>
                <a:gd name="T6" fmla="*/ 57 w 57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8"/>
                <a:gd name="T14" fmla="*/ 57 w 57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8">
                  <a:moveTo>
                    <a:pt x="57" y="38"/>
                  </a:moveTo>
                  <a:lnTo>
                    <a:pt x="0" y="23"/>
                  </a:lnTo>
                  <a:lnTo>
                    <a:pt x="55" y="0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3" name="Freeform 69"/>
            <p:cNvSpPr>
              <a:spLocks/>
            </p:cNvSpPr>
            <p:nvPr/>
          </p:nvSpPr>
          <p:spPr bwMode="auto">
            <a:xfrm>
              <a:off x="4121" y="1868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2"/>
                    <a:pt x="130" y="8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Freeform 70"/>
            <p:cNvSpPr>
              <a:spLocks/>
            </p:cNvSpPr>
            <p:nvPr/>
          </p:nvSpPr>
          <p:spPr bwMode="auto">
            <a:xfrm>
              <a:off x="4070" y="1849"/>
              <a:ext cx="57" cy="37"/>
            </a:xfrm>
            <a:custGeom>
              <a:avLst/>
              <a:gdLst>
                <a:gd name="T0" fmla="*/ 57 w 57"/>
                <a:gd name="T1" fmla="*/ 37 h 37"/>
                <a:gd name="T2" fmla="*/ 0 w 57"/>
                <a:gd name="T3" fmla="*/ 22 h 37"/>
                <a:gd name="T4" fmla="*/ 54 w 57"/>
                <a:gd name="T5" fmla="*/ 0 h 37"/>
                <a:gd name="T6" fmla="*/ 57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7" y="37"/>
                  </a:moveTo>
                  <a:lnTo>
                    <a:pt x="0" y="22"/>
                  </a:lnTo>
                  <a:lnTo>
                    <a:pt x="54" y="0"/>
                  </a:lnTo>
                  <a:lnTo>
                    <a:pt x="57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Rectangle 71"/>
            <p:cNvSpPr>
              <a:spLocks noChangeArrowheads="1"/>
            </p:cNvSpPr>
            <p:nvPr/>
          </p:nvSpPr>
          <p:spPr bwMode="auto">
            <a:xfrm>
              <a:off x="4535" y="3080"/>
              <a:ext cx="33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24646" name="Rectangle 72"/>
            <p:cNvSpPr>
              <a:spLocks noChangeArrowheads="1"/>
            </p:cNvSpPr>
            <p:nvPr/>
          </p:nvSpPr>
          <p:spPr bwMode="auto">
            <a:xfrm>
              <a:off x="4794" y="3080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47" name="Rectangle 73"/>
            <p:cNvSpPr>
              <a:spLocks noChangeArrowheads="1"/>
            </p:cNvSpPr>
            <p:nvPr/>
          </p:nvSpPr>
          <p:spPr bwMode="auto">
            <a:xfrm>
              <a:off x="4854" y="3080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24648" name="Rectangle 74"/>
            <p:cNvSpPr>
              <a:spLocks noChangeArrowheads="1"/>
            </p:cNvSpPr>
            <p:nvPr/>
          </p:nvSpPr>
          <p:spPr bwMode="auto">
            <a:xfrm>
              <a:off x="4881" y="3080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24649" name="Rectangle 75"/>
            <p:cNvSpPr>
              <a:spLocks noChangeArrowheads="1"/>
            </p:cNvSpPr>
            <p:nvPr/>
          </p:nvSpPr>
          <p:spPr bwMode="auto">
            <a:xfrm>
              <a:off x="4930" y="3080"/>
              <a:ext cx="18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24650" name="Rectangle 76"/>
            <p:cNvSpPr>
              <a:spLocks noChangeArrowheads="1"/>
            </p:cNvSpPr>
            <p:nvPr/>
          </p:nvSpPr>
          <p:spPr bwMode="auto">
            <a:xfrm>
              <a:off x="5057" y="3080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24651" name="Rectangle 77"/>
            <p:cNvSpPr>
              <a:spLocks noChangeArrowheads="1"/>
            </p:cNvSpPr>
            <p:nvPr/>
          </p:nvSpPr>
          <p:spPr bwMode="auto">
            <a:xfrm>
              <a:off x="4449" y="2719"/>
              <a:ext cx="33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24652" name="Rectangle 78"/>
            <p:cNvSpPr>
              <a:spLocks noChangeArrowheads="1"/>
            </p:cNvSpPr>
            <p:nvPr/>
          </p:nvSpPr>
          <p:spPr bwMode="auto">
            <a:xfrm>
              <a:off x="4712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 </a:t>
              </a:r>
              <a:endParaRPr lang="en-US"/>
            </a:p>
          </p:txBody>
        </p:sp>
        <p:sp>
          <p:nvSpPr>
            <p:cNvPr id="24653" name="Rectangle 79"/>
            <p:cNvSpPr>
              <a:spLocks noChangeArrowheads="1"/>
            </p:cNvSpPr>
            <p:nvPr/>
          </p:nvSpPr>
          <p:spPr bwMode="auto">
            <a:xfrm>
              <a:off x="4787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54" name="Rectangle 80"/>
            <p:cNvSpPr>
              <a:spLocks noChangeArrowheads="1"/>
            </p:cNvSpPr>
            <p:nvPr/>
          </p:nvSpPr>
          <p:spPr bwMode="auto">
            <a:xfrm>
              <a:off x="4862" y="2719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55" name="Rectangle 81"/>
            <p:cNvSpPr>
              <a:spLocks noChangeArrowheads="1"/>
            </p:cNvSpPr>
            <p:nvPr/>
          </p:nvSpPr>
          <p:spPr bwMode="auto">
            <a:xfrm>
              <a:off x="4926" y="2719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24656" name="Rectangle 82"/>
            <p:cNvSpPr>
              <a:spLocks noChangeArrowheads="1"/>
            </p:cNvSpPr>
            <p:nvPr/>
          </p:nvSpPr>
          <p:spPr bwMode="auto">
            <a:xfrm>
              <a:off x="4948" y="2719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24657" name="Rectangle 83"/>
            <p:cNvSpPr>
              <a:spLocks noChangeArrowheads="1"/>
            </p:cNvSpPr>
            <p:nvPr/>
          </p:nvSpPr>
          <p:spPr bwMode="auto">
            <a:xfrm>
              <a:off x="5001" y="2719"/>
              <a:ext cx="18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24658" name="Rectangle 84"/>
            <p:cNvSpPr>
              <a:spLocks noChangeArrowheads="1"/>
            </p:cNvSpPr>
            <p:nvPr/>
          </p:nvSpPr>
          <p:spPr bwMode="auto">
            <a:xfrm>
              <a:off x="5129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 </a:t>
              </a:r>
              <a:endParaRPr lang="en-US"/>
            </a:p>
          </p:txBody>
        </p:sp>
        <p:sp>
          <p:nvSpPr>
            <p:cNvPr id="24659" name="Rectangle 85"/>
            <p:cNvSpPr>
              <a:spLocks noChangeArrowheads="1"/>
            </p:cNvSpPr>
            <p:nvPr/>
          </p:nvSpPr>
          <p:spPr bwMode="auto">
            <a:xfrm>
              <a:off x="5204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60" name="Rectangle 86"/>
            <p:cNvSpPr>
              <a:spLocks noChangeArrowheads="1"/>
            </p:cNvSpPr>
            <p:nvPr/>
          </p:nvSpPr>
          <p:spPr bwMode="auto">
            <a:xfrm>
              <a:off x="5279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/>
            </a:p>
          </p:txBody>
        </p:sp>
        <p:sp>
          <p:nvSpPr>
            <p:cNvPr id="24661" name="Rectangle 87"/>
            <p:cNvSpPr>
              <a:spLocks noChangeArrowheads="1"/>
            </p:cNvSpPr>
            <p:nvPr/>
          </p:nvSpPr>
          <p:spPr bwMode="auto">
            <a:xfrm>
              <a:off x="5354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24662" name="Rectangle 88"/>
            <p:cNvSpPr>
              <a:spLocks noChangeArrowheads="1"/>
            </p:cNvSpPr>
            <p:nvPr/>
          </p:nvSpPr>
          <p:spPr bwMode="auto">
            <a:xfrm>
              <a:off x="5433" y="2719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endParaRPr lang="en-US"/>
            </a:p>
          </p:txBody>
        </p:sp>
        <p:sp>
          <p:nvSpPr>
            <p:cNvPr id="24663" name="Rectangle 89"/>
            <p:cNvSpPr>
              <a:spLocks noChangeArrowheads="1"/>
            </p:cNvSpPr>
            <p:nvPr/>
          </p:nvSpPr>
          <p:spPr bwMode="auto">
            <a:xfrm>
              <a:off x="4359" y="2358"/>
              <a:ext cx="33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24664" name="Rectangle 90"/>
            <p:cNvSpPr>
              <a:spLocks noChangeArrowheads="1"/>
            </p:cNvSpPr>
            <p:nvPr/>
          </p:nvSpPr>
          <p:spPr bwMode="auto">
            <a:xfrm>
              <a:off x="4622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7 </a:t>
              </a:r>
              <a:endParaRPr lang="en-US"/>
            </a:p>
          </p:txBody>
        </p:sp>
        <p:sp>
          <p:nvSpPr>
            <p:cNvPr id="24665" name="Rectangle 91"/>
            <p:cNvSpPr>
              <a:spLocks noChangeArrowheads="1"/>
            </p:cNvSpPr>
            <p:nvPr/>
          </p:nvSpPr>
          <p:spPr bwMode="auto">
            <a:xfrm>
              <a:off x="4697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66" name="Rectangle 92"/>
            <p:cNvSpPr>
              <a:spLocks noChangeArrowheads="1"/>
            </p:cNvSpPr>
            <p:nvPr/>
          </p:nvSpPr>
          <p:spPr bwMode="auto">
            <a:xfrm>
              <a:off x="4772" y="2358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67" name="Rectangle 93"/>
            <p:cNvSpPr>
              <a:spLocks noChangeArrowheads="1"/>
            </p:cNvSpPr>
            <p:nvPr/>
          </p:nvSpPr>
          <p:spPr bwMode="auto">
            <a:xfrm>
              <a:off x="4836" y="2358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24668" name="Rectangle 94"/>
            <p:cNvSpPr>
              <a:spLocks noChangeArrowheads="1"/>
            </p:cNvSpPr>
            <p:nvPr/>
          </p:nvSpPr>
          <p:spPr bwMode="auto">
            <a:xfrm>
              <a:off x="4858" y="2358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24669" name="Rectangle 95"/>
            <p:cNvSpPr>
              <a:spLocks noChangeArrowheads="1"/>
            </p:cNvSpPr>
            <p:nvPr/>
          </p:nvSpPr>
          <p:spPr bwMode="auto">
            <a:xfrm>
              <a:off x="4911" y="2358"/>
              <a:ext cx="18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24670" name="Rectangle 96"/>
            <p:cNvSpPr>
              <a:spLocks noChangeArrowheads="1"/>
            </p:cNvSpPr>
            <p:nvPr/>
          </p:nvSpPr>
          <p:spPr bwMode="auto">
            <a:xfrm>
              <a:off x="5039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7 </a:t>
              </a:r>
              <a:endParaRPr lang="en-US"/>
            </a:p>
          </p:txBody>
        </p:sp>
        <p:sp>
          <p:nvSpPr>
            <p:cNvPr id="24671" name="Rectangle 97"/>
            <p:cNvSpPr>
              <a:spLocks noChangeArrowheads="1"/>
            </p:cNvSpPr>
            <p:nvPr/>
          </p:nvSpPr>
          <p:spPr bwMode="auto">
            <a:xfrm>
              <a:off x="5114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72" name="Rectangle 98"/>
            <p:cNvSpPr>
              <a:spLocks noChangeArrowheads="1"/>
            </p:cNvSpPr>
            <p:nvPr/>
          </p:nvSpPr>
          <p:spPr bwMode="auto">
            <a:xfrm>
              <a:off x="5189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6 </a:t>
              </a:r>
              <a:endParaRPr lang="en-US"/>
            </a:p>
          </p:txBody>
        </p:sp>
        <p:sp>
          <p:nvSpPr>
            <p:cNvPr id="24673" name="Rectangle 99"/>
            <p:cNvSpPr>
              <a:spLocks noChangeArrowheads="1"/>
            </p:cNvSpPr>
            <p:nvPr/>
          </p:nvSpPr>
          <p:spPr bwMode="auto">
            <a:xfrm>
              <a:off x="5264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24674" name="Rectangle 100"/>
            <p:cNvSpPr>
              <a:spLocks noChangeArrowheads="1"/>
            </p:cNvSpPr>
            <p:nvPr/>
          </p:nvSpPr>
          <p:spPr bwMode="auto">
            <a:xfrm>
              <a:off x="5343" y="2358"/>
              <a:ext cx="15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13</a:t>
              </a:r>
              <a:endParaRPr lang="en-US"/>
            </a:p>
          </p:txBody>
        </p:sp>
        <p:sp>
          <p:nvSpPr>
            <p:cNvPr id="24675" name="Rectangle 101"/>
            <p:cNvSpPr>
              <a:spLocks noChangeArrowheads="1"/>
            </p:cNvSpPr>
            <p:nvPr/>
          </p:nvSpPr>
          <p:spPr bwMode="auto">
            <a:xfrm>
              <a:off x="4295" y="1998"/>
              <a:ext cx="33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24676" name="Rectangle 102"/>
            <p:cNvSpPr>
              <a:spLocks noChangeArrowheads="1"/>
            </p:cNvSpPr>
            <p:nvPr/>
          </p:nvSpPr>
          <p:spPr bwMode="auto">
            <a:xfrm>
              <a:off x="4554" y="1998"/>
              <a:ext cx="180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13 </a:t>
              </a:r>
              <a:endParaRPr lang="en-US"/>
            </a:p>
          </p:txBody>
        </p:sp>
        <p:sp>
          <p:nvSpPr>
            <p:cNvPr id="24677" name="Rectangle 103"/>
            <p:cNvSpPr>
              <a:spLocks noChangeArrowheads="1"/>
            </p:cNvSpPr>
            <p:nvPr/>
          </p:nvSpPr>
          <p:spPr bwMode="auto">
            <a:xfrm>
              <a:off x="4678" y="199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78" name="Rectangle 104"/>
            <p:cNvSpPr>
              <a:spLocks noChangeArrowheads="1"/>
            </p:cNvSpPr>
            <p:nvPr/>
          </p:nvSpPr>
          <p:spPr bwMode="auto">
            <a:xfrm>
              <a:off x="4757" y="1998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79" name="Rectangle 105"/>
            <p:cNvSpPr>
              <a:spLocks noChangeArrowheads="1"/>
            </p:cNvSpPr>
            <p:nvPr/>
          </p:nvSpPr>
          <p:spPr bwMode="auto">
            <a:xfrm>
              <a:off x="4817" y="1998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24680" name="Rectangle 106"/>
            <p:cNvSpPr>
              <a:spLocks noChangeArrowheads="1"/>
            </p:cNvSpPr>
            <p:nvPr/>
          </p:nvSpPr>
          <p:spPr bwMode="auto">
            <a:xfrm>
              <a:off x="4843" y="1998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24681" name="Rectangle 107"/>
            <p:cNvSpPr>
              <a:spLocks noChangeArrowheads="1"/>
            </p:cNvSpPr>
            <p:nvPr/>
          </p:nvSpPr>
          <p:spPr bwMode="auto">
            <a:xfrm>
              <a:off x="4892" y="1998"/>
              <a:ext cx="18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24682" name="Rectangle 108"/>
            <p:cNvSpPr>
              <a:spLocks noChangeArrowheads="1"/>
            </p:cNvSpPr>
            <p:nvPr/>
          </p:nvSpPr>
          <p:spPr bwMode="auto">
            <a:xfrm>
              <a:off x="5020" y="1998"/>
              <a:ext cx="180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13 </a:t>
              </a:r>
              <a:endParaRPr lang="en-US"/>
            </a:p>
          </p:txBody>
        </p:sp>
        <p:sp>
          <p:nvSpPr>
            <p:cNvPr id="24683" name="Rectangle 109"/>
            <p:cNvSpPr>
              <a:spLocks noChangeArrowheads="1"/>
            </p:cNvSpPr>
            <p:nvPr/>
          </p:nvSpPr>
          <p:spPr bwMode="auto">
            <a:xfrm>
              <a:off x="5144" y="199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84" name="Rectangle 110"/>
            <p:cNvSpPr>
              <a:spLocks noChangeArrowheads="1"/>
            </p:cNvSpPr>
            <p:nvPr/>
          </p:nvSpPr>
          <p:spPr bwMode="auto">
            <a:xfrm>
              <a:off x="5223" y="199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/>
            </a:p>
          </p:txBody>
        </p:sp>
        <p:sp>
          <p:nvSpPr>
            <p:cNvPr id="24685" name="Rectangle 111"/>
            <p:cNvSpPr>
              <a:spLocks noChangeArrowheads="1"/>
            </p:cNvSpPr>
            <p:nvPr/>
          </p:nvSpPr>
          <p:spPr bwMode="auto">
            <a:xfrm>
              <a:off x="5298" y="199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24686" name="Rectangle 112"/>
            <p:cNvSpPr>
              <a:spLocks noChangeArrowheads="1"/>
            </p:cNvSpPr>
            <p:nvPr/>
          </p:nvSpPr>
          <p:spPr bwMode="auto">
            <a:xfrm>
              <a:off x="5377" y="1998"/>
              <a:ext cx="15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15</a:t>
              </a:r>
              <a:endParaRPr lang="en-US"/>
            </a:p>
          </p:txBody>
        </p:sp>
        <p:sp>
          <p:nvSpPr>
            <p:cNvPr id="24687" name="Line 113"/>
            <p:cNvSpPr>
              <a:spLocks noChangeShapeType="1"/>
            </p:cNvSpPr>
            <p:nvPr/>
          </p:nvSpPr>
          <p:spPr bwMode="auto">
            <a:xfrm>
              <a:off x="3446" y="1601"/>
              <a:ext cx="61" cy="13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8" name="Freeform 114"/>
            <p:cNvSpPr>
              <a:spLocks/>
            </p:cNvSpPr>
            <p:nvPr/>
          </p:nvSpPr>
          <p:spPr bwMode="auto">
            <a:xfrm>
              <a:off x="3489" y="1722"/>
              <a:ext cx="40" cy="59"/>
            </a:xfrm>
            <a:custGeom>
              <a:avLst/>
              <a:gdLst>
                <a:gd name="T0" fmla="*/ 33 w 40"/>
                <a:gd name="T1" fmla="*/ 0 h 59"/>
                <a:gd name="T2" fmla="*/ 40 w 40"/>
                <a:gd name="T3" fmla="*/ 59 h 59"/>
                <a:gd name="T4" fmla="*/ 0 w 40"/>
                <a:gd name="T5" fmla="*/ 16 h 59"/>
                <a:gd name="T6" fmla="*/ 33 w 40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59"/>
                <a:gd name="T14" fmla="*/ 40 w 40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59">
                  <a:moveTo>
                    <a:pt x="33" y="0"/>
                  </a:moveTo>
                  <a:lnTo>
                    <a:pt x="40" y="59"/>
                  </a:lnTo>
                  <a:lnTo>
                    <a:pt x="0" y="1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9" name="Rectangle 115"/>
            <p:cNvSpPr>
              <a:spLocks noChangeArrowheads="1"/>
            </p:cNvSpPr>
            <p:nvPr/>
          </p:nvSpPr>
          <p:spPr bwMode="auto">
            <a:xfrm>
              <a:off x="3536" y="1637"/>
              <a:ext cx="19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24690" name="Rectangle 116"/>
            <p:cNvSpPr>
              <a:spLocks noChangeArrowheads="1"/>
            </p:cNvSpPr>
            <p:nvPr/>
          </p:nvSpPr>
          <p:spPr bwMode="auto">
            <a:xfrm>
              <a:off x="4111" y="1637"/>
              <a:ext cx="33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24691" name="Rectangle 117"/>
            <p:cNvSpPr>
              <a:spLocks noChangeArrowheads="1"/>
            </p:cNvSpPr>
            <p:nvPr/>
          </p:nvSpPr>
          <p:spPr bwMode="auto">
            <a:xfrm>
              <a:off x="4370" y="1637"/>
              <a:ext cx="180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15 </a:t>
              </a:r>
              <a:endParaRPr lang="en-US"/>
            </a:p>
          </p:txBody>
        </p:sp>
        <p:sp>
          <p:nvSpPr>
            <p:cNvPr id="24692" name="Rectangle 118"/>
            <p:cNvSpPr>
              <a:spLocks noChangeArrowheads="1"/>
            </p:cNvSpPr>
            <p:nvPr/>
          </p:nvSpPr>
          <p:spPr bwMode="auto">
            <a:xfrm>
              <a:off x="4494" y="1637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93" name="Rectangle 119"/>
            <p:cNvSpPr>
              <a:spLocks noChangeArrowheads="1"/>
            </p:cNvSpPr>
            <p:nvPr/>
          </p:nvSpPr>
          <p:spPr bwMode="auto">
            <a:xfrm>
              <a:off x="4573" y="1637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94" name="Rectangle 120"/>
            <p:cNvSpPr>
              <a:spLocks noChangeArrowheads="1"/>
            </p:cNvSpPr>
            <p:nvPr/>
          </p:nvSpPr>
          <p:spPr bwMode="auto">
            <a:xfrm>
              <a:off x="4633" y="1637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24695" name="Rectangle 121"/>
            <p:cNvSpPr>
              <a:spLocks noChangeArrowheads="1"/>
            </p:cNvSpPr>
            <p:nvPr/>
          </p:nvSpPr>
          <p:spPr bwMode="auto">
            <a:xfrm>
              <a:off x="4659" y="1637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24696" name="Rectangle 122"/>
            <p:cNvSpPr>
              <a:spLocks noChangeArrowheads="1"/>
            </p:cNvSpPr>
            <p:nvPr/>
          </p:nvSpPr>
          <p:spPr bwMode="auto">
            <a:xfrm>
              <a:off x="4708" y="1637"/>
              <a:ext cx="18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24697" name="Rectangle 123"/>
            <p:cNvSpPr>
              <a:spLocks noChangeArrowheads="1"/>
            </p:cNvSpPr>
            <p:nvPr/>
          </p:nvSpPr>
          <p:spPr bwMode="auto">
            <a:xfrm>
              <a:off x="4836" y="1637"/>
              <a:ext cx="180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15 </a:t>
              </a:r>
              <a:endParaRPr lang="en-US"/>
            </a:p>
          </p:txBody>
        </p:sp>
        <p:sp>
          <p:nvSpPr>
            <p:cNvPr id="24698" name="Rectangle 124"/>
            <p:cNvSpPr>
              <a:spLocks noChangeArrowheads="1"/>
            </p:cNvSpPr>
            <p:nvPr/>
          </p:nvSpPr>
          <p:spPr bwMode="auto">
            <a:xfrm>
              <a:off x="4960" y="1637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99" name="Rectangle 125"/>
            <p:cNvSpPr>
              <a:spLocks noChangeArrowheads="1"/>
            </p:cNvSpPr>
            <p:nvPr/>
          </p:nvSpPr>
          <p:spPr bwMode="auto">
            <a:xfrm>
              <a:off x="5039" y="1637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5 </a:t>
              </a:r>
              <a:endParaRPr lang="en-US"/>
            </a:p>
          </p:txBody>
        </p:sp>
        <p:sp>
          <p:nvSpPr>
            <p:cNvPr id="24700" name="Rectangle 126"/>
            <p:cNvSpPr>
              <a:spLocks noChangeArrowheads="1"/>
            </p:cNvSpPr>
            <p:nvPr/>
          </p:nvSpPr>
          <p:spPr bwMode="auto">
            <a:xfrm>
              <a:off x="5114" y="1637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24701" name="Rectangle 127"/>
            <p:cNvSpPr>
              <a:spLocks noChangeArrowheads="1"/>
            </p:cNvSpPr>
            <p:nvPr/>
          </p:nvSpPr>
          <p:spPr bwMode="auto">
            <a:xfrm>
              <a:off x="5193" y="1637"/>
              <a:ext cx="15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20</a:t>
              </a:r>
              <a:endParaRPr lang="en-US"/>
            </a:p>
          </p:txBody>
        </p:sp>
        <p:sp>
          <p:nvSpPr>
            <p:cNvPr id="24702" name="Freeform 128"/>
            <p:cNvSpPr>
              <a:spLocks/>
            </p:cNvSpPr>
            <p:nvPr/>
          </p:nvSpPr>
          <p:spPr bwMode="auto">
            <a:xfrm>
              <a:off x="3850" y="1647"/>
              <a:ext cx="271" cy="224"/>
            </a:xfrm>
            <a:custGeom>
              <a:avLst/>
              <a:gdLst>
                <a:gd name="T0" fmla="*/ 220 w 271"/>
                <a:gd name="T1" fmla="*/ 224 h 224"/>
                <a:gd name="T2" fmla="*/ 0 w 271"/>
                <a:gd name="T3" fmla="*/ 0 h 224"/>
                <a:gd name="T4" fmla="*/ 0 60000 65536"/>
                <a:gd name="T5" fmla="*/ 0 60000 65536"/>
                <a:gd name="T6" fmla="*/ 0 w 271"/>
                <a:gd name="T7" fmla="*/ 0 h 224"/>
                <a:gd name="T8" fmla="*/ 271 w 271"/>
                <a:gd name="T9" fmla="*/ 224 h 2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224">
                  <a:moveTo>
                    <a:pt x="220" y="224"/>
                  </a:moveTo>
                  <a:cubicBezTo>
                    <a:pt x="271" y="107"/>
                    <a:pt x="178" y="12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3" name="Freeform 129"/>
            <p:cNvSpPr>
              <a:spLocks/>
            </p:cNvSpPr>
            <p:nvPr/>
          </p:nvSpPr>
          <p:spPr bwMode="auto">
            <a:xfrm>
              <a:off x="3799" y="1628"/>
              <a:ext cx="57" cy="37"/>
            </a:xfrm>
            <a:custGeom>
              <a:avLst/>
              <a:gdLst>
                <a:gd name="T0" fmla="*/ 56 w 57"/>
                <a:gd name="T1" fmla="*/ 37 h 37"/>
                <a:gd name="T2" fmla="*/ 0 w 57"/>
                <a:gd name="T3" fmla="*/ 18 h 37"/>
                <a:gd name="T4" fmla="*/ 57 w 57"/>
                <a:gd name="T5" fmla="*/ 0 h 37"/>
                <a:gd name="T6" fmla="*/ 56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6" y="37"/>
                  </a:moveTo>
                  <a:lnTo>
                    <a:pt x="0" y="18"/>
                  </a:lnTo>
                  <a:lnTo>
                    <a:pt x="57" y="0"/>
                  </a:lnTo>
                  <a:lnTo>
                    <a:pt x="56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Line 130"/>
            <p:cNvSpPr>
              <a:spLocks noChangeShapeType="1"/>
            </p:cNvSpPr>
            <p:nvPr/>
          </p:nvSpPr>
          <p:spPr bwMode="auto">
            <a:xfrm flipH="1" flipV="1">
              <a:off x="4785" y="2851"/>
              <a:ext cx="277" cy="237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5" name="Freeform 131"/>
            <p:cNvSpPr>
              <a:spLocks/>
            </p:cNvSpPr>
            <p:nvPr/>
          </p:nvSpPr>
          <p:spPr bwMode="auto">
            <a:xfrm>
              <a:off x="4746" y="2817"/>
              <a:ext cx="54" cy="51"/>
            </a:xfrm>
            <a:custGeom>
              <a:avLst/>
              <a:gdLst>
                <a:gd name="T0" fmla="*/ 30 w 54"/>
                <a:gd name="T1" fmla="*/ 51 h 51"/>
                <a:gd name="T2" fmla="*/ 0 w 54"/>
                <a:gd name="T3" fmla="*/ 0 h 51"/>
                <a:gd name="T4" fmla="*/ 54 w 54"/>
                <a:gd name="T5" fmla="*/ 23 h 51"/>
                <a:gd name="T6" fmla="*/ 30 w 54"/>
                <a:gd name="T7" fmla="*/ 51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51"/>
                <a:gd name="T14" fmla="*/ 54 w 54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51">
                  <a:moveTo>
                    <a:pt x="30" y="51"/>
                  </a:moveTo>
                  <a:lnTo>
                    <a:pt x="0" y="0"/>
                  </a:lnTo>
                  <a:lnTo>
                    <a:pt x="54" y="23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Line 132"/>
            <p:cNvSpPr>
              <a:spLocks noChangeShapeType="1"/>
            </p:cNvSpPr>
            <p:nvPr/>
          </p:nvSpPr>
          <p:spPr bwMode="auto">
            <a:xfrm flipH="1" flipV="1">
              <a:off x="4704" y="2474"/>
              <a:ext cx="718" cy="25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Freeform 133"/>
            <p:cNvSpPr>
              <a:spLocks/>
            </p:cNvSpPr>
            <p:nvPr/>
          </p:nvSpPr>
          <p:spPr bwMode="auto">
            <a:xfrm>
              <a:off x="4656" y="2457"/>
              <a:ext cx="59" cy="36"/>
            </a:xfrm>
            <a:custGeom>
              <a:avLst/>
              <a:gdLst>
                <a:gd name="T0" fmla="*/ 46 w 59"/>
                <a:gd name="T1" fmla="*/ 36 h 36"/>
                <a:gd name="T2" fmla="*/ 0 w 59"/>
                <a:gd name="T3" fmla="*/ 0 h 36"/>
                <a:gd name="T4" fmla="*/ 59 w 59"/>
                <a:gd name="T5" fmla="*/ 1 h 36"/>
                <a:gd name="T6" fmla="*/ 46 w 59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6"/>
                <a:gd name="T14" fmla="*/ 59 w 59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6">
                  <a:moveTo>
                    <a:pt x="46" y="36"/>
                  </a:moveTo>
                  <a:lnTo>
                    <a:pt x="0" y="0"/>
                  </a:lnTo>
                  <a:lnTo>
                    <a:pt x="59" y="1"/>
                  </a:lnTo>
                  <a:lnTo>
                    <a:pt x="46" y="3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Line 134"/>
            <p:cNvSpPr>
              <a:spLocks noChangeShapeType="1"/>
            </p:cNvSpPr>
            <p:nvPr/>
          </p:nvSpPr>
          <p:spPr bwMode="auto">
            <a:xfrm flipH="1" flipV="1">
              <a:off x="4704" y="2113"/>
              <a:ext cx="688" cy="2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Freeform 135"/>
            <p:cNvSpPr>
              <a:spLocks/>
            </p:cNvSpPr>
            <p:nvPr/>
          </p:nvSpPr>
          <p:spPr bwMode="auto">
            <a:xfrm>
              <a:off x="4656" y="2096"/>
              <a:ext cx="59" cy="37"/>
            </a:xfrm>
            <a:custGeom>
              <a:avLst/>
              <a:gdLst>
                <a:gd name="T0" fmla="*/ 46 w 59"/>
                <a:gd name="T1" fmla="*/ 37 h 37"/>
                <a:gd name="T2" fmla="*/ 0 w 59"/>
                <a:gd name="T3" fmla="*/ 0 h 37"/>
                <a:gd name="T4" fmla="*/ 59 w 59"/>
                <a:gd name="T5" fmla="*/ 2 h 37"/>
                <a:gd name="T6" fmla="*/ 46 w 59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7"/>
                <a:gd name="T14" fmla="*/ 59 w 59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7">
                  <a:moveTo>
                    <a:pt x="46" y="37"/>
                  </a:moveTo>
                  <a:lnTo>
                    <a:pt x="0" y="0"/>
                  </a:lnTo>
                  <a:lnTo>
                    <a:pt x="59" y="2"/>
                  </a:lnTo>
                  <a:lnTo>
                    <a:pt x="46" y="37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Line 136"/>
            <p:cNvSpPr>
              <a:spLocks noChangeShapeType="1"/>
            </p:cNvSpPr>
            <p:nvPr/>
          </p:nvSpPr>
          <p:spPr bwMode="auto">
            <a:xfrm flipH="1" flipV="1">
              <a:off x="4480" y="1749"/>
              <a:ext cx="942" cy="257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Freeform 137"/>
            <p:cNvSpPr>
              <a:spLocks/>
            </p:cNvSpPr>
            <p:nvPr/>
          </p:nvSpPr>
          <p:spPr bwMode="auto">
            <a:xfrm>
              <a:off x="4430" y="1733"/>
              <a:ext cx="59" cy="36"/>
            </a:xfrm>
            <a:custGeom>
              <a:avLst/>
              <a:gdLst>
                <a:gd name="T0" fmla="*/ 49 w 59"/>
                <a:gd name="T1" fmla="*/ 36 h 36"/>
                <a:gd name="T2" fmla="*/ 0 w 59"/>
                <a:gd name="T3" fmla="*/ 3 h 36"/>
                <a:gd name="T4" fmla="*/ 59 w 59"/>
                <a:gd name="T5" fmla="*/ 0 h 36"/>
                <a:gd name="T6" fmla="*/ 49 w 59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6"/>
                <a:gd name="T14" fmla="*/ 59 w 59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6">
                  <a:moveTo>
                    <a:pt x="49" y="36"/>
                  </a:moveTo>
                  <a:lnTo>
                    <a:pt x="0" y="3"/>
                  </a:lnTo>
                  <a:lnTo>
                    <a:pt x="59" y="0"/>
                  </a:lnTo>
                  <a:lnTo>
                    <a:pt x="49" y="3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0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Reversing an Array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/>
              <a:t>Algorithm </a:t>
            </a:r>
            <a:r>
              <a:rPr lang="en-US" sz="2800" smtClean="0"/>
              <a:t>ReverseArray(</a:t>
            </a:r>
            <a:r>
              <a:rPr lang="en-US" sz="2800" i="1" smtClean="0"/>
              <a:t>A, i,  j</a:t>
            </a:r>
            <a:r>
              <a:rPr lang="en-US" sz="2800" smtClean="0"/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 smtClean="0"/>
              <a:t>      Input: </a:t>
            </a:r>
            <a:r>
              <a:rPr lang="en-US" sz="2800" smtClean="0"/>
              <a:t>An array </a:t>
            </a:r>
            <a:r>
              <a:rPr lang="en-US" sz="2800" i="1" smtClean="0"/>
              <a:t>A </a:t>
            </a:r>
            <a:r>
              <a:rPr lang="en-US" sz="2800" smtClean="0"/>
              <a:t>and nonnegative integer indices </a:t>
            </a:r>
            <a:r>
              <a:rPr lang="en-US" sz="2800" i="1" smtClean="0"/>
              <a:t>i </a:t>
            </a:r>
            <a:r>
              <a:rPr lang="en-US" sz="2800" smtClean="0"/>
              <a:t>and  </a:t>
            </a:r>
            <a:r>
              <a:rPr lang="en-US" sz="2800" i="1" smtClean="0"/>
              <a:t>j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 smtClean="0"/>
              <a:t>      Output: </a:t>
            </a:r>
            <a:r>
              <a:rPr lang="en-US" sz="2800" smtClean="0"/>
              <a:t>The reversal of the elements in </a:t>
            </a:r>
            <a:r>
              <a:rPr lang="en-US" sz="2800" i="1" smtClean="0"/>
              <a:t>A </a:t>
            </a:r>
            <a:r>
              <a:rPr lang="en-US" sz="2800" smtClean="0"/>
              <a:t>starting at index </a:t>
            </a:r>
            <a:r>
              <a:rPr lang="en-US" sz="2800" i="1" smtClean="0"/>
              <a:t>i </a:t>
            </a:r>
            <a:r>
              <a:rPr lang="en-US" sz="2800" smtClean="0"/>
              <a:t>and ending at  </a:t>
            </a:r>
            <a:r>
              <a:rPr lang="en-US" sz="2800" i="1" smtClean="0"/>
              <a:t>j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/>
              <a:t>     if </a:t>
            </a:r>
            <a:r>
              <a:rPr lang="en-US" sz="2800" i="1" smtClean="0"/>
              <a:t>i &lt;  j </a:t>
            </a:r>
            <a:r>
              <a:rPr lang="en-US" sz="2800" b="1" smtClean="0"/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	Swap </a:t>
            </a:r>
            <a:r>
              <a:rPr lang="en-US" sz="2800" i="1" smtClean="0"/>
              <a:t>A</a:t>
            </a:r>
            <a:r>
              <a:rPr lang="en-US" sz="2800" smtClean="0"/>
              <a:t>[</a:t>
            </a:r>
            <a:r>
              <a:rPr lang="en-US" sz="2800" i="1" smtClean="0"/>
              <a:t>i</a:t>
            </a:r>
            <a:r>
              <a:rPr lang="en-US" sz="2800" smtClean="0"/>
              <a:t>] and </a:t>
            </a:r>
            <a:r>
              <a:rPr lang="en-US" sz="2800" i="1" smtClean="0"/>
              <a:t>A</a:t>
            </a:r>
            <a:r>
              <a:rPr lang="en-US" sz="2800" smtClean="0"/>
              <a:t>[ </a:t>
            </a:r>
            <a:r>
              <a:rPr lang="en-US" sz="2800" i="1" smtClean="0"/>
              <a:t>j</a:t>
            </a:r>
            <a:r>
              <a:rPr lang="en-US" sz="2800" smtClean="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	ReverseArray(</a:t>
            </a:r>
            <a:r>
              <a:rPr lang="en-US" sz="2800" i="1" smtClean="0"/>
              <a:t>A, i </a:t>
            </a:r>
            <a:r>
              <a:rPr lang="en-US" sz="2800" smtClean="0"/>
              <a:t>+ 1</a:t>
            </a:r>
            <a:r>
              <a:rPr lang="en-US" sz="2800" i="1" smtClean="0"/>
              <a:t>,  j - </a:t>
            </a:r>
            <a:r>
              <a:rPr lang="en-US" sz="2800" smtClean="0"/>
              <a:t>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/>
              <a:t>     return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1945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Defining Arguments for Recursion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pPr eaLnBrk="1" hangingPunct="1"/>
            <a:r>
              <a:rPr lang="en-US" sz="2400" smtClean="0"/>
              <a:t>In creating recursive methods, it is important to define the methods in ways that facilitate recursion.</a:t>
            </a:r>
          </a:p>
          <a:p>
            <a:pPr eaLnBrk="1" hangingPunct="1"/>
            <a:r>
              <a:rPr lang="en-US" sz="2400" smtClean="0"/>
              <a:t>This sometimes requires we define additional paramaters that are passed to the method.</a:t>
            </a:r>
          </a:p>
          <a:p>
            <a:pPr eaLnBrk="1" hangingPunct="1"/>
            <a:r>
              <a:rPr lang="en-US" sz="2400" smtClean="0"/>
              <a:t>For example, we defined the array reversal method as ReverseArray(</a:t>
            </a:r>
            <a:r>
              <a:rPr lang="en-US" sz="2400" i="1" smtClean="0"/>
              <a:t>A, i,  j</a:t>
            </a:r>
            <a:r>
              <a:rPr lang="en-US" sz="2400" smtClean="0"/>
              <a:t>), not ReverseArray(</a:t>
            </a:r>
            <a:r>
              <a:rPr lang="en-US" sz="2400" i="1" smtClean="0"/>
              <a:t>A</a:t>
            </a:r>
            <a:r>
              <a:rPr lang="en-US" sz="2400" smtClean="0"/>
              <a:t>).</a:t>
            </a:r>
          </a:p>
          <a:p>
            <a:pPr eaLnBrk="1" hangingPunct="1"/>
            <a:r>
              <a:rPr lang="en-US" sz="2400" smtClean="0"/>
              <a:t>Python version:</a:t>
            </a:r>
          </a:p>
        </p:txBody>
      </p:sp>
      <p:pic>
        <p:nvPicPr>
          <p:cNvPr id="26630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95800"/>
            <a:ext cx="6934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69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Powers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The power function, p(x,n)=x</a:t>
            </a:r>
            <a:r>
              <a:rPr lang="en-US" sz="2800" baseline="30000" smtClean="0"/>
              <a:t>n</a:t>
            </a:r>
            <a:r>
              <a:rPr lang="en-US" sz="2800" smtClean="0"/>
              <a:t>, can be defined recursively: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This leads to an power function that runs in O(n) time (for we make n recursive calls).</a:t>
            </a:r>
          </a:p>
          <a:p>
            <a:pPr eaLnBrk="1" hangingPunct="1"/>
            <a:r>
              <a:rPr lang="en-US" sz="2800" smtClean="0"/>
              <a:t>We can do better than this, however.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  <p:graphicFrame>
        <p:nvGraphicFramePr>
          <p:cNvPr id="27653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2895600"/>
          <a:ext cx="381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2765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3810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5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Squaring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We can derive a more efficient linearly recursive algorithm by using repeated squaring: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example,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	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i="1" baseline="30000" smtClean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i="1" baseline="30000" smtClean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16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5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	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1</a:t>
            </a:r>
            <a:r>
              <a:rPr lang="en-US" sz="2400" baseline="30000" smtClean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i="1" baseline="30000" smtClean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i="1" baseline="30000" smtClean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32</a:t>
            </a:r>
            <a:endParaRPr lang="en-US" sz="2400" smtClean="0">
              <a:solidFill>
                <a:srgbClr val="000000"/>
              </a:solidFill>
              <a:latin typeface="CMR10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6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	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6</a:t>
            </a:r>
            <a:r>
              <a:rPr lang="en-US" sz="2400" i="1" baseline="30000" smtClean="0">
                <a:solidFill>
                  <a:srgbClr val="000000"/>
                </a:solidFill>
                <a:latin typeface="CMMI10" charset="0"/>
              </a:rPr>
              <a:t>/ 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2)2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6</a:t>
            </a:r>
            <a:r>
              <a:rPr lang="en-US" sz="2400" i="1" baseline="30000" smtClean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3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8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64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7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	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1</a:t>
            </a:r>
            <a:r>
              <a:rPr lang="en-US" sz="2400" baseline="30000" smtClean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6</a:t>
            </a:r>
            <a:r>
              <a:rPr lang="en-US" sz="2400" i="1" baseline="30000" smtClean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6</a:t>
            </a:r>
            <a:r>
              <a:rPr lang="en-US" sz="2400" i="1" baseline="30000" smtClean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3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8</a:t>
            </a:r>
            <a:r>
              <a:rPr lang="en-US" sz="2400" baseline="3000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smtClean="0">
                <a:solidFill>
                  <a:srgbClr val="000000"/>
                </a:solidFill>
                <a:latin typeface="Times" pitchFamily="-84" charset="0"/>
              </a:rPr>
              <a:t>128</a:t>
            </a:r>
            <a:r>
              <a:rPr lang="en-US" sz="2400" i="1" smtClean="0">
                <a:solidFill>
                  <a:srgbClr val="000000"/>
                </a:solidFill>
                <a:latin typeface="CMMI10" charset="0"/>
              </a:rPr>
              <a:t>.</a:t>
            </a:r>
            <a:endParaRPr lang="en-US" sz="2400" smtClean="0"/>
          </a:p>
        </p:txBody>
      </p:sp>
      <p:graphicFrame>
        <p:nvGraphicFramePr>
          <p:cNvPr id="2867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90800" y="2541588"/>
          <a:ext cx="533400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7" name="Equation" r:id="rId3" imgW="2819400" imgH="711200" progId="Equation.3">
                  <p:embed/>
                </p:oleObj>
              </mc:Choice>
              <mc:Fallback>
                <p:oleObj name="Equation" r:id="rId3" imgW="2819400" imgH="711200" progId="Equation.3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41588"/>
                        <a:ext cx="5334000" cy="13446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8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Squaring Method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Algorithm </a:t>
            </a:r>
            <a:r>
              <a:rPr lang="en-US" sz="2400" smtClean="0">
                <a:solidFill>
                  <a:schemeClr val="tx2"/>
                </a:solidFill>
              </a:rPr>
              <a:t>Power</a:t>
            </a:r>
            <a:r>
              <a:rPr lang="en-US" sz="2400" smtClean="0"/>
              <a:t>(</a:t>
            </a:r>
            <a:r>
              <a:rPr lang="en-US" sz="2400" i="1" smtClean="0"/>
              <a:t>x, n</a:t>
            </a:r>
            <a:r>
              <a:rPr lang="en-US" sz="2400" smtClean="0"/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smtClean="0"/>
              <a:t>      Input: </a:t>
            </a:r>
            <a:r>
              <a:rPr lang="en-US" sz="2400" smtClean="0"/>
              <a:t>A number </a:t>
            </a:r>
            <a:r>
              <a:rPr lang="en-US" sz="2400" i="1" smtClean="0"/>
              <a:t>x </a:t>
            </a:r>
            <a:r>
              <a:rPr lang="en-US" sz="2400" smtClean="0"/>
              <a:t>and integer </a:t>
            </a:r>
            <a:r>
              <a:rPr lang="en-US" sz="2400" i="1" smtClean="0"/>
              <a:t>n = </a:t>
            </a:r>
            <a:r>
              <a:rPr lang="en-US" sz="2400" smtClean="0"/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smtClean="0"/>
              <a:t>      Output: </a:t>
            </a:r>
            <a:r>
              <a:rPr lang="en-US" sz="2400" smtClean="0"/>
              <a:t>The value </a:t>
            </a:r>
            <a:r>
              <a:rPr lang="en-US" sz="2400" i="1" smtClean="0"/>
              <a:t>x</a:t>
            </a:r>
            <a:r>
              <a:rPr lang="en-US" sz="2400" i="1" baseline="30000" smtClean="0"/>
              <a:t>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     if </a:t>
            </a:r>
            <a:r>
              <a:rPr lang="en-US" sz="2400" i="1" smtClean="0"/>
              <a:t>n </a:t>
            </a:r>
            <a:r>
              <a:rPr lang="en-US" sz="2400" smtClean="0"/>
              <a:t>= 0	</a:t>
            </a:r>
            <a:r>
              <a:rPr lang="en-US" sz="2400" b="1" smtClean="0"/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		return </a:t>
            </a:r>
            <a:r>
              <a:rPr lang="en-US" sz="2400" smtClean="0"/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     if </a:t>
            </a:r>
            <a:r>
              <a:rPr lang="en-US" sz="2400" i="1" smtClean="0"/>
              <a:t>n </a:t>
            </a:r>
            <a:r>
              <a:rPr lang="en-US" sz="2400" smtClean="0"/>
              <a:t>is odd </a:t>
            </a:r>
            <a:r>
              <a:rPr lang="en-US" sz="2400" b="1" smtClean="0"/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		y  = </a:t>
            </a:r>
            <a:r>
              <a:rPr lang="en-US" sz="2400" smtClean="0">
                <a:solidFill>
                  <a:schemeClr val="tx2"/>
                </a:solidFill>
              </a:rPr>
              <a:t>Power</a:t>
            </a:r>
            <a:r>
              <a:rPr lang="en-US" sz="2400" smtClean="0"/>
              <a:t>(</a:t>
            </a:r>
            <a:r>
              <a:rPr lang="en-US" sz="2400" i="1" smtClean="0"/>
              <a:t>x, </a:t>
            </a:r>
            <a:r>
              <a:rPr lang="en-US" sz="2400" smtClean="0"/>
              <a:t>(</a:t>
            </a:r>
            <a:r>
              <a:rPr lang="en-US" sz="2400" i="1" smtClean="0"/>
              <a:t>n - </a:t>
            </a:r>
            <a:r>
              <a:rPr lang="en-US" sz="2400" smtClean="0"/>
              <a:t>1)</a:t>
            </a:r>
            <a:r>
              <a:rPr lang="en-US" sz="2400" i="1" smtClean="0"/>
              <a:t>/ </a:t>
            </a:r>
            <a:r>
              <a:rPr lang="en-US" sz="2400" smtClean="0"/>
              <a:t>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		return </a:t>
            </a:r>
            <a:r>
              <a:rPr lang="en-US" sz="2400" i="1" smtClean="0"/>
              <a:t>x </a:t>
            </a:r>
            <a:r>
              <a:rPr lang="en-US" sz="2400" smtClean="0"/>
              <a:t>· </a:t>
            </a:r>
            <a:r>
              <a:rPr lang="en-US" sz="2400" i="1" smtClean="0"/>
              <a:t>y </a:t>
            </a:r>
            <a:r>
              <a:rPr lang="en-US" sz="2400" smtClean="0"/>
              <a:t>·</a:t>
            </a:r>
            <a:r>
              <a:rPr lang="en-US" sz="2400" i="1" smtClean="0"/>
              <a:t>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     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		y = </a:t>
            </a:r>
            <a:r>
              <a:rPr lang="en-US" sz="2400" smtClean="0">
                <a:solidFill>
                  <a:schemeClr val="tx2"/>
                </a:solidFill>
              </a:rPr>
              <a:t>Power</a:t>
            </a:r>
            <a:r>
              <a:rPr lang="en-US" sz="2400" smtClean="0"/>
              <a:t>(</a:t>
            </a:r>
            <a:r>
              <a:rPr lang="en-US" sz="2400" i="1" smtClean="0"/>
              <a:t>x, n/ </a:t>
            </a:r>
            <a:r>
              <a:rPr lang="en-US" sz="2400" smtClean="0"/>
              <a:t>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		return </a:t>
            </a:r>
            <a:r>
              <a:rPr lang="en-US" sz="2400" i="1" smtClean="0"/>
              <a:t>y </a:t>
            </a:r>
            <a:r>
              <a:rPr lang="en-US" sz="2400" smtClean="0"/>
              <a:t>·</a:t>
            </a:r>
            <a:r>
              <a:rPr lang="en-US" sz="2400" i="1" smtClean="0"/>
              <a:t> y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5771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Analysis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724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Algorithm </a:t>
            </a:r>
            <a:r>
              <a:rPr lang="en-US" sz="2400" smtClean="0">
                <a:solidFill>
                  <a:schemeClr val="tx2"/>
                </a:solidFill>
              </a:rPr>
              <a:t>Power</a:t>
            </a:r>
            <a:r>
              <a:rPr lang="en-US" sz="2400" smtClean="0"/>
              <a:t>(</a:t>
            </a:r>
            <a:r>
              <a:rPr lang="en-US" sz="2400" i="1" smtClean="0"/>
              <a:t>x, n</a:t>
            </a:r>
            <a:r>
              <a:rPr lang="en-US" sz="2400" smtClean="0"/>
              <a:t>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smtClean="0"/>
              <a:t>      Input: </a:t>
            </a:r>
            <a:r>
              <a:rPr lang="en-US" sz="2400" smtClean="0"/>
              <a:t>A number </a:t>
            </a:r>
            <a:r>
              <a:rPr lang="en-US" sz="2400" i="1" smtClean="0"/>
              <a:t>x </a:t>
            </a:r>
            <a:r>
              <a:rPr lang="en-US" sz="2400" smtClean="0"/>
              <a:t>and integer </a:t>
            </a:r>
            <a:r>
              <a:rPr lang="en-US" sz="2400" i="1" smtClean="0"/>
              <a:t>n = </a:t>
            </a:r>
            <a:r>
              <a:rPr lang="en-US" sz="2400" smtClean="0"/>
              <a:t>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smtClean="0"/>
              <a:t>      Output: </a:t>
            </a:r>
            <a:r>
              <a:rPr lang="en-US" sz="2400" smtClean="0"/>
              <a:t>The value </a:t>
            </a:r>
            <a:r>
              <a:rPr lang="en-US" sz="2400" i="1" smtClean="0"/>
              <a:t>x</a:t>
            </a:r>
            <a:r>
              <a:rPr lang="en-US" sz="2400" i="1" baseline="30000" smtClean="0"/>
              <a:t>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     if </a:t>
            </a:r>
            <a:r>
              <a:rPr lang="en-US" sz="2400" i="1" smtClean="0"/>
              <a:t>n </a:t>
            </a:r>
            <a:r>
              <a:rPr lang="en-US" sz="2400" smtClean="0"/>
              <a:t>= 0	</a:t>
            </a:r>
            <a:r>
              <a:rPr lang="en-US" sz="2400" b="1" smtClean="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		return </a:t>
            </a:r>
            <a:r>
              <a:rPr lang="en-US" sz="2400" smtClean="0"/>
              <a:t>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     if </a:t>
            </a:r>
            <a:r>
              <a:rPr lang="en-US" sz="2400" i="1" smtClean="0"/>
              <a:t>n </a:t>
            </a:r>
            <a:r>
              <a:rPr lang="en-US" sz="2400" smtClean="0"/>
              <a:t>is odd </a:t>
            </a:r>
            <a:r>
              <a:rPr lang="en-US" sz="2400" b="1" smtClean="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/>
              <a:t>		y  = </a:t>
            </a:r>
            <a:r>
              <a:rPr lang="en-US" sz="2400" smtClean="0">
                <a:solidFill>
                  <a:schemeClr val="tx2"/>
                </a:solidFill>
              </a:rPr>
              <a:t>Power</a:t>
            </a:r>
            <a:r>
              <a:rPr lang="en-US" sz="2400" smtClean="0"/>
              <a:t>(</a:t>
            </a:r>
            <a:r>
              <a:rPr lang="en-US" sz="2400" i="1" smtClean="0"/>
              <a:t>x, </a:t>
            </a:r>
            <a:r>
              <a:rPr lang="en-US" sz="2400" smtClean="0"/>
              <a:t>(</a:t>
            </a:r>
            <a:r>
              <a:rPr lang="en-US" sz="2400" i="1" smtClean="0"/>
              <a:t>n - </a:t>
            </a:r>
            <a:r>
              <a:rPr lang="en-US" sz="2400" smtClean="0"/>
              <a:t>1)</a:t>
            </a:r>
            <a:r>
              <a:rPr lang="en-US" sz="2400" i="1" smtClean="0"/>
              <a:t>/ </a:t>
            </a:r>
            <a:r>
              <a:rPr lang="en-US" sz="2400" smtClean="0"/>
              <a:t>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		return </a:t>
            </a:r>
            <a:r>
              <a:rPr lang="en-US" sz="2400" i="1" smtClean="0"/>
              <a:t>x · y ·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   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/>
              <a:t>		y = </a:t>
            </a:r>
            <a:r>
              <a:rPr lang="en-US" sz="2400" smtClean="0">
                <a:solidFill>
                  <a:schemeClr val="tx2"/>
                </a:solidFill>
              </a:rPr>
              <a:t>Power</a:t>
            </a:r>
            <a:r>
              <a:rPr lang="en-US" sz="2400" smtClean="0"/>
              <a:t>(</a:t>
            </a:r>
            <a:r>
              <a:rPr lang="en-US" sz="2400" i="1" smtClean="0"/>
              <a:t>x, n/ </a:t>
            </a:r>
            <a:r>
              <a:rPr lang="en-US" sz="2400" smtClean="0"/>
              <a:t>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		return </a:t>
            </a:r>
            <a:r>
              <a:rPr lang="en-US" sz="2400" i="1" smtClean="0"/>
              <a:t>y · y</a:t>
            </a:r>
            <a:endParaRPr lang="en-US" sz="2400" smtClean="0"/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4038600" y="5029200"/>
            <a:ext cx="1676400" cy="6858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5715000" y="5029200"/>
            <a:ext cx="3063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  <a:ea typeface="+mn-ea"/>
              </a:rPr>
              <a:t>It is important that we use a variable twice here rather than calling the method twice.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715000" y="2514600"/>
            <a:ext cx="3048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Each time we make a recursive call we halve the value of n; hence, we make log n recursive calls. That is, this method runs in O(log n) time.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3581400" y="5715000"/>
            <a:ext cx="2133600" cy="3810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ea typeface="+mn-ea"/>
            </a:endParaRPr>
          </a:p>
        </p:txBody>
      </p:sp>
      <p:sp>
        <p:nvSpPr>
          <p:cNvPr id="30730" name="Line 4"/>
          <p:cNvSpPr>
            <a:spLocks noChangeShapeType="1"/>
          </p:cNvSpPr>
          <p:nvPr/>
        </p:nvSpPr>
        <p:spPr bwMode="auto">
          <a:xfrm flipV="1">
            <a:off x="3124200" y="3429000"/>
            <a:ext cx="25146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1" name="Line 4"/>
          <p:cNvSpPr>
            <a:spLocks noChangeShapeType="1"/>
          </p:cNvSpPr>
          <p:nvPr/>
        </p:nvSpPr>
        <p:spPr bwMode="auto">
          <a:xfrm flipV="1">
            <a:off x="2590800" y="3429000"/>
            <a:ext cx="3048000" cy="1981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Tail Recursion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Tail recursion occurs when a linearly recursive method makes its recursive call as its last step.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array reversal method is an example.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Such methods can be easily converted to non-recursive methods (which saves on some resources).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Algorithm </a:t>
            </a:r>
            <a:r>
              <a:rPr lang="en-US" sz="2000" smtClean="0"/>
              <a:t>IterativeReverseArray(</a:t>
            </a:r>
            <a:r>
              <a:rPr lang="en-US" sz="2000" i="1" smtClean="0"/>
              <a:t>A, i, j </a:t>
            </a:r>
            <a:r>
              <a:rPr lang="en-US" sz="2000" smtClean="0"/>
              <a:t>):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smtClean="0"/>
              <a:t>      Input: </a:t>
            </a:r>
            <a:r>
              <a:rPr lang="en-US" sz="2000" smtClean="0"/>
              <a:t>An array </a:t>
            </a:r>
            <a:r>
              <a:rPr lang="en-US" sz="2000" i="1" smtClean="0"/>
              <a:t>A </a:t>
            </a:r>
            <a:r>
              <a:rPr lang="en-US" sz="2000" smtClean="0"/>
              <a:t>and nonnegative integer indices </a:t>
            </a:r>
            <a:r>
              <a:rPr lang="en-US" sz="2000" i="1" smtClean="0"/>
              <a:t>i </a:t>
            </a:r>
            <a:r>
              <a:rPr lang="en-US" sz="2000" smtClean="0"/>
              <a:t>and </a:t>
            </a:r>
            <a:r>
              <a:rPr lang="en-US" sz="2000" i="1" smtClean="0"/>
              <a:t>j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smtClean="0"/>
              <a:t>      Output: </a:t>
            </a:r>
            <a:r>
              <a:rPr lang="en-US" sz="2000" smtClean="0"/>
              <a:t>The reversal of the elements in </a:t>
            </a:r>
            <a:r>
              <a:rPr lang="en-US" sz="2000" i="1" smtClean="0"/>
              <a:t>A </a:t>
            </a:r>
            <a:r>
              <a:rPr lang="en-US" sz="2000" smtClean="0"/>
              <a:t>starting at index </a:t>
            </a:r>
            <a:r>
              <a:rPr lang="en-US" sz="2000" i="1" smtClean="0"/>
              <a:t>i </a:t>
            </a:r>
            <a:r>
              <a:rPr lang="en-US" sz="2000" smtClean="0"/>
              <a:t>and ending at </a:t>
            </a:r>
            <a:r>
              <a:rPr lang="en-US" sz="2000" i="1" smtClean="0"/>
              <a:t>j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     while </a:t>
            </a:r>
            <a:r>
              <a:rPr lang="en-US" sz="2000" i="1" smtClean="0"/>
              <a:t>i &lt;  j </a:t>
            </a:r>
            <a:r>
              <a:rPr lang="en-US" sz="2000" b="1" smtClean="0"/>
              <a:t>do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Swap </a:t>
            </a:r>
            <a:r>
              <a:rPr lang="en-US" sz="1800" i="1" smtClean="0"/>
              <a:t>A</a:t>
            </a:r>
            <a:r>
              <a:rPr lang="en-US" sz="1800" smtClean="0"/>
              <a:t>[</a:t>
            </a:r>
            <a:r>
              <a:rPr lang="en-US" sz="1800" i="1" smtClean="0"/>
              <a:t>i </a:t>
            </a:r>
            <a:r>
              <a:rPr lang="en-US" sz="1800" smtClean="0"/>
              <a:t>] and </a:t>
            </a:r>
            <a:r>
              <a:rPr lang="en-US" sz="1800" i="1" smtClean="0"/>
              <a:t>A</a:t>
            </a:r>
            <a:r>
              <a:rPr lang="en-US" sz="1800" smtClean="0"/>
              <a:t>[ </a:t>
            </a:r>
            <a:r>
              <a:rPr lang="en-US" sz="1800" i="1" smtClean="0"/>
              <a:t>j </a:t>
            </a:r>
            <a:r>
              <a:rPr lang="en-US" sz="1800" smtClean="0"/>
              <a:t>]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smtClean="0"/>
              <a:t>	i  = i </a:t>
            </a:r>
            <a:r>
              <a:rPr lang="en-US" sz="1800" smtClean="0"/>
              <a:t>+ 1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smtClean="0"/>
              <a:t>	j  = j - </a:t>
            </a:r>
            <a:r>
              <a:rPr lang="en-US" sz="1800" smtClean="0"/>
              <a:t>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     return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24137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/>
              <a:t>Recursion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CC04B72-3B47-48E6-9849-3823F8DD7D1E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Recursion</a:t>
            </a:r>
            <a:endParaRPr lang="en-US" altLang="en-US" smtClean="0">
              <a:cs typeface="Tahoma" panose="020B0604030504040204" pitchFamily="34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1676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Binary recursion occurs whenever there are </a:t>
            </a:r>
            <a:r>
              <a:rPr lang="en-US" sz="2800" b="1" dirty="0" smtClean="0">
                <a:ea typeface="+mn-ea"/>
                <a:cs typeface="+mn-cs"/>
              </a:rPr>
              <a:t>two</a:t>
            </a:r>
            <a:r>
              <a:rPr lang="en-US" sz="2800" dirty="0" smtClean="0">
                <a:ea typeface="+mn-ea"/>
                <a:cs typeface="+mn-cs"/>
              </a:rPr>
              <a:t> recursive calls for each non-base case.</a:t>
            </a:r>
          </a:p>
        </p:txBody>
      </p:sp>
      <p:sp>
        <p:nvSpPr>
          <p:cNvPr id="32774" name="Date Placeholder 6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© 2013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28346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Recursion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To understand how recursion works, it helps to visualize what’s going on.</a:t>
            </a:r>
          </a:p>
          <a:p>
            <a:r>
              <a:rPr lang="en-US" sz="2400" dirty="0"/>
              <a:t>To help visualize, we will use a common concept called the </a:t>
            </a:r>
            <a:r>
              <a:rPr lang="en-US" sz="2400" i="1" dirty="0"/>
              <a:t>Stack</a:t>
            </a:r>
            <a:r>
              <a:rPr lang="en-US" sz="2400" dirty="0"/>
              <a:t>.</a:t>
            </a:r>
          </a:p>
          <a:p>
            <a:r>
              <a:rPr lang="en-US" sz="2400" dirty="0"/>
              <a:t>A stack basically operates like a container of trays in a cafeteria.  It has only two operations:</a:t>
            </a:r>
          </a:p>
          <a:p>
            <a:pPr lvl="1"/>
            <a:r>
              <a:rPr lang="en-US" sz="2400" dirty="0"/>
              <a:t>Push:  you can push something onto the stack.</a:t>
            </a:r>
          </a:p>
          <a:p>
            <a:pPr lvl="1"/>
            <a:r>
              <a:rPr lang="en-US" sz="2400" dirty="0"/>
              <a:t>Pop:  you can pop something off the top of the stack.</a:t>
            </a:r>
          </a:p>
          <a:p>
            <a:r>
              <a:rPr lang="en-US" sz="2400" dirty="0"/>
              <a:t>Let’s see an example stack in action.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Binary </a:t>
            </a:r>
            <a:r>
              <a:rPr lang="en-US" altLang="en-US" sz="4000" dirty="0" err="1" smtClean="0"/>
              <a:t>Recusive</a:t>
            </a:r>
            <a:r>
              <a:rPr lang="en-US" altLang="en-US" sz="4000" dirty="0" smtClean="0"/>
              <a:t> Method</a:t>
            </a:r>
          </a:p>
        </p:txBody>
      </p:sp>
      <p:sp>
        <p:nvSpPr>
          <p:cNvPr id="3379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24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Problem: add all the numbers in an integer array A: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/>
              <a:t>Algorithm </a:t>
            </a:r>
            <a:r>
              <a:rPr lang="en-US" altLang="en-US" sz="1600" smtClean="0"/>
              <a:t>BinarySum(</a:t>
            </a:r>
            <a:r>
              <a:rPr lang="en-US" altLang="en-US" sz="1600" i="1" smtClean="0"/>
              <a:t>A, i, n</a:t>
            </a:r>
            <a:r>
              <a:rPr lang="en-US" altLang="en-US" sz="1600" smtClean="0"/>
              <a:t>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i="1" smtClean="0"/>
              <a:t>      Input: </a:t>
            </a:r>
            <a:r>
              <a:rPr lang="en-US" altLang="en-US" sz="1600" smtClean="0"/>
              <a:t>An array </a:t>
            </a:r>
            <a:r>
              <a:rPr lang="en-US" altLang="en-US" sz="1600" i="1" smtClean="0"/>
              <a:t>A </a:t>
            </a:r>
            <a:r>
              <a:rPr lang="en-US" altLang="en-US" sz="1600" smtClean="0"/>
              <a:t>and integers </a:t>
            </a:r>
            <a:r>
              <a:rPr lang="en-US" altLang="en-US" sz="1600" i="1" smtClean="0"/>
              <a:t>i </a:t>
            </a:r>
            <a:r>
              <a:rPr lang="en-US" altLang="en-US" sz="1600" smtClean="0"/>
              <a:t>and </a:t>
            </a:r>
            <a:r>
              <a:rPr lang="en-US" altLang="en-US" sz="1600" i="1" smtClean="0"/>
              <a:t>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i="1" smtClean="0"/>
              <a:t>      Output: </a:t>
            </a:r>
            <a:r>
              <a:rPr lang="en-US" altLang="en-US" sz="1600" smtClean="0"/>
              <a:t>The sum of the </a:t>
            </a:r>
            <a:r>
              <a:rPr lang="en-US" altLang="en-US" sz="1600" i="1" smtClean="0"/>
              <a:t>n </a:t>
            </a:r>
            <a:r>
              <a:rPr lang="en-US" altLang="en-US" sz="1600" smtClean="0"/>
              <a:t>integers in </a:t>
            </a:r>
            <a:r>
              <a:rPr lang="en-US" altLang="en-US" sz="1600" i="1" smtClean="0"/>
              <a:t>A </a:t>
            </a:r>
            <a:r>
              <a:rPr lang="en-US" altLang="en-US" sz="1600" smtClean="0"/>
              <a:t>starting at index </a:t>
            </a:r>
            <a:r>
              <a:rPr lang="en-US" altLang="en-US" sz="1600" i="1" smtClean="0"/>
              <a:t>i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/>
              <a:t>     if </a:t>
            </a:r>
            <a:r>
              <a:rPr lang="en-US" altLang="en-US" sz="1600" i="1" smtClean="0"/>
              <a:t>n </a:t>
            </a:r>
            <a:r>
              <a:rPr lang="en-US" altLang="en-US" sz="1600" smtClean="0"/>
              <a:t>= 1 </a:t>
            </a:r>
            <a:r>
              <a:rPr lang="en-US" altLang="en-US" sz="1600" b="1" smtClean="0"/>
              <a:t>then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/>
              <a:t>	return </a:t>
            </a:r>
            <a:r>
              <a:rPr lang="en-US" altLang="en-US" sz="1600" i="1" smtClean="0"/>
              <a:t>A</a:t>
            </a:r>
            <a:r>
              <a:rPr lang="en-US" altLang="en-US" sz="1600" smtClean="0"/>
              <a:t>[</a:t>
            </a:r>
            <a:r>
              <a:rPr lang="en-US" altLang="en-US" sz="1600" i="1" smtClean="0"/>
              <a:t>i </a:t>
            </a:r>
            <a:r>
              <a:rPr lang="en-US" altLang="en-US" sz="1600" smtClean="0"/>
              <a:t>]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/>
              <a:t>     return </a:t>
            </a:r>
            <a:r>
              <a:rPr lang="en-US" altLang="en-US" sz="1600" smtClean="0"/>
              <a:t>BinarySum(</a:t>
            </a:r>
            <a:r>
              <a:rPr lang="en-US" altLang="en-US" sz="1600" i="1" smtClean="0"/>
              <a:t>A, i, n/ </a:t>
            </a:r>
            <a:r>
              <a:rPr lang="en-US" altLang="en-US" sz="1600" smtClean="0"/>
              <a:t>2) + BinarySum(</a:t>
            </a:r>
            <a:r>
              <a:rPr lang="en-US" altLang="en-US" sz="1600" i="1" smtClean="0"/>
              <a:t>A, i </a:t>
            </a:r>
            <a:r>
              <a:rPr lang="en-US" altLang="en-US" sz="1600" smtClean="0"/>
              <a:t>+ </a:t>
            </a:r>
            <a:r>
              <a:rPr lang="en-US" altLang="en-US" sz="1600" i="1" smtClean="0"/>
              <a:t>n/ </a:t>
            </a:r>
            <a:r>
              <a:rPr lang="en-US" altLang="en-US" sz="1600" smtClean="0"/>
              <a:t>2</a:t>
            </a:r>
            <a:r>
              <a:rPr lang="en-US" altLang="en-US" sz="1600" i="1" smtClean="0"/>
              <a:t>, n/ </a:t>
            </a:r>
            <a:r>
              <a:rPr lang="en-US" altLang="en-US" sz="1600" smtClean="0"/>
              <a:t>2)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smtClean="0"/>
              <a:t>Example trace:</a:t>
            </a:r>
          </a:p>
        </p:txBody>
      </p:sp>
      <p:grpSp>
        <p:nvGrpSpPr>
          <p:cNvPr id="33797" name="Group 10"/>
          <p:cNvGrpSpPr>
            <a:grpSpLocks noChangeAspect="1"/>
          </p:cNvGrpSpPr>
          <p:nvPr/>
        </p:nvGrpSpPr>
        <p:grpSpPr bwMode="auto">
          <a:xfrm>
            <a:off x="1296988" y="4038600"/>
            <a:ext cx="6854825" cy="1981200"/>
            <a:chOff x="817" y="2544"/>
            <a:chExt cx="4318" cy="1248"/>
          </a:xfrm>
        </p:grpSpPr>
        <p:sp>
          <p:nvSpPr>
            <p:cNvPr id="33799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Freeform 11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Freeform 12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Rectangle 13"/>
            <p:cNvSpPr>
              <a:spLocks noChangeArrowheads="1"/>
            </p:cNvSpPr>
            <p:nvPr/>
          </p:nvSpPr>
          <p:spPr bwMode="auto">
            <a:xfrm>
              <a:off x="257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/>
            </a:p>
          </p:txBody>
        </p:sp>
        <p:sp>
          <p:nvSpPr>
            <p:cNvPr id="33803" name="Rectangle 14"/>
            <p:cNvSpPr>
              <a:spLocks noChangeArrowheads="1"/>
            </p:cNvSpPr>
            <p:nvPr/>
          </p:nvSpPr>
          <p:spPr bwMode="auto">
            <a:xfrm>
              <a:off x="265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04" name="Rectangle 15"/>
            <p:cNvSpPr>
              <a:spLocks noChangeArrowheads="1"/>
            </p:cNvSpPr>
            <p:nvPr/>
          </p:nvSpPr>
          <p:spPr bwMode="auto">
            <a:xfrm>
              <a:off x="274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05" name="Freeform 16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Freeform 17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229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2375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246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10" name="Freeform 21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Freeform 22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Rectangle 23"/>
            <p:cNvSpPr>
              <a:spLocks noChangeArrowheads="1"/>
            </p:cNvSpPr>
            <p:nvPr/>
          </p:nvSpPr>
          <p:spPr bwMode="auto">
            <a:xfrm>
              <a:off x="174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3813" name="Rectangle 24"/>
            <p:cNvSpPr>
              <a:spLocks noChangeArrowheads="1"/>
            </p:cNvSpPr>
            <p:nvPr/>
          </p:nvSpPr>
          <p:spPr bwMode="auto">
            <a:xfrm>
              <a:off x="1817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14" name="Rectangle 25"/>
            <p:cNvSpPr>
              <a:spLocks noChangeArrowheads="1"/>
            </p:cNvSpPr>
            <p:nvPr/>
          </p:nvSpPr>
          <p:spPr bwMode="auto">
            <a:xfrm>
              <a:off x="1902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3815" name="Line 26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Freeform 27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28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Freeform 29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30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Freeform 31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32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Freeform 33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Freeform 34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Freeform 35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Rectangle 36"/>
            <p:cNvSpPr>
              <a:spLocks noChangeArrowheads="1"/>
            </p:cNvSpPr>
            <p:nvPr/>
          </p:nvSpPr>
          <p:spPr bwMode="auto">
            <a:xfrm>
              <a:off x="201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26" name="Rectangle 37"/>
            <p:cNvSpPr>
              <a:spLocks noChangeArrowheads="1"/>
            </p:cNvSpPr>
            <p:nvPr/>
          </p:nvSpPr>
          <p:spPr bwMode="auto">
            <a:xfrm>
              <a:off x="209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27" name="Rectangle 38"/>
            <p:cNvSpPr>
              <a:spLocks noChangeArrowheads="1"/>
            </p:cNvSpPr>
            <p:nvPr/>
          </p:nvSpPr>
          <p:spPr bwMode="auto">
            <a:xfrm>
              <a:off x="218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28" name="Freeform 39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Freeform 40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Rectangle 41"/>
            <p:cNvSpPr>
              <a:spLocks noChangeArrowheads="1"/>
            </p:cNvSpPr>
            <p:nvPr/>
          </p:nvSpPr>
          <p:spPr bwMode="auto">
            <a:xfrm>
              <a:off x="146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31" name="Rectangle 42"/>
            <p:cNvSpPr>
              <a:spLocks noChangeArrowheads="1"/>
            </p:cNvSpPr>
            <p:nvPr/>
          </p:nvSpPr>
          <p:spPr bwMode="auto">
            <a:xfrm>
              <a:off x="153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32" name="Rectangle 43"/>
            <p:cNvSpPr>
              <a:spLocks noChangeArrowheads="1"/>
            </p:cNvSpPr>
            <p:nvPr/>
          </p:nvSpPr>
          <p:spPr bwMode="auto">
            <a:xfrm>
              <a:off x="162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33" name="Freeform 44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45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Rectangle 46"/>
            <p:cNvSpPr>
              <a:spLocks noChangeArrowheads="1"/>
            </p:cNvSpPr>
            <p:nvPr/>
          </p:nvSpPr>
          <p:spPr bwMode="auto">
            <a:xfrm>
              <a:off x="90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3836" name="Rectangle 47"/>
            <p:cNvSpPr>
              <a:spLocks noChangeArrowheads="1"/>
            </p:cNvSpPr>
            <p:nvPr/>
          </p:nvSpPr>
          <p:spPr bwMode="auto">
            <a:xfrm>
              <a:off x="98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37" name="Rectangle 48"/>
            <p:cNvSpPr>
              <a:spLocks noChangeArrowheads="1"/>
            </p:cNvSpPr>
            <p:nvPr/>
          </p:nvSpPr>
          <p:spPr bwMode="auto">
            <a:xfrm>
              <a:off x="106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38" name="Freeform 49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Freeform 50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Rectangle 51"/>
            <p:cNvSpPr>
              <a:spLocks noChangeArrowheads="1"/>
            </p:cNvSpPr>
            <p:nvPr/>
          </p:nvSpPr>
          <p:spPr bwMode="auto">
            <a:xfrm>
              <a:off x="2856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3841" name="Rectangle 52"/>
            <p:cNvSpPr>
              <a:spLocks noChangeArrowheads="1"/>
            </p:cNvSpPr>
            <p:nvPr/>
          </p:nvSpPr>
          <p:spPr bwMode="auto">
            <a:xfrm>
              <a:off x="2941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42" name="Rectangle 53"/>
            <p:cNvSpPr>
              <a:spLocks noChangeArrowheads="1"/>
            </p:cNvSpPr>
            <p:nvPr/>
          </p:nvSpPr>
          <p:spPr bwMode="auto">
            <a:xfrm>
              <a:off x="3019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8</a:t>
              </a:r>
              <a:endParaRPr lang="en-US" altLang="en-US"/>
            </a:p>
          </p:txBody>
        </p:sp>
        <p:sp>
          <p:nvSpPr>
            <p:cNvPr id="33843" name="Freeform 54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Freeform 55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Rectangle 56"/>
            <p:cNvSpPr>
              <a:spLocks noChangeArrowheads="1"/>
            </p:cNvSpPr>
            <p:nvPr/>
          </p:nvSpPr>
          <p:spPr bwMode="auto">
            <a:xfrm>
              <a:off x="118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3846" name="Rectangle 57"/>
            <p:cNvSpPr>
              <a:spLocks noChangeArrowheads="1"/>
            </p:cNvSpPr>
            <p:nvPr/>
          </p:nvSpPr>
          <p:spPr bwMode="auto">
            <a:xfrm>
              <a:off x="1259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47" name="Rectangle 58"/>
            <p:cNvSpPr>
              <a:spLocks noChangeArrowheads="1"/>
            </p:cNvSpPr>
            <p:nvPr/>
          </p:nvSpPr>
          <p:spPr bwMode="auto">
            <a:xfrm>
              <a:off x="134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48" name="Line 59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Freeform 60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Line 61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Freeform 62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63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Freeform 64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Line 65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Freeform 66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Freeform 67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Freeform 68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Rectangle 69"/>
            <p:cNvSpPr>
              <a:spLocks noChangeArrowheads="1"/>
            </p:cNvSpPr>
            <p:nvPr/>
          </p:nvSpPr>
          <p:spPr bwMode="auto">
            <a:xfrm>
              <a:off x="481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7</a:t>
              </a:r>
              <a:endParaRPr lang="en-US" altLang="en-US"/>
            </a:p>
          </p:txBody>
        </p:sp>
        <p:sp>
          <p:nvSpPr>
            <p:cNvPr id="33859" name="Rectangle 70"/>
            <p:cNvSpPr>
              <a:spLocks noChangeArrowheads="1"/>
            </p:cNvSpPr>
            <p:nvPr/>
          </p:nvSpPr>
          <p:spPr bwMode="auto">
            <a:xfrm>
              <a:off x="488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60" name="Rectangle 71"/>
            <p:cNvSpPr>
              <a:spLocks noChangeArrowheads="1"/>
            </p:cNvSpPr>
            <p:nvPr/>
          </p:nvSpPr>
          <p:spPr bwMode="auto">
            <a:xfrm>
              <a:off x="497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61" name="Freeform 72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Freeform 73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Rectangle 74"/>
            <p:cNvSpPr>
              <a:spLocks noChangeArrowheads="1"/>
            </p:cNvSpPr>
            <p:nvPr/>
          </p:nvSpPr>
          <p:spPr bwMode="auto">
            <a:xfrm>
              <a:off x="453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/>
            </a:p>
          </p:txBody>
        </p:sp>
        <p:sp>
          <p:nvSpPr>
            <p:cNvPr id="33864" name="Rectangle 75"/>
            <p:cNvSpPr>
              <a:spLocks noChangeArrowheads="1"/>
            </p:cNvSpPr>
            <p:nvPr/>
          </p:nvSpPr>
          <p:spPr bwMode="auto">
            <a:xfrm>
              <a:off x="460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65" name="Rectangle 76"/>
            <p:cNvSpPr>
              <a:spLocks noChangeArrowheads="1"/>
            </p:cNvSpPr>
            <p:nvPr/>
          </p:nvSpPr>
          <p:spPr bwMode="auto">
            <a:xfrm>
              <a:off x="469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66" name="Freeform 77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Freeform 78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Rectangle 79"/>
            <p:cNvSpPr>
              <a:spLocks noChangeArrowheads="1"/>
            </p:cNvSpPr>
            <p:nvPr/>
          </p:nvSpPr>
          <p:spPr bwMode="auto">
            <a:xfrm>
              <a:off x="3973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3869" name="Rectangle 80"/>
            <p:cNvSpPr>
              <a:spLocks noChangeArrowheads="1"/>
            </p:cNvSpPr>
            <p:nvPr/>
          </p:nvSpPr>
          <p:spPr bwMode="auto">
            <a:xfrm>
              <a:off x="405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70" name="Rectangle 81"/>
            <p:cNvSpPr>
              <a:spLocks noChangeArrowheads="1"/>
            </p:cNvSpPr>
            <p:nvPr/>
          </p:nvSpPr>
          <p:spPr bwMode="auto">
            <a:xfrm>
              <a:off x="4135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3871" name="Line 82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Freeform 83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84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Freeform 85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Freeform 86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Freeform 87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Rectangle 88"/>
            <p:cNvSpPr>
              <a:spLocks noChangeArrowheads="1"/>
            </p:cNvSpPr>
            <p:nvPr/>
          </p:nvSpPr>
          <p:spPr bwMode="auto">
            <a:xfrm>
              <a:off x="425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/>
            </a:p>
          </p:txBody>
        </p:sp>
        <p:sp>
          <p:nvSpPr>
            <p:cNvPr id="33878" name="Rectangle 89"/>
            <p:cNvSpPr>
              <a:spLocks noChangeArrowheads="1"/>
            </p:cNvSpPr>
            <p:nvPr/>
          </p:nvSpPr>
          <p:spPr bwMode="auto">
            <a:xfrm>
              <a:off x="432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79" name="Rectangle 90"/>
            <p:cNvSpPr>
              <a:spLocks noChangeArrowheads="1"/>
            </p:cNvSpPr>
            <p:nvPr/>
          </p:nvSpPr>
          <p:spPr bwMode="auto">
            <a:xfrm>
              <a:off x="441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80" name="Freeform 91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Freeform 92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Rectangle 93"/>
            <p:cNvSpPr>
              <a:spLocks noChangeArrowheads="1"/>
            </p:cNvSpPr>
            <p:nvPr/>
          </p:nvSpPr>
          <p:spPr bwMode="auto">
            <a:xfrm>
              <a:off x="369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5</a:t>
              </a:r>
              <a:endParaRPr lang="en-US" altLang="en-US"/>
            </a:p>
          </p:txBody>
        </p:sp>
        <p:sp>
          <p:nvSpPr>
            <p:cNvPr id="33883" name="Rectangle 94"/>
            <p:cNvSpPr>
              <a:spLocks noChangeArrowheads="1"/>
            </p:cNvSpPr>
            <p:nvPr/>
          </p:nvSpPr>
          <p:spPr bwMode="auto">
            <a:xfrm>
              <a:off x="377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84" name="Rectangle 95"/>
            <p:cNvSpPr>
              <a:spLocks noChangeArrowheads="1"/>
            </p:cNvSpPr>
            <p:nvPr/>
          </p:nvSpPr>
          <p:spPr bwMode="auto">
            <a:xfrm>
              <a:off x="385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85" name="Freeform 96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Freeform 97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Rectangle 98"/>
            <p:cNvSpPr>
              <a:spLocks noChangeArrowheads="1"/>
            </p:cNvSpPr>
            <p:nvPr/>
          </p:nvSpPr>
          <p:spPr bwMode="auto">
            <a:xfrm>
              <a:off x="341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3888" name="Rectangle 99"/>
            <p:cNvSpPr>
              <a:spLocks noChangeArrowheads="1"/>
            </p:cNvSpPr>
            <p:nvPr/>
          </p:nvSpPr>
          <p:spPr bwMode="auto">
            <a:xfrm>
              <a:off x="3492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89" name="Rectangle 100"/>
            <p:cNvSpPr>
              <a:spLocks noChangeArrowheads="1"/>
            </p:cNvSpPr>
            <p:nvPr/>
          </p:nvSpPr>
          <p:spPr bwMode="auto">
            <a:xfrm>
              <a:off x="3577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90" name="Line 101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Freeform 102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3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Freeform 104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Line 105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" name="Freeform 106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Line 107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7" name="Freeform 108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" name="Freeform 109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9" name="Freeform 110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0" name="Rectangle 111"/>
            <p:cNvSpPr>
              <a:spLocks noChangeArrowheads="1"/>
            </p:cNvSpPr>
            <p:nvPr/>
          </p:nvSpPr>
          <p:spPr bwMode="auto">
            <a:xfrm>
              <a:off x="313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3901" name="Rectangle 112"/>
            <p:cNvSpPr>
              <a:spLocks noChangeArrowheads="1"/>
            </p:cNvSpPr>
            <p:nvPr/>
          </p:nvSpPr>
          <p:spPr bwMode="auto">
            <a:xfrm>
              <a:off x="321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902" name="Rectangle 113"/>
            <p:cNvSpPr>
              <a:spLocks noChangeArrowheads="1"/>
            </p:cNvSpPr>
            <p:nvPr/>
          </p:nvSpPr>
          <p:spPr bwMode="auto">
            <a:xfrm>
              <a:off x="329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12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Computing Fibonacci Numbers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Fibonacci numbers are defined recursively: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000" baseline="-25000" dirty="0" smtClean="0">
                <a:solidFill>
                  <a:srgbClr val="000000"/>
                </a:solidFill>
                <a:latin typeface="Times" pitchFamily="-84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 smtClean="0">
                <a:solidFill>
                  <a:srgbClr val="000000"/>
                </a:solidFill>
                <a:latin typeface="Times" pitchFamily="-84" charset="0"/>
              </a:rPr>
              <a:t>0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000" baseline="-25000" dirty="0" smtClean="0">
                <a:solidFill>
                  <a:srgbClr val="000000"/>
                </a:solidFill>
                <a:latin typeface="Times" pitchFamily="-84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 smtClean="0">
                <a:solidFill>
                  <a:srgbClr val="000000"/>
                </a:solidFill>
                <a:latin typeface="Times" pitchFamily="-84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000" i="1" baseline="-25000" dirty="0" smtClean="0">
                <a:solidFill>
                  <a:srgbClr val="000000"/>
                </a:solidFill>
                <a:latin typeface="Times" pitchFamily="-84" charset="0"/>
              </a:rPr>
              <a:t>i</a:t>
            </a:r>
            <a:r>
              <a:rPr lang="en-US" sz="2000" i="1" dirty="0" smtClean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i="1" dirty="0" smtClean="0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000" i="1" baseline="-25000" dirty="0" smtClean="0">
                <a:solidFill>
                  <a:srgbClr val="000000"/>
                </a:solidFill>
                <a:latin typeface="Times" pitchFamily="-84" charset="0"/>
              </a:rPr>
              <a:t>i</a:t>
            </a:r>
            <a:r>
              <a:rPr lang="en-US" sz="2000" i="1" baseline="-25000" dirty="0" smtClean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 smtClean="0">
                <a:solidFill>
                  <a:srgbClr val="000000"/>
                </a:solidFill>
                <a:latin typeface="Times" pitchFamily="-84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000" baseline="30000" dirty="0" smtClean="0">
                <a:solidFill>
                  <a:srgbClr val="000000"/>
                </a:solidFill>
                <a:latin typeface="CMR10" charset="0"/>
              </a:rPr>
              <a:t>+ </a:t>
            </a:r>
            <a:r>
              <a:rPr lang="en-US" sz="2000" i="1" dirty="0" smtClean="0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000" i="1" baseline="-25000" dirty="0" smtClean="0">
                <a:solidFill>
                  <a:srgbClr val="000000"/>
                </a:solidFill>
                <a:latin typeface="Times" pitchFamily="-84" charset="0"/>
              </a:rPr>
              <a:t>i</a:t>
            </a:r>
            <a:r>
              <a:rPr lang="en-US" sz="2000" i="1" baseline="-25000" dirty="0" smtClean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Times" pitchFamily="-84" charset="0"/>
              </a:rPr>
              <a:t>     for </a:t>
            </a:r>
            <a:r>
              <a:rPr lang="en-US" sz="2000" i="1" dirty="0" err="1" smtClean="0">
                <a:solidFill>
                  <a:srgbClr val="000000"/>
                </a:solidFill>
                <a:latin typeface="Times" pitchFamily="-84" charset="0"/>
              </a:rPr>
              <a:t>i</a:t>
            </a:r>
            <a:r>
              <a:rPr lang="en-US" sz="2000" i="1" dirty="0" smtClean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MMI10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latin typeface="Times" pitchFamily="-84" charset="0"/>
              </a:rPr>
              <a:t>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Recursive algorithm (first attempt):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" pitchFamily="-84" charset="0"/>
              </a:rPr>
              <a:t>Algorithm </a:t>
            </a:r>
            <a:r>
              <a:rPr lang="en-US" sz="2400" dirty="0" err="1" smtClean="0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" pitchFamily="-84" charset="0"/>
              </a:rPr>
              <a:t>k</a:t>
            </a:r>
            <a:r>
              <a:rPr lang="en-US" sz="2400" dirty="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Times" pitchFamily="-84" charset="0"/>
              </a:rPr>
              <a:t>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rgbClr val="000000"/>
                </a:solidFill>
                <a:latin typeface="Times" pitchFamily="-84" charset="0"/>
              </a:rPr>
              <a:t>      Input: </a:t>
            </a:r>
            <a:r>
              <a:rPr lang="en-US" sz="2400" dirty="0" smtClean="0">
                <a:solidFill>
                  <a:srgbClr val="000000"/>
                </a:solidFill>
                <a:latin typeface="Times" pitchFamily="-84" charset="0"/>
              </a:rPr>
              <a:t>Nonnegative integer </a:t>
            </a:r>
            <a:r>
              <a:rPr lang="en-US" sz="2400" i="1" dirty="0" smtClean="0">
                <a:solidFill>
                  <a:srgbClr val="000000"/>
                </a:solidFill>
                <a:latin typeface="Times" pitchFamily="-84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rgbClr val="000000"/>
                </a:solidFill>
                <a:latin typeface="Times" pitchFamily="-84" charset="0"/>
              </a:rPr>
              <a:t>      Output: </a:t>
            </a:r>
            <a:r>
              <a:rPr lang="en-US" sz="2400" dirty="0" smtClean="0">
                <a:solidFill>
                  <a:srgbClr val="000000"/>
                </a:solidFill>
                <a:latin typeface="Times" pitchFamily="-84" charset="0"/>
              </a:rPr>
              <a:t>The </a:t>
            </a:r>
            <a:r>
              <a:rPr lang="en-US" sz="2400" i="1" dirty="0" smtClean="0">
                <a:solidFill>
                  <a:srgbClr val="000000"/>
                </a:solidFill>
                <a:latin typeface="Times" pitchFamily="-84" charset="0"/>
              </a:rPr>
              <a:t>k</a:t>
            </a:r>
            <a:r>
              <a:rPr lang="en-US" sz="2400" dirty="0" smtClean="0">
                <a:solidFill>
                  <a:srgbClr val="000000"/>
                </a:solidFill>
                <a:latin typeface="Times" pitchFamily="-84" charset="0"/>
              </a:rPr>
              <a:t>th Fibonacci number </a:t>
            </a:r>
            <a:r>
              <a:rPr lang="en-US" sz="2400" i="1" dirty="0" err="1" smtClean="0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" pitchFamily="-84" charset="0"/>
              </a:rPr>
              <a:t>k</a:t>
            </a:r>
            <a:endParaRPr lang="en-US" sz="2400" i="1" baseline="-25000" dirty="0" smtClean="0">
              <a:solidFill>
                <a:srgbClr val="000000"/>
              </a:solidFill>
              <a:latin typeface="Times" pitchFamily="-84" charset="0"/>
            </a:endParaRP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" pitchFamily="-84" charset="0"/>
              </a:rPr>
              <a:t>     if </a:t>
            </a:r>
            <a:r>
              <a:rPr lang="en-US" sz="2400" i="1" dirty="0" smtClean="0">
                <a:solidFill>
                  <a:srgbClr val="000000"/>
                </a:solidFill>
                <a:latin typeface="Times" pitchFamily="-84" charset="0"/>
              </a:rPr>
              <a:t>k </a:t>
            </a:r>
            <a:r>
              <a:rPr lang="en-US" sz="2400" i="1" dirty="0" smtClean="0">
                <a:solidFill>
                  <a:srgbClr val="000000"/>
                </a:solidFill>
                <a:latin typeface="CMSY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" pitchFamily="-84" charset="0"/>
              </a:rPr>
              <a:t>then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" pitchFamily="-84" charset="0"/>
              </a:rPr>
              <a:t>		return </a:t>
            </a:r>
            <a:r>
              <a:rPr lang="en-US" sz="2400" i="1" dirty="0" smtClean="0">
                <a:solidFill>
                  <a:srgbClr val="000000"/>
                </a:solidFill>
                <a:latin typeface="Times" pitchFamily="-84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" pitchFamily="-84" charset="0"/>
              </a:rPr>
              <a:t>    else if k = 1 then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" pitchFamily="-84" charset="0"/>
              </a:rPr>
              <a:t>     return k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" pitchFamily="-84" charset="0"/>
              </a:rPr>
              <a:t>     else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" pitchFamily="-84" charset="0"/>
              </a:rPr>
              <a:t>		return </a:t>
            </a:r>
            <a:r>
              <a:rPr lang="en-US" sz="2400" dirty="0" err="1" smtClean="0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" pitchFamily="-84" charset="0"/>
              </a:rPr>
              <a:t>k </a:t>
            </a:r>
            <a:r>
              <a:rPr lang="en-US" sz="2400" i="1" dirty="0" smtClean="0">
                <a:solidFill>
                  <a:srgbClr val="000000"/>
                </a:solidFill>
                <a:latin typeface="CMSY10" charset="0"/>
              </a:rPr>
              <a:t>- </a:t>
            </a:r>
            <a:r>
              <a:rPr lang="en-US" sz="2400" dirty="0" smtClean="0">
                <a:solidFill>
                  <a:srgbClr val="000000"/>
                </a:solidFill>
                <a:latin typeface="Times" pitchFamily="-84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MR10" charset="0"/>
              </a:rPr>
              <a:t>) + </a:t>
            </a:r>
            <a:r>
              <a:rPr lang="en-US" sz="2400" dirty="0" err="1" smtClean="0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" pitchFamily="-84" charset="0"/>
              </a:rPr>
              <a:t>k </a:t>
            </a:r>
            <a:r>
              <a:rPr lang="en-US" sz="2400" i="1" dirty="0" smtClean="0">
                <a:solidFill>
                  <a:srgbClr val="000000"/>
                </a:solidFill>
                <a:latin typeface="CMSY10" charset="0"/>
              </a:rPr>
              <a:t>- </a:t>
            </a:r>
            <a:r>
              <a:rPr lang="en-US" sz="2400" dirty="0" smtClean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7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Analysis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Let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be the number of recursive calls by </a:t>
            </a:r>
            <a:r>
              <a:rPr lang="en-US" sz="2400" dirty="0" err="1" smtClean="0">
                <a:solidFill>
                  <a:schemeClr val="tx2"/>
                </a:solidFill>
              </a:rPr>
              <a:t>BinaryFib</a:t>
            </a:r>
            <a:r>
              <a:rPr lang="en-US" sz="2400" dirty="0" smtClean="0"/>
              <a:t>(k)</a:t>
            </a:r>
          </a:p>
          <a:p>
            <a:pPr lvl="1" eaLnBrk="1" hangingPunct="1"/>
            <a:r>
              <a:rPr lang="en-US" sz="2000" i="1" dirty="0" smtClean="0"/>
              <a:t>n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1	</a:t>
            </a:r>
          </a:p>
          <a:p>
            <a:pPr lvl="1" eaLnBrk="1" hangingPunct="1"/>
            <a:r>
              <a:rPr lang="en-US" sz="2000" i="1" dirty="0" smtClean="0"/>
              <a:t>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1	</a:t>
            </a:r>
          </a:p>
          <a:p>
            <a:pPr lvl="1" eaLnBrk="1" hangingPunct="1"/>
            <a:r>
              <a:rPr lang="en-US" sz="2000" i="1" dirty="0" smtClean="0"/>
              <a:t>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+ 1 = 1 + 1 + 1 = 3	</a:t>
            </a:r>
          </a:p>
          <a:p>
            <a:pPr lvl="1" eaLnBrk="1" hangingPunct="1"/>
            <a:r>
              <a:rPr lang="en-US" sz="2000" i="1" dirty="0" smtClean="0"/>
              <a:t>n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+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+ 1 = 3 + 1 + 1 = 5	</a:t>
            </a:r>
          </a:p>
          <a:p>
            <a:pPr lvl="1" eaLnBrk="1" hangingPunct="1"/>
            <a:r>
              <a:rPr lang="en-US" sz="2000" i="1" dirty="0" smtClean="0"/>
              <a:t>n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=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+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+ 1 = 5 + 3 + 1 = 9	</a:t>
            </a:r>
          </a:p>
          <a:p>
            <a:pPr lvl="1" eaLnBrk="1" hangingPunct="1"/>
            <a:r>
              <a:rPr lang="en-US" sz="2000" i="1" dirty="0" smtClean="0"/>
              <a:t>n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 =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+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+ 1 = 9 + 5 + 1 = 15	</a:t>
            </a:r>
          </a:p>
          <a:p>
            <a:pPr lvl="1" eaLnBrk="1" hangingPunct="1"/>
            <a:r>
              <a:rPr lang="en-US" sz="2000" i="1" dirty="0" smtClean="0"/>
              <a:t>n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=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 +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+ 1 = 15 + 9 + 1 = 25	</a:t>
            </a:r>
          </a:p>
          <a:p>
            <a:pPr lvl="1" eaLnBrk="1" hangingPunct="1"/>
            <a:r>
              <a:rPr lang="en-US" sz="2000" i="1" dirty="0" smtClean="0"/>
              <a:t>n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 =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+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 + 1 = 25 + 15 + 1 = 41	</a:t>
            </a:r>
          </a:p>
          <a:p>
            <a:pPr lvl="1" eaLnBrk="1" hangingPunct="1"/>
            <a:r>
              <a:rPr lang="en-US" sz="2000" i="1" dirty="0" smtClean="0"/>
              <a:t>n</a:t>
            </a:r>
            <a:r>
              <a:rPr lang="en-US" sz="2000" baseline="-25000" dirty="0" smtClean="0"/>
              <a:t>8</a:t>
            </a:r>
            <a:r>
              <a:rPr lang="en-US" sz="2000" dirty="0" smtClean="0"/>
              <a:t> =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 +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+ 1 = 41 + 25 + 1 = 67</a:t>
            </a:r>
            <a:r>
              <a:rPr lang="en-US" sz="2000" i="1" dirty="0" smtClean="0"/>
              <a:t>.</a:t>
            </a:r>
          </a:p>
          <a:p>
            <a:pPr eaLnBrk="1" hangingPunct="1"/>
            <a:r>
              <a:rPr lang="en-US" sz="2400" dirty="0" smtClean="0"/>
              <a:t>Note that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at least doubles every other time</a:t>
            </a:r>
          </a:p>
          <a:p>
            <a:pPr eaLnBrk="1" hangingPunct="1"/>
            <a:r>
              <a:rPr lang="en-US" sz="2400" dirty="0" smtClean="0"/>
              <a:t>That is,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&gt; 2</a:t>
            </a:r>
            <a:r>
              <a:rPr lang="en-US" sz="2400" baseline="30000" dirty="0" smtClean="0"/>
              <a:t>k/2</a:t>
            </a:r>
            <a:r>
              <a:rPr lang="en-US" sz="2400" dirty="0" smtClean="0"/>
              <a:t>. It is exponential!</a:t>
            </a:r>
          </a:p>
          <a:p>
            <a:pPr lvl="1"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19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Better Fibonacci Algorithm 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linear recursion instead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Algorithm </a:t>
            </a:r>
            <a:r>
              <a:rPr lang="en-US" dirty="0" err="1" smtClean="0">
                <a:solidFill>
                  <a:schemeClr val="tx2"/>
                </a:solidFill>
              </a:rPr>
              <a:t>LinearFibonacci</a:t>
            </a:r>
            <a:r>
              <a:rPr lang="en-US" dirty="0" smtClean="0"/>
              <a:t>(k):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 dirty="0" smtClean="0"/>
              <a:t>      Input: </a:t>
            </a:r>
            <a:r>
              <a:rPr lang="en-US" dirty="0" smtClean="0"/>
              <a:t>A nonnegative integer k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 dirty="0" smtClean="0"/>
              <a:t>      Output: </a:t>
            </a:r>
            <a:r>
              <a:rPr lang="en-US" dirty="0" smtClean="0"/>
              <a:t>Pair of Fibonacci numbers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, F</a:t>
            </a:r>
            <a:r>
              <a:rPr lang="en-US" baseline="-25000" dirty="0" smtClean="0"/>
              <a:t>k</a:t>
            </a:r>
            <a:r>
              <a:rPr lang="en-US" baseline="-25000" dirty="0" smtClean="0">
                <a:latin typeface="Symbol" pitchFamily="18" charset="2"/>
              </a:rPr>
              <a:t>-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smtClean="0"/>
              <a:t>     if </a:t>
            </a:r>
            <a:r>
              <a:rPr lang="en-US" i="1" dirty="0" smtClean="0"/>
              <a:t>k = </a:t>
            </a:r>
            <a:r>
              <a:rPr lang="en-US" dirty="0" smtClean="0"/>
              <a:t>1 </a:t>
            </a:r>
            <a:r>
              <a:rPr lang="en-US" b="1" dirty="0" smtClean="0"/>
              <a:t>then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smtClean="0"/>
              <a:t>		return </a:t>
            </a:r>
            <a:r>
              <a:rPr lang="en-US" dirty="0" smtClean="0"/>
              <a:t>(k</a:t>
            </a:r>
            <a:r>
              <a:rPr lang="en-US" i="1" dirty="0" smtClean="0"/>
              <a:t>, </a:t>
            </a:r>
            <a:r>
              <a:rPr lang="en-US" dirty="0" smtClean="0"/>
              <a:t>0)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smtClean="0"/>
              <a:t>     else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(</a:t>
            </a:r>
            <a:r>
              <a:rPr lang="en-US" dirty="0" err="1" smtClean="0"/>
              <a:t>i</a:t>
            </a:r>
            <a:r>
              <a:rPr lang="en-US" dirty="0" smtClean="0"/>
              <a:t>,  j) </a:t>
            </a:r>
            <a:r>
              <a:rPr lang="en-US" i="1" dirty="0" smtClean="0"/>
              <a:t> </a:t>
            </a:r>
            <a:r>
              <a:rPr lang="en-US" dirty="0" smtClean="0"/>
              <a:t>=</a:t>
            </a:r>
            <a:r>
              <a:rPr lang="en-US" i="1" dirty="0" smtClean="0"/>
              <a:t>  </a:t>
            </a:r>
            <a:r>
              <a:rPr lang="en-US" dirty="0" err="1" smtClean="0">
                <a:solidFill>
                  <a:schemeClr val="tx2"/>
                </a:solidFill>
              </a:rPr>
              <a:t>LinearFibonacci</a:t>
            </a:r>
            <a:r>
              <a:rPr lang="en-US" dirty="0" smtClean="0"/>
              <a:t>(</a:t>
            </a:r>
            <a:r>
              <a:rPr lang="en-US" i="1" dirty="0" smtClean="0"/>
              <a:t>k 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i="1" dirty="0" smtClean="0"/>
              <a:t> </a:t>
            </a:r>
            <a:r>
              <a:rPr lang="en-US" dirty="0" smtClean="0"/>
              <a:t>1)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smtClean="0"/>
              <a:t>		return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+j,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i="1" dirty="0" smtClean="0"/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LinearFibonacci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makes k</a:t>
            </a:r>
            <a:r>
              <a:rPr lang="en-US" sz="2800" dirty="0" smtClean="0">
                <a:latin typeface="Symbol" pitchFamily="18" charset="2"/>
              </a:rPr>
              <a:t>-</a:t>
            </a:r>
            <a:r>
              <a:rPr lang="en-US" sz="2800" dirty="0" smtClean="0"/>
              <a:t>1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39185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Recursion</a:t>
            </a:r>
            <a:endParaRPr lang="en-US" altLang="en-US" smtClean="0">
              <a:cs typeface="Tahoma" panose="020B0604030504040204" pitchFamily="34" charset="0"/>
            </a:endParaRP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Multiple recursion: </a:t>
            </a:r>
          </a:p>
          <a:p>
            <a:pPr lvl="1" eaLnBrk="1" hangingPunct="1"/>
            <a:r>
              <a:rPr lang="en-US" altLang="en-US" dirty="0" smtClean="0"/>
              <a:t>makes potentially many recursive calls</a:t>
            </a:r>
          </a:p>
          <a:p>
            <a:pPr lvl="1" eaLnBrk="1" hangingPunct="1"/>
            <a:r>
              <a:rPr lang="en-US" altLang="en-US" dirty="0" smtClean="0"/>
              <a:t>not just one or two</a:t>
            </a:r>
          </a:p>
          <a:p>
            <a:pPr marL="914400" lvl="2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26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Algorithm for Multiple Recursion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en-US" sz="2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PuzzleSolve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k,S,U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Input: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Integer k, sequence S, and set U (universe of elements to test)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Output: 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Enumeration of all k-length extensions to S using elements in U without repetitions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  in U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Remove e from U 	</a:t>
            </a:r>
            <a:r>
              <a:rPr lang="en-US" altLang="en-US" sz="2000" dirty="0" smtClean="0">
                <a:solidFill>
                  <a:srgbClr val="2C61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{e is now being used}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Add e to the end of 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 = 1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Test whether S is a configuration that solves the puzzle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 solves the puzzle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return </a:t>
            </a:r>
            <a:r>
              <a:rPr lang="ja-JP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found: </a:t>
            </a:r>
            <a:r>
              <a:rPr lang="ja-JP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PuzzleSolve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(k - 1, S,U)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Add e back to U 	</a:t>
            </a:r>
            <a:r>
              <a:rPr lang="en-US" altLang="en-US" sz="2000" dirty="0" smtClean="0">
                <a:solidFill>
                  <a:srgbClr val="2C61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{e is now unused}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Remove e from the end of 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Visualizing PuzzleSolve</a:t>
            </a:r>
          </a:p>
        </p:txBody>
      </p:sp>
      <p:grpSp>
        <p:nvGrpSpPr>
          <p:cNvPr id="40964" name="Group 6"/>
          <p:cNvGrpSpPr>
            <a:grpSpLocks noChangeAspect="1"/>
          </p:cNvGrpSpPr>
          <p:nvPr/>
        </p:nvGrpSpPr>
        <p:grpSpPr bwMode="auto">
          <a:xfrm>
            <a:off x="434975" y="2209800"/>
            <a:ext cx="8328025" cy="3286125"/>
            <a:chOff x="528" y="1530"/>
            <a:chExt cx="4896" cy="1932"/>
          </a:xfrm>
        </p:grpSpPr>
        <p:sp>
          <p:nvSpPr>
            <p:cNvPr id="40966" name="AutoShape 5"/>
            <p:cNvSpPr>
              <a:spLocks noChangeAspect="1" noChangeArrowheads="1" noTextEdit="1"/>
            </p:cNvSpPr>
            <p:nvPr/>
          </p:nvSpPr>
          <p:spPr bwMode="auto">
            <a:xfrm>
              <a:off x="528" y="1530"/>
              <a:ext cx="4896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199 w 3225"/>
                <a:gd name="T1" fmla="*/ 35 h 538"/>
                <a:gd name="T2" fmla="*/ 212 w 3225"/>
                <a:gd name="T3" fmla="*/ 23 h 538"/>
                <a:gd name="T4" fmla="*/ 212 w 3225"/>
                <a:gd name="T5" fmla="*/ 23 h 538"/>
                <a:gd name="T6" fmla="*/ 212 w 3225"/>
                <a:gd name="T7" fmla="*/ 13 h 538"/>
                <a:gd name="T8" fmla="*/ 199 w 3225"/>
                <a:gd name="T9" fmla="*/ 0 h 538"/>
                <a:gd name="T10" fmla="*/ 199 w 3225"/>
                <a:gd name="T11" fmla="*/ 0 h 538"/>
                <a:gd name="T12" fmla="*/ 13 w 3225"/>
                <a:gd name="T13" fmla="*/ 0 h 538"/>
                <a:gd name="T14" fmla="*/ 0 w 3225"/>
                <a:gd name="T15" fmla="*/ 13 h 538"/>
                <a:gd name="T16" fmla="*/ 0 w 3225"/>
                <a:gd name="T17" fmla="*/ 13 h 538"/>
                <a:gd name="T18" fmla="*/ 0 w 3225"/>
                <a:gd name="T19" fmla="*/ 23 h 538"/>
                <a:gd name="T20" fmla="*/ 13 w 3225"/>
                <a:gd name="T21" fmla="*/ 35 h 538"/>
                <a:gd name="T22" fmla="*/ 199 w 3225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199 w 3225"/>
                <a:gd name="T1" fmla="*/ 35 h 538"/>
                <a:gd name="T2" fmla="*/ 212 w 3225"/>
                <a:gd name="T3" fmla="*/ 23 h 538"/>
                <a:gd name="T4" fmla="*/ 212 w 3225"/>
                <a:gd name="T5" fmla="*/ 23 h 538"/>
                <a:gd name="T6" fmla="*/ 212 w 3225"/>
                <a:gd name="T7" fmla="*/ 13 h 538"/>
                <a:gd name="T8" fmla="*/ 199 w 3225"/>
                <a:gd name="T9" fmla="*/ 0 h 538"/>
                <a:gd name="T10" fmla="*/ 199 w 3225"/>
                <a:gd name="T11" fmla="*/ 0 h 538"/>
                <a:gd name="T12" fmla="*/ 13 w 3225"/>
                <a:gd name="T13" fmla="*/ 0 h 538"/>
                <a:gd name="T14" fmla="*/ 0 w 3225"/>
                <a:gd name="T15" fmla="*/ 13 h 538"/>
                <a:gd name="T16" fmla="*/ 0 w 3225"/>
                <a:gd name="T17" fmla="*/ 13 h 538"/>
                <a:gd name="T18" fmla="*/ 0 w 3225"/>
                <a:gd name="T19" fmla="*/ 23 h 538"/>
                <a:gd name="T20" fmla="*/ 13 w 3225"/>
                <a:gd name="T21" fmla="*/ 35 h 538"/>
                <a:gd name="T22" fmla="*/ 199 w 3225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2387" y="190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295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2993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/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3052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3077" y="1905"/>
              <a:ext cx="11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()</a:t>
              </a:r>
              <a:endParaRPr lang="en-US" altLang="en-US"/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3148" y="190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3206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326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3297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335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3381" y="190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3432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346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H="1">
              <a:off x="1599" y="2075"/>
              <a:ext cx="1346" cy="24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auto">
            <a:xfrm>
              <a:off x="1512" y="2285"/>
              <a:ext cx="101" cy="63"/>
            </a:xfrm>
            <a:custGeom>
              <a:avLst/>
              <a:gdLst>
                <a:gd name="T0" fmla="*/ 101 w 101"/>
                <a:gd name="T1" fmla="*/ 63 h 63"/>
                <a:gd name="T2" fmla="*/ 0 w 101"/>
                <a:gd name="T3" fmla="*/ 49 h 63"/>
                <a:gd name="T4" fmla="*/ 89 w 101"/>
                <a:gd name="T5" fmla="*/ 0 h 63"/>
                <a:gd name="T6" fmla="*/ 101 w 101"/>
                <a:gd name="T7" fmla="*/ 63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63"/>
                <a:gd name="T14" fmla="*/ 101 w 101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63">
                  <a:moveTo>
                    <a:pt x="101" y="63"/>
                  </a:moveTo>
                  <a:lnTo>
                    <a:pt x="0" y="49"/>
                  </a:lnTo>
                  <a:lnTo>
                    <a:pt x="89" y="0"/>
                  </a:lnTo>
                  <a:lnTo>
                    <a:pt x="101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 flipH="1">
              <a:off x="1165" y="2551"/>
              <a:ext cx="347" cy="17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auto">
            <a:xfrm>
              <a:off x="1086" y="2693"/>
              <a:ext cx="101" cy="71"/>
            </a:xfrm>
            <a:custGeom>
              <a:avLst/>
              <a:gdLst>
                <a:gd name="T0" fmla="*/ 101 w 101"/>
                <a:gd name="T1" fmla="*/ 57 h 71"/>
                <a:gd name="T2" fmla="*/ 0 w 101"/>
                <a:gd name="T3" fmla="*/ 71 h 71"/>
                <a:gd name="T4" fmla="*/ 72 w 101"/>
                <a:gd name="T5" fmla="*/ 0 h 71"/>
                <a:gd name="T6" fmla="*/ 101 w 101"/>
                <a:gd name="T7" fmla="*/ 57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71"/>
                <a:gd name="T14" fmla="*/ 101 w 10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71">
                  <a:moveTo>
                    <a:pt x="101" y="57"/>
                  </a:moveTo>
                  <a:lnTo>
                    <a:pt x="0" y="71"/>
                  </a:lnTo>
                  <a:lnTo>
                    <a:pt x="72" y="0"/>
                  </a:lnTo>
                  <a:lnTo>
                    <a:pt x="10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 flipH="1">
              <a:off x="2636" y="2524"/>
              <a:ext cx="309" cy="19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auto">
            <a:xfrm>
              <a:off x="2562" y="2686"/>
              <a:ext cx="98" cy="78"/>
            </a:xfrm>
            <a:custGeom>
              <a:avLst/>
              <a:gdLst>
                <a:gd name="T0" fmla="*/ 98 w 98"/>
                <a:gd name="T1" fmla="*/ 54 h 78"/>
                <a:gd name="T2" fmla="*/ 0 w 98"/>
                <a:gd name="T3" fmla="*/ 78 h 78"/>
                <a:gd name="T4" fmla="*/ 64 w 98"/>
                <a:gd name="T5" fmla="*/ 0 h 78"/>
                <a:gd name="T6" fmla="*/ 98 w 98"/>
                <a:gd name="T7" fmla="*/ 54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78"/>
                <a:gd name="T14" fmla="*/ 98 w 98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78">
                  <a:moveTo>
                    <a:pt x="98" y="54"/>
                  </a:moveTo>
                  <a:lnTo>
                    <a:pt x="0" y="78"/>
                  </a:lnTo>
                  <a:lnTo>
                    <a:pt x="64" y="0"/>
                  </a:lnTo>
                  <a:lnTo>
                    <a:pt x="9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>
              <a:off x="2837" y="1641"/>
              <a:ext cx="69" cy="13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Freeform 29"/>
            <p:cNvSpPr>
              <a:spLocks/>
            </p:cNvSpPr>
            <p:nvPr/>
          </p:nvSpPr>
          <p:spPr bwMode="auto">
            <a:xfrm>
              <a:off x="2874" y="1758"/>
              <a:ext cx="71" cy="100"/>
            </a:xfrm>
            <a:custGeom>
              <a:avLst/>
              <a:gdLst>
                <a:gd name="T0" fmla="*/ 57 w 71"/>
                <a:gd name="T1" fmla="*/ 0 h 100"/>
                <a:gd name="T2" fmla="*/ 71 w 71"/>
                <a:gd name="T3" fmla="*/ 100 h 100"/>
                <a:gd name="T4" fmla="*/ 0 w 71"/>
                <a:gd name="T5" fmla="*/ 29 h 100"/>
                <a:gd name="T6" fmla="*/ 57 w 71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100"/>
                <a:gd name="T14" fmla="*/ 71 w 71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100">
                  <a:moveTo>
                    <a:pt x="57" y="0"/>
                  </a:moveTo>
                  <a:lnTo>
                    <a:pt x="71" y="100"/>
                  </a:lnTo>
                  <a:lnTo>
                    <a:pt x="0" y="2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2432" y="1692"/>
              <a:ext cx="4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Initial call</a:t>
              </a:r>
              <a:endParaRPr lang="en-US" altLang="en-US"/>
            </a:p>
          </p:txBody>
        </p:sp>
        <p:sp>
          <p:nvSpPr>
            <p:cNvPr id="40991" name="Freeform 31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199 w 3226"/>
                <a:gd name="T1" fmla="*/ 36 h 537"/>
                <a:gd name="T2" fmla="*/ 212 w 3226"/>
                <a:gd name="T3" fmla="*/ 23 h 537"/>
                <a:gd name="T4" fmla="*/ 212 w 3226"/>
                <a:gd name="T5" fmla="*/ 23 h 537"/>
                <a:gd name="T6" fmla="*/ 212 w 3226"/>
                <a:gd name="T7" fmla="*/ 13 h 537"/>
                <a:gd name="T8" fmla="*/ 199 w 3226"/>
                <a:gd name="T9" fmla="*/ 0 h 537"/>
                <a:gd name="T10" fmla="*/ 199 w 3226"/>
                <a:gd name="T11" fmla="*/ 0 h 537"/>
                <a:gd name="T12" fmla="*/ 13 w 3226"/>
                <a:gd name="T13" fmla="*/ 0 h 537"/>
                <a:gd name="T14" fmla="*/ 0 w 3226"/>
                <a:gd name="T15" fmla="*/ 13 h 537"/>
                <a:gd name="T16" fmla="*/ 0 w 3226"/>
                <a:gd name="T17" fmla="*/ 23 h 537"/>
                <a:gd name="T18" fmla="*/ 13 w 3226"/>
                <a:gd name="T19" fmla="*/ 36 h 537"/>
                <a:gd name="T20" fmla="*/ 199 w 3226"/>
                <a:gd name="T21" fmla="*/ 36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Freeform 32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199 w 3226"/>
                <a:gd name="T1" fmla="*/ 36 h 537"/>
                <a:gd name="T2" fmla="*/ 212 w 3226"/>
                <a:gd name="T3" fmla="*/ 23 h 537"/>
                <a:gd name="T4" fmla="*/ 212 w 3226"/>
                <a:gd name="T5" fmla="*/ 23 h 537"/>
                <a:gd name="T6" fmla="*/ 212 w 3226"/>
                <a:gd name="T7" fmla="*/ 13 h 537"/>
                <a:gd name="T8" fmla="*/ 199 w 3226"/>
                <a:gd name="T9" fmla="*/ 0 h 537"/>
                <a:gd name="T10" fmla="*/ 199 w 3226"/>
                <a:gd name="T11" fmla="*/ 0 h 537"/>
                <a:gd name="T12" fmla="*/ 13 w 3226"/>
                <a:gd name="T13" fmla="*/ 0 h 537"/>
                <a:gd name="T14" fmla="*/ 0 w 3226"/>
                <a:gd name="T15" fmla="*/ 13 h 537"/>
                <a:gd name="T16" fmla="*/ 0 w 3226"/>
                <a:gd name="T17" fmla="*/ 23 h 537"/>
                <a:gd name="T18" fmla="*/ 13 w 3226"/>
                <a:gd name="T19" fmla="*/ 36 h 537"/>
                <a:gd name="T20" fmla="*/ 199 w 3226"/>
                <a:gd name="T21" fmla="*/ 36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Rectangle 33"/>
            <p:cNvSpPr>
              <a:spLocks noChangeArrowheads="1"/>
            </p:cNvSpPr>
            <p:nvPr/>
          </p:nvSpPr>
          <p:spPr bwMode="auto">
            <a:xfrm>
              <a:off x="3865" y="2363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0994" name="Rectangle 34"/>
            <p:cNvSpPr>
              <a:spLocks noChangeArrowheads="1"/>
            </p:cNvSpPr>
            <p:nvPr/>
          </p:nvSpPr>
          <p:spPr bwMode="auto">
            <a:xfrm>
              <a:off x="4433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0995" name="Rectangle 35"/>
            <p:cNvSpPr>
              <a:spLocks noChangeArrowheads="1"/>
            </p:cNvSpPr>
            <p:nvPr/>
          </p:nvSpPr>
          <p:spPr bwMode="auto">
            <a:xfrm>
              <a:off x="44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40996" name="Rectangle 36"/>
            <p:cNvSpPr>
              <a:spLocks noChangeArrowheads="1"/>
            </p:cNvSpPr>
            <p:nvPr/>
          </p:nvSpPr>
          <p:spPr bwMode="auto">
            <a:xfrm>
              <a:off x="45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0997" name="Rectangle 37"/>
            <p:cNvSpPr>
              <a:spLocks noChangeArrowheads="1"/>
            </p:cNvSpPr>
            <p:nvPr/>
          </p:nvSpPr>
          <p:spPr bwMode="auto">
            <a:xfrm>
              <a:off x="4549" y="2363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>
              <a:off x="4600" y="2363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46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1000" name="Rectangle 40"/>
            <p:cNvSpPr>
              <a:spLocks noChangeArrowheads="1"/>
            </p:cNvSpPr>
            <p:nvPr/>
          </p:nvSpPr>
          <p:spPr bwMode="auto">
            <a:xfrm>
              <a:off x="47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01" name="Rectangle 41"/>
            <p:cNvSpPr>
              <a:spLocks noChangeArrowheads="1"/>
            </p:cNvSpPr>
            <p:nvPr/>
          </p:nvSpPr>
          <p:spPr bwMode="auto">
            <a:xfrm>
              <a:off x="4749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4807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03" name="Rectangle 43"/>
            <p:cNvSpPr>
              <a:spLocks noChangeArrowheads="1"/>
            </p:cNvSpPr>
            <p:nvPr/>
          </p:nvSpPr>
          <p:spPr bwMode="auto">
            <a:xfrm>
              <a:off x="4846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04" name="Freeform 44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199 w 3225"/>
                <a:gd name="T1" fmla="*/ 36 h 537"/>
                <a:gd name="T2" fmla="*/ 212 w 3225"/>
                <a:gd name="T3" fmla="*/ 23 h 537"/>
                <a:gd name="T4" fmla="*/ 212 w 3225"/>
                <a:gd name="T5" fmla="*/ 23 h 537"/>
                <a:gd name="T6" fmla="*/ 212 w 3225"/>
                <a:gd name="T7" fmla="*/ 13 h 537"/>
                <a:gd name="T8" fmla="*/ 199 w 3225"/>
                <a:gd name="T9" fmla="*/ 0 h 537"/>
                <a:gd name="T10" fmla="*/ 199 w 3225"/>
                <a:gd name="T11" fmla="*/ 0 h 537"/>
                <a:gd name="T12" fmla="*/ 13 w 3225"/>
                <a:gd name="T13" fmla="*/ 0 h 537"/>
                <a:gd name="T14" fmla="*/ 0 w 3225"/>
                <a:gd name="T15" fmla="*/ 13 h 537"/>
                <a:gd name="T16" fmla="*/ 0 w 3225"/>
                <a:gd name="T17" fmla="*/ 23 h 537"/>
                <a:gd name="T18" fmla="*/ 13 w 3225"/>
                <a:gd name="T19" fmla="*/ 36 h 537"/>
                <a:gd name="T20" fmla="*/ 199 w 3225"/>
                <a:gd name="T21" fmla="*/ 36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Freeform 45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199 w 3225"/>
                <a:gd name="T1" fmla="*/ 36 h 537"/>
                <a:gd name="T2" fmla="*/ 212 w 3225"/>
                <a:gd name="T3" fmla="*/ 23 h 537"/>
                <a:gd name="T4" fmla="*/ 212 w 3225"/>
                <a:gd name="T5" fmla="*/ 23 h 537"/>
                <a:gd name="T6" fmla="*/ 212 w 3225"/>
                <a:gd name="T7" fmla="*/ 13 h 537"/>
                <a:gd name="T8" fmla="*/ 199 w 3225"/>
                <a:gd name="T9" fmla="*/ 0 h 537"/>
                <a:gd name="T10" fmla="*/ 199 w 3225"/>
                <a:gd name="T11" fmla="*/ 0 h 537"/>
                <a:gd name="T12" fmla="*/ 13 w 3225"/>
                <a:gd name="T13" fmla="*/ 0 h 537"/>
                <a:gd name="T14" fmla="*/ 0 w 3225"/>
                <a:gd name="T15" fmla="*/ 13 h 537"/>
                <a:gd name="T16" fmla="*/ 0 w 3225"/>
                <a:gd name="T17" fmla="*/ 23 h 537"/>
                <a:gd name="T18" fmla="*/ 13 w 3225"/>
                <a:gd name="T19" fmla="*/ 36 h 537"/>
                <a:gd name="T20" fmla="*/ 199 w 3225"/>
                <a:gd name="T21" fmla="*/ 36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Rectangle 46"/>
            <p:cNvSpPr>
              <a:spLocks noChangeArrowheads="1"/>
            </p:cNvSpPr>
            <p:nvPr/>
          </p:nvSpPr>
          <p:spPr bwMode="auto">
            <a:xfrm>
              <a:off x="2438" y="2356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07" name="Rectangle 47"/>
            <p:cNvSpPr>
              <a:spLocks noChangeArrowheads="1"/>
            </p:cNvSpPr>
            <p:nvPr/>
          </p:nvSpPr>
          <p:spPr bwMode="auto">
            <a:xfrm>
              <a:off x="3006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08" name="Rectangle 48"/>
            <p:cNvSpPr>
              <a:spLocks noChangeArrowheads="1"/>
            </p:cNvSpPr>
            <p:nvPr/>
          </p:nvSpPr>
          <p:spPr bwMode="auto">
            <a:xfrm>
              <a:off x="303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41009" name="Rectangle 49"/>
            <p:cNvSpPr>
              <a:spLocks noChangeArrowheads="1"/>
            </p:cNvSpPr>
            <p:nvPr/>
          </p:nvSpPr>
          <p:spPr bwMode="auto">
            <a:xfrm>
              <a:off x="3097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10" name="Rectangle 50"/>
            <p:cNvSpPr>
              <a:spLocks noChangeArrowheads="1"/>
            </p:cNvSpPr>
            <p:nvPr/>
          </p:nvSpPr>
          <p:spPr bwMode="auto">
            <a:xfrm>
              <a:off x="312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1011" name="Rectangle 51"/>
            <p:cNvSpPr>
              <a:spLocks noChangeArrowheads="1"/>
            </p:cNvSpPr>
            <p:nvPr/>
          </p:nvSpPr>
          <p:spPr bwMode="auto">
            <a:xfrm>
              <a:off x="3181" y="2356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12" name="Rectangle 52"/>
            <p:cNvSpPr>
              <a:spLocks noChangeArrowheads="1"/>
            </p:cNvSpPr>
            <p:nvPr/>
          </p:nvSpPr>
          <p:spPr bwMode="auto">
            <a:xfrm>
              <a:off x="3245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1013" name="Rectangle 53"/>
            <p:cNvSpPr>
              <a:spLocks noChangeArrowheads="1"/>
            </p:cNvSpPr>
            <p:nvPr/>
          </p:nvSpPr>
          <p:spPr bwMode="auto">
            <a:xfrm>
              <a:off x="3303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14" name="Rectangle 54"/>
            <p:cNvSpPr>
              <a:spLocks noChangeArrowheads="1"/>
            </p:cNvSpPr>
            <p:nvPr/>
          </p:nvSpPr>
          <p:spPr bwMode="auto">
            <a:xfrm>
              <a:off x="3336" y="2356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1015" name="Rectangle 55"/>
            <p:cNvSpPr>
              <a:spLocks noChangeArrowheads="1"/>
            </p:cNvSpPr>
            <p:nvPr/>
          </p:nvSpPr>
          <p:spPr bwMode="auto">
            <a:xfrm>
              <a:off x="3387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16" name="Rectangle 56"/>
            <p:cNvSpPr>
              <a:spLocks noChangeArrowheads="1"/>
            </p:cNvSpPr>
            <p:nvPr/>
          </p:nvSpPr>
          <p:spPr bwMode="auto">
            <a:xfrm>
              <a:off x="3419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17" name="Freeform 57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199 w 3225"/>
                <a:gd name="T1" fmla="*/ 36 h 537"/>
                <a:gd name="T2" fmla="*/ 212 w 3225"/>
                <a:gd name="T3" fmla="*/ 23 h 537"/>
                <a:gd name="T4" fmla="*/ 212 w 3225"/>
                <a:gd name="T5" fmla="*/ 23 h 537"/>
                <a:gd name="T6" fmla="*/ 212 w 3225"/>
                <a:gd name="T7" fmla="*/ 13 h 537"/>
                <a:gd name="T8" fmla="*/ 199 w 3225"/>
                <a:gd name="T9" fmla="*/ 0 h 537"/>
                <a:gd name="T10" fmla="*/ 199 w 3225"/>
                <a:gd name="T11" fmla="*/ 0 h 537"/>
                <a:gd name="T12" fmla="*/ 13 w 3225"/>
                <a:gd name="T13" fmla="*/ 0 h 537"/>
                <a:gd name="T14" fmla="*/ 0 w 3225"/>
                <a:gd name="T15" fmla="*/ 13 h 537"/>
                <a:gd name="T16" fmla="*/ 0 w 3225"/>
                <a:gd name="T17" fmla="*/ 23 h 537"/>
                <a:gd name="T18" fmla="*/ 13 w 3225"/>
                <a:gd name="T19" fmla="*/ 36 h 537"/>
                <a:gd name="T20" fmla="*/ 13 w 3225"/>
                <a:gd name="T21" fmla="*/ 36 h 537"/>
                <a:gd name="T22" fmla="*/ 199 w 3225"/>
                <a:gd name="T23" fmla="*/ 36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Freeform 58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199 w 3225"/>
                <a:gd name="T1" fmla="*/ 36 h 537"/>
                <a:gd name="T2" fmla="*/ 212 w 3225"/>
                <a:gd name="T3" fmla="*/ 23 h 537"/>
                <a:gd name="T4" fmla="*/ 212 w 3225"/>
                <a:gd name="T5" fmla="*/ 23 h 537"/>
                <a:gd name="T6" fmla="*/ 212 w 3225"/>
                <a:gd name="T7" fmla="*/ 13 h 537"/>
                <a:gd name="T8" fmla="*/ 199 w 3225"/>
                <a:gd name="T9" fmla="*/ 0 h 537"/>
                <a:gd name="T10" fmla="*/ 199 w 3225"/>
                <a:gd name="T11" fmla="*/ 0 h 537"/>
                <a:gd name="T12" fmla="*/ 13 w 3225"/>
                <a:gd name="T13" fmla="*/ 0 h 537"/>
                <a:gd name="T14" fmla="*/ 0 w 3225"/>
                <a:gd name="T15" fmla="*/ 13 h 537"/>
                <a:gd name="T16" fmla="*/ 0 w 3225"/>
                <a:gd name="T17" fmla="*/ 23 h 537"/>
                <a:gd name="T18" fmla="*/ 13 w 3225"/>
                <a:gd name="T19" fmla="*/ 36 h 537"/>
                <a:gd name="T20" fmla="*/ 13 w 3225"/>
                <a:gd name="T21" fmla="*/ 36 h 537"/>
                <a:gd name="T22" fmla="*/ 199 w 3225"/>
                <a:gd name="T23" fmla="*/ 36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Rectangle 59"/>
            <p:cNvSpPr>
              <a:spLocks noChangeArrowheads="1"/>
            </p:cNvSpPr>
            <p:nvPr/>
          </p:nvSpPr>
          <p:spPr bwMode="auto">
            <a:xfrm>
              <a:off x="1006" y="2382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20" name="Rectangle 60"/>
            <p:cNvSpPr>
              <a:spLocks noChangeArrowheads="1"/>
            </p:cNvSpPr>
            <p:nvPr/>
          </p:nvSpPr>
          <p:spPr bwMode="auto">
            <a:xfrm>
              <a:off x="157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21" name="Rectangle 61"/>
            <p:cNvSpPr>
              <a:spLocks noChangeArrowheads="1"/>
            </p:cNvSpPr>
            <p:nvPr/>
          </p:nvSpPr>
          <p:spPr bwMode="auto">
            <a:xfrm>
              <a:off x="160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41022" name="Rectangle 62"/>
            <p:cNvSpPr>
              <a:spLocks noChangeArrowheads="1"/>
            </p:cNvSpPr>
            <p:nvPr/>
          </p:nvSpPr>
          <p:spPr bwMode="auto">
            <a:xfrm>
              <a:off x="1664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23" name="Rectangle 63"/>
            <p:cNvSpPr>
              <a:spLocks noChangeArrowheads="1"/>
            </p:cNvSpPr>
            <p:nvPr/>
          </p:nvSpPr>
          <p:spPr bwMode="auto">
            <a:xfrm>
              <a:off x="169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1024" name="Rectangle 64"/>
            <p:cNvSpPr>
              <a:spLocks noChangeArrowheads="1"/>
            </p:cNvSpPr>
            <p:nvPr/>
          </p:nvSpPr>
          <p:spPr bwMode="auto">
            <a:xfrm>
              <a:off x="1748" y="2382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25" name="Rectangle 65"/>
            <p:cNvSpPr>
              <a:spLocks noChangeArrowheads="1"/>
            </p:cNvSpPr>
            <p:nvPr/>
          </p:nvSpPr>
          <p:spPr bwMode="auto">
            <a:xfrm>
              <a:off x="1812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1026" name="Rectangle 66"/>
            <p:cNvSpPr>
              <a:spLocks noChangeArrowheads="1"/>
            </p:cNvSpPr>
            <p:nvPr/>
          </p:nvSpPr>
          <p:spPr bwMode="auto">
            <a:xfrm>
              <a:off x="1870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>
              <a:off x="1903" y="2382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1028" name="Rectangle 68"/>
            <p:cNvSpPr>
              <a:spLocks noChangeArrowheads="1"/>
            </p:cNvSpPr>
            <p:nvPr/>
          </p:nvSpPr>
          <p:spPr bwMode="auto">
            <a:xfrm>
              <a:off x="195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29" name="Rectangle 69"/>
            <p:cNvSpPr>
              <a:spLocks noChangeArrowheads="1"/>
            </p:cNvSpPr>
            <p:nvPr/>
          </p:nvSpPr>
          <p:spPr bwMode="auto">
            <a:xfrm>
              <a:off x="1987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30" name="Line 70"/>
            <p:cNvSpPr>
              <a:spLocks noChangeShapeType="1"/>
            </p:cNvSpPr>
            <p:nvPr/>
          </p:nvSpPr>
          <p:spPr bwMode="auto">
            <a:xfrm>
              <a:off x="2945" y="2075"/>
              <a:ext cx="1338" cy="22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Freeform 71"/>
            <p:cNvSpPr>
              <a:spLocks/>
            </p:cNvSpPr>
            <p:nvPr/>
          </p:nvSpPr>
          <p:spPr bwMode="auto">
            <a:xfrm>
              <a:off x="4270" y="2267"/>
              <a:ext cx="100" cy="64"/>
            </a:xfrm>
            <a:custGeom>
              <a:avLst/>
              <a:gdLst>
                <a:gd name="T0" fmla="*/ 11 w 100"/>
                <a:gd name="T1" fmla="*/ 0 h 64"/>
                <a:gd name="T2" fmla="*/ 100 w 100"/>
                <a:gd name="T3" fmla="*/ 48 h 64"/>
                <a:gd name="T4" fmla="*/ 0 w 100"/>
                <a:gd name="T5" fmla="*/ 64 h 64"/>
                <a:gd name="T6" fmla="*/ 11 w 100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4"/>
                <a:gd name="T14" fmla="*/ 100 w 100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4">
                  <a:moveTo>
                    <a:pt x="11" y="0"/>
                  </a:moveTo>
                  <a:lnTo>
                    <a:pt x="100" y="48"/>
                  </a:lnTo>
                  <a:lnTo>
                    <a:pt x="0" y="6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Line 72"/>
            <p:cNvSpPr>
              <a:spLocks noChangeShapeType="1"/>
            </p:cNvSpPr>
            <p:nvPr/>
          </p:nvSpPr>
          <p:spPr bwMode="auto">
            <a:xfrm>
              <a:off x="2945" y="2075"/>
              <a:ext cx="1" cy="14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Freeform 73"/>
            <p:cNvSpPr>
              <a:spLocks/>
            </p:cNvSpPr>
            <p:nvPr/>
          </p:nvSpPr>
          <p:spPr bwMode="auto">
            <a:xfrm>
              <a:off x="2913" y="2211"/>
              <a:ext cx="64" cy="96"/>
            </a:xfrm>
            <a:custGeom>
              <a:avLst/>
              <a:gdLst>
                <a:gd name="T0" fmla="*/ 64 w 64"/>
                <a:gd name="T1" fmla="*/ 0 h 96"/>
                <a:gd name="T2" fmla="*/ 32 w 64"/>
                <a:gd name="T3" fmla="*/ 96 h 96"/>
                <a:gd name="T4" fmla="*/ 0 w 64"/>
                <a:gd name="T5" fmla="*/ 0 h 96"/>
                <a:gd name="T6" fmla="*/ 64 w 6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6"/>
                <a:gd name="T14" fmla="*/ 64 w 6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6">
                  <a:moveTo>
                    <a:pt x="64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Freeform 74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3 w 2669"/>
                <a:gd name="T23" fmla="*/ 35 h 538"/>
                <a:gd name="T24" fmla="*/ 163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5" name="Freeform 75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3 w 2669"/>
                <a:gd name="T23" fmla="*/ 35 h 538"/>
                <a:gd name="T24" fmla="*/ 163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6" name="Rectangle 76"/>
            <p:cNvSpPr>
              <a:spLocks noChangeArrowheads="1"/>
            </p:cNvSpPr>
            <p:nvPr/>
          </p:nvSpPr>
          <p:spPr bwMode="auto">
            <a:xfrm>
              <a:off x="593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37" name="Rectangle 77"/>
            <p:cNvSpPr>
              <a:spLocks noChangeArrowheads="1"/>
            </p:cNvSpPr>
            <p:nvPr/>
          </p:nvSpPr>
          <p:spPr bwMode="auto">
            <a:xfrm>
              <a:off x="1160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38" name="Rectangle 78"/>
            <p:cNvSpPr>
              <a:spLocks noChangeArrowheads="1"/>
            </p:cNvSpPr>
            <p:nvPr/>
          </p:nvSpPr>
          <p:spPr bwMode="auto">
            <a:xfrm>
              <a:off x="1193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39" name="Rectangle 79"/>
            <p:cNvSpPr>
              <a:spLocks noChangeArrowheads="1"/>
            </p:cNvSpPr>
            <p:nvPr/>
          </p:nvSpPr>
          <p:spPr bwMode="auto">
            <a:xfrm>
              <a:off x="1251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40" name="Rectangle 80"/>
            <p:cNvSpPr>
              <a:spLocks noChangeArrowheads="1"/>
            </p:cNvSpPr>
            <p:nvPr/>
          </p:nvSpPr>
          <p:spPr bwMode="auto">
            <a:xfrm>
              <a:off x="1283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ab</a:t>
              </a:r>
              <a:endParaRPr lang="en-US" altLang="en-US"/>
            </a:p>
          </p:txBody>
        </p:sp>
        <p:sp>
          <p:nvSpPr>
            <p:cNvPr id="41041" name="Rectangle 81"/>
            <p:cNvSpPr>
              <a:spLocks noChangeArrowheads="1"/>
            </p:cNvSpPr>
            <p:nvPr/>
          </p:nvSpPr>
          <p:spPr bwMode="auto">
            <a:xfrm>
              <a:off x="1399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42" name="Rectangle 82"/>
            <p:cNvSpPr>
              <a:spLocks noChangeArrowheads="1"/>
            </p:cNvSpPr>
            <p:nvPr/>
          </p:nvSpPr>
          <p:spPr bwMode="auto">
            <a:xfrm>
              <a:off x="1457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1043" name="Rectangle 83"/>
            <p:cNvSpPr>
              <a:spLocks noChangeArrowheads="1"/>
            </p:cNvSpPr>
            <p:nvPr/>
          </p:nvSpPr>
          <p:spPr bwMode="auto">
            <a:xfrm>
              <a:off x="150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44" name="Rectangle 84"/>
            <p:cNvSpPr>
              <a:spLocks noChangeArrowheads="1"/>
            </p:cNvSpPr>
            <p:nvPr/>
          </p:nvSpPr>
          <p:spPr bwMode="auto">
            <a:xfrm>
              <a:off x="154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45" name="Freeform 85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3 w 2669"/>
                <a:gd name="T23" fmla="*/ 35 h 538"/>
                <a:gd name="T24" fmla="*/ 163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6" name="Freeform 86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3 w 2669"/>
                <a:gd name="T23" fmla="*/ 35 h 538"/>
                <a:gd name="T24" fmla="*/ 163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134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48" name="Rectangle 88"/>
            <p:cNvSpPr>
              <a:spLocks noChangeArrowheads="1"/>
            </p:cNvSpPr>
            <p:nvPr/>
          </p:nvSpPr>
          <p:spPr bwMode="auto">
            <a:xfrm>
              <a:off x="191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49" name="Rectangle 89"/>
            <p:cNvSpPr>
              <a:spLocks noChangeArrowheads="1"/>
            </p:cNvSpPr>
            <p:nvPr/>
          </p:nvSpPr>
          <p:spPr bwMode="auto">
            <a:xfrm>
              <a:off x="194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50" name="Rectangle 90"/>
            <p:cNvSpPr>
              <a:spLocks noChangeArrowheads="1"/>
            </p:cNvSpPr>
            <p:nvPr/>
          </p:nvSpPr>
          <p:spPr bwMode="auto">
            <a:xfrm>
              <a:off x="200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51" name="Rectangle 91"/>
            <p:cNvSpPr>
              <a:spLocks noChangeArrowheads="1"/>
            </p:cNvSpPr>
            <p:nvPr/>
          </p:nvSpPr>
          <p:spPr bwMode="auto">
            <a:xfrm>
              <a:off x="203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ac</a:t>
              </a:r>
              <a:endParaRPr lang="en-US" altLang="en-US"/>
            </a:p>
          </p:txBody>
        </p:sp>
        <p:sp>
          <p:nvSpPr>
            <p:cNvPr id="41052" name="Rectangle 92"/>
            <p:cNvSpPr>
              <a:spLocks noChangeArrowheads="1"/>
            </p:cNvSpPr>
            <p:nvPr/>
          </p:nvSpPr>
          <p:spPr bwMode="auto">
            <a:xfrm>
              <a:off x="214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53" name="Rectangle 93"/>
            <p:cNvSpPr>
              <a:spLocks noChangeArrowheads="1"/>
            </p:cNvSpPr>
            <p:nvPr/>
          </p:nvSpPr>
          <p:spPr bwMode="auto">
            <a:xfrm>
              <a:off x="220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1054" name="Rectangle 94"/>
            <p:cNvSpPr>
              <a:spLocks noChangeArrowheads="1"/>
            </p:cNvSpPr>
            <p:nvPr/>
          </p:nvSpPr>
          <p:spPr bwMode="auto">
            <a:xfrm>
              <a:off x="226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55" name="Rectangle 95"/>
            <p:cNvSpPr>
              <a:spLocks noChangeArrowheads="1"/>
            </p:cNvSpPr>
            <p:nvPr/>
          </p:nvSpPr>
          <p:spPr bwMode="auto">
            <a:xfrm>
              <a:off x="230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56" name="Freeform 96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163 w 2668"/>
                <a:gd name="T1" fmla="*/ 35 h 538"/>
                <a:gd name="T2" fmla="*/ 175 w 2668"/>
                <a:gd name="T3" fmla="*/ 23 h 538"/>
                <a:gd name="T4" fmla="*/ 175 w 2668"/>
                <a:gd name="T5" fmla="*/ 23 h 538"/>
                <a:gd name="T6" fmla="*/ 175 w 2668"/>
                <a:gd name="T7" fmla="*/ 13 h 538"/>
                <a:gd name="T8" fmla="*/ 163 w 2668"/>
                <a:gd name="T9" fmla="*/ 0 h 538"/>
                <a:gd name="T10" fmla="*/ 163 w 2668"/>
                <a:gd name="T11" fmla="*/ 0 h 538"/>
                <a:gd name="T12" fmla="*/ 13 w 2668"/>
                <a:gd name="T13" fmla="*/ 0 h 538"/>
                <a:gd name="T14" fmla="*/ 0 w 2668"/>
                <a:gd name="T15" fmla="*/ 13 h 538"/>
                <a:gd name="T16" fmla="*/ 0 w 2668"/>
                <a:gd name="T17" fmla="*/ 13 h 538"/>
                <a:gd name="T18" fmla="*/ 0 w 2668"/>
                <a:gd name="T19" fmla="*/ 23 h 538"/>
                <a:gd name="T20" fmla="*/ 13 w 2668"/>
                <a:gd name="T21" fmla="*/ 35 h 538"/>
                <a:gd name="T22" fmla="*/ 13 w 2668"/>
                <a:gd name="T23" fmla="*/ 35 h 538"/>
                <a:gd name="T24" fmla="*/ 163 w 2668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7" name="Freeform 97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163 w 2668"/>
                <a:gd name="T1" fmla="*/ 35 h 538"/>
                <a:gd name="T2" fmla="*/ 175 w 2668"/>
                <a:gd name="T3" fmla="*/ 23 h 538"/>
                <a:gd name="T4" fmla="*/ 175 w 2668"/>
                <a:gd name="T5" fmla="*/ 23 h 538"/>
                <a:gd name="T6" fmla="*/ 175 w 2668"/>
                <a:gd name="T7" fmla="*/ 13 h 538"/>
                <a:gd name="T8" fmla="*/ 163 w 2668"/>
                <a:gd name="T9" fmla="*/ 0 h 538"/>
                <a:gd name="T10" fmla="*/ 163 w 2668"/>
                <a:gd name="T11" fmla="*/ 0 h 538"/>
                <a:gd name="T12" fmla="*/ 13 w 2668"/>
                <a:gd name="T13" fmla="*/ 0 h 538"/>
                <a:gd name="T14" fmla="*/ 0 w 2668"/>
                <a:gd name="T15" fmla="*/ 13 h 538"/>
                <a:gd name="T16" fmla="*/ 0 w 2668"/>
                <a:gd name="T17" fmla="*/ 13 h 538"/>
                <a:gd name="T18" fmla="*/ 0 w 2668"/>
                <a:gd name="T19" fmla="*/ 23 h 538"/>
                <a:gd name="T20" fmla="*/ 13 w 2668"/>
                <a:gd name="T21" fmla="*/ 35 h 538"/>
                <a:gd name="T22" fmla="*/ 13 w 2668"/>
                <a:gd name="T23" fmla="*/ 35 h 538"/>
                <a:gd name="T24" fmla="*/ 163 w 2668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8" name="Rectangle 98"/>
            <p:cNvSpPr>
              <a:spLocks noChangeArrowheads="1"/>
            </p:cNvSpPr>
            <p:nvPr/>
          </p:nvSpPr>
          <p:spPr bwMode="auto">
            <a:xfrm>
              <a:off x="4375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59" name="Rectangle 99"/>
            <p:cNvSpPr>
              <a:spLocks noChangeArrowheads="1"/>
            </p:cNvSpPr>
            <p:nvPr/>
          </p:nvSpPr>
          <p:spPr bwMode="auto">
            <a:xfrm>
              <a:off x="494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60" name="Rectangle 100"/>
            <p:cNvSpPr>
              <a:spLocks noChangeArrowheads="1"/>
            </p:cNvSpPr>
            <p:nvPr/>
          </p:nvSpPr>
          <p:spPr bwMode="auto">
            <a:xfrm>
              <a:off x="4975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61" name="Rectangle 101"/>
            <p:cNvSpPr>
              <a:spLocks noChangeArrowheads="1"/>
            </p:cNvSpPr>
            <p:nvPr/>
          </p:nvSpPr>
          <p:spPr bwMode="auto">
            <a:xfrm>
              <a:off x="5033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62" name="Rectangle 102"/>
            <p:cNvSpPr>
              <a:spLocks noChangeArrowheads="1"/>
            </p:cNvSpPr>
            <p:nvPr/>
          </p:nvSpPr>
          <p:spPr bwMode="auto">
            <a:xfrm>
              <a:off x="5059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cb</a:t>
              </a:r>
              <a:endParaRPr lang="en-US" altLang="en-US"/>
            </a:p>
          </p:txBody>
        </p:sp>
        <p:sp>
          <p:nvSpPr>
            <p:cNvPr id="41063" name="Rectangle 103"/>
            <p:cNvSpPr>
              <a:spLocks noChangeArrowheads="1"/>
            </p:cNvSpPr>
            <p:nvPr/>
          </p:nvSpPr>
          <p:spPr bwMode="auto">
            <a:xfrm>
              <a:off x="516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64" name="Rectangle 104"/>
            <p:cNvSpPr>
              <a:spLocks noChangeArrowheads="1"/>
            </p:cNvSpPr>
            <p:nvPr/>
          </p:nvSpPr>
          <p:spPr bwMode="auto">
            <a:xfrm>
              <a:off x="5233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1065" name="Rectangle 105"/>
            <p:cNvSpPr>
              <a:spLocks noChangeArrowheads="1"/>
            </p:cNvSpPr>
            <p:nvPr/>
          </p:nvSpPr>
          <p:spPr bwMode="auto">
            <a:xfrm>
              <a:off x="5291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66" name="Rectangle 106"/>
            <p:cNvSpPr>
              <a:spLocks noChangeArrowheads="1"/>
            </p:cNvSpPr>
            <p:nvPr/>
          </p:nvSpPr>
          <p:spPr bwMode="auto">
            <a:xfrm>
              <a:off x="532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67" name="Freeform 107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63 w 2669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8" name="Freeform 108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63 w 2669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9" name="Rectangle 109"/>
            <p:cNvSpPr>
              <a:spLocks noChangeArrowheads="1"/>
            </p:cNvSpPr>
            <p:nvPr/>
          </p:nvSpPr>
          <p:spPr bwMode="auto">
            <a:xfrm>
              <a:off x="3536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70" name="Rectangle 110"/>
            <p:cNvSpPr>
              <a:spLocks noChangeArrowheads="1"/>
            </p:cNvSpPr>
            <p:nvPr/>
          </p:nvSpPr>
          <p:spPr bwMode="auto">
            <a:xfrm>
              <a:off x="4104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71" name="Rectangle 111"/>
            <p:cNvSpPr>
              <a:spLocks noChangeArrowheads="1"/>
            </p:cNvSpPr>
            <p:nvPr/>
          </p:nvSpPr>
          <p:spPr bwMode="auto">
            <a:xfrm>
              <a:off x="4136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72" name="Rectangle 112"/>
            <p:cNvSpPr>
              <a:spLocks noChangeArrowheads="1"/>
            </p:cNvSpPr>
            <p:nvPr/>
          </p:nvSpPr>
          <p:spPr bwMode="auto">
            <a:xfrm>
              <a:off x="4194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73" name="Rectangle 113"/>
            <p:cNvSpPr>
              <a:spLocks noChangeArrowheads="1"/>
            </p:cNvSpPr>
            <p:nvPr/>
          </p:nvSpPr>
          <p:spPr bwMode="auto">
            <a:xfrm>
              <a:off x="4226" y="281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ca</a:t>
              </a:r>
              <a:endParaRPr lang="en-US" altLang="en-US"/>
            </a:p>
          </p:txBody>
        </p:sp>
        <p:sp>
          <p:nvSpPr>
            <p:cNvPr id="41074" name="Rectangle 114"/>
            <p:cNvSpPr>
              <a:spLocks noChangeArrowheads="1"/>
            </p:cNvSpPr>
            <p:nvPr/>
          </p:nvSpPr>
          <p:spPr bwMode="auto">
            <a:xfrm>
              <a:off x="4336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75" name="Rectangle 115"/>
            <p:cNvSpPr>
              <a:spLocks noChangeArrowheads="1"/>
            </p:cNvSpPr>
            <p:nvPr/>
          </p:nvSpPr>
          <p:spPr bwMode="auto">
            <a:xfrm>
              <a:off x="4394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1076" name="Rectangle 116"/>
            <p:cNvSpPr>
              <a:spLocks noChangeArrowheads="1"/>
            </p:cNvSpPr>
            <p:nvPr/>
          </p:nvSpPr>
          <p:spPr bwMode="auto">
            <a:xfrm>
              <a:off x="4452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77" name="Rectangle 117"/>
            <p:cNvSpPr>
              <a:spLocks noChangeArrowheads="1"/>
            </p:cNvSpPr>
            <p:nvPr/>
          </p:nvSpPr>
          <p:spPr bwMode="auto">
            <a:xfrm>
              <a:off x="4491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78" name="Freeform 118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162 w 2669"/>
                <a:gd name="T1" fmla="*/ 35 h 538"/>
                <a:gd name="T2" fmla="*/ 175 w 2669"/>
                <a:gd name="T3" fmla="*/ 23 h 538"/>
                <a:gd name="T4" fmla="*/ 175 w 2669"/>
                <a:gd name="T5" fmla="*/ 23 h 538"/>
                <a:gd name="T6" fmla="*/ 175 w 2669"/>
                <a:gd name="T7" fmla="*/ 13 h 538"/>
                <a:gd name="T8" fmla="*/ 162 w 2669"/>
                <a:gd name="T9" fmla="*/ 0 h 538"/>
                <a:gd name="T10" fmla="*/ 162 w 2669"/>
                <a:gd name="T11" fmla="*/ 0 h 538"/>
                <a:gd name="T12" fmla="*/ 12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2 w 2669"/>
                <a:gd name="T21" fmla="*/ 35 h 538"/>
                <a:gd name="T22" fmla="*/ 12 w 2669"/>
                <a:gd name="T23" fmla="*/ 35 h 538"/>
                <a:gd name="T24" fmla="*/ 162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9" name="Freeform 119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162 w 2669"/>
                <a:gd name="T1" fmla="*/ 35 h 538"/>
                <a:gd name="T2" fmla="*/ 175 w 2669"/>
                <a:gd name="T3" fmla="*/ 23 h 538"/>
                <a:gd name="T4" fmla="*/ 175 w 2669"/>
                <a:gd name="T5" fmla="*/ 23 h 538"/>
                <a:gd name="T6" fmla="*/ 175 w 2669"/>
                <a:gd name="T7" fmla="*/ 13 h 538"/>
                <a:gd name="T8" fmla="*/ 162 w 2669"/>
                <a:gd name="T9" fmla="*/ 0 h 538"/>
                <a:gd name="T10" fmla="*/ 162 w 2669"/>
                <a:gd name="T11" fmla="*/ 0 h 538"/>
                <a:gd name="T12" fmla="*/ 12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2 w 2669"/>
                <a:gd name="T21" fmla="*/ 35 h 538"/>
                <a:gd name="T22" fmla="*/ 12 w 2669"/>
                <a:gd name="T23" fmla="*/ 35 h 538"/>
                <a:gd name="T24" fmla="*/ 162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0" name="Rectangle 120"/>
            <p:cNvSpPr>
              <a:spLocks noChangeArrowheads="1"/>
            </p:cNvSpPr>
            <p:nvPr/>
          </p:nvSpPr>
          <p:spPr bwMode="auto">
            <a:xfrm>
              <a:off x="285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81" name="Rectangle 121"/>
            <p:cNvSpPr>
              <a:spLocks noChangeArrowheads="1"/>
            </p:cNvSpPr>
            <p:nvPr/>
          </p:nvSpPr>
          <p:spPr bwMode="auto">
            <a:xfrm>
              <a:off x="342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82" name="Rectangle 122"/>
            <p:cNvSpPr>
              <a:spLocks noChangeArrowheads="1"/>
            </p:cNvSpPr>
            <p:nvPr/>
          </p:nvSpPr>
          <p:spPr bwMode="auto">
            <a:xfrm>
              <a:off x="345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83" name="Rectangle 123"/>
            <p:cNvSpPr>
              <a:spLocks noChangeArrowheads="1"/>
            </p:cNvSpPr>
            <p:nvPr/>
          </p:nvSpPr>
          <p:spPr bwMode="auto">
            <a:xfrm>
              <a:off x="351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84" name="Rectangle 124"/>
            <p:cNvSpPr>
              <a:spLocks noChangeArrowheads="1"/>
            </p:cNvSpPr>
            <p:nvPr/>
          </p:nvSpPr>
          <p:spPr bwMode="auto">
            <a:xfrm>
              <a:off x="354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bc</a:t>
              </a:r>
              <a:endParaRPr lang="en-US" altLang="en-US"/>
            </a:p>
          </p:txBody>
        </p:sp>
        <p:sp>
          <p:nvSpPr>
            <p:cNvPr id="41085" name="Rectangle 125"/>
            <p:cNvSpPr>
              <a:spLocks noChangeArrowheads="1"/>
            </p:cNvSpPr>
            <p:nvPr/>
          </p:nvSpPr>
          <p:spPr bwMode="auto">
            <a:xfrm>
              <a:off x="365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86" name="Rectangle 126"/>
            <p:cNvSpPr>
              <a:spLocks noChangeArrowheads="1"/>
            </p:cNvSpPr>
            <p:nvPr/>
          </p:nvSpPr>
          <p:spPr bwMode="auto">
            <a:xfrm>
              <a:off x="371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1087" name="Rectangle 127"/>
            <p:cNvSpPr>
              <a:spLocks noChangeArrowheads="1"/>
            </p:cNvSpPr>
            <p:nvPr/>
          </p:nvSpPr>
          <p:spPr bwMode="auto">
            <a:xfrm>
              <a:off x="377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88" name="Rectangle 128"/>
            <p:cNvSpPr>
              <a:spLocks noChangeArrowheads="1"/>
            </p:cNvSpPr>
            <p:nvPr/>
          </p:nvSpPr>
          <p:spPr bwMode="auto">
            <a:xfrm>
              <a:off x="381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89" name="Freeform 129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163 w 2668"/>
                <a:gd name="T1" fmla="*/ 35 h 538"/>
                <a:gd name="T2" fmla="*/ 175 w 2668"/>
                <a:gd name="T3" fmla="*/ 23 h 538"/>
                <a:gd name="T4" fmla="*/ 175 w 2668"/>
                <a:gd name="T5" fmla="*/ 23 h 538"/>
                <a:gd name="T6" fmla="*/ 175 w 2668"/>
                <a:gd name="T7" fmla="*/ 13 h 538"/>
                <a:gd name="T8" fmla="*/ 163 w 2668"/>
                <a:gd name="T9" fmla="*/ 0 h 538"/>
                <a:gd name="T10" fmla="*/ 163 w 2668"/>
                <a:gd name="T11" fmla="*/ 0 h 538"/>
                <a:gd name="T12" fmla="*/ 13 w 2668"/>
                <a:gd name="T13" fmla="*/ 0 h 538"/>
                <a:gd name="T14" fmla="*/ 0 w 2668"/>
                <a:gd name="T15" fmla="*/ 13 h 538"/>
                <a:gd name="T16" fmla="*/ 0 w 2668"/>
                <a:gd name="T17" fmla="*/ 13 h 538"/>
                <a:gd name="T18" fmla="*/ 0 w 2668"/>
                <a:gd name="T19" fmla="*/ 23 h 538"/>
                <a:gd name="T20" fmla="*/ 13 w 2668"/>
                <a:gd name="T21" fmla="*/ 35 h 538"/>
                <a:gd name="T22" fmla="*/ 163 w 2668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0" name="Freeform 130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163 w 2668"/>
                <a:gd name="T1" fmla="*/ 35 h 538"/>
                <a:gd name="T2" fmla="*/ 175 w 2668"/>
                <a:gd name="T3" fmla="*/ 23 h 538"/>
                <a:gd name="T4" fmla="*/ 175 w 2668"/>
                <a:gd name="T5" fmla="*/ 23 h 538"/>
                <a:gd name="T6" fmla="*/ 175 w 2668"/>
                <a:gd name="T7" fmla="*/ 13 h 538"/>
                <a:gd name="T8" fmla="*/ 163 w 2668"/>
                <a:gd name="T9" fmla="*/ 0 h 538"/>
                <a:gd name="T10" fmla="*/ 163 w 2668"/>
                <a:gd name="T11" fmla="*/ 0 h 538"/>
                <a:gd name="T12" fmla="*/ 13 w 2668"/>
                <a:gd name="T13" fmla="*/ 0 h 538"/>
                <a:gd name="T14" fmla="*/ 0 w 2668"/>
                <a:gd name="T15" fmla="*/ 13 h 538"/>
                <a:gd name="T16" fmla="*/ 0 w 2668"/>
                <a:gd name="T17" fmla="*/ 13 h 538"/>
                <a:gd name="T18" fmla="*/ 0 w 2668"/>
                <a:gd name="T19" fmla="*/ 23 h 538"/>
                <a:gd name="T20" fmla="*/ 13 w 2668"/>
                <a:gd name="T21" fmla="*/ 35 h 538"/>
                <a:gd name="T22" fmla="*/ 163 w 2668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1" name="Rectangle 131"/>
            <p:cNvSpPr>
              <a:spLocks noChangeArrowheads="1"/>
            </p:cNvSpPr>
            <p:nvPr/>
          </p:nvSpPr>
          <p:spPr bwMode="auto">
            <a:xfrm>
              <a:off x="2071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92" name="Rectangle 132"/>
            <p:cNvSpPr>
              <a:spLocks noChangeArrowheads="1"/>
            </p:cNvSpPr>
            <p:nvPr/>
          </p:nvSpPr>
          <p:spPr bwMode="auto">
            <a:xfrm>
              <a:off x="263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93" name="Rectangle 133"/>
            <p:cNvSpPr>
              <a:spLocks noChangeArrowheads="1"/>
            </p:cNvSpPr>
            <p:nvPr/>
          </p:nvSpPr>
          <p:spPr bwMode="auto">
            <a:xfrm>
              <a:off x="2671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94" name="Rectangle 134"/>
            <p:cNvSpPr>
              <a:spLocks noChangeArrowheads="1"/>
            </p:cNvSpPr>
            <p:nvPr/>
          </p:nvSpPr>
          <p:spPr bwMode="auto">
            <a:xfrm>
              <a:off x="2729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95" name="Rectangle 135"/>
            <p:cNvSpPr>
              <a:spLocks noChangeArrowheads="1"/>
            </p:cNvSpPr>
            <p:nvPr/>
          </p:nvSpPr>
          <p:spPr bwMode="auto">
            <a:xfrm>
              <a:off x="2755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ba</a:t>
              </a:r>
              <a:endParaRPr lang="en-US" altLang="en-US"/>
            </a:p>
          </p:txBody>
        </p:sp>
        <p:sp>
          <p:nvSpPr>
            <p:cNvPr id="41096" name="Rectangle 136"/>
            <p:cNvSpPr>
              <a:spLocks noChangeArrowheads="1"/>
            </p:cNvSpPr>
            <p:nvPr/>
          </p:nvSpPr>
          <p:spPr bwMode="auto">
            <a:xfrm>
              <a:off x="2871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97" name="Rectangle 137"/>
            <p:cNvSpPr>
              <a:spLocks noChangeArrowheads="1"/>
            </p:cNvSpPr>
            <p:nvPr/>
          </p:nvSpPr>
          <p:spPr bwMode="auto">
            <a:xfrm>
              <a:off x="2935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1098" name="Rectangle 138"/>
            <p:cNvSpPr>
              <a:spLocks noChangeArrowheads="1"/>
            </p:cNvSpPr>
            <p:nvPr/>
          </p:nvSpPr>
          <p:spPr bwMode="auto">
            <a:xfrm>
              <a:off x="2987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99" name="Rectangle 139"/>
            <p:cNvSpPr>
              <a:spLocks noChangeArrowheads="1"/>
            </p:cNvSpPr>
            <p:nvPr/>
          </p:nvSpPr>
          <p:spPr bwMode="auto">
            <a:xfrm>
              <a:off x="301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100" name="Line 140"/>
            <p:cNvSpPr>
              <a:spLocks noChangeShapeType="1"/>
            </p:cNvSpPr>
            <p:nvPr/>
          </p:nvSpPr>
          <p:spPr bwMode="auto">
            <a:xfrm flipH="1">
              <a:off x="4102" y="2532"/>
              <a:ext cx="268" cy="18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1" name="Freeform 141"/>
            <p:cNvSpPr>
              <a:spLocks/>
            </p:cNvSpPr>
            <p:nvPr/>
          </p:nvSpPr>
          <p:spPr bwMode="auto">
            <a:xfrm>
              <a:off x="4029" y="2684"/>
              <a:ext cx="98" cy="80"/>
            </a:xfrm>
            <a:custGeom>
              <a:avLst/>
              <a:gdLst>
                <a:gd name="T0" fmla="*/ 98 w 98"/>
                <a:gd name="T1" fmla="*/ 53 h 80"/>
                <a:gd name="T2" fmla="*/ 0 w 98"/>
                <a:gd name="T3" fmla="*/ 80 h 80"/>
                <a:gd name="T4" fmla="*/ 62 w 98"/>
                <a:gd name="T5" fmla="*/ 0 h 80"/>
                <a:gd name="T6" fmla="*/ 98 w 98"/>
                <a:gd name="T7" fmla="*/ 53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80"/>
                <a:gd name="T14" fmla="*/ 98 w 9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80">
                  <a:moveTo>
                    <a:pt x="98" y="53"/>
                  </a:moveTo>
                  <a:lnTo>
                    <a:pt x="0" y="80"/>
                  </a:lnTo>
                  <a:lnTo>
                    <a:pt x="62" y="0"/>
                  </a:lnTo>
                  <a:lnTo>
                    <a:pt x="98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2" name="Line 142"/>
            <p:cNvSpPr>
              <a:spLocks noChangeShapeType="1"/>
            </p:cNvSpPr>
            <p:nvPr/>
          </p:nvSpPr>
          <p:spPr bwMode="auto">
            <a:xfrm>
              <a:off x="1512" y="2551"/>
              <a:ext cx="283" cy="44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3" name="Freeform 143"/>
            <p:cNvSpPr>
              <a:spLocks/>
            </p:cNvSpPr>
            <p:nvPr/>
          </p:nvSpPr>
          <p:spPr bwMode="auto">
            <a:xfrm>
              <a:off x="1764" y="2976"/>
              <a:ext cx="77" cy="98"/>
            </a:xfrm>
            <a:custGeom>
              <a:avLst/>
              <a:gdLst>
                <a:gd name="T0" fmla="*/ 54 w 77"/>
                <a:gd name="T1" fmla="*/ 0 h 98"/>
                <a:gd name="T2" fmla="*/ 77 w 77"/>
                <a:gd name="T3" fmla="*/ 98 h 98"/>
                <a:gd name="T4" fmla="*/ 0 w 77"/>
                <a:gd name="T5" fmla="*/ 34 h 98"/>
                <a:gd name="T6" fmla="*/ 54 w 7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8"/>
                <a:gd name="T14" fmla="*/ 77 w 7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8">
                  <a:moveTo>
                    <a:pt x="54" y="0"/>
                  </a:moveTo>
                  <a:lnTo>
                    <a:pt x="77" y="98"/>
                  </a:lnTo>
                  <a:lnTo>
                    <a:pt x="0" y="3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4" name="Line 144"/>
            <p:cNvSpPr>
              <a:spLocks noChangeShapeType="1"/>
            </p:cNvSpPr>
            <p:nvPr/>
          </p:nvSpPr>
          <p:spPr bwMode="auto">
            <a:xfrm>
              <a:off x="2945" y="2524"/>
              <a:ext cx="355" cy="47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5" name="Freeform 145"/>
            <p:cNvSpPr>
              <a:spLocks/>
            </p:cNvSpPr>
            <p:nvPr/>
          </p:nvSpPr>
          <p:spPr bwMode="auto">
            <a:xfrm>
              <a:off x="3269" y="2978"/>
              <a:ext cx="83" cy="96"/>
            </a:xfrm>
            <a:custGeom>
              <a:avLst/>
              <a:gdLst>
                <a:gd name="T0" fmla="*/ 52 w 83"/>
                <a:gd name="T1" fmla="*/ 0 h 96"/>
                <a:gd name="T2" fmla="*/ 83 w 83"/>
                <a:gd name="T3" fmla="*/ 96 h 96"/>
                <a:gd name="T4" fmla="*/ 0 w 83"/>
                <a:gd name="T5" fmla="*/ 38 h 96"/>
                <a:gd name="T6" fmla="*/ 52 w 8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96"/>
                <a:gd name="T14" fmla="*/ 83 w 8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96">
                  <a:moveTo>
                    <a:pt x="52" y="0"/>
                  </a:moveTo>
                  <a:lnTo>
                    <a:pt x="83" y="96"/>
                  </a:lnTo>
                  <a:lnTo>
                    <a:pt x="0" y="3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6" name="Line 146"/>
            <p:cNvSpPr>
              <a:spLocks noChangeShapeType="1"/>
            </p:cNvSpPr>
            <p:nvPr/>
          </p:nvSpPr>
          <p:spPr bwMode="auto">
            <a:xfrm>
              <a:off x="4370" y="2524"/>
              <a:ext cx="437" cy="48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7" name="Freeform 147"/>
            <p:cNvSpPr>
              <a:spLocks/>
            </p:cNvSpPr>
            <p:nvPr/>
          </p:nvSpPr>
          <p:spPr bwMode="auto">
            <a:xfrm>
              <a:off x="4778" y="2981"/>
              <a:ext cx="88" cy="93"/>
            </a:xfrm>
            <a:custGeom>
              <a:avLst/>
              <a:gdLst>
                <a:gd name="T0" fmla="*/ 48 w 88"/>
                <a:gd name="T1" fmla="*/ 0 h 93"/>
                <a:gd name="T2" fmla="*/ 88 w 88"/>
                <a:gd name="T3" fmla="*/ 93 h 93"/>
                <a:gd name="T4" fmla="*/ 0 w 88"/>
                <a:gd name="T5" fmla="*/ 43 h 93"/>
                <a:gd name="T6" fmla="*/ 48 w 88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93"/>
                <a:gd name="T14" fmla="*/ 88 w 88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93">
                  <a:moveTo>
                    <a:pt x="48" y="0"/>
                  </a:moveTo>
                  <a:lnTo>
                    <a:pt x="88" y="93"/>
                  </a:lnTo>
                  <a:lnTo>
                    <a:pt x="0" y="4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8" name="Rectangle 148"/>
            <p:cNvSpPr>
              <a:spLocks noChangeArrowheads="1"/>
            </p:cNvSpPr>
            <p:nvPr/>
          </p:nvSpPr>
          <p:spPr bwMode="auto">
            <a:xfrm>
              <a:off x="986" y="301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abc</a:t>
              </a:r>
              <a:endParaRPr lang="en-US" altLang="en-US"/>
            </a:p>
          </p:txBody>
        </p:sp>
        <p:sp>
          <p:nvSpPr>
            <p:cNvPr id="41109" name="Rectangle 149"/>
            <p:cNvSpPr>
              <a:spLocks noChangeArrowheads="1"/>
            </p:cNvSpPr>
            <p:nvPr/>
          </p:nvSpPr>
          <p:spPr bwMode="auto">
            <a:xfrm>
              <a:off x="176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acb</a:t>
              </a:r>
              <a:endParaRPr lang="en-US" altLang="en-US"/>
            </a:p>
          </p:txBody>
        </p:sp>
        <p:sp>
          <p:nvSpPr>
            <p:cNvPr id="41110" name="Rectangle 150"/>
            <p:cNvSpPr>
              <a:spLocks noChangeArrowheads="1"/>
            </p:cNvSpPr>
            <p:nvPr/>
          </p:nvSpPr>
          <p:spPr bwMode="auto">
            <a:xfrm>
              <a:off x="2477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bac</a:t>
              </a:r>
              <a:endParaRPr lang="en-US" altLang="en-US"/>
            </a:p>
          </p:txBody>
        </p:sp>
        <p:sp>
          <p:nvSpPr>
            <p:cNvPr id="41111" name="Rectangle 151"/>
            <p:cNvSpPr>
              <a:spLocks noChangeArrowheads="1"/>
            </p:cNvSpPr>
            <p:nvPr/>
          </p:nvSpPr>
          <p:spPr bwMode="auto">
            <a:xfrm>
              <a:off x="3252" y="332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bca</a:t>
              </a:r>
              <a:endParaRPr lang="en-US" altLang="en-US"/>
            </a:p>
          </p:txBody>
        </p:sp>
        <p:sp>
          <p:nvSpPr>
            <p:cNvPr id="41112" name="Rectangle 152"/>
            <p:cNvSpPr>
              <a:spLocks noChangeArrowheads="1"/>
            </p:cNvSpPr>
            <p:nvPr/>
          </p:nvSpPr>
          <p:spPr bwMode="auto">
            <a:xfrm>
              <a:off x="3994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cab</a:t>
              </a:r>
              <a:endParaRPr lang="en-US" altLang="en-US"/>
            </a:p>
          </p:txBody>
        </p:sp>
        <p:sp>
          <p:nvSpPr>
            <p:cNvPr id="41113" name="Rectangle 153"/>
            <p:cNvSpPr>
              <a:spLocks noChangeArrowheads="1"/>
            </p:cNvSpPr>
            <p:nvPr/>
          </p:nvSpPr>
          <p:spPr bwMode="auto">
            <a:xfrm>
              <a:off x="480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cba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7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Recursive binary search is an example of divide-and-conquer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Idea 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Divide the bigger problem into smaller problems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Solve each smaller problem separately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If smaller problem still too big, then solve its </a:t>
            </a:r>
            <a:r>
              <a:rPr lang="en-US" sz="2400" dirty="0" smtClean="0"/>
              <a:t>	divisions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Continue process until smaller problem is a base </a:t>
            </a:r>
            <a:r>
              <a:rPr lang="en-US" sz="2400" dirty="0" smtClean="0"/>
              <a:t>	case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DaC</a:t>
            </a:r>
            <a:r>
              <a:rPr lang="en-US" sz="2400" dirty="0" smtClean="0"/>
              <a:t> </a:t>
            </a:r>
            <a:r>
              <a:rPr lang="en-US" sz="2400" dirty="0"/>
              <a:t>can be used with recursion as well as non recursion</a:t>
            </a:r>
          </a:p>
        </p:txBody>
      </p:sp>
    </p:spTree>
    <p:extLst>
      <p:ext uri="{BB962C8B-B14F-4D97-AF65-F5344CB8AC3E}">
        <p14:creationId xmlns:p14="http://schemas.microsoft.com/office/powerpoint/2010/main" val="4079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046"/>
            <a:ext cx="80772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sz="2800" dirty="0"/>
              <a:t> </a:t>
            </a:r>
            <a:r>
              <a:rPr lang="en-GB" sz="2800" dirty="0" smtClean="0"/>
              <a:t>Invented </a:t>
            </a:r>
            <a:r>
              <a:rPr lang="en-GB" sz="2800" dirty="0"/>
              <a:t>by Edouard Lucas in 1883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Three towers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64 gold disks (decreasing sizes) placed on the first tower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disks must be moved from the </a:t>
            </a:r>
            <a:r>
              <a:rPr lang="en-US" sz="2400" dirty="0" smtClean="0"/>
              <a:t>Source </a:t>
            </a:r>
            <a:r>
              <a:rPr lang="en-US" sz="2400" dirty="0"/>
              <a:t>tower to the </a:t>
            </a:r>
            <a:r>
              <a:rPr lang="en-US" sz="2400" dirty="0" smtClean="0"/>
              <a:t>Destination Tower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Larger disks can not be placed on top of smaller disks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third tower can be used to temporarily hold disks</a:t>
            </a:r>
          </a:p>
        </p:txBody>
      </p:sp>
    </p:spTree>
    <p:extLst>
      <p:ext uri="{BB962C8B-B14F-4D97-AF65-F5344CB8AC3E}">
        <p14:creationId xmlns:p14="http://schemas.microsoft.com/office/powerpoint/2010/main" val="236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38200" y="2514600"/>
            <a:ext cx="2057400" cy="2209800"/>
            <a:chOff x="528" y="2496"/>
            <a:chExt cx="1296" cy="1392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581400" y="2514600"/>
            <a:ext cx="2057400" cy="2209800"/>
            <a:chOff x="2256" y="2496"/>
            <a:chExt cx="1296" cy="139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248400" y="2514600"/>
            <a:ext cx="2057400" cy="2209800"/>
            <a:chOff x="3936" y="2496"/>
            <a:chExt cx="1296" cy="1392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1019175" y="39624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1295400" y="35052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14"/>
          <p:cNvSpPr>
            <a:spLocks noChangeArrowheads="1"/>
          </p:cNvSpPr>
          <p:nvPr/>
        </p:nvSpPr>
        <p:spPr bwMode="auto">
          <a:xfrm>
            <a:off x="1552575" y="30480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52575" y="5181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5181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8500" y="518159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5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>
            <a:off x="10826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0" name="Line 6"/>
          <p:cNvSpPr>
            <a:spLocks noChangeShapeType="1"/>
          </p:cNvSpPr>
          <p:nvPr/>
        </p:nvSpPr>
        <p:spPr bwMode="auto">
          <a:xfrm>
            <a:off x="1082675" y="5156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1" name="Line 7"/>
          <p:cNvSpPr>
            <a:spLocks noChangeShapeType="1"/>
          </p:cNvSpPr>
          <p:nvPr/>
        </p:nvSpPr>
        <p:spPr bwMode="auto">
          <a:xfrm flipV="1">
            <a:off x="19970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1066800" y="5319713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Time: 0</a:t>
            </a:r>
          </a:p>
          <a:p>
            <a:r>
              <a:rPr lang="en-US" sz="1400" b="1" dirty="0"/>
              <a:t>Empty Stack</a:t>
            </a:r>
          </a:p>
        </p:txBody>
      </p:sp>
      <p:sp>
        <p:nvSpPr>
          <p:cNvPr id="231433" name="Line 9"/>
          <p:cNvSpPr>
            <a:spLocks noChangeShapeType="1"/>
          </p:cNvSpPr>
          <p:nvPr/>
        </p:nvSpPr>
        <p:spPr bwMode="auto">
          <a:xfrm>
            <a:off x="24415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4" name="Line 10"/>
          <p:cNvSpPr>
            <a:spLocks noChangeShapeType="1"/>
          </p:cNvSpPr>
          <p:nvPr/>
        </p:nvSpPr>
        <p:spPr bwMode="auto">
          <a:xfrm>
            <a:off x="2441575" y="43180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5" name="Line 11"/>
          <p:cNvSpPr>
            <a:spLocks noChangeShapeType="1"/>
          </p:cNvSpPr>
          <p:nvPr/>
        </p:nvSpPr>
        <p:spPr bwMode="auto">
          <a:xfrm flipV="1">
            <a:off x="33686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2425700" y="5319713"/>
            <a:ext cx="9429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 “2”</a:t>
            </a:r>
          </a:p>
        </p:txBody>
      </p:sp>
      <p:sp>
        <p:nvSpPr>
          <p:cNvPr id="231437" name="Rectangle 13"/>
          <p:cNvSpPr>
            <a:spLocks noChangeArrowheads="1"/>
          </p:cNvSpPr>
          <p:nvPr/>
        </p:nvSpPr>
        <p:spPr bwMode="auto">
          <a:xfrm>
            <a:off x="2454275" y="4841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31438" name="Line 14"/>
          <p:cNvSpPr>
            <a:spLocks noChangeShapeType="1"/>
          </p:cNvSpPr>
          <p:nvPr/>
        </p:nvSpPr>
        <p:spPr bwMode="auto">
          <a:xfrm>
            <a:off x="36607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9" name="Line 15"/>
          <p:cNvSpPr>
            <a:spLocks noChangeShapeType="1"/>
          </p:cNvSpPr>
          <p:nvPr/>
        </p:nvSpPr>
        <p:spPr bwMode="auto">
          <a:xfrm>
            <a:off x="3660775" y="43180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0" name="Line 16"/>
          <p:cNvSpPr>
            <a:spLocks noChangeShapeType="1"/>
          </p:cNvSpPr>
          <p:nvPr/>
        </p:nvSpPr>
        <p:spPr bwMode="auto">
          <a:xfrm flipV="1">
            <a:off x="45878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3644900" y="5319713"/>
            <a:ext cx="9429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 “8”</a:t>
            </a:r>
          </a:p>
        </p:txBody>
      </p:sp>
      <p:sp>
        <p:nvSpPr>
          <p:cNvPr id="231442" name="Rectangle 18"/>
          <p:cNvSpPr>
            <a:spLocks noChangeArrowheads="1"/>
          </p:cNvSpPr>
          <p:nvPr/>
        </p:nvSpPr>
        <p:spPr bwMode="auto">
          <a:xfrm>
            <a:off x="3673475" y="4841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31443" name="Rectangle 19"/>
          <p:cNvSpPr>
            <a:spLocks noChangeArrowheads="1"/>
          </p:cNvSpPr>
          <p:nvPr/>
        </p:nvSpPr>
        <p:spPr bwMode="auto">
          <a:xfrm>
            <a:off x="3673475" y="4537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8</a:t>
            </a:r>
          </a:p>
        </p:txBody>
      </p:sp>
      <p:sp>
        <p:nvSpPr>
          <p:cNvPr id="231444" name="Line 20"/>
          <p:cNvSpPr>
            <a:spLocks noChangeShapeType="1"/>
          </p:cNvSpPr>
          <p:nvPr/>
        </p:nvSpPr>
        <p:spPr bwMode="auto">
          <a:xfrm>
            <a:off x="4879975" y="30876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5" name="Line 21"/>
          <p:cNvSpPr>
            <a:spLocks noChangeShapeType="1"/>
          </p:cNvSpPr>
          <p:nvPr/>
        </p:nvSpPr>
        <p:spPr bwMode="auto">
          <a:xfrm>
            <a:off x="4879975" y="4306888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6" name="Line 22"/>
          <p:cNvSpPr>
            <a:spLocks noChangeShapeType="1"/>
          </p:cNvSpPr>
          <p:nvPr/>
        </p:nvSpPr>
        <p:spPr bwMode="auto">
          <a:xfrm flipV="1">
            <a:off x="5807075" y="30876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7" name="Text Box 23"/>
          <p:cNvSpPr txBox="1">
            <a:spLocks noChangeArrowheads="1"/>
          </p:cNvSpPr>
          <p:nvPr/>
        </p:nvSpPr>
        <p:spPr bwMode="auto">
          <a:xfrm>
            <a:off x="4864100" y="5308600"/>
            <a:ext cx="1219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Pop:  Gets 8</a:t>
            </a:r>
          </a:p>
        </p:txBody>
      </p:sp>
      <p:sp>
        <p:nvSpPr>
          <p:cNvPr id="231448" name="Rectangle 24"/>
          <p:cNvSpPr>
            <a:spLocks noChangeArrowheads="1"/>
          </p:cNvSpPr>
          <p:nvPr/>
        </p:nvSpPr>
        <p:spPr bwMode="auto">
          <a:xfrm>
            <a:off x="4892675" y="4830763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31450" name="Text Box 26"/>
          <p:cNvSpPr txBox="1">
            <a:spLocks noChangeArrowheads="1"/>
          </p:cNvSpPr>
          <p:nvPr/>
        </p:nvSpPr>
        <p:spPr bwMode="auto">
          <a:xfrm>
            <a:off x="1111983" y="1848460"/>
            <a:ext cx="481806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The diagram below shows a stack over time.  </a:t>
            </a:r>
          </a:p>
          <a:p>
            <a:r>
              <a:rPr lang="en-US" sz="1800" dirty="0"/>
              <a:t>We perform two pushes and one pop.</a:t>
            </a:r>
          </a:p>
        </p:txBody>
      </p:sp>
      <p:sp>
        <p:nvSpPr>
          <p:cNvPr id="231451" name="Line 27"/>
          <p:cNvSpPr>
            <a:spLocks noChangeShapeType="1"/>
          </p:cNvSpPr>
          <p:nvPr/>
        </p:nvSpPr>
        <p:spPr bwMode="auto">
          <a:xfrm>
            <a:off x="61880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52" name="Line 28"/>
          <p:cNvSpPr>
            <a:spLocks noChangeShapeType="1"/>
          </p:cNvSpPr>
          <p:nvPr/>
        </p:nvSpPr>
        <p:spPr bwMode="auto">
          <a:xfrm>
            <a:off x="6188075" y="5156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53" name="Line 29"/>
          <p:cNvSpPr>
            <a:spLocks noChangeShapeType="1"/>
          </p:cNvSpPr>
          <p:nvPr/>
        </p:nvSpPr>
        <p:spPr bwMode="auto">
          <a:xfrm flipV="1">
            <a:off x="71151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54" name="Text Box 30"/>
          <p:cNvSpPr txBox="1">
            <a:spLocks noChangeArrowheads="1"/>
          </p:cNvSpPr>
          <p:nvPr/>
        </p:nvSpPr>
        <p:spPr bwMode="auto">
          <a:xfrm>
            <a:off x="6172200" y="5319713"/>
            <a:ext cx="1219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Pop:  Gets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90600" y="2209800"/>
            <a:ext cx="2057400" cy="2209800"/>
            <a:chOff x="528" y="2496"/>
            <a:chExt cx="1296" cy="1392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733800" y="2209800"/>
            <a:ext cx="2057400" cy="2209800"/>
            <a:chOff x="2256" y="2496"/>
            <a:chExt cx="1296" cy="1392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400800" y="2209800"/>
            <a:ext cx="2057400" cy="2209800"/>
            <a:chOff x="3936" y="2496"/>
            <a:chExt cx="1296" cy="1392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1171575" y="36576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1447800" y="3200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4452938" y="3733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872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4872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8500" y="4872334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48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2286000"/>
            <a:ext cx="2057400" cy="2209800"/>
            <a:chOff x="528" y="2496"/>
            <a:chExt cx="1296" cy="1392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2286000"/>
            <a:ext cx="2057400" cy="2209800"/>
            <a:chOff x="2256" y="2496"/>
            <a:chExt cx="1296" cy="1392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2286000"/>
            <a:ext cx="2057400" cy="2209800"/>
            <a:chOff x="3936" y="2496"/>
            <a:chExt cx="1296" cy="1392"/>
          </a:xfrm>
        </p:grpSpPr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1019175" y="37338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705600" y="3810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4300538" y="38100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8768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48768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8500" y="4876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63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1905000"/>
            <a:ext cx="2057400" cy="2209800"/>
            <a:chOff x="528" y="2496"/>
            <a:chExt cx="1296" cy="1392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1905000"/>
            <a:ext cx="2057400" cy="2209800"/>
            <a:chOff x="2256" y="2496"/>
            <a:chExt cx="1296" cy="139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1905000"/>
            <a:ext cx="2057400" cy="2209800"/>
            <a:chOff x="3936" y="2496"/>
            <a:chExt cx="1296" cy="1392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1019175" y="33528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705600" y="3429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967538" y="2971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85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61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2209800"/>
            <a:ext cx="2057400" cy="2209800"/>
            <a:chOff x="528" y="2496"/>
            <a:chExt cx="1296" cy="1392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2209800"/>
            <a:ext cx="2057400" cy="2209800"/>
            <a:chOff x="2256" y="2496"/>
            <a:chExt cx="1296" cy="1392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2209800"/>
            <a:ext cx="2057400" cy="2209800"/>
            <a:chOff x="3936" y="2496"/>
            <a:chExt cx="1296" cy="1392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3767138" y="36576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6705600" y="37338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967538" y="32766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8768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48768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8500" y="4876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74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1905000"/>
            <a:ext cx="2057400" cy="2209800"/>
            <a:chOff x="528" y="2496"/>
            <a:chExt cx="1296" cy="1392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1905000"/>
            <a:ext cx="2057400" cy="2209800"/>
            <a:chOff x="2256" y="2496"/>
            <a:chExt cx="1296" cy="1392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1905000"/>
            <a:ext cx="2057400" cy="2209800"/>
            <a:chOff x="3936" y="2496"/>
            <a:chExt cx="1296" cy="1392"/>
          </a:xfrm>
        </p:grpSpPr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3767138" y="33528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705600" y="3429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1566863" y="34147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85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04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1905000"/>
            <a:ext cx="2057400" cy="2209800"/>
            <a:chOff x="528" y="2496"/>
            <a:chExt cx="1296" cy="1392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1905000"/>
            <a:ext cx="2057400" cy="2209800"/>
            <a:chOff x="2256" y="2496"/>
            <a:chExt cx="1296" cy="1392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1905000"/>
            <a:ext cx="2057400" cy="2209800"/>
            <a:chOff x="3936" y="2496"/>
            <a:chExt cx="1296" cy="1392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767138" y="33528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038600" y="28956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1566863" y="34147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85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8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1905000"/>
            <a:ext cx="2057400" cy="2209800"/>
            <a:chOff x="528" y="2496"/>
            <a:chExt cx="1296" cy="1392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1905000"/>
            <a:ext cx="2057400" cy="2209800"/>
            <a:chOff x="2256" y="2496"/>
            <a:chExt cx="1296" cy="1392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1905000"/>
            <a:ext cx="2057400" cy="2209800"/>
            <a:chOff x="3936" y="2496"/>
            <a:chExt cx="1296" cy="1392"/>
          </a:xfrm>
        </p:grpSpPr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767138" y="33528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4038600" y="28956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4310063" y="2438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85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46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ToH – Recursive 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Model</a:t>
            </a:r>
          </a:p>
          <a:p>
            <a:pPr marL="834390" lvl="1" indent="-514350">
              <a:lnSpc>
                <a:spcPct val="80000"/>
              </a:lnSpc>
            </a:pPr>
            <a:r>
              <a:rPr lang="en-US" sz="2500" dirty="0"/>
              <a:t>Source tower S</a:t>
            </a:r>
          </a:p>
          <a:p>
            <a:pPr marL="834390" lvl="1" indent="-514350">
              <a:lnSpc>
                <a:spcPct val="80000"/>
              </a:lnSpc>
            </a:pPr>
            <a:r>
              <a:rPr lang="en-US" sz="2500" dirty="0"/>
              <a:t>Intermediate tower I</a:t>
            </a:r>
          </a:p>
          <a:p>
            <a:pPr marL="834390" lvl="1" indent="-514350">
              <a:lnSpc>
                <a:spcPct val="80000"/>
              </a:lnSpc>
            </a:pPr>
            <a:r>
              <a:rPr lang="en-US" sz="2500" dirty="0"/>
              <a:t>Destination tower D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Assume n disks on S</a:t>
            </a:r>
          </a:p>
          <a:p>
            <a:pPr marL="929640" lvl="1" indent="-609600">
              <a:lnSpc>
                <a:spcPct val="80000"/>
              </a:lnSpc>
              <a:buFont typeface="Wingdings" charset="0"/>
              <a:buAutoNum type="arabicPeriod"/>
            </a:pPr>
            <a:r>
              <a:rPr lang="en-US" sz="2500" dirty="0"/>
              <a:t>Move subtree (top n-1) disks from S to I</a:t>
            </a:r>
          </a:p>
          <a:p>
            <a:pPr marL="929640" lvl="1" indent="-609600">
              <a:lnSpc>
                <a:spcPct val="80000"/>
              </a:lnSpc>
              <a:buFont typeface="Wingdings" charset="0"/>
              <a:buAutoNum type="arabicPeriod"/>
            </a:pPr>
            <a:r>
              <a:rPr lang="en-US" sz="2500" dirty="0"/>
              <a:t>Move the remaining (largest) disk from S to D</a:t>
            </a:r>
          </a:p>
          <a:p>
            <a:pPr marL="929640" lvl="1" indent="-609600">
              <a:lnSpc>
                <a:spcPct val="80000"/>
              </a:lnSpc>
              <a:buFont typeface="Wingdings" charset="0"/>
              <a:buAutoNum type="arabicPeriod"/>
            </a:pPr>
            <a:r>
              <a:rPr lang="en-US" sz="2500" dirty="0"/>
              <a:t>Move the subtree from I to 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124200" y="6248400"/>
            <a:ext cx="2895600" cy="457200"/>
          </a:xfrm>
        </p:spPr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57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ToH</a:t>
            </a:r>
            <a:r>
              <a:rPr lang="en-US" sz="3200" dirty="0"/>
              <a:t> – Recursive </a:t>
            </a:r>
            <a:r>
              <a:rPr lang="en-US" sz="3200" dirty="0" smtClean="0"/>
              <a:t>Solution </a:t>
            </a:r>
            <a:r>
              <a:rPr lang="en-US" sz="3200" dirty="0" smtClean="0">
                <a:solidFill>
                  <a:srgbClr val="2C61F6"/>
                </a:solidFill>
              </a:rPr>
              <a:t>(Moving disks from Tower A (Source) to C (Destination))</a:t>
            </a:r>
            <a:endParaRPr lang="en-US" sz="3200" dirty="0">
              <a:solidFill>
                <a:srgbClr val="2C61F6"/>
              </a:solidFill>
            </a:endParaRPr>
          </a:p>
        </p:txBody>
      </p:sp>
      <p:pic>
        <p:nvPicPr>
          <p:cNvPr id="2" name="Picture 1" descr="hanoi-recursio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08856"/>
            <a:ext cx="4431900" cy="49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ToH – Recursive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/>
              <a:t>d</a:t>
            </a:r>
            <a:r>
              <a:rPr lang="en-US" sz="2800" dirty="0" err="1" smtClean="0"/>
              <a:t>ef</a:t>
            </a:r>
            <a:r>
              <a:rPr lang="en-US" sz="2800" dirty="0" smtClean="0"/>
              <a:t> Hanoi(</a:t>
            </a:r>
            <a:r>
              <a:rPr lang="en-US" sz="2800" dirty="0" err="1" smtClean="0"/>
              <a:t>topN</a:t>
            </a:r>
            <a:r>
              <a:rPr lang="en-US" sz="2800" dirty="0"/>
              <a:t>, </a:t>
            </a:r>
            <a:r>
              <a:rPr lang="en-US" sz="2800" dirty="0" smtClean="0"/>
              <a:t>from</a:t>
            </a:r>
            <a:r>
              <a:rPr lang="en-US" sz="2800" dirty="0"/>
              <a:t>, </a:t>
            </a:r>
            <a:r>
              <a:rPr lang="en-US" sz="2800" dirty="0" smtClean="0"/>
              <a:t>inter</a:t>
            </a:r>
            <a:r>
              <a:rPr lang="en-US" sz="2800" dirty="0"/>
              <a:t>, </a:t>
            </a:r>
            <a:r>
              <a:rPr lang="en-US" sz="2800" dirty="0" smtClean="0"/>
              <a:t>to):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if </a:t>
            </a:r>
            <a:r>
              <a:rPr lang="en-US" sz="2800" dirty="0" err="1" smtClean="0"/>
              <a:t>topN</a:t>
            </a:r>
            <a:r>
              <a:rPr lang="en-US" sz="2800" dirty="0" smtClean="0"/>
              <a:t> </a:t>
            </a:r>
            <a:r>
              <a:rPr lang="en-US" sz="2800" dirty="0"/>
              <a:t>== </a:t>
            </a:r>
            <a:r>
              <a:rPr lang="en-US" sz="2800" dirty="0" smtClean="0"/>
              <a:t>1:  </a:t>
            </a:r>
            <a:r>
              <a:rPr lang="en-US" sz="2800" i="1" dirty="0">
                <a:solidFill>
                  <a:schemeClr val="accent2"/>
                </a:solidFill>
              </a:rPr>
              <a:t>// base case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Move(1, from, to);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</a:t>
            </a:r>
            <a:r>
              <a:rPr lang="en-US" sz="2800" dirty="0" smtClean="0"/>
              <a:t>else:  </a:t>
            </a:r>
            <a:r>
              <a:rPr lang="en-US" sz="2800" i="1" dirty="0">
                <a:solidFill>
                  <a:srgbClr val="7F9880"/>
                </a:solidFill>
              </a:rPr>
              <a:t>// recursion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Hanoi(topN-1, from, to, inter); </a:t>
            </a:r>
            <a:r>
              <a:rPr lang="en-US" sz="2800" i="1" dirty="0">
                <a:solidFill>
                  <a:srgbClr val="7F9880"/>
                </a:solidFill>
              </a:rPr>
              <a:t>// from </a:t>
            </a:r>
            <a:r>
              <a:rPr lang="en-US" sz="2800" i="1" dirty="0">
                <a:solidFill>
                  <a:srgbClr val="7F9880"/>
                </a:solidFill>
                <a:sym typeface="Wingdings"/>
              </a:rPr>
              <a:t> </a:t>
            </a:r>
            <a:r>
              <a:rPr lang="en-US" sz="2800" i="1" dirty="0" smtClean="0">
                <a:solidFill>
                  <a:srgbClr val="7F9880"/>
                </a:solidFill>
                <a:sym typeface="Wingdings"/>
              </a:rPr>
              <a:t>	inter</a:t>
            </a:r>
            <a:endParaRPr lang="en-US" sz="2800" i="1" dirty="0">
              <a:solidFill>
                <a:srgbClr val="7F98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Move(</a:t>
            </a:r>
            <a:r>
              <a:rPr lang="en-US" sz="2800" dirty="0" err="1"/>
              <a:t>topN</a:t>
            </a:r>
            <a:r>
              <a:rPr lang="en-US" sz="2800" dirty="0"/>
              <a:t>, from, to);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Hanoi(topN-1, inter, from, to); </a:t>
            </a:r>
            <a:r>
              <a:rPr lang="en-US" sz="2800" i="1" dirty="0">
                <a:solidFill>
                  <a:srgbClr val="7F9880"/>
                </a:solidFill>
              </a:rPr>
              <a:t>// inter </a:t>
            </a:r>
            <a:r>
              <a:rPr lang="en-US" sz="2800" i="1" dirty="0">
                <a:solidFill>
                  <a:srgbClr val="7F9880"/>
                </a:solidFill>
                <a:sym typeface="Wingdings"/>
              </a:rPr>
              <a:t> to</a:t>
            </a:r>
            <a:endParaRPr lang="en-US" sz="2800" i="1" dirty="0">
              <a:solidFill>
                <a:srgbClr val="7F98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503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Methods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When you run a program, the computer creates a stack for you.</a:t>
            </a:r>
          </a:p>
          <a:p>
            <a:r>
              <a:rPr lang="en-US" sz="2600" dirty="0"/>
              <a:t>Each time you invoke a method, the method is placed on top of the stack.</a:t>
            </a:r>
          </a:p>
          <a:p>
            <a:r>
              <a:rPr lang="en-US" sz="2600" dirty="0"/>
              <a:t>When the method returns or exits, the method is popped off the stack.</a:t>
            </a:r>
          </a:p>
          <a:p>
            <a:r>
              <a:rPr lang="en-US" sz="2600" dirty="0"/>
              <a:t>The diagram on the next page shows a sample stack for a simple </a:t>
            </a:r>
            <a:r>
              <a:rPr lang="en-US" sz="2600" dirty="0" smtClean="0"/>
              <a:t>program</a:t>
            </a:r>
            <a:r>
              <a:rPr lang="en-US" sz="26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1531"/>
            <a:ext cx="8001000" cy="1143000"/>
          </a:xfrm>
        </p:spPr>
        <p:txBody>
          <a:bodyPr/>
          <a:lstStyle/>
          <a:p>
            <a:r>
              <a:rPr lang="en-US" dirty="0" smtClean="0"/>
              <a:t>Runtime of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recursiveFun1(n):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n&lt;=0: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1+recursiveFun1(n-1)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1531"/>
            <a:ext cx="8001000" cy="1143000"/>
          </a:xfrm>
        </p:spPr>
        <p:txBody>
          <a:bodyPr/>
          <a:lstStyle/>
          <a:p>
            <a:r>
              <a:rPr lang="en-US" dirty="0" smtClean="0"/>
              <a:t>Runtime of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recursiveFun2(n):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n&lt;=0: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1+recursiveFun2(n-5)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1531"/>
            <a:ext cx="8001000" cy="1143000"/>
          </a:xfrm>
        </p:spPr>
        <p:txBody>
          <a:bodyPr/>
          <a:lstStyle/>
          <a:p>
            <a:r>
              <a:rPr lang="en-US" dirty="0" smtClean="0"/>
              <a:t>Runtime of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recursiveFun3(n):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n&lt;=0: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1+recursiveFun3(n</a:t>
            </a:r>
            <a:r>
              <a:rPr lang="en-US" dirty="0" smtClean="0"/>
              <a:t>//5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1531"/>
            <a:ext cx="8001000" cy="1143000"/>
          </a:xfrm>
        </p:spPr>
        <p:txBody>
          <a:bodyPr/>
          <a:lstStyle/>
          <a:p>
            <a:r>
              <a:rPr lang="en-US" dirty="0" smtClean="0"/>
              <a:t>Runtime of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recursiveFun4(</a:t>
            </a:r>
            <a:r>
              <a:rPr lang="en-US" dirty="0" err="1" smtClean="0"/>
              <a:t>n,m,o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n&lt;=0: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</a:t>
            </a:r>
            <a:r>
              <a:rPr lang="en-US" dirty="0" err="1" smtClean="0"/>
              <a:t>m,”,”,o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recursiveFun4(n-1,m+1,o)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recursiveFun4(n-1,m,o+1)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1531"/>
            <a:ext cx="8001000" cy="1143000"/>
          </a:xfrm>
        </p:spPr>
        <p:txBody>
          <a:bodyPr/>
          <a:lstStyle/>
          <a:p>
            <a:r>
              <a:rPr lang="en-US" dirty="0" smtClean="0"/>
              <a:t>Runtime of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0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recursiveFun5(n):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range(0,n,2):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print(“hello”)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n&lt;=0: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1+recursiveFun5(n-5)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 and Conquer </a:t>
            </a:r>
            <a:br>
              <a:rPr lang="en-US" dirty="0" smtClean="0"/>
            </a:br>
            <a:r>
              <a:rPr lang="en-US" dirty="0" smtClean="0"/>
              <a:t>Master Method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718238"/>
            <a:ext cx="762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3818" y="1822231"/>
            <a:ext cx="400396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837" y="5715000"/>
            <a:ext cx="77266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62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Practice Master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00200"/>
            <a:ext cx="3794401" cy="284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16" y="4749228"/>
            <a:ext cx="5098726" cy="53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619" y="5263635"/>
            <a:ext cx="5691601" cy="374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716" y="5649078"/>
            <a:ext cx="4150126" cy="5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Practice Master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25" y="1723016"/>
            <a:ext cx="3596775" cy="145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91" y="1483783"/>
            <a:ext cx="3952501" cy="1795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038600"/>
            <a:ext cx="5059201" cy="601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775518"/>
            <a:ext cx="5770651" cy="730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5435254"/>
            <a:ext cx="6244951" cy="58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40" y="5924835"/>
            <a:ext cx="5849701" cy="6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Practice Master Method (Can’t </a:t>
            </a:r>
            <a:r>
              <a:rPr lang="en-US" smtClean="0"/>
              <a:t>apply always)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09807"/>
            <a:ext cx="3320100" cy="51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75" y="2578314"/>
            <a:ext cx="3201525" cy="4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531" y="4352202"/>
            <a:ext cx="7667851" cy="611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875605"/>
            <a:ext cx="6877351" cy="4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Methods</a:t>
            </a:r>
          </a:p>
        </p:txBody>
      </p:sp>
      <p:sp>
        <p:nvSpPr>
          <p:cNvPr id="233476" name="Line 4"/>
          <p:cNvSpPr>
            <a:spLocks noChangeShapeType="1"/>
          </p:cNvSpPr>
          <p:nvPr/>
        </p:nvSpPr>
        <p:spPr bwMode="auto">
          <a:xfrm>
            <a:off x="1082675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1082675" y="4605337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 flipV="1">
            <a:off x="1997075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066800" y="4768850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Time: 0</a:t>
            </a:r>
          </a:p>
          <a:p>
            <a:r>
              <a:rPr lang="en-US" sz="1400" b="1"/>
              <a:t>Empty Stack</a:t>
            </a: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2593975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593975" y="4605337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 flipV="1">
            <a:off x="3521075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2578100" y="4768850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Push:  main()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606675" y="4291012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3485" name="Line 13"/>
          <p:cNvSpPr>
            <a:spLocks noChangeShapeType="1"/>
          </p:cNvSpPr>
          <p:nvPr/>
        </p:nvSpPr>
        <p:spPr bwMode="auto">
          <a:xfrm>
            <a:off x="3936025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6" name="Line 14"/>
          <p:cNvSpPr>
            <a:spLocks noChangeShapeType="1"/>
          </p:cNvSpPr>
          <p:nvPr/>
        </p:nvSpPr>
        <p:spPr bwMode="auto">
          <a:xfrm>
            <a:off x="3942987" y="4594224"/>
            <a:ext cx="1142081" cy="87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3487" name="Line 15"/>
          <p:cNvSpPr>
            <a:spLocks noChangeShapeType="1"/>
          </p:cNvSpPr>
          <p:nvPr/>
        </p:nvSpPr>
        <p:spPr bwMode="auto">
          <a:xfrm flipV="1">
            <a:off x="5078412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4017963" y="4768850"/>
            <a:ext cx="147478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 2:</a:t>
            </a:r>
          </a:p>
          <a:p>
            <a:r>
              <a:rPr lang="en-US" sz="1400" b="1" dirty="0"/>
              <a:t>Push:  square()</a:t>
            </a:r>
          </a:p>
        </p:txBody>
      </p:sp>
      <p:sp>
        <p:nvSpPr>
          <p:cNvPr id="233489" name="Rectangle 17"/>
          <p:cNvSpPr>
            <a:spLocks noChangeArrowheads="1"/>
          </p:cNvSpPr>
          <p:nvPr/>
        </p:nvSpPr>
        <p:spPr bwMode="auto">
          <a:xfrm>
            <a:off x="3935720" y="4284043"/>
            <a:ext cx="1149348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/>
              <a:t>main()</a:t>
            </a:r>
          </a:p>
        </p:txBody>
      </p:sp>
      <p:sp>
        <p:nvSpPr>
          <p:cNvPr id="233490" name="Rectangle 18"/>
          <p:cNvSpPr>
            <a:spLocks noChangeArrowheads="1"/>
          </p:cNvSpPr>
          <p:nvPr/>
        </p:nvSpPr>
        <p:spPr bwMode="auto">
          <a:xfrm>
            <a:off x="3936025" y="3962282"/>
            <a:ext cx="1149348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/>
              <a:t>square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sp>
        <p:nvSpPr>
          <p:cNvPr id="233491" name="Line 19"/>
          <p:cNvSpPr>
            <a:spLocks noChangeShapeType="1"/>
          </p:cNvSpPr>
          <p:nvPr/>
        </p:nvSpPr>
        <p:spPr bwMode="auto">
          <a:xfrm>
            <a:off x="5502275" y="25368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2" name="Line 20"/>
          <p:cNvSpPr>
            <a:spLocks noChangeShapeType="1"/>
          </p:cNvSpPr>
          <p:nvPr/>
        </p:nvSpPr>
        <p:spPr bwMode="auto">
          <a:xfrm>
            <a:off x="5502275" y="4594225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3" name="Line 21"/>
          <p:cNvSpPr>
            <a:spLocks noChangeShapeType="1"/>
          </p:cNvSpPr>
          <p:nvPr/>
        </p:nvSpPr>
        <p:spPr bwMode="auto">
          <a:xfrm flipV="1">
            <a:off x="6429375" y="25368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5486400" y="4757737"/>
            <a:ext cx="149066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Pop:  square()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  <p:sp>
        <p:nvSpPr>
          <p:cNvPr id="233495" name="Rectangle 23"/>
          <p:cNvSpPr>
            <a:spLocks noChangeArrowheads="1"/>
          </p:cNvSpPr>
          <p:nvPr/>
        </p:nvSpPr>
        <p:spPr bwMode="auto">
          <a:xfrm>
            <a:off x="5514975" y="4279900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3496" name="Line 24"/>
          <p:cNvSpPr>
            <a:spLocks noChangeShapeType="1"/>
          </p:cNvSpPr>
          <p:nvPr/>
        </p:nvSpPr>
        <p:spPr bwMode="auto">
          <a:xfrm>
            <a:off x="7059613" y="24971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7" name="Line 25"/>
          <p:cNvSpPr>
            <a:spLocks noChangeShapeType="1"/>
          </p:cNvSpPr>
          <p:nvPr/>
        </p:nvSpPr>
        <p:spPr bwMode="auto">
          <a:xfrm>
            <a:off x="7059613" y="4554537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8" name="Line 26"/>
          <p:cNvSpPr>
            <a:spLocks noChangeShapeType="1"/>
          </p:cNvSpPr>
          <p:nvPr/>
        </p:nvSpPr>
        <p:spPr bwMode="auto">
          <a:xfrm flipV="1">
            <a:off x="7986713" y="24971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9" name="Text Box 27"/>
          <p:cNvSpPr txBox="1">
            <a:spLocks noChangeArrowheads="1"/>
          </p:cNvSpPr>
          <p:nvPr/>
        </p:nvSpPr>
        <p:spPr bwMode="auto">
          <a:xfrm>
            <a:off x="7043738" y="4718050"/>
            <a:ext cx="14906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Pop:  main()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Recursion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Each time a method is called, you </a:t>
            </a:r>
            <a:r>
              <a:rPr lang="en-US" sz="2600" i="1" dirty="0"/>
              <a:t>push</a:t>
            </a:r>
            <a:r>
              <a:rPr lang="en-US" sz="2600" dirty="0"/>
              <a:t> the method on the stack.</a:t>
            </a:r>
          </a:p>
          <a:p>
            <a:r>
              <a:rPr lang="en-US" sz="2600" dirty="0"/>
              <a:t>Each time the method returns or exits, you </a:t>
            </a:r>
            <a:r>
              <a:rPr lang="en-US" sz="2600" i="1" dirty="0"/>
              <a:t>pop</a:t>
            </a:r>
            <a:r>
              <a:rPr lang="en-US" sz="2600" dirty="0"/>
              <a:t> the method off the stack.</a:t>
            </a:r>
          </a:p>
          <a:p>
            <a:r>
              <a:rPr lang="en-US" sz="2600" dirty="0"/>
              <a:t>If a method calls itself recursively, you just push another copy of the method onto the stack.</a:t>
            </a:r>
          </a:p>
          <a:p>
            <a:r>
              <a:rPr lang="en-US" sz="2600" dirty="0"/>
              <a:t>We therefore have a simple way to visualize how recursion really works.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the Simple Recursion Program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AvantGarde" pitchFamily="34" charset="0"/>
              </a:rPr>
              <a:t>Here’s the code again.  Now, that we understand stacks, we can visualize the recursion.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count (index):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print (index)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if index &lt; 2: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	count(index+1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return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if __name__ == '__main__':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count(0)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4319</TotalTime>
  <Words>2714</Words>
  <Application>Microsoft Macintosh PowerPoint</Application>
  <PresentationFormat>On-screen Show (4:3)</PresentationFormat>
  <Paragraphs>871</Paragraphs>
  <Slides>68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6" baseType="lpstr">
      <vt:lpstr>AvantGarde</vt:lpstr>
      <vt:lpstr>CMMI10</vt:lpstr>
      <vt:lpstr>CMR10</vt:lpstr>
      <vt:lpstr>CMSS10</vt:lpstr>
      <vt:lpstr>CMSY10</vt:lpstr>
      <vt:lpstr>CMSY8</vt:lpstr>
      <vt:lpstr>Comic Sans MS</vt:lpstr>
      <vt:lpstr>Lucida Console</vt:lpstr>
      <vt:lpstr>MS PGothic</vt:lpstr>
      <vt:lpstr>ＭＳ Ｐゴシック</vt:lpstr>
      <vt:lpstr>Symbol</vt:lpstr>
      <vt:lpstr>Tahoma</vt:lpstr>
      <vt:lpstr>Times</vt:lpstr>
      <vt:lpstr>Times New Roman</vt:lpstr>
      <vt:lpstr>Wingdings</vt:lpstr>
      <vt:lpstr>Arial</vt:lpstr>
      <vt:lpstr>Blueprint</vt:lpstr>
      <vt:lpstr>Equation</vt:lpstr>
      <vt:lpstr>Recursion</vt:lpstr>
      <vt:lpstr>Definition</vt:lpstr>
      <vt:lpstr>World’s Simplest Recursion Program</vt:lpstr>
      <vt:lpstr>Visualizing Recursion</vt:lpstr>
      <vt:lpstr>Stacks</vt:lpstr>
      <vt:lpstr>Stacks and Methods</vt:lpstr>
      <vt:lpstr>Stacks and Methods</vt:lpstr>
      <vt:lpstr>Stacks and Recursion</vt:lpstr>
      <vt:lpstr>Back to the Simple Recursion Program</vt:lpstr>
      <vt:lpstr>Stacks and Recursion in Action</vt:lpstr>
      <vt:lpstr>Recursion, Variation 1</vt:lpstr>
      <vt:lpstr>Recursion, Variation 2</vt:lpstr>
      <vt:lpstr>PowerPoint Presentation</vt:lpstr>
      <vt:lpstr>Recursion Example #2</vt:lpstr>
      <vt:lpstr>Determining the Output</vt:lpstr>
      <vt:lpstr>Stack Short-Hand</vt:lpstr>
      <vt:lpstr>Factorials</vt:lpstr>
      <vt:lpstr>Iterative Approach</vt:lpstr>
      <vt:lpstr>Factorials</vt:lpstr>
      <vt:lpstr>Seeing the Pattern</vt:lpstr>
      <vt:lpstr>Recursive Solution</vt:lpstr>
      <vt:lpstr>Finding the factorial of 3</vt:lpstr>
      <vt:lpstr>Recursion vs. Iteration</vt:lpstr>
      <vt:lpstr>Recursion vs. Iteration (cont.)</vt:lpstr>
      <vt:lpstr>Characteristics of a Recursive Method</vt:lpstr>
      <vt:lpstr>Recursive Binary Search</vt:lpstr>
      <vt:lpstr>Binary Search</vt:lpstr>
      <vt:lpstr>Visualizing Binary Search</vt:lpstr>
      <vt:lpstr>Analyzing Binary Search</vt:lpstr>
      <vt:lpstr>Linear Recursion</vt:lpstr>
      <vt:lpstr>Example of Linear Recursion</vt:lpstr>
      <vt:lpstr>Reversing an Array</vt:lpstr>
      <vt:lpstr>Defining Arguments for Recursion</vt:lpstr>
      <vt:lpstr>Computing Powers</vt:lpstr>
      <vt:lpstr>Recursive Squaring</vt:lpstr>
      <vt:lpstr>Recursive Squaring Method</vt:lpstr>
      <vt:lpstr>Analysis</vt:lpstr>
      <vt:lpstr>Tail Recursion</vt:lpstr>
      <vt:lpstr>Binary Recursion</vt:lpstr>
      <vt:lpstr>Binary Recusive Method</vt:lpstr>
      <vt:lpstr>Computing Fibonacci Numbers</vt:lpstr>
      <vt:lpstr>Analysis</vt:lpstr>
      <vt:lpstr>A Better Fibonacci Algorithm </vt:lpstr>
      <vt:lpstr>Multiple Recursion</vt:lpstr>
      <vt:lpstr>Algorithm for Multiple Recursion</vt:lpstr>
      <vt:lpstr>Visualizing PuzzleSolve</vt:lpstr>
      <vt:lpstr>Divide-and-Conquer 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ToH – Recursive Solution</vt:lpstr>
      <vt:lpstr>ToH – Recursive Solution (Moving disks from Tower A (Source) to C (Destination))</vt:lpstr>
      <vt:lpstr>ToH – Recursive Algorithm</vt:lpstr>
      <vt:lpstr>Runtime of Recursive Functions</vt:lpstr>
      <vt:lpstr>Runtime of Recursive Functions</vt:lpstr>
      <vt:lpstr>Runtime of Recursive Functions</vt:lpstr>
      <vt:lpstr>Runtime of Recursive Functions</vt:lpstr>
      <vt:lpstr>Runtime of Recursive Functions</vt:lpstr>
      <vt:lpstr>Divide and Conquer  Master Method</vt:lpstr>
      <vt:lpstr>Practice Master Method</vt:lpstr>
      <vt:lpstr>Practice Master Method</vt:lpstr>
      <vt:lpstr>Practice Master Method (Can’t apply always)</vt:lpstr>
    </vt:vector>
  </TitlesOfParts>
  <Company>Brown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528</cp:revision>
  <dcterms:created xsi:type="dcterms:W3CDTF">2002-01-21T02:22:10Z</dcterms:created>
  <dcterms:modified xsi:type="dcterms:W3CDTF">2019-09-16T05:26:58Z</dcterms:modified>
</cp:coreProperties>
</file>