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50"/>
    <p:restoredTop sz="97084"/>
  </p:normalViewPr>
  <p:slideViewPr>
    <p:cSldViewPr snapToGrid="0">
      <p:cViewPr>
        <p:scale>
          <a:sx n="160" d="100"/>
          <a:sy n="160" d="100"/>
        </p:scale>
        <p:origin x="5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712B-CFA5-1B41-AA02-BD4BFCC598D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8A36-9A33-724C-BE75-AB8A15D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A8A36-9A33-724C-BE75-AB8A15D47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13519-5C19-C8E2-19E0-293E09CC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SA Solution Challenge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4012-3918-DBBF-0D16-639B2F5C5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Candidate: Jesse Saez</a:t>
            </a:r>
          </a:p>
        </p:txBody>
      </p:sp>
      <p:pic>
        <p:nvPicPr>
          <p:cNvPr id="5" name="Picture 4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BBE26ED5-6FAA-0DE4-6DF1-E94D0E710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9" b="-1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0B8AA-EC1C-F277-E98A-59F528BD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SECURITY OVERVIEW</a:t>
            </a:r>
          </a:p>
        </p:txBody>
      </p:sp>
      <p:pic>
        <p:nvPicPr>
          <p:cNvPr id="6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44AFBF0D-EB3B-1658-8EBA-408BF0E3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19BCD-8381-1B46-922B-413A231A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>
            <a:normAutofit fontScale="92500" lnSpcReduction="20000"/>
          </a:bodyPr>
          <a:lstStyle/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Identity and Access Management (IAM)</a:t>
            </a:r>
            <a:r>
              <a:rPr lang="en-US" dirty="0">
                <a:effectLst/>
              </a:rPr>
              <a:t> </a:t>
            </a: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Amazon Virtual Private Cloud (VPC)</a:t>
            </a: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Subnetting and Network Segmentation</a:t>
            </a:r>
            <a:endParaRPr lang="en-US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Encryption</a:t>
            </a: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WAF and AWS Shield</a:t>
            </a:r>
            <a:endParaRPr lang="en-US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Amazon Cognito</a:t>
            </a:r>
            <a:endParaRPr lang="en-US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CloudTrail</a:t>
            </a:r>
            <a:endParaRPr lang="en-US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CloudWatch</a:t>
            </a:r>
            <a:r>
              <a:rPr lang="en-US" dirty="0">
                <a:effectLst/>
              </a:rPr>
              <a:t> </a:t>
            </a:r>
            <a:endParaRPr lang="en-US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 53 DNSSEC</a:t>
            </a:r>
            <a:r>
              <a:rPr lang="en-US" dirty="0">
                <a:effectLst/>
              </a:rPr>
              <a:t> </a:t>
            </a:r>
            <a:endParaRPr lang="en-US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Config</a:t>
            </a:r>
            <a:r>
              <a:rPr lang="en-US" dirty="0">
                <a:effectLst/>
              </a:rPr>
              <a:t> </a:t>
            </a:r>
            <a:endParaRPr lang="en-US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</a:t>
            </a:r>
            <a:r>
              <a:rPr lang="en-CA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GuardDuty</a:t>
            </a:r>
            <a:r>
              <a:rPr lang="en-US" dirty="0">
                <a:effectLst/>
              </a:rPr>
              <a:t> </a:t>
            </a:r>
            <a:endParaRPr lang="en-US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Inspector</a:t>
            </a:r>
            <a:r>
              <a:rPr lang="en-US" dirty="0">
                <a:effectLst/>
              </a:rPr>
              <a:t> </a:t>
            </a:r>
            <a:endParaRPr lang="en-US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Security Hub</a:t>
            </a:r>
            <a:r>
              <a:rPr lang="en-US" dirty="0">
                <a:effectLst/>
              </a:rPr>
              <a:t> </a:t>
            </a:r>
          </a:p>
          <a:p>
            <a:r>
              <a:rPr lang="en-C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VPC Flow Logs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2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7DA7-A8DB-BE88-58B2-1236EA96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Recommended Tech Stack</a:t>
            </a:r>
          </a:p>
        </p:txBody>
      </p:sp>
      <p:pic>
        <p:nvPicPr>
          <p:cNvPr id="4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21EB1306-B452-8596-D55D-2FFC3E0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9" y="3793708"/>
            <a:ext cx="2530723" cy="253072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9E49-A474-1F77-7B7A-B45541C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Node.js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Lambda with the Serverless Framework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RDS for MySQL or Amazon DynamoDB for NoSQL requirements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 Queuing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SQS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Balancer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Elastic Load Balancing (ELB)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Primary: Amazon </a:t>
            </a:r>
            <a:r>
              <a:rPr lang="en-CA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ElastiCache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Redis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8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7DA7-A8DB-BE88-58B2-1236EA96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Recommended Tech Stack</a:t>
            </a:r>
          </a:p>
        </p:txBody>
      </p:sp>
      <p:pic>
        <p:nvPicPr>
          <p:cNvPr id="4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711781AE-4FE0-9A6C-2ADE-FA38DE2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9" y="3793708"/>
            <a:ext cx="2530723" cy="25307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9E49-A474-1F77-7B7A-B45541C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CA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React.js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Management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Context API with React or </a:t>
            </a:r>
            <a:r>
              <a:rPr lang="en-CA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Vuex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CA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Vue.js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Framework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Amplify UI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Middleware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Gateway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API Gateway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Cognito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CloudWatch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Logging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CloudWatch Logs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7DA7-A8DB-BE88-58B2-1236EA96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Recommended Tech Stack</a:t>
            </a:r>
          </a:p>
        </p:txBody>
      </p:sp>
      <p:pic>
        <p:nvPicPr>
          <p:cNvPr id="4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B194FE5C-198E-DB62-44D4-7EECEE18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9" y="3793708"/>
            <a:ext cx="2530723" cy="25307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9E49-A474-1F77-7B7A-B45541C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CI/CD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</a:t>
            </a:r>
            <a:r>
              <a:rPr lang="en-CA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CodePipeline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AWS </a:t>
            </a:r>
            <a:r>
              <a:rPr lang="en-CA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CodeBuild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Jenkins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Containerization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</a:t>
            </a:r>
            <a:r>
              <a:rPr lang="en-CA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Fargate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ECS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Infrastructure as Code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CloudFormation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Versioning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CA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Communication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API Gateway for RESTful services, AWS Lambda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 Services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SNS and Amazon SES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7DA7-A8DB-BE88-58B2-1236EA96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Recommended Tech Stack</a:t>
            </a:r>
          </a:p>
        </p:txBody>
      </p:sp>
      <p:pic>
        <p:nvPicPr>
          <p:cNvPr id="4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41AB902D-16A6-8732-81DC-1B64EB49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9" y="3793708"/>
            <a:ext cx="2530723" cy="25307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9E49-A474-1F77-7B7A-B45541C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Storage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Data Storage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RDS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 Storage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S3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IAM with Amazon Cognito for user management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KMS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Control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IAM for Role-based access control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 and Logging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Amazon CloudWatch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Logging</a:t>
            </a:r>
            <a:r>
              <a:rPr lang="en-CA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AWS CloudWatch Logs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6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EFE43-1296-045D-525C-E6E70199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b="1" dirty="0"/>
              <a:t>AGENDA</a:t>
            </a:r>
          </a:p>
        </p:txBody>
      </p:sp>
      <p:pic>
        <p:nvPicPr>
          <p:cNvPr id="4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B5BFE174-DFF8-E9F8-DD1D-DC52C0EA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09" y="3793708"/>
            <a:ext cx="2530723" cy="25307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41FB-A876-BE8C-A5A4-35389152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r>
              <a:rPr lang="en-US" b="1" dirty="0"/>
              <a:t>Review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Decision Matrix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High Level Overview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Deployment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Recommended Tech Stack</a:t>
            </a:r>
          </a:p>
          <a:p>
            <a:endParaRPr lang="en-US" dirty="0"/>
          </a:p>
        </p:txBody>
      </p:sp>
      <p:pic>
        <p:nvPicPr>
          <p:cNvPr id="6" name="Graphic 5" descr="Person with idea outline">
            <a:extLst>
              <a:ext uri="{FF2B5EF4-FFF2-40B4-BE49-F238E27FC236}">
                <a16:creationId xmlns:a16="http://schemas.microsoft.com/office/drawing/2014/main" id="{5CB6EDA1-C9B3-F0EC-9ADB-683358681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7521" y="400359"/>
            <a:ext cx="832189" cy="832189"/>
          </a:xfrm>
          <a:prstGeom prst="rect">
            <a:avLst/>
          </a:prstGeom>
        </p:spPr>
      </p:pic>
      <p:pic>
        <p:nvPicPr>
          <p:cNvPr id="12" name="Graphic 11" descr="Decision chart outline">
            <a:extLst>
              <a:ext uri="{FF2B5EF4-FFF2-40B4-BE49-F238E27FC236}">
                <a16:creationId xmlns:a16="http://schemas.microsoft.com/office/drawing/2014/main" id="{BD43B7E6-92A1-2FB9-E1E2-7DA7E2152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5292" y="1232548"/>
            <a:ext cx="712625" cy="712625"/>
          </a:xfrm>
          <a:prstGeom prst="rect">
            <a:avLst/>
          </a:prstGeom>
        </p:spPr>
      </p:pic>
      <p:pic>
        <p:nvPicPr>
          <p:cNvPr id="17" name="Graphic 16" descr="Radioactive outline">
            <a:extLst>
              <a:ext uri="{FF2B5EF4-FFF2-40B4-BE49-F238E27FC236}">
                <a16:creationId xmlns:a16="http://schemas.microsoft.com/office/drawing/2014/main" id="{8F4B28E5-5331-F22C-71A0-249A69947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305" y="1714500"/>
            <a:ext cx="655307" cy="655307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A843B788-A459-19B5-2C40-84FB2A5A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7917" y="2153301"/>
            <a:ext cx="655307" cy="655307"/>
          </a:xfrm>
          <a:prstGeom prst="rect">
            <a:avLst/>
          </a:prstGeom>
        </p:spPr>
      </p:pic>
      <p:pic>
        <p:nvPicPr>
          <p:cNvPr id="21" name="Graphic 20" descr="Cmd Terminal with solid fill">
            <a:extLst>
              <a:ext uri="{FF2B5EF4-FFF2-40B4-BE49-F238E27FC236}">
                <a16:creationId xmlns:a16="http://schemas.microsoft.com/office/drawing/2014/main" id="{FBD8736D-B596-9AE8-0784-83AA3BA8BB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16114" y="3214049"/>
            <a:ext cx="655307" cy="655307"/>
          </a:xfrm>
          <a:prstGeom prst="rect">
            <a:avLst/>
          </a:prstGeom>
        </p:spPr>
      </p:pic>
      <p:pic>
        <p:nvPicPr>
          <p:cNvPr id="23" name="Graphic 22" descr="Lock with solid fill">
            <a:extLst>
              <a:ext uri="{FF2B5EF4-FFF2-40B4-BE49-F238E27FC236}">
                <a16:creationId xmlns:a16="http://schemas.microsoft.com/office/drawing/2014/main" id="{07203D46-6648-55A8-4EC1-B5BDEB521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8347" y="3779463"/>
            <a:ext cx="493922" cy="493922"/>
          </a:xfrm>
          <a:prstGeom prst="rect">
            <a:avLst/>
          </a:prstGeom>
        </p:spPr>
      </p:pic>
      <p:pic>
        <p:nvPicPr>
          <p:cNvPr id="25" name="Graphic 24" descr="Internet Of Things with solid fill">
            <a:extLst>
              <a:ext uri="{FF2B5EF4-FFF2-40B4-BE49-F238E27FC236}">
                <a16:creationId xmlns:a16="http://schemas.microsoft.com/office/drawing/2014/main" id="{9D4FB3CF-B357-533C-C829-D393BF57B0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40515" y="4185752"/>
            <a:ext cx="614067" cy="614067"/>
          </a:xfrm>
          <a:prstGeom prst="rect">
            <a:avLst/>
          </a:prstGeom>
        </p:spPr>
      </p:pic>
      <p:pic>
        <p:nvPicPr>
          <p:cNvPr id="27" name="Graphic 26" descr="Inventory outline">
            <a:extLst>
              <a:ext uri="{FF2B5EF4-FFF2-40B4-BE49-F238E27FC236}">
                <a16:creationId xmlns:a16="http://schemas.microsoft.com/office/drawing/2014/main" id="{DBC09B96-D375-6BFD-BD09-F337DA6933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60833" y="2705176"/>
            <a:ext cx="565868" cy="5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35C88-14A2-F706-892E-71928A98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b="1" dirty="0"/>
              <a:t>ASSUMPTIONS</a:t>
            </a:r>
          </a:p>
        </p:txBody>
      </p:sp>
      <p:pic>
        <p:nvPicPr>
          <p:cNvPr id="5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BEB8F17D-69A8-653C-A8A6-254FDC41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B9178C-740D-AC25-3E11-F8C29439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AWS Stack: </a:t>
            </a:r>
            <a:r>
              <a:rPr lang="en-US" dirty="0"/>
              <a:t>The architecture assumes utilization of AWS services.</a:t>
            </a:r>
          </a:p>
          <a:p>
            <a:r>
              <a:rPr lang="en-US" b="1" dirty="0"/>
              <a:t>Recall Frequency: </a:t>
            </a:r>
            <a:r>
              <a:rPr lang="en-US" dirty="0"/>
              <a:t>Anticipate 10 recalls per hour.</a:t>
            </a:r>
          </a:p>
          <a:p>
            <a:r>
              <a:rPr lang="en-US" b="1" dirty="0"/>
              <a:t>Web Server Acceptance: </a:t>
            </a:r>
            <a:r>
              <a:rPr lang="en-US" dirty="0"/>
              <a:t>Organization approves usage of web servers.</a:t>
            </a:r>
          </a:p>
          <a:p>
            <a:r>
              <a:rPr lang="en-US" b="1" dirty="0"/>
              <a:t>File Storage Model: </a:t>
            </a:r>
            <a:r>
              <a:rPr lang="en-US" dirty="0"/>
              <a:t>All files (e.g., PDFs, PNGs, JPEGs) adhere to specified format. Non-standard files are not considered.</a:t>
            </a:r>
          </a:p>
          <a:p>
            <a:r>
              <a:rPr lang="en-US" b="1" dirty="0"/>
              <a:t>Server and Platform Selection: </a:t>
            </a:r>
            <a:r>
              <a:rPr lang="en-US" dirty="0"/>
              <a:t>Decisions regarding server and platform are made.</a:t>
            </a:r>
          </a:p>
          <a:p>
            <a:r>
              <a:rPr lang="en-US" b="1" dirty="0"/>
              <a:t>Financial Operations (FinOps): </a:t>
            </a:r>
            <a:r>
              <a:rPr lang="en-US" dirty="0"/>
              <a:t>Financial model not yet developed. Considerations for cost, Disaster Recovery (DR), and Business Continuity (BC) required.</a:t>
            </a:r>
          </a:p>
          <a:p>
            <a:r>
              <a:rPr lang="en-US" b="1" dirty="0"/>
              <a:t>Visualization Tool: </a:t>
            </a:r>
            <a:r>
              <a:rPr lang="en-US" dirty="0"/>
              <a:t>Grafana used for visualization; interchangeable with </a:t>
            </a:r>
            <a:r>
              <a:rPr lang="en-US" dirty="0" err="1"/>
              <a:t>PowerBI</a:t>
            </a:r>
            <a:r>
              <a:rPr lang="en-US" dirty="0"/>
              <a:t> or similar tools.</a:t>
            </a:r>
          </a:p>
          <a:p>
            <a:r>
              <a:rPr lang="en-US" b="1" dirty="0"/>
              <a:t>Application Performance Monitoring: </a:t>
            </a:r>
            <a:r>
              <a:rPr lang="en-US" dirty="0"/>
              <a:t>Assumption of standardized monitoring system and reference architecture across the organization.</a:t>
            </a:r>
          </a:p>
          <a:p>
            <a:r>
              <a:rPr lang="en-US" b="1" dirty="0"/>
              <a:t>DevOps and Test Automation: </a:t>
            </a:r>
            <a:r>
              <a:rPr lang="en-US" dirty="0"/>
              <a:t>Organization follows standard practices for DevOps and test automation, facilitating maintenance windows setup.</a:t>
            </a:r>
          </a:p>
        </p:txBody>
      </p:sp>
    </p:spTree>
    <p:extLst>
      <p:ext uri="{BB962C8B-B14F-4D97-AF65-F5344CB8AC3E}">
        <p14:creationId xmlns:p14="http://schemas.microsoft.com/office/powerpoint/2010/main" val="132191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FBC0-1737-DED3-F335-373162A9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0E17D-6836-DC28-DAB0-267FFE9A2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79918"/>
              </p:ext>
            </p:extLst>
          </p:nvPr>
        </p:nvGraphicFramePr>
        <p:xfrm>
          <a:off x="484552" y="2469515"/>
          <a:ext cx="108692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312">
                  <a:extLst>
                    <a:ext uri="{9D8B030D-6E8A-4147-A177-3AD203B41FA5}">
                      <a16:colId xmlns:a16="http://schemas.microsoft.com/office/drawing/2014/main" val="3950243291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1054673183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1630717915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786073627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35258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Cloud Vendor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Cost benefits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Potential data leakages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Stick to AWS due to cost and potential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Consider alternative vendors, considering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782917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Data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Privacy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Consumer rights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Legalities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Implement patterns with data governance in mind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Address anti-patterns with respect to governance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75921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Message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Clarity of expected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 queues due to unclear load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Consider streaming infrastructure if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203298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Deployment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Cost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dirty="0">
                          <a:effectLst/>
                        </a:rPr>
                        <a:t>Technological choices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Containerization for cost and tech 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VMs for alternative considerations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510752"/>
                  </a:ext>
                </a:extLst>
              </a:tr>
            </a:tbl>
          </a:graphicData>
        </a:graphic>
      </p:graphicFrame>
      <p:pic>
        <p:nvPicPr>
          <p:cNvPr id="6" name="Picture 5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2ACBCAE0-1D93-AB2B-F431-4C3C5F1F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34645"/>
            <a:ext cx="2020109" cy="20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FBC0-1737-DED3-F335-373162A9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0E17D-6836-DC28-DAB0-267FFE9A2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351934"/>
              </p:ext>
            </p:extLst>
          </p:nvPr>
        </p:nvGraphicFramePr>
        <p:xfrm>
          <a:off x="484552" y="2385234"/>
          <a:ext cx="1086924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312">
                  <a:extLst>
                    <a:ext uri="{9D8B030D-6E8A-4147-A177-3AD203B41FA5}">
                      <a16:colId xmlns:a16="http://schemas.microsoft.com/office/drawing/2014/main" val="3950243291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1054673183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1630717915"/>
                    </a:ext>
                  </a:extLst>
                </a:gridCol>
                <a:gridCol w="2717312">
                  <a:extLst>
                    <a:ext uri="{9D8B030D-6E8A-4147-A177-3AD203B41FA5}">
                      <a16:colId xmlns:a16="http://schemas.microsoft.com/office/drawing/2014/main" val="786073627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35258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Technology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Long-term adaptability for 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Select modern event-based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Considerations for adaptability and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33527"/>
                  </a:ext>
                </a:extLst>
              </a:tr>
              <a:tr h="6438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Source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Governance compliance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Preclude open source unless authorized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Consider open source with governance approval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0793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Service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Adaptability &amp; Framework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Utilize standard REST API for adaptability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Assess other options based on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380613"/>
                  </a:ext>
                </a:extLst>
              </a:tr>
            </a:tbl>
          </a:graphicData>
        </a:graphic>
      </p:graphicFrame>
      <p:pic>
        <p:nvPicPr>
          <p:cNvPr id="6" name="Picture 5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2ACBCAE0-1D93-AB2B-F431-4C3C5F1F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34645"/>
            <a:ext cx="2020109" cy="20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35C88-14A2-F706-892E-71928A98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b="1" dirty="0"/>
              <a:t>RISKS</a:t>
            </a:r>
          </a:p>
        </p:txBody>
      </p:sp>
      <p:pic>
        <p:nvPicPr>
          <p:cNvPr id="5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BEB8F17D-69A8-653C-A8A6-254FDC41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B9178C-740D-AC25-3E11-F8C29439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>
            <a:normAutofit/>
          </a:bodyPr>
          <a:lstStyle/>
          <a:p>
            <a:r>
              <a:rPr lang="en-US" b="1" dirty="0"/>
              <a:t>Non-standard Vendor Recall Notifications</a:t>
            </a:r>
          </a:p>
          <a:p>
            <a:r>
              <a:rPr lang="en-US" dirty="0"/>
              <a:t>Risk of notifications not adhering to standard format, affecting data consistency and processing reliability.</a:t>
            </a:r>
          </a:p>
          <a:p>
            <a:endParaRPr lang="en-US" dirty="0"/>
          </a:p>
          <a:p>
            <a:r>
              <a:rPr lang="en-US" b="1" dirty="0"/>
              <a:t>Failure to Notify Urgent Recalls</a:t>
            </a:r>
          </a:p>
          <a:p>
            <a:r>
              <a:rPr lang="en-US" dirty="0"/>
              <a:t>Potential for notifications to fail, leading to delayed alerts on critical recalls, posing liability concerns regarding ownership and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23012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6958-F78E-71A1-B8B8-4B68232C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HIGH LEVEL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733A71B-80AF-3542-CE6A-F3989FBA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4" y="609599"/>
            <a:ext cx="3422806" cy="5520657"/>
          </a:xfrm>
          <a:prstGeom prst="rect">
            <a:avLst/>
          </a:prstGeom>
        </p:spPr>
      </p:pic>
      <p:pic>
        <p:nvPicPr>
          <p:cNvPr id="6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ABD6C95D-2CEC-489C-80A8-0EF76874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B7775-0698-2B43-A41E-D2323D14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COMPONENT</a:t>
            </a:r>
            <a:br>
              <a:rPr lang="en-US" sz="3200" dirty="0"/>
            </a:br>
            <a:r>
              <a:rPr lang="en-US" sz="3200" dirty="0"/>
              <a:t>LAYOUT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3A42900-91BE-2D35-D77F-93EF9273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8" y="0"/>
            <a:ext cx="9259657" cy="6858000"/>
          </a:xfrm>
          <a:prstGeom prst="rect">
            <a:avLst/>
          </a:prstGeom>
        </p:spPr>
      </p:pic>
      <p:pic>
        <p:nvPicPr>
          <p:cNvPr id="6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B44BF2E4-5655-EABF-DB43-AA19418F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3" y="4038503"/>
            <a:ext cx="2562113" cy="25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CEA79-E6A7-BA72-334A-EE000481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DEPLOYMENT ARCHITECTURE</a:t>
            </a:r>
          </a:p>
        </p:txBody>
      </p:sp>
      <p:pic>
        <p:nvPicPr>
          <p:cNvPr id="6" name="Content Placeholder 4" descr="A green circle with a white letter in it&#10;&#10;Description automatically generated">
            <a:extLst>
              <a:ext uri="{FF2B5EF4-FFF2-40B4-BE49-F238E27FC236}">
                <a16:creationId xmlns:a16="http://schemas.microsoft.com/office/drawing/2014/main" id="{07EFB3E2-039A-C39D-6380-32A2EB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6D3F4-75A0-1073-0EF1-FD3CAD85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>
            <a:normAutofit fontScale="92500" lnSpcReduction="20000"/>
          </a:bodyPr>
          <a:lstStyle/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VPC and Subnet Configuration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Scaling Groups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Load Balancers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Web Server ALB</a:t>
            </a:r>
            <a:r>
              <a:rPr lang="en-US" sz="18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Backend Server ALB</a:t>
            </a:r>
            <a:r>
              <a:rPr lang="en-US" sz="18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Webserver ALB</a:t>
            </a:r>
            <a:endParaRPr lang="en-CA" sz="16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Backend Server ALB</a:t>
            </a:r>
            <a:r>
              <a:rPr lang="en-US" sz="1800" dirty="0">
                <a:effectLst/>
              </a:rPr>
              <a:t> </a:t>
            </a: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Route 53 Configuration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External Adapter and AWS Lambda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Amazon RDS</a:t>
            </a: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 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Poller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Priority Queue Processing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SES and SNS for Notification Delivery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1787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422</TotalTime>
  <Words>673</Words>
  <Application>Microsoft Macintosh PowerPoint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Bahnschrift</vt:lpstr>
      <vt:lpstr>Calibri</vt:lpstr>
      <vt:lpstr>Symbol</vt:lpstr>
      <vt:lpstr>MatrixVTI</vt:lpstr>
      <vt:lpstr>SA Solution Challenge Demo</vt:lpstr>
      <vt:lpstr>AGENDA</vt:lpstr>
      <vt:lpstr>ASSUMPTIONS</vt:lpstr>
      <vt:lpstr>DECISION MATRIX</vt:lpstr>
      <vt:lpstr>DECISION MATRIX</vt:lpstr>
      <vt:lpstr>RISKS</vt:lpstr>
      <vt:lpstr>HIGH LEVEL OVERVIEW</vt:lpstr>
      <vt:lpstr>COMPONENT LAYOUT</vt:lpstr>
      <vt:lpstr>DEPLOYMENT ARCHITECTURE</vt:lpstr>
      <vt:lpstr>SECURITY OVERVIEW</vt:lpstr>
      <vt:lpstr>Recommended Tech Stack</vt:lpstr>
      <vt:lpstr>Recommended Tech Stack</vt:lpstr>
      <vt:lpstr>Recommended Tech Stack</vt:lpstr>
      <vt:lpstr>Recommended 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Solution Challenge Demo</dc:title>
  <dc:creator>Jesse S.</dc:creator>
  <cp:lastModifiedBy>Jesse S.</cp:lastModifiedBy>
  <cp:revision>4</cp:revision>
  <dcterms:created xsi:type="dcterms:W3CDTF">2024-04-12T13:51:17Z</dcterms:created>
  <dcterms:modified xsi:type="dcterms:W3CDTF">2024-04-12T20:54:04Z</dcterms:modified>
</cp:coreProperties>
</file>