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A9203E-F9A8-4A89-A9DB-A4EBABF244F3}">
          <p14:sldIdLst>
            <p14:sldId id="256"/>
            <p14:sldId id="287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F49"/>
    <a:srgbClr val="73F0FD"/>
    <a:srgbClr val="FCE996"/>
    <a:srgbClr val="79DCFF"/>
    <a:srgbClr val="15C2FF"/>
    <a:srgbClr val="F7CA09"/>
    <a:srgbClr val="950041"/>
    <a:srgbClr val="94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26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1469-3308-404E-BA6E-4C7A1E53215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AE277-4023-4B4A-AF96-A6A55F253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1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5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9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5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6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3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6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7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E277-4023-4B4A-AF96-A6A55F2533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3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5FF6-7AC4-49C7-9C4D-F7CD10F7C8E3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417F-7526-485E-AE3C-3E2AE40A04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8" b="21884"/>
          <a:stretch>
            <a:fillRect/>
          </a:stretch>
        </p:blipFill>
        <p:spPr>
          <a:xfrm>
            <a:off x="0" y="-31844"/>
            <a:ext cx="12192000" cy="304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2966"/>
            <a:ext cx="12192000" cy="3048000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82562" y="3841844"/>
            <a:ext cx="98268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电商知识图谱链接预测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fontAlgn="base"/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91" y="1787269"/>
            <a:ext cx="2162218" cy="2054575"/>
          </a:xfrm>
          <a:prstGeom prst="rect">
            <a:avLst/>
          </a:prstGeom>
          <a:effectLst>
            <a:outerShdw blurRad="292100" dist="25400" dir="5400000" algn="t" rotWithShape="0">
              <a:prstClr val="black">
                <a:alpha val="59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9" t="21333" r="33139" b="58431"/>
          <a:stretch>
            <a:fillRect/>
          </a:stretch>
        </p:blipFill>
        <p:spPr>
          <a:xfrm>
            <a:off x="-171888" y="3016157"/>
            <a:ext cx="1706880" cy="138775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9" t="21333" r="33139" b="58431"/>
          <a:stretch>
            <a:fillRect/>
          </a:stretch>
        </p:blipFill>
        <p:spPr>
          <a:xfrm flipH="1">
            <a:off x="10657008" y="3016156"/>
            <a:ext cx="1706880" cy="13877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2F9D15-8B44-5632-61BD-2358A8BDA9A5}"/>
              </a:ext>
            </a:extLst>
          </p:cNvPr>
          <p:cNvSpPr txBox="1"/>
          <p:nvPr/>
        </p:nvSpPr>
        <p:spPr>
          <a:xfrm>
            <a:off x="5105988" y="6080289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人：李海龙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参数设置及实验结果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C3A6-509E-D1C2-65CE-4E3E4DE22F2C}"/>
              </a:ext>
            </a:extLst>
          </p:cNvPr>
          <p:cNvSpPr txBox="1"/>
          <p:nvPr/>
        </p:nvSpPr>
        <p:spPr>
          <a:xfrm>
            <a:off x="739575" y="1518637"/>
            <a:ext cx="802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batch_size = 1500000, lr = 0.001, norm = 3, dim = 128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BCB4D-3038-DB6A-D9F3-FD39F7AF1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75" y="2142671"/>
            <a:ext cx="5908431" cy="42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solidFill>
              <a:srgbClr val="940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90D433-8180-D9B6-3DF1-0B6D333F08AB}"/>
              </a:ext>
            </a:extLst>
          </p:cNvPr>
          <p:cNvSpPr txBox="1"/>
          <p:nvPr/>
        </p:nvSpPr>
        <p:spPr>
          <a:xfrm>
            <a:off x="4025317" y="2967335"/>
            <a:ext cx="414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>
                <a:solidFill>
                  <a:srgbClr val="940F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5400">
              <a:solidFill>
                <a:srgbClr val="940F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赛题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2FB255-48B1-1AD1-3912-FE5F119418A1}"/>
              </a:ext>
            </a:extLst>
          </p:cNvPr>
          <p:cNvSpPr txBox="1"/>
          <p:nvPr/>
        </p:nvSpPr>
        <p:spPr>
          <a:xfrm>
            <a:off x="802581" y="1567382"/>
            <a:ext cx="1047795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以电商行业为背景，进行知识图谱链接预测。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知识图谱一般通过三元组（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）的形式组织数据，其中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被称为头实体，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为尾实体，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为头、尾实体之间存在的关系。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给出一个三元组的头实体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和关系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，要求选手预测对应的尾实体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0C2F7B-9A31-50F2-F425-A7A7CC2A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81" y="3598608"/>
            <a:ext cx="6515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2FB255-48B1-1AD1-3912-FE5F119418A1}"/>
              </a:ext>
            </a:extLst>
          </p:cNvPr>
          <p:cNvSpPr txBox="1"/>
          <p:nvPr/>
        </p:nvSpPr>
        <p:spPr>
          <a:xfrm>
            <a:off x="802581" y="1736965"/>
            <a:ext cx="10477950" cy="37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赛题数据集使用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，这是一个大规模的知识图谱数据集，从阿里巴巴藏经阁开放商业知识图谱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AliOpenKG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中筛选采样得到，包含了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种不同的关系，并且具有百万级别规模的图谱数据。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数据集的结构化存储使用了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格式，方便读取和处理。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OpenBG500_train.tsv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：训练集，包含了训练所需的数据。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OpenBG500_dev.tsv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：验证集，用于验证模型的性能。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OpenBG500_test.tsv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：测试集，用于最终测试模型的性能。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OpenBG500_entity2text.tsv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：实体描述文件，包含了知识图谱中实体的中文描述信息。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OpenBG500_relation2text.tsv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：关系描述文件，包含了知识图谱中关系的中文描述信息。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OpenBG500_example_pred.tsv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：示例三元组文件，包含了用于预测的示例三元组数据。</a:t>
            </a:r>
          </a:p>
        </p:txBody>
      </p:sp>
    </p:spTree>
    <p:extLst>
      <p:ext uri="{BB962C8B-B14F-4D97-AF65-F5344CB8AC3E}">
        <p14:creationId xmlns:p14="http://schemas.microsoft.com/office/powerpoint/2010/main" val="2725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评测指标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2FB255-48B1-1AD1-3912-FE5F119418A1}"/>
              </a:ext>
            </a:extLst>
          </p:cNvPr>
          <p:cNvSpPr txBox="1"/>
          <p:nvPr/>
        </p:nvSpPr>
        <p:spPr>
          <a:xfrm>
            <a:off x="802581" y="2357232"/>
            <a:ext cx="10477950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HIT@10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主评测指标为尾实体预测的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 Reciprocal Rank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），该评测指标是链接预测正确实体排名的倒数平均；其他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个指标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HIT@10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则描述了链接预测中得分最高的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 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K=1,3,10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）个实体中包含正确实体的概率。</a:t>
            </a:r>
          </a:p>
        </p:txBody>
      </p:sp>
    </p:spTree>
    <p:extLst>
      <p:ext uri="{BB962C8B-B14F-4D97-AF65-F5344CB8AC3E}">
        <p14:creationId xmlns:p14="http://schemas.microsoft.com/office/powerpoint/2010/main" val="36973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数据集示例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41B345-6D32-69ED-A3CA-6EAB71170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8" y="1631647"/>
            <a:ext cx="7042583" cy="4670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F5FD39-692D-8B32-9838-0107DB31F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495" y="1633061"/>
            <a:ext cx="3317272" cy="46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数据集示例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EDCA2-37E0-B1EE-315D-BA6B56007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34" y="1714352"/>
            <a:ext cx="4123754" cy="45077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90ADD6-E1AC-2F24-FA81-A771494AA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540" y="1865715"/>
            <a:ext cx="4123754" cy="4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数据集示例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CC0B94-78EF-CC5A-5495-BBAB9E77F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441" y="1772728"/>
            <a:ext cx="4819883" cy="38619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0D08E-DC15-F4BF-3DD5-00B9C769A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04" y="1772728"/>
            <a:ext cx="5705557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TransE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2CB90D-03A9-8ACA-4D6D-3F6C43AE3274}"/>
                  </a:ext>
                </a:extLst>
              </p:cNvPr>
              <p:cNvSpPr txBox="1"/>
              <p:nvPr/>
            </p:nvSpPr>
            <p:spPr>
              <a:xfrm>
                <a:off x="678028" y="1823111"/>
                <a:ext cx="1075197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给定包含多个三元组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zh-CN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的训练集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，该训练集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的每个三元组由两个实体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（实体的集合）和关系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zh-CN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（关系的集合）组成。</a:t>
                </a:r>
                <a:endParaRPr lang="en-US" altLang="zh-CN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对于每个实体和每个关系学习一个低维嵌入向量</a:t>
                </a:r>
                <a:r>
                  <a:rPr lang="zh-CN" altLang="en-US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使正确的三元组的嵌入向量满足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应当远离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TransE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是一个基于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“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”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的模型，每一个三元组的能量等于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2CB90D-03A9-8ACA-4D6D-3F6C43AE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8" y="1823111"/>
                <a:ext cx="10751972" cy="1477328"/>
              </a:xfrm>
              <a:prstGeom prst="rect">
                <a:avLst/>
              </a:prstGeom>
              <a:blipFill>
                <a:blip r:embed="rId6"/>
                <a:stretch>
                  <a:fillRect l="-454" t="-2893" r="-340"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34A3E0-5101-FB33-F86D-C574B516A8F9}"/>
                  </a:ext>
                </a:extLst>
              </p:cNvPr>
              <p:cNvSpPr txBox="1"/>
              <p:nvPr/>
            </p:nvSpPr>
            <p:spPr>
              <a:xfrm>
                <a:off x="2817936" y="3634199"/>
                <a:ext cx="6097464" cy="874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34A3E0-5101-FB33-F86D-C574B516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36" y="3634199"/>
                <a:ext cx="6097464" cy="874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2DA81F-3EA6-9AEF-137A-E8F458F00320}"/>
                  </a:ext>
                </a:extLst>
              </p:cNvPr>
              <p:cNvSpPr txBox="1"/>
              <p:nvPr/>
            </p:nvSpPr>
            <p:spPr>
              <a:xfrm>
                <a:off x="2895211" y="4837831"/>
                <a:ext cx="6097464" cy="462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sepChr m:val=",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2DA81F-3EA6-9AEF-137A-E8F458F0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11" y="4837831"/>
                <a:ext cx="6097464" cy="462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02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8" b="67780"/>
          <a:stretch>
            <a:fillRect/>
          </a:stretch>
        </p:blipFill>
        <p:spPr>
          <a:xfrm>
            <a:off x="0" y="7620"/>
            <a:ext cx="12192000" cy="8146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"/>
            <a:ext cx="12192000" cy="8293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529" y="99841"/>
            <a:ext cx="4500704" cy="593132"/>
            <a:chOff x="1019925" y="1507763"/>
            <a:chExt cx="3023908" cy="593132"/>
          </a:xfrm>
        </p:grpSpPr>
        <p:sp>
          <p:nvSpPr>
            <p:cNvPr id="4" name="文本框 3"/>
            <p:cNvSpPr txBox="1"/>
            <p:nvPr/>
          </p:nvSpPr>
          <p:spPr>
            <a:xfrm>
              <a:off x="1700306" y="1507763"/>
              <a:ext cx="234352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t="21333" r="33139" b="58431"/>
            <a:stretch>
              <a:fillRect/>
            </a:stretch>
          </p:blipFill>
          <p:spPr>
            <a:xfrm>
              <a:off x="1019925" y="1511482"/>
              <a:ext cx="724951" cy="58941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0" y="6553271"/>
            <a:ext cx="12192000" cy="31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2331"/>
          <a:stretch>
            <a:fillRect/>
          </a:stretch>
        </p:blipFill>
        <p:spPr>
          <a:xfrm>
            <a:off x="10041127" y="112811"/>
            <a:ext cx="1789487" cy="524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BB8864C-AADF-44D8-A83C-2EBB5C9F8B11}"/>
              </a:ext>
            </a:extLst>
          </p:cNvPr>
          <p:cNvSpPr/>
          <p:nvPr/>
        </p:nvSpPr>
        <p:spPr>
          <a:xfrm>
            <a:off x="360612" y="1083435"/>
            <a:ext cx="200057" cy="19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F71A53-C306-3FBF-A895-868F225642AF}"/>
              </a:ext>
            </a:extLst>
          </p:cNvPr>
          <p:cNvSpPr txBox="1"/>
          <p:nvPr/>
        </p:nvSpPr>
        <p:spPr>
          <a:xfrm>
            <a:off x="802581" y="1013848"/>
            <a:ext cx="81128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TransE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sq-AL" altLang="zh-C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9FD71E-BE81-7EE6-7B73-D9DC24405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8" y="2409102"/>
            <a:ext cx="7138418" cy="36391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38C3A6-509E-D1C2-65CE-4E3E4DE22F2C}"/>
              </a:ext>
            </a:extLst>
          </p:cNvPr>
          <p:cNvSpPr txBox="1"/>
          <p:nvPr/>
        </p:nvSpPr>
        <p:spPr>
          <a:xfrm>
            <a:off x="678028" y="1777184"/>
            <a:ext cx="802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嵌入向量初始化（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）、批训练数据集构建（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6~11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）和嵌入向量更新（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3638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50041"/>
      </a:accent1>
      <a:accent2>
        <a:srgbClr val="4A2739"/>
      </a:accent2>
      <a:accent3>
        <a:srgbClr val="81156C"/>
      </a:accent3>
      <a:accent4>
        <a:srgbClr val="500022"/>
      </a:accent4>
      <a:accent5>
        <a:srgbClr val="C490AA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板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26746</TotalTime>
  <Words>558</Words>
  <Application>Microsoft Office PowerPoint</Application>
  <PresentationFormat>宽屏</PresentationFormat>
  <Paragraphs>44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Arial Black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刘晨</dc:creator>
  <cp:lastModifiedBy>海龙 李</cp:lastModifiedBy>
  <cp:revision>444</cp:revision>
  <dcterms:created xsi:type="dcterms:W3CDTF">2020-06-03T03:11:00Z</dcterms:created>
  <dcterms:modified xsi:type="dcterms:W3CDTF">2024-01-07T03:39:13Z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