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59" r:id="rId6"/>
    <p:sldId id="260" r:id="rId7"/>
    <p:sldId id="273" r:id="rId8"/>
    <p:sldId id="274" r:id="rId9"/>
    <p:sldId id="275" r:id="rId10"/>
    <p:sldId id="276" r:id="rId11"/>
    <p:sldId id="264" r:id="rId12"/>
    <p:sldId id="265" r:id="rId13"/>
    <p:sldId id="269" r:id="rId14"/>
    <p:sldId id="270" r:id="rId15"/>
    <p:sldId id="266" r:id="rId16"/>
    <p:sldId id="277" r:id="rId17"/>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8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副标题 3074"/>
          <p:cNvSpPr>
            <a:spLocks noGrp="1"/>
          </p:cNvSpPr>
          <p:nvPr>
            <p:ph type="subTitle" idx="1"/>
          </p:nvPr>
        </p:nvSpPr>
        <p:spPr>
          <a:xfrm>
            <a:off x="1371600" y="3886200"/>
            <a:ext cx="6400800" cy="1752600"/>
          </a:xfrm>
        </p:spPr>
        <p:txBody>
          <a:bodyPr anchor="t" anchorCtr="0"/>
          <a:p>
            <a:pPr defTabSz="914400">
              <a:buClrTx/>
              <a:buSzTx/>
              <a:buFontTx/>
            </a:pPr>
            <a:r>
              <a:rPr lang="zh-CN" sz="3200" kern="1200" baseline="0">
                <a:latin typeface="+mn-lt"/>
                <a:ea typeface="+mn-ea"/>
                <a:cs typeface="+mn-cs"/>
              </a:rPr>
              <a:t>A recurrent network model of planning explains hippocampal replay and human behavior</a:t>
            </a:r>
            <a:endParaRPr lang="zh-CN" sz="3200" kern="1200" baseline="0">
              <a:latin typeface="+mn-lt"/>
              <a:ea typeface="+mn-ea"/>
              <a:cs typeface="+mn-cs"/>
            </a:endParaRPr>
          </a:p>
        </p:txBody>
      </p:sp>
      <p:pic>
        <p:nvPicPr>
          <p:cNvPr id="3" name="图片 2"/>
          <p:cNvPicPr>
            <a:picLocks noChangeAspect="1"/>
          </p:cNvPicPr>
          <p:nvPr/>
        </p:nvPicPr>
        <p:blipFill>
          <a:blip r:embed="rId1"/>
          <a:stretch>
            <a:fillRect/>
          </a:stretch>
        </p:blipFill>
        <p:spPr>
          <a:xfrm>
            <a:off x="611505" y="620395"/>
            <a:ext cx="8192135" cy="2675890"/>
          </a:xfrm>
          <a:prstGeom prst="rect">
            <a:avLst/>
          </a:prstGeom>
        </p:spPr>
      </p:pic>
      <p:sp>
        <p:nvSpPr>
          <p:cNvPr id="4" name="副标题 3074"/>
          <p:cNvSpPr>
            <a:spLocks noGrp="1"/>
          </p:cNvSpPr>
          <p:nvPr/>
        </p:nvSpPr>
        <p:spPr>
          <a:xfrm>
            <a:off x="2050415" y="5732780"/>
            <a:ext cx="5042535" cy="601345"/>
          </a:xfrm>
          <a:prstGeom prst="rect">
            <a:avLst/>
          </a:prstGeom>
          <a:noFill/>
          <a:ln w="9525">
            <a:noFill/>
          </a:ln>
        </p:spPr>
        <p:txBody>
          <a:bodyPr anchor="t" anchorCtr="0"/>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defTabSz="914400">
              <a:buClrTx/>
              <a:buSzTx/>
              <a:buFontTx/>
            </a:pPr>
            <a:r>
              <a:rPr lang="zh-CN" altLang="en-US" sz="3200" kern="1200" baseline="0">
                <a:latin typeface="+mn-lt"/>
                <a:ea typeface="+mn-ea"/>
                <a:cs typeface="+mn-cs"/>
              </a:rPr>
              <a:t>复现人：徐吕恒</a:t>
            </a:r>
            <a:endParaRPr lang="zh-CN" altLang="en-US" sz="3200" kern="1200" baseline="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t>损失函数</a:t>
            </a:r>
            <a:endParaRPr lang="zh-CN"/>
          </a:p>
        </p:txBody>
      </p:sp>
      <p:pic>
        <p:nvPicPr>
          <p:cNvPr id="6" name="图片 5"/>
          <p:cNvPicPr>
            <a:picLocks noChangeAspect="1"/>
          </p:cNvPicPr>
          <p:nvPr/>
        </p:nvPicPr>
        <p:blipFill>
          <a:blip r:embed="rId1"/>
          <a:stretch>
            <a:fillRect/>
          </a:stretch>
        </p:blipFill>
        <p:spPr>
          <a:xfrm>
            <a:off x="575945" y="1772920"/>
            <a:ext cx="7991475" cy="1371600"/>
          </a:xfrm>
          <a:prstGeom prst="rect">
            <a:avLst/>
          </a:prstGeom>
        </p:spPr>
      </p:pic>
      <p:sp>
        <p:nvSpPr>
          <p:cNvPr id="8" name="文本框 7"/>
          <p:cNvSpPr txBox="1"/>
          <p:nvPr/>
        </p:nvSpPr>
        <p:spPr>
          <a:xfrm>
            <a:off x="575945" y="3501072"/>
            <a:ext cx="5080000" cy="583565"/>
          </a:xfrm>
          <a:prstGeom prst="rect">
            <a:avLst/>
          </a:prstGeom>
        </p:spPr>
        <p:txBody>
          <a:bodyPr>
            <a:spAutoFit/>
          </a:bodyPr>
          <a:p>
            <a:pPr marL="0" indent="0"/>
            <a:r>
              <a:rPr lang="en-US" altLang="zh-CN" sz="1600" b="0" i="0">
                <a:solidFill>
                  <a:srgbClr val="060607"/>
                </a:solidFill>
                <a:latin typeface="+mn-ea"/>
                <a:ea typeface="+mn-ea"/>
                <a:cs typeface="+mn-ea"/>
              </a:rPr>
              <a:t>LogSumExp</a:t>
            </a:r>
            <a:r>
              <a:rPr lang="zh-CN" altLang="en-US" sz="1600" b="0" i="0">
                <a:solidFill>
                  <a:srgbClr val="060607"/>
                </a:solidFill>
                <a:latin typeface="+mn-ea"/>
                <a:ea typeface="+mn-ea"/>
                <a:cs typeface="+mn-ea"/>
              </a:rPr>
              <a:t>函数常用于计算</a:t>
            </a:r>
            <a:r>
              <a:rPr lang="en-US" altLang="zh-CN" sz="1600" b="0" i="0">
                <a:solidFill>
                  <a:srgbClr val="060607"/>
                </a:solidFill>
                <a:latin typeface="+mn-ea"/>
                <a:ea typeface="+mn-ea"/>
                <a:cs typeface="+mn-ea"/>
              </a:rPr>
              <a:t>Softmax</a:t>
            </a:r>
            <a:r>
              <a:rPr lang="zh-CN" altLang="en-US" sz="1600" b="0" i="0">
                <a:solidFill>
                  <a:srgbClr val="060607"/>
                </a:solidFill>
                <a:latin typeface="+mn-ea"/>
                <a:ea typeface="+mn-ea"/>
                <a:cs typeface="+mn-ea"/>
              </a:rPr>
              <a:t>函数的梯度，</a:t>
            </a:r>
            <a:endParaRPr lang="zh-CN" altLang="en-US" sz="1600" b="0" i="0">
              <a:solidFill>
                <a:srgbClr val="060607"/>
              </a:solidFill>
              <a:latin typeface="+mn-ea"/>
              <a:ea typeface="+mn-ea"/>
              <a:cs typeface="+mn-ea"/>
            </a:endParaRPr>
          </a:p>
          <a:p>
            <a:pPr marL="0" indent="0"/>
            <a:r>
              <a:rPr lang="zh-CN" altLang="en-US" sz="1600" b="0" i="0">
                <a:solidFill>
                  <a:srgbClr val="060607"/>
                </a:solidFill>
                <a:latin typeface="+mn-ea"/>
                <a:ea typeface="+mn-ea"/>
                <a:cs typeface="+mn-ea"/>
              </a:rPr>
              <a:t>因为</a:t>
            </a:r>
            <a:r>
              <a:rPr lang="en-US" altLang="zh-CN" sz="1600" b="0" i="0">
                <a:solidFill>
                  <a:srgbClr val="060607"/>
                </a:solidFill>
                <a:latin typeface="+mn-ea"/>
                <a:ea typeface="+mn-ea"/>
                <a:cs typeface="+mn-ea"/>
              </a:rPr>
              <a:t>Softmax</a:t>
            </a:r>
            <a:r>
              <a:rPr lang="zh-CN" altLang="en-US" sz="1600" b="0" i="0">
                <a:solidFill>
                  <a:srgbClr val="060607"/>
                </a:solidFill>
                <a:latin typeface="+mn-ea"/>
                <a:ea typeface="+mn-ea"/>
                <a:cs typeface="+mn-ea"/>
              </a:rPr>
              <a:t>函数的导数恰好为</a:t>
            </a:r>
            <a:r>
              <a:rPr lang="en-US" altLang="zh-CN" sz="1600" b="0" i="0">
                <a:solidFill>
                  <a:srgbClr val="060607"/>
                </a:solidFill>
                <a:latin typeface="+mn-ea"/>
                <a:ea typeface="+mn-ea"/>
                <a:cs typeface="+mn-ea"/>
              </a:rPr>
              <a:t>LogSumExp</a:t>
            </a:r>
            <a:r>
              <a:rPr lang="zh-CN" altLang="en-US" sz="1600" b="0" i="0">
                <a:solidFill>
                  <a:srgbClr val="060607"/>
                </a:solidFill>
                <a:latin typeface="+mn-ea"/>
                <a:ea typeface="+mn-ea"/>
                <a:cs typeface="+mn-ea"/>
              </a:rPr>
              <a:t>的形式。</a:t>
            </a:r>
            <a:endParaRPr lang="zh-CN" altLang="en-US" sz="1600" b="0" i="0">
              <a:solidFill>
                <a:srgbClr val="060607"/>
              </a:solidFill>
              <a:latin typeface="+mn-ea"/>
              <a:ea typeface="+mn-ea"/>
              <a:cs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p:txBody>
          <a:bodyPr anchor="ctr" anchorCtr="0"/>
          <a:p>
            <a:r>
              <a:rPr lang="zh-CN" altLang="en-US"/>
              <a:t>复现框架</a:t>
            </a:r>
            <a:endParaRPr lang="zh-CN" altLang="en-US"/>
          </a:p>
        </p:txBody>
      </p:sp>
      <p:sp>
        <p:nvSpPr>
          <p:cNvPr id="2" name="内容占位符 1"/>
          <p:cNvSpPr/>
          <p:nvPr>
            <p:ph idx="1"/>
          </p:nvPr>
        </p:nvSpPr>
        <p:spPr/>
        <p:txBody>
          <a:bodyPr/>
          <a:p>
            <a:r>
              <a:rPr lang="zh-CN" altLang="en-US"/>
              <a:t>语言：</a:t>
            </a:r>
            <a:r>
              <a:rPr lang="en-US" altLang="zh-CN"/>
              <a:t>Python</a:t>
            </a:r>
            <a:endParaRPr lang="en-US" altLang="zh-CN"/>
          </a:p>
          <a:p>
            <a:endParaRPr lang="en-US" altLang="zh-CN"/>
          </a:p>
          <a:p>
            <a:r>
              <a:rPr lang="zh-CN" altLang="en-US"/>
              <a:t>深度学习框架：</a:t>
            </a:r>
            <a:r>
              <a:rPr lang="en-US" altLang="zh-CN"/>
              <a:t>Pytorch</a:t>
            </a:r>
            <a:endParaRPr lang="en-US" altLang="zh-CN"/>
          </a:p>
          <a:p>
            <a:endParaRPr lang="en-US" altLang="zh-CN"/>
          </a:p>
          <a:p>
            <a:r>
              <a:rPr lang="zh-CN" altLang="en-US"/>
              <a:t>强化学习框架：</a:t>
            </a:r>
            <a:r>
              <a:rPr lang="en-US" altLang="zh-CN"/>
              <a:t>G</a:t>
            </a:r>
            <a:r>
              <a:rPr lang="zh-CN" altLang="en-US"/>
              <a:t>ymnasium</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p:txBody>
          <a:bodyPr anchor="ctr" anchorCtr="0"/>
          <a:p>
            <a:r>
              <a:rPr lang="zh-CN" altLang="en-US"/>
              <a:t>复现代码</a:t>
            </a:r>
            <a:endParaRPr lang="zh-CN" altLang="en-US"/>
          </a:p>
        </p:txBody>
      </p:sp>
      <p:pic>
        <p:nvPicPr>
          <p:cNvPr id="4" name="内容占位符 3"/>
          <p:cNvPicPr>
            <a:picLocks noChangeAspect="1"/>
          </p:cNvPicPr>
          <p:nvPr>
            <p:ph idx="1"/>
          </p:nvPr>
        </p:nvPicPr>
        <p:blipFill>
          <a:blip r:embed="rId1"/>
          <a:srcRect l="6746" t="5401" r="10352" b="28710"/>
          <a:stretch>
            <a:fillRect/>
          </a:stretch>
        </p:blipFill>
        <p:spPr>
          <a:xfrm>
            <a:off x="4332605" y="1340485"/>
            <a:ext cx="4565650" cy="5024120"/>
          </a:xfrm>
          <a:prstGeom prst="rect">
            <a:avLst/>
          </a:prstGeom>
        </p:spPr>
      </p:pic>
      <p:pic>
        <p:nvPicPr>
          <p:cNvPr id="5" name="图片 4"/>
          <p:cNvPicPr>
            <a:picLocks noChangeAspect="1"/>
          </p:cNvPicPr>
          <p:nvPr/>
        </p:nvPicPr>
        <p:blipFill>
          <a:blip r:embed="rId2"/>
          <a:srcRect l="12119" t="10256" r="12119" b="10244"/>
          <a:stretch>
            <a:fillRect/>
          </a:stretch>
        </p:blipFill>
        <p:spPr>
          <a:xfrm>
            <a:off x="457200" y="1340485"/>
            <a:ext cx="4051300" cy="5024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p:txBody>
          <a:bodyPr anchor="ctr" anchorCtr="0"/>
          <a:p>
            <a:r>
              <a:rPr lang="zh-CN" altLang="en-US"/>
              <a:t>复现结果</a:t>
            </a:r>
            <a:endParaRPr lang="zh-CN" altLang="en-US"/>
          </a:p>
        </p:txBody>
      </p:sp>
      <p:pic>
        <p:nvPicPr>
          <p:cNvPr id="6" name="图片 5" descr="progress"/>
          <p:cNvPicPr>
            <a:picLocks noChangeAspect="1"/>
          </p:cNvPicPr>
          <p:nvPr/>
        </p:nvPicPr>
        <p:blipFill>
          <a:blip r:embed="rId1"/>
          <a:stretch>
            <a:fillRect/>
          </a:stretch>
        </p:blipFill>
        <p:spPr>
          <a:xfrm>
            <a:off x="1993900" y="1341120"/>
            <a:ext cx="5386070" cy="2194560"/>
          </a:xfrm>
          <a:prstGeom prst="rect">
            <a:avLst/>
          </a:prstGeom>
        </p:spPr>
      </p:pic>
      <p:sp>
        <p:nvSpPr>
          <p:cNvPr id="10" name="文本框 9"/>
          <p:cNvSpPr txBox="1"/>
          <p:nvPr/>
        </p:nvSpPr>
        <p:spPr>
          <a:xfrm>
            <a:off x="221615" y="3429000"/>
            <a:ext cx="8517255" cy="3138170"/>
          </a:xfrm>
          <a:prstGeom prst="rect">
            <a:avLst/>
          </a:prstGeom>
          <a:noFill/>
        </p:spPr>
        <p:txBody>
          <a:bodyPr wrap="square" rtlCol="0">
            <a:spAutoFit/>
          </a:bodyPr>
          <a:p>
            <a:r>
              <a:rPr lang="zh-CN" altLang="en-US"/>
              <a:t>1. 从图表和数据中可以看出，随着训练周期（epochs）的增加，奖励值整体呈现上升趋势。这表明代理在学习过程中逐渐优化其策略，能够获得更多的奖励。</a:t>
            </a:r>
            <a:endParaRPr lang="zh-CN" altLang="en-US"/>
          </a:p>
          <a:p>
            <a:endParaRPr lang="zh-CN" altLang="en-US"/>
          </a:p>
          <a:p>
            <a:r>
              <a:rPr lang="zh-CN" altLang="en-US"/>
              <a:t>2. 预测值迅速上升并在短时间内达到稳定状态，这表明代理很快就能够准确地预测其行为的结果。预测能力的快速提升有助于代理在复杂环境中做出更合理的决策。</a:t>
            </a:r>
            <a:endParaRPr lang="zh-CN" altLang="en-US"/>
          </a:p>
          <a:p>
            <a:endParaRPr lang="zh-CN" altLang="en-US"/>
          </a:p>
          <a:p>
            <a:r>
              <a:rPr lang="zh-CN" altLang="en-US"/>
              <a:t>3. 模型的选择plan 的概率稳步提升，说明模型策略的改变，即：随着训练的进行，模型有更高的概率通过内部世界的rollout 操作，做出规划。</a:t>
            </a:r>
            <a:endParaRPr lang="zh-CN" altLang="en-US"/>
          </a:p>
          <a:p>
            <a:endParaRPr lang="zh-CN" altLang="en-US"/>
          </a:p>
          <a:p>
            <a:r>
              <a:rPr lang="zh-CN" altLang="en-US"/>
              <a:t>4. 第一次到达目标位置时所花费的平均时间，几乎没有任何变化，说明模型在探索阶段也和人类一般找到奖励的概率是随机的。</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p:txBody>
          <a:bodyPr anchor="ctr" anchorCtr="0"/>
          <a:p>
            <a:r>
              <a:rPr lang="zh-CN" altLang="en-US"/>
              <a:t>复现结果</a:t>
            </a:r>
            <a:endParaRPr lang="zh-CN" altLang="en-US"/>
          </a:p>
        </p:txBody>
      </p:sp>
      <p:pic>
        <p:nvPicPr>
          <p:cNvPr id="2" name="图片 1" descr="image-04"/>
          <p:cNvPicPr>
            <a:picLocks noChangeAspect="1"/>
          </p:cNvPicPr>
          <p:nvPr/>
        </p:nvPicPr>
        <p:blipFill>
          <a:blip r:embed="rId1"/>
          <a:stretch>
            <a:fillRect/>
          </a:stretch>
        </p:blipFill>
        <p:spPr>
          <a:xfrm>
            <a:off x="114300" y="1341120"/>
            <a:ext cx="8915400" cy="1295400"/>
          </a:xfrm>
          <a:prstGeom prst="rect">
            <a:avLst/>
          </a:prstGeom>
        </p:spPr>
      </p:pic>
      <p:pic>
        <p:nvPicPr>
          <p:cNvPr id="3" name="图片 2" descr="image-00"/>
          <p:cNvPicPr>
            <a:picLocks noChangeAspect="1"/>
          </p:cNvPicPr>
          <p:nvPr/>
        </p:nvPicPr>
        <p:blipFill>
          <a:blip r:embed="rId2"/>
          <a:stretch>
            <a:fillRect/>
          </a:stretch>
        </p:blipFill>
        <p:spPr>
          <a:xfrm>
            <a:off x="114300" y="2912745"/>
            <a:ext cx="8439150" cy="1666875"/>
          </a:xfrm>
          <a:prstGeom prst="rect">
            <a:avLst/>
          </a:prstGeom>
        </p:spPr>
      </p:pic>
      <p:pic>
        <p:nvPicPr>
          <p:cNvPr id="4" name="图片 3" descr="image-02"/>
          <p:cNvPicPr>
            <a:picLocks noChangeAspect="1"/>
          </p:cNvPicPr>
          <p:nvPr/>
        </p:nvPicPr>
        <p:blipFill>
          <a:blip r:embed="rId3"/>
          <a:stretch>
            <a:fillRect/>
          </a:stretch>
        </p:blipFill>
        <p:spPr>
          <a:xfrm>
            <a:off x="114300" y="4855845"/>
            <a:ext cx="8829675" cy="12668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p:txBody>
          <a:bodyPr anchor="ctr" anchorCtr="0"/>
          <a:p>
            <a:r>
              <a:rPr lang="zh-CN" altLang="en-US"/>
              <a:t>背景介绍</a:t>
            </a:r>
            <a:endParaRPr lang="zh-CN" altLang="en-US"/>
          </a:p>
        </p:txBody>
      </p:sp>
      <p:sp>
        <p:nvSpPr>
          <p:cNvPr id="2" name="内容占位符 1"/>
          <p:cNvSpPr/>
          <p:nvPr>
            <p:ph idx="1"/>
          </p:nvPr>
        </p:nvSpPr>
        <p:spPr/>
        <p:txBody>
          <a:bodyPr/>
          <a:p>
            <a:r>
              <a:rPr lang="zh-CN" altLang="en-US"/>
              <a:t>在面对新情况时，人类和其他动物常常需要花费大量时间来思考可能的行动方案和未来结果，这个过程被称为</a:t>
            </a:r>
            <a:r>
              <a:rPr lang="zh-CN" altLang="en-US">
                <a:solidFill>
                  <a:srgbClr val="FF0000"/>
                </a:solidFill>
              </a:rPr>
              <a:t>规划</a:t>
            </a:r>
            <a:r>
              <a:rPr lang="zh-CN" altLang="en-US"/>
              <a:t>。规划行为的理性在于，</a:t>
            </a:r>
            <a:r>
              <a:rPr lang="zh-CN" altLang="en-US" u="sng">
                <a:solidFill>
                  <a:srgbClr val="FF0000"/>
                </a:solidFill>
              </a:rPr>
              <a:t>它所带来的行为上的益处必须能够补偿思考所耗费的时间。</a:t>
            </a:r>
            <a:endParaRPr lang="zh-CN" altLang="en-US" u="sng">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背景介绍</a:t>
            </a:r>
            <a:endParaRPr lang="zh-CN" altLang="en-US"/>
          </a:p>
        </p:txBody>
      </p:sp>
      <p:sp>
        <p:nvSpPr>
          <p:cNvPr id="3" name="内容占位符 2"/>
          <p:cNvSpPr>
            <a:spLocks noGrp="1"/>
          </p:cNvSpPr>
          <p:nvPr>
            <p:ph idx="1"/>
          </p:nvPr>
        </p:nvSpPr>
        <p:spPr/>
        <p:txBody>
          <a:bodyPr/>
          <a:p>
            <a:r>
              <a:rPr lang="zh-CN" altLang="en-US"/>
              <a:t>近年来，随着神经科学的发展，研究者从</a:t>
            </a:r>
            <a:r>
              <a:rPr lang="zh-CN" altLang="en-US">
                <a:solidFill>
                  <a:srgbClr val="FF0000"/>
                </a:solidFill>
              </a:rPr>
              <a:t>海马体和前额皮质</a:t>
            </a:r>
            <a:r>
              <a:rPr lang="zh-CN" altLang="en-US"/>
              <a:t>（PFC）这些与记忆、决策和适应有关的脑区获取大规模神经记录。</a:t>
            </a:r>
            <a:endParaRPr lang="zh-CN" altLang="en-US"/>
          </a:p>
          <a:p>
            <a:r>
              <a:rPr lang="zh-CN" altLang="en-US"/>
              <a:t>这些研究表明，PFC在跨情境推广抽象任务结构中起着重要作用，而规划可能通过</a:t>
            </a:r>
            <a:r>
              <a:rPr lang="zh-CN" altLang="en-US">
                <a:solidFill>
                  <a:srgbClr val="FF0000"/>
                </a:solidFill>
              </a:rPr>
              <a:t>海马体的前向重放</a:t>
            </a:r>
            <a:r>
              <a:rPr lang="zh-CN" altLang="en-US"/>
              <a:t>（hippocampal forward replays）来介导。</a:t>
            </a:r>
            <a:endParaRPr lang="zh-CN" altLang="en-US"/>
          </a:p>
          <a:p>
            <a:r>
              <a:rPr lang="zh-CN" altLang="en-US"/>
              <a:t>尽管有了这些初步理论，海马重放如何与下游回路的动态结合以实现规划仍不清楚。</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文章介绍</a:t>
            </a:r>
            <a:endParaRPr lang="zh-CN" altLang="en-US"/>
          </a:p>
        </p:txBody>
      </p:sp>
      <p:sp>
        <p:nvSpPr>
          <p:cNvPr id="3" name="内容占位符 2"/>
          <p:cNvSpPr>
            <a:spLocks noGrp="1"/>
          </p:cNvSpPr>
          <p:nvPr>
            <p:ph idx="1"/>
          </p:nvPr>
        </p:nvSpPr>
        <p:spPr/>
        <p:txBody>
          <a:bodyPr/>
          <a:p>
            <a:r>
              <a:rPr lang="zh-CN" altLang="en-US"/>
              <a:t>作者开发了一个神经网络模型，由于规划行为由前额皮质控制，模型可以</a:t>
            </a:r>
            <a:r>
              <a:rPr lang="zh-CN" altLang="en-US">
                <a:solidFill>
                  <a:srgbClr val="FF0000"/>
                </a:solidFill>
              </a:rPr>
              <a:t>通过模拟行动序列来进行规划</a:t>
            </a:r>
            <a:r>
              <a:rPr lang="zh-CN" altLang="en-US"/>
              <a:t>，这些行动序列被称为“推演”。</a:t>
            </a:r>
            <a:endParaRPr lang="zh-CN" altLang="en-US"/>
          </a:p>
          <a:p>
            <a:r>
              <a:rPr lang="zh-CN" altLang="en-US"/>
              <a:t>这个模型不仅能够解释人类在不同情境下思考时间的变异性，还能够模拟啮齿动物海马重放的模式，为理解大脑如何在没有实际行动的情况下通过内部模拟来优化决策提供了新的视角。</a:t>
            </a:r>
            <a:endParaRPr lang="zh-CN" altLang="en-US"/>
          </a:p>
          <a:p>
            <a:r>
              <a:rPr lang="zh-CN" altLang="en-US"/>
              <a:t>增进了我们对大脑规划机制的理解</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376" y="1251329"/>
            <a:ext cx="1862919" cy="368300"/>
          </a:xfrm>
          <a:prstGeom prst="rect">
            <a:avLst/>
          </a:prstGeom>
          <a:noFill/>
        </p:spPr>
        <p:txBody>
          <a:bodyPr wrap="square" rtlCol="0">
            <a:spAutoFit/>
          </a:bodyPr>
          <a:lstStyle/>
          <a:p>
            <a:r>
              <a:rPr lang="zh-CN" altLang="en-US" sz="1800" b="1" dirty="0">
                <a:latin typeface="宋体" panose="02010600030101010101" pitchFamily="2" charset="-122"/>
                <a:ea typeface="宋体" panose="02010600030101010101" pitchFamily="2" charset="-122"/>
              </a:rPr>
              <a:t>研究任务和模型</a:t>
            </a:r>
            <a:endParaRPr lang="zh-CN" altLang="en-US" sz="1800" b="1" dirty="0">
              <a:latin typeface="宋体" panose="02010600030101010101" pitchFamily="2" charset="-122"/>
              <a:ea typeface="宋体" panose="02010600030101010101" pitchFamily="2" charset="-122"/>
            </a:endParaRPr>
          </a:p>
        </p:txBody>
      </p:sp>
      <p:sp>
        <p:nvSpPr>
          <p:cNvPr id="6" name="文本框 5"/>
          <p:cNvSpPr txBox="1"/>
          <p:nvPr/>
        </p:nvSpPr>
        <p:spPr>
          <a:xfrm>
            <a:off x="510511" y="1861767"/>
            <a:ext cx="6511262" cy="1143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00">
                <a:latin typeface="宋体" panose="02010600030101010101" pitchFamily="2" charset="-122"/>
                <a:ea typeface="宋体" panose="02010600030101010101" pitchFamily="2" charset="-122"/>
              </a:rPr>
              <a:t>规划机制</a:t>
            </a:r>
            <a:endParaRPr lang="zh-CN" altLang="en-US" sz="1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rcRect l="-1987" t="58632"/>
          <a:stretch>
            <a:fillRect/>
          </a:stretch>
        </p:blipFill>
        <p:spPr>
          <a:xfrm>
            <a:off x="4887605" y="1935027"/>
            <a:ext cx="3890896" cy="1030802"/>
          </a:xfrm>
          <a:prstGeom prst="rect">
            <a:avLst/>
          </a:prstGeom>
        </p:spPr>
      </p:pic>
      <p:pic>
        <p:nvPicPr>
          <p:cNvPr id="3" name="图片 2"/>
          <p:cNvPicPr>
            <a:picLocks noChangeAspect="1"/>
          </p:cNvPicPr>
          <p:nvPr/>
        </p:nvPicPr>
        <p:blipFill>
          <a:blip r:embed="rId1"/>
          <a:srcRect l="53455" t="4845" b="40951"/>
          <a:stretch>
            <a:fillRect/>
          </a:stretch>
        </p:blipFill>
        <p:spPr>
          <a:xfrm>
            <a:off x="5931658" y="3429000"/>
            <a:ext cx="2326163" cy="1769312"/>
          </a:xfrm>
          <a:prstGeom prst="rect">
            <a:avLst/>
          </a:prstGeom>
        </p:spPr>
      </p:pic>
      <p:sp>
        <p:nvSpPr>
          <p:cNvPr id="10" name="文本框 9"/>
          <p:cNvSpPr txBox="1"/>
          <p:nvPr/>
        </p:nvSpPr>
        <p:spPr>
          <a:xfrm>
            <a:off x="450377" y="2405459"/>
            <a:ext cx="5282963" cy="922020"/>
          </a:xfrm>
          <a:prstGeom prst="rect">
            <a:avLst/>
          </a:prstGeom>
          <a:noFill/>
        </p:spPr>
        <p:txBody>
          <a:bodyPr wrap="square">
            <a:spAutoFit/>
          </a:bodyPr>
          <a:lstStyle/>
          <a:p>
            <a:pPr>
              <a:lnSpc>
                <a:spcPct val="150000"/>
              </a:lnSpc>
            </a:pPr>
            <a:r>
              <a:rPr lang="zh-CN" altLang="en-US" sz="1200" dirty="0">
                <a:latin typeface="宋体" panose="02010600030101010101" pitchFamily="2" charset="-122"/>
                <a:ea typeface="宋体" panose="02010600030101010101" pitchFamily="2" charset="-122"/>
              </a:rPr>
              <a:t>智能体能够选择进行物理动作或思维模拟</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rollouts</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1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Rollouts</a:t>
            </a:r>
            <a:r>
              <a:rPr lang="zh-CN" altLang="en-US" sz="1200" dirty="0">
                <a:latin typeface="宋体" panose="02010600030101010101" pitchFamily="2" charset="-122"/>
                <a:ea typeface="宋体" panose="02010600030101010101" pitchFamily="2" charset="-122"/>
              </a:rPr>
              <a:t>的形式是想象的动作序列，从智能体自身的策略中采样</a:t>
            </a:r>
            <a:endParaRPr lang="zh-CN" altLang="en-US" sz="1200" dirty="0">
              <a:latin typeface="宋体" panose="02010600030101010101" pitchFamily="2" charset="-122"/>
              <a:ea typeface="宋体" panose="02010600030101010101" pitchFamily="2" charset="-122"/>
            </a:endParaRPr>
          </a:p>
          <a:p>
            <a:pPr>
              <a:lnSpc>
                <a:spcPct val="150000"/>
              </a:lnSpc>
            </a:pPr>
            <a:r>
              <a:rPr lang="zh-CN" altLang="en-US" sz="1200" dirty="0">
                <a:latin typeface="宋体" panose="02010600030101010101" pitchFamily="2" charset="-122"/>
                <a:ea typeface="宋体" panose="02010600030101010101" pitchFamily="2" charset="-122"/>
              </a:rPr>
              <a:t>通过内部世界模型预测想象动作的后果，并将结果反馈给网络，以调整策略</a:t>
            </a:r>
            <a:endParaRPr lang="zh-CN" altLang="en-US" sz="1200" dirty="0">
              <a:latin typeface="宋体" panose="02010600030101010101" pitchFamily="2" charset="-122"/>
              <a:ea typeface="宋体" panose="02010600030101010101" pitchFamily="2" charset="-122"/>
            </a:endParaRPr>
          </a:p>
        </p:txBody>
      </p:sp>
      <p:sp>
        <p:nvSpPr>
          <p:cNvPr id="11" name="文本框 10"/>
          <p:cNvSpPr txBox="1"/>
          <p:nvPr/>
        </p:nvSpPr>
        <p:spPr>
          <a:xfrm>
            <a:off x="450377" y="3526698"/>
            <a:ext cx="6511262" cy="1143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00" dirty="0">
                <a:latin typeface="宋体" panose="02010600030101010101" pitchFamily="2" charset="-122"/>
                <a:ea typeface="宋体" panose="02010600030101010101" pitchFamily="2" charset="-122"/>
              </a:rPr>
              <a:t>训练过程</a:t>
            </a:r>
            <a:endParaRPr lang="zh-CN" altLang="en-US" sz="100" dirty="0">
              <a:latin typeface="宋体" panose="02010600030101010101" pitchFamily="2" charset="-122"/>
              <a:ea typeface="宋体" panose="02010600030101010101" pitchFamily="2" charset="-122"/>
            </a:endParaRPr>
          </a:p>
        </p:txBody>
      </p:sp>
      <p:sp>
        <p:nvSpPr>
          <p:cNvPr id="12" name="文本框 11"/>
          <p:cNvSpPr txBox="1"/>
          <p:nvPr/>
        </p:nvSpPr>
        <p:spPr>
          <a:xfrm>
            <a:off x="450377" y="4066008"/>
            <a:ext cx="5282963" cy="922020"/>
          </a:xfrm>
          <a:prstGeom prst="rect">
            <a:avLst/>
          </a:prstGeom>
          <a:noFill/>
        </p:spPr>
        <p:txBody>
          <a:bodyPr wrap="square">
            <a:spAutoFit/>
          </a:bodyPr>
          <a:lstStyle/>
          <a:p>
            <a:pPr>
              <a:lnSpc>
                <a:spcPct val="150000"/>
              </a:lnSpc>
            </a:pPr>
            <a:r>
              <a:rPr lang="zh-CN" altLang="en-US" sz="1200" dirty="0">
                <a:latin typeface="宋体" panose="02010600030101010101" pitchFamily="2" charset="-122"/>
                <a:ea typeface="宋体" panose="02010600030101010101" pitchFamily="2" charset="-122"/>
              </a:rPr>
              <a:t>在元强化学习</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meta-RL</a:t>
            </a:r>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200" dirty="0">
                <a:latin typeface="宋体" panose="02010600030101010101" pitchFamily="2" charset="-122"/>
                <a:ea typeface="宋体" panose="02010600030101010101" pitchFamily="2" charset="-122"/>
              </a:rPr>
              <a:t>设置中训练</a:t>
            </a:r>
            <a:endParaRPr lang="zh-CN" altLang="en-US" sz="1200" dirty="0">
              <a:latin typeface="宋体" panose="02010600030101010101" pitchFamily="2" charset="-122"/>
              <a:ea typeface="宋体" panose="02010600030101010101" pitchFamily="2" charset="-122"/>
            </a:endParaRPr>
          </a:p>
          <a:p>
            <a:pPr>
              <a:lnSpc>
                <a:spcPct val="150000"/>
              </a:lnSpc>
            </a:pPr>
            <a:r>
              <a:rPr lang="zh-CN" altLang="en-US" sz="1200" dirty="0">
                <a:latin typeface="宋体" panose="02010600030101010101" pitchFamily="2" charset="-122"/>
                <a:ea typeface="宋体" panose="02010600030101010101" pitchFamily="2" charset="-122"/>
              </a:rPr>
              <a:t>通过策略梯度方法调整模型参数，以最大化预期奖励</a:t>
            </a:r>
            <a:endParaRPr lang="zh-CN" altLang="en-US" sz="1200" dirty="0">
              <a:latin typeface="宋体" panose="02010600030101010101" pitchFamily="2" charset="-122"/>
              <a:ea typeface="宋体" panose="02010600030101010101" pitchFamily="2" charset="-122"/>
            </a:endParaRPr>
          </a:p>
          <a:p>
            <a:pPr>
              <a:lnSpc>
                <a:spcPct val="150000"/>
              </a:lnSpc>
            </a:pPr>
            <a:r>
              <a:rPr lang="zh-CN" altLang="en-US" sz="1200" dirty="0">
                <a:latin typeface="宋体" panose="02010600030101010101" pitchFamily="2" charset="-122"/>
                <a:ea typeface="宋体" panose="02010600030101010101" pitchFamily="2" charset="-122"/>
              </a:rPr>
              <a:t>学习内部模型来预测状态转移和奖励位置</a:t>
            </a:r>
            <a:endParaRPr lang="zh-CN" altLang="en-US" sz="1200" dirty="0">
              <a:latin typeface="宋体" panose="02010600030101010101" pitchFamily="2" charset="-122"/>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377" y="1251329"/>
            <a:ext cx="2533365" cy="368300"/>
          </a:xfrm>
          <a:prstGeom prst="rect">
            <a:avLst/>
          </a:prstGeom>
          <a:noFill/>
        </p:spPr>
        <p:txBody>
          <a:bodyPr wrap="square" rtlCol="0">
            <a:spAutoFit/>
          </a:bodyPr>
          <a:lstStyle/>
          <a:p>
            <a:r>
              <a:rPr lang="zh-CN" altLang="en-US" sz="1800" b="1" dirty="0">
                <a:latin typeface="宋体" panose="02010600030101010101" pitchFamily="2" charset="-122"/>
                <a:ea typeface="宋体" panose="02010600030101010101" pitchFamily="2" charset="-122"/>
              </a:rPr>
              <a:t>模型与人类行为的比较</a:t>
            </a:r>
            <a:endParaRPr lang="zh-CN" altLang="en-US" sz="1800" b="1" dirty="0">
              <a:latin typeface="宋体" panose="02010600030101010101" pitchFamily="2" charset="-122"/>
              <a:ea typeface="宋体" panose="02010600030101010101" pitchFamily="2" charset="-122"/>
            </a:endParaRPr>
          </a:p>
        </p:txBody>
      </p:sp>
      <p:sp>
        <p:nvSpPr>
          <p:cNvPr id="6" name="文本框 5"/>
          <p:cNvSpPr txBox="1"/>
          <p:nvPr/>
        </p:nvSpPr>
        <p:spPr>
          <a:xfrm>
            <a:off x="510511" y="1861767"/>
            <a:ext cx="6511262" cy="1143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00" dirty="0">
                <a:latin typeface="宋体" panose="02010600030101010101" pitchFamily="2" charset="-122"/>
                <a:ea typeface="宋体" panose="02010600030101010101" pitchFamily="2" charset="-122"/>
              </a:rPr>
              <a:t>思考时间的相似性</a:t>
            </a:r>
            <a:endParaRPr lang="zh-CN" altLang="en-US" sz="100" dirty="0">
              <a:latin typeface="宋体" panose="02010600030101010101" pitchFamily="2" charset="-122"/>
              <a:ea typeface="宋体" panose="02010600030101010101" pitchFamily="2" charset="-122"/>
            </a:endParaRPr>
          </a:p>
        </p:txBody>
      </p:sp>
      <p:sp>
        <p:nvSpPr>
          <p:cNvPr id="10" name="文本框 9"/>
          <p:cNvSpPr txBox="1"/>
          <p:nvPr/>
        </p:nvSpPr>
        <p:spPr>
          <a:xfrm>
            <a:off x="510511" y="2374112"/>
            <a:ext cx="3793652" cy="645160"/>
          </a:xfrm>
          <a:prstGeom prst="rect">
            <a:avLst/>
          </a:prstGeom>
          <a:noFill/>
        </p:spPr>
        <p:txBody>
          <a:bodyPr wrap="square">
            <a:spAutoFit/>
          </a:bodyPr>
          <a:lstStyle/>
          <a:p>
            <a:pPr>
              <a:lnSpc>
                <a:spcPct val="150000"/>
              </a:lnSpc>
            </a:pPr>
            <a:r>
              <a:rPr lang="zh-CN" altLang="en-US" sz="1200" dirty="0">
                <a:latin typeface="宋体" panose="02010600030101010101" pitchFamily="2" charset="-122"/>
                <a:ea typeface="宋体" panose="02010600030101010101" pitchFamily="2" charset="-122"/>
              </a:rPr>
              <a:t>人类在远离目标和每个试验的第一步时思考时间更长</a:t>
            </a:r>
            <a:endParaRPr lang="zh-CN" altLang="en-US" sz="1200" dirty="0">
              <a:latin typeface="宋体" panose="02010600030101010101" pitchFamily="2" charset="-122"/>
              <a:ea typeface="宋体" panose="02010600030101010101" pitchFamily="2" charset="-122"/>
            </a:endParaRPr>
          </a:p>
          <a:p>
            <a:pPr>
              <a:lnSpc>
                <a:spcPct val="150000"/>
              </a:lnSpc>
            </a:pPr>
            <a:r>
              <a:rPr lang="zh-CN" altLang="en-US" sz="1200" dirty="0">
                <a:latin typeface="宋体" panose="02010600030101010101" pitchFamily="2" charset="-122"/>
                <a:ea typeface="宋体" panose="02010600030101010101" pitchFamily="2" charset="-122"/>
              </a:rPr>
              <a:t>模型中进行</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rollouts</a:t>
            </a:r>
            <a:r>
              <a:rPr lang="zh-CN" altLang="en-US" sz="1200" dirty="0">
                <a:latin typeface="宋体" panose="02010600030101010101" pitchFamily="2" charset="-122"/>
                <a:ea typeface="宋体" panose="02010600030101010101" pitchFamily="2" charset="-122"/>
              </a:rPr>
              <a:t>的概率与人类思考时间显著相关</a:t>
            </a:r>
            <a:endParaRPr lang="zh-CN" altLang="en-US" sz="12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rcRect l="4573" r="6980"/>
          <a:stretch>
            <a:fillRect/>
          </a:stretch>
        </p:blipFill>
        <p:spPr>
          <a:xfrm>
            <a:off x="4263220" y="2134844"/>
            <a:ext cx="4672653" cy="28182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377" y="1251329"/>
            <a:ext cx="2533365" cy="368300"/>
          </a:xfrm>
          <a:prstGeom prst="rect">
            <a:avLst/>
          </a:prstGeom>
          <a:noFill/>
        </p:spPr>
        <p:txBody>
          <a:bodyPr wrap="square" rtlCol="0">
            <a:spAutoFit/>
          </a:bodyPr>
          <a:lstStyle/>
          <a:p>
            <a:r>
              <a:rPr lang="zh-CN" altLang="en-US" sz="1800" b="1" dirty="0">
                <a:latin typeface="宋体" panose="02010600030101010101" pitchFamily="2" charset="-122"/>
                <a:ea typeface="宋体" panose="02010600030101010101" pitchFamily="2" charset="-122"/>
              </a:rPr>
              <a:t>模型与人类行为的比较</a:t>
            </a:r>
            <a:endParaRPr lang="zh-CN" altLang="en-US" sz="1800" b="1" dirty="0">
              <a:latin typeface="宋体" panose="02010600030101010101" pitchFamily="2" charset="-122"/>
              <a:ea typeface="宋体" panose="02010600030101010101" pitchFamily="2" charset="-122"/>
            </a:endParaRPr>
          </a:p>
        </p:txBody>
      </p:sp>
      <p:sp>
        <p:nvSpPr>
          <p:cNvPr id="6" name="文本框 5"/>
          <p:cNvSpPr txBox="1"/>
          <p:nvPr/>
        </p:nvSpPr>
        <p:spPr>
          <a:xfrm>
            <a:off x="510511" y="1861767"/>
            <a:ext cx="6511262" cy="1143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00" dirty="0">
                <a:latin typeface="宋体" panose="02010600030101010101" pitchFamily="2" charset="-122"/>
                <a:ea typeface="宋体" panose="02010600030101010101" pitchFamily="2" charset="-122"/>
              </a:rPr>
              <a:t>策略改进</a:t>
            </a:r>
            <a:endParaRPr lang="zh-CN" altLang="en-US" sz="100" dirty="0">
              <a:latin typeface="宋体" panose="02010600030101010101" pitchFamily="2" charset="-122"/>
              <a:ea typeface="宋体" panose="02010600030101010101" pitchFamily="2" charset="-122"/>
            </a:endParaRPr>
          </a:p>
        </p:txBody>
      </p:sp>
      <p:sp>
        <p:nvSpPr>
          <p:cNvPr id="10" name="文本框 9"/>
          <p:cNvSpPr txBox="1"/>
          <p:nvPr/>
        </p:nvSpPr>
        <p:spPr>
          <a:xfrm>
            <a:off x="510511" y="2374112"/>
            <a:ext cx="5758929" cy="368300"/>
          </a:xfrm>
          <a:prstGeom prst="rect">
            <a:avLst/>
          </a:prstGeom>
          <a:noFill/>
        </p:spPr>
        <p:txBody>
          <a:bodyPr wrap="square">
            <a:spAutoFit/>
          </a:bodyPr>
          <a:lstStyle/>
          <a:p>
            <a:pPr>
              <a:lnSpc>
                <a:spcPct val="150000"/>
              </a:lnSpc>
            </a:pPr>
            <a:r>
              <a:rPr lang="zh-CN" altLang="en-US" sz="1200" dirty="0">
                <a:latin typeface="宋体" panose="02010600030101010101" pitchFamily="2" charset="-122"/>
                <a:ea typeface="宋体" panose="02010600030101010101" pitchFamily="2" charset="-122"/>
              </a:rPr>
              <a:t>模型通过</a:t>
            </a:r>
            <a:r>
              <a:rPr lang="en-US" altLang="zh-CN" sz="1200" dirty="0">
                <a:latin typeface="Times New Roman" panose="02020603050405020304" pitchFamily="18" charset="0"/>
                <a:ea typeface="宋体" panose="02010600030101010101" pitchFamily="2" charset="-122"/>
                <a:cs typeface="Times New Roman" panose="02020603050405020304" pitchFamily="18" charset="0"/>
              </a:rPr>
              <a:t>rollouts</a:t>
            </a:r>
            <a:r>
              <a:rPr lang="zh-CN" altLang="en-US" sz="1200" dirty="0">
                <a:latin typeface="宋体" panose="02010600030101010101" pitchFamily="2" charset="-122"/>
                <a:ea typeface="宋体" panose="02010600030101010101" pitchFamily="2" charset="-122"/>
              </a:rPr>
              <a:t>优化策略，减少达到目标所需的步数，降低策略熵</a:t>
            </a:r>
            <a:endParaRPr lang="zh-CN" altLang="en-US" sz="1200" dirty="0">
              <a:latin typeface="宋体" panose="02010600030101010101" pitchFamily="2" charset="-122"/>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894866" y="3156421"/>
            <a:ext cx="7528277" cy="18398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0376" y="1251329"/>
            <a:ext cx="3884494" cy="368300"/>
          </a:xfrm>
          <a:prstGeom prst="rect">
            <a:avLst/>
          </a:prstGeom>
          <a:noFill/>
        </p:spPr>
        <p:txBody>
          <a:bodyPr wrap="square" rtlCol="0">
            <a:spAutoFit/>
          </a:bodyPr>
          <a:lstStyle/>
          <a:p>
            <a:r>
              <a:rPr lang="zh-CN" altLang="en-US" sz="1800" b="1" dirty="0">
                <a:latin typeface="宋体" panose="02010600030101010101" pitchFamily="2" charset="-122"/>
                <a:ea typeface="宋体" panose="02010600030101010101" pitchFamily="2" charset="-122"/>
              </a:rPr>
              <a:t>海马体重放与模型</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rollouts</a:t>
            </a:r>
            <a:r>
              <a:rPr lang="zh-CN" altLang="en-US" sz="1800" b="1" dirty="0">
                <a:latin typeface="宋体" panose="02010600030101010101" pitchFamily="2" charset="-122"/>
                <a:ea typeface="宋体" panose="02010600030101010101" pitchFamily="2" charset="-122"/>
              </a:rPr>
              <a:t>的相似性</a:t>
            </a:r>
            <a:endParaRPr lang="zh-CN" altLang="en-US" sz="1800" b="1" dirty="0">
              <a:latin typeface="宋体" panose="02010600030101010101" pitchFamily="2" charset="-122"/>
              <a:ea typeface="宋体" panose="02010600030101010101" pitchFamily="2" charset="-122"/>
            </a:endParaRPr>
          </a:p>
        </p:txBody>
      </p:sp>
      <p:sp>
        <p:nvSpPr>
          <p:cNvPr id="6" name="文本框 5"/>
          <p:cNvSpPr txBox="1"/>
          <p:nvPr/>
        </p:nvSpPr>
        <p:spPr>
          <a:xfrm>
            <a:off x="510511" y="1861767"/>
            <a:ext cx="6511262" cy="1143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00" dirty="0">
                <a:latin typeface="宋体" panose="02010600030101010101" pitchFamily="2" charset="-122"/>
                <a:ea typeface="宋体" panose="02010600030101010101" pitchFamily="2" charset="-122"/>
              </a:rPr>
              <a:t>海马体重放的特点</a:t>
            </a:r>
            <a:endParaRPr lang="zh-CN" altLang="en-US" sz="100" dirty="0">
              <a:latin typeface="宋体" panose="02010600030101010101" pitchFamily="2" charset="-122"/>
              <a:ea typeface="宋体" panose="02010600030101010101" pitchFamily="2" charset="-122"/>
            </a:endParaRPr>
          </a:p>
        </p:txBody>
      </p:sp>
      <p:sp>
        <p:nvSpPr>
          <p:cNvPr id="10" name="文本框 9"/>
          <p:cNvSpPr txBox="1"/>
          <p:nvPr/>
        </p:nvSpPr>
        <p:spPr>
          <a:xfrm>
            <a:off x="510511" y="2311801"/>
            <a:ext cx="5978999" cy="368300"/>
          </a:xfrm>
          <a:prstGeom prst="rect">
            <a:avLst/>
          </a:prstGeom>
          <a:noFill/>
        </p:spPr>
        <p:txBody>
          <a:bodyPr wrap="square">
            <a:spAutoFit/>
          </a:bodyPr>
          <a:lstStyle/>
          <a:p>
            <a:pPr>
              <a:lnSpc>
                <a:spcPct val="150000"/>
              </a:lnSpc>
            </a:pPr>
            <a:r>
              <a:rPr lang="zh-CN" altLang="en-US" sz="1200" dirty="0">
                <a:latin typeface="宋体" panose="02010600030101010101" pitchFamily="2" charset="-122"/>
                <a:ea typeface="宋体" panose="02010600030101010101" pitchFamily="2" charset="-122"/>
              </a:rPr>
              <a:t>通过大鼠海马体记录的分析，发现重放避免穿过墙壁，目标位置被过度表示</a:t>
            </a:r>
            <a:endParaRPr lang="zh-CN" altLang="en-US" sz="120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3464825" y="2713361"/>
            <a:ext cx="5608777" cy="2760312"/>
          </a:xfrm>
          <a:prstGeom prst="rect">
            <a:avLst/>
          </a:prstGeom>
        </p:spPr>
      </p:pic>
      <p:sp>
        <p:nvSpPr>
          <p:cNvPr id="7" name="文本框 6"/>
          <p:cNvSpPr txBox="1"/>
          <p:nvPr/>
        </p:nvSpPr>
        <p:spPr>
          <a:xfrm>
            <a:off x="510511" y="2820522"/>
            <a:ext cx="6511262" cy="1143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00" dirty="0">
                <a:latin typeface="宋体" panose="02010600030101010101" pitchFamily="2" charset="-122"/>
                <a:ea typeface="宋体" panose="02010600030101010101" pitchFamily="2" charset="-122"/>
              </a:rPr>
              <a:t>与模型</a:t>
            </a:r>
            <a:r>
              <a:rPr lang="en-US" altLang="zh-CN" sz="100" dirty="0">
                <a:latin typeface="Times New Roman" panose="02020603050405020304" pitchFamily="18" charset="0"/>
                <a:ea typeface="宋体" panose="02010600030101010101" pitchFamily="2" charset="-122"/>
                <a:cs typeface="Times New Roman" panose="02020603050405020304" pitchFamily="18" charset="0"/>
              </a:rPr>
              <a:t>rollouts</a:t>
            </a:r>
            <a:r>
              <a:rPr lang="zh-CN" altLang="en-US" sz="100" dirty="0">
                <a:latin typeface="宋体" panose="02010600030101010101" pitchFamily="2" charset="-122"/>
                <a:ea typeface="宋体" panose="02010600030101010101" pitchFamily="2" charset="-122"/>
              </a:rPr>
              <a:t>的对比</a:t>
            </a:r>
            <a:endParaRPr lang="zh-CN" altLang="en-US" sz="100" dirty="0">
              <a:latin typeface="宋体" panose="02010600030101010101" pitchFamily="2" charset="-122"/>
              <a:ea typeface="宋体" panose="02010600030101010101" pitchFamily="2" charset="-122"/>
            </a:endParaRPr>
          </a:p>
        </p:txBody>
      </p:sp>
      <p:sp>
        <p:nvSpPr>
          <p:cNvPr id="11" name="文本框 10"/>
          <p:cNvSpPr txBox="1"/>
          <p:nvPr/>
        </p:nvSpPr>
        <p:spPr>
          <a:xfrm>
            <a:off x="510511" y="3367715"/>
            <a:ext cx="2995256" cy="1198880"/>
          </a:xfrm>
          <a:prstGeom prst="rect">
            <a:avLst/>
          </a:prstGeom>
          <a:noFill/>
        </p:spPr>
        <p:txBody>
          <a:bodyPr wrap="square">
            <a:spAutoFit/>
          </a:bodyPr>
          <a:lstStyle/>
          <a:p>
            <a:pPr>
              <a:lnSpc>
                <a:spcPct val="150000"/>
              </a:lnSpc>
            </a:pPr>
            <a:r>
              <a:rPr lang="zh-CN" altLang="en-US" sz="1200" dirty="0">
                <a:latin typeface="宋体" panose="02010600030101010101" pitchFamily="2" charset="-122"/>
                <a:ea typeface="宋体" panose="02010600030101010101" pitchFamily="2" charset="-122"/>
              </a:rPr>
              <a:t>重放模式与模型中的</a:t>
            </a:r>
            <a:r>
              <a:rPr lang="en-US" altLang="zh-CN" sz="1200" dirty="0">
                <a:latin typeface="宋体" panose="02010600030101010101" pitchFamily="2" charset="-122"/>
                <a:ea typeface="宋体" panose="02010600030101010101" pitchFamily="2" charset="-122"/>
              </a:rPr>
              <a:t>rollouts</a:t>
            </a:r>
            <a:r>
              <a:rPr lang="zh-CN" altLang="en-US" sz="1200" dirty="0">
                <a:latin typeface="宋体" panose="02010600030101010101" pitchFamily="2" charset="-122"/>
                <a:ea typeface="宋体" panose="02010600030101010101" pitchFamily="2" charset="-122"/>
              </a:rPr>
              <a:t>相似，均遵循内部世界模型的指导</a:t>
            </a:r>
            <a:endParaRPr lang="zh-CN" altLang="en-US" sz="1200" dirty="0">
              <a:latin typeface="宋体" panose="02010600030101010101" pitchFamily="2" charset="-122"/>
              <a:ea typeface="宋体" panose="02010600030101010101" pitchFamily="2" charset="-122"/>
            </a:endParaRPr>
          </a:p>
          <a:p>
            <a:pPr>
              <a:lnSpc>
                <a:spcPct val="150000"/>
              </a:lnSpc>
            </a:pPr>
            <a:r>
              <a:rPr lang="zh-CN" altLang="en-US" sz="1200" dirty="0">
                <a:latin typeface="宋体" panose="02010600030101010101" pitchFamily="2" charset="-122"/>
                <a:ea typeface="宋体" panose="02010600030101010101" pitchFamily="2" charset="-122"/>
              </a:rPr>
              <a:t>成功的重放和</a:t>
            </a:r>
            <a:r>
              <a:rPr lang="en-US" altLang="zh-CN" sz="1200" dirty="0">
                <a:latin typeface="宋体" panose="02010600030101010101" pitchFamily="2" charset="-122"/>
                <a:ea typeface="宋体" panose="02010600030101010101" pitchFamily="2" charset="-122"/>
              </a:rPr>
              <a:t>rollouts</a:t>
            </a:r>
            <a:r>
              <a:rPr lang="zh-CN" altLang="en-US" sz="1200" dirty="0">
                <a:latin typeface="宋体" panose="02010600030101010101" pitchFamily="2" charset="-122"/>
                <a:ea typeface="宋体" panose="02010600030101010101" pitchFamily="2" charset="-122"/>
              </a:rPr>
              <a:t>都增加了采取相应动作的概率</a:t>
            </a:r>
            <a:endParaRPr lang="zh-CN" altLang="en-US" sz="1200" dirty="0">
              <a:latin typeface="宋体" panose="02010600030101010101" pitchFamily="2" charset="-122"/>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Agent Forward</a:t>
            </a:r>
            <a:endParaRPr lang="zh-CN" altLang="en-US"/>
          </a:p>
        </p:txBody>
      </p:sp>
      <p:pic>
        <p:nvPicPr>
          <p:cNvPr id="4" name="内容占位符 3" descr="模型输入与输出"/>
          <p:cNvPicPr>
            <a:picLocks noChangeAspect="1"/>
          </p:cNvPicPr>
          <p:nvPr>
            <p:ph idx="1"/>
          </p:nvPr>
        </p:nvPicPr>
        <p:blipFill>
          <a:blip r:embed="rId1"/>
          <a:stretch>
            <a:fillRect/>
          </a:stretch>
        </p:blipFill>
        <p:spPr>
          <a:xfrm>
            <a:off x="552450" y="1153160"/>
            <a:ext cx="8039100" cy="5420995"/>
          </a:xfrm>
          <a:prstGeom prst="rect">
            <a:avLst/>
          </a:prstGeom>
        </p:spPr>
      </p:pic>
      <p:sp>
        <p:nvSpPr>
          <p:cNvPr id="5" name="矩形 4"/>
          <p:cNvSpPr/>
          <p:nvPr/>
        </p:nvSpPr>
        <p:spPr>
          <a:xfrm>
            <a:off x="4465955" y="3057525"/>
            <a:ext cx="722630" cy="506095"/>
          </a:xfrm>
          <a:prstGeom prst="rect">
            <a:avLst/>
          </a:prstGeom>
          <a:noFill/>
          <a:ln w="762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5723890" y="3140710"/>
            <a:ext cx="791845" cy="422910"/>
          </a:xfrm>
          <a:prstGeom prst="rect">
            <a:avLst/>
          </a:prstGeom>
          <a:noFill/>
          <a:ln w="762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矩形 6"/>
          <p:cNvSpPr/>
          <p:nvPr/>
        </p:nvSpPr>
        <p:spPr>
          <a:xfrm>
            <a:off x="5075555" y="4460875"/>
            <a:ext cx="2807970" cy="410210"/>
          </a:xfrm>
          <a:prstGeom prst="rect">
            <a:avLst/>
          </a:prstGeom>
          <a:noFill/>
          <a:ln w="7620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1346</Words>
  <Application>WPS 演示</Application>
  <PresentationFormat/>
  <Paragraphs>87</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Arial</vt:lpstr>
      <vt:lpstr>宋体</vt:lpstr>
      <vt:lpstr>Wingdings</vt:lpstr>
      <vt:lpstr>微软雅黑</vt:lpstr>
      <vt:lpstr>Arial Unicode MS</vt:lpstr>
      <vt:lpstr>Calibri</vt:lpstr>
      <vt:lpstr>Times New Roman</vt:lpstr>
      <vt:lpstr>默认设计模板</vt:lpstr>
      <vt:lpstr>1_默认设计模板</vt:lpstr>
      <vt:lpstr>PowerPoint 演示文稿</vt:lpstr>
      <vt:lpstr>背景介绍</vt:lpstr>
      <vt:lpstr>背景介绍</vt:lpstr>
      <vt:lpstr>文章介绍</vt:lpstr>
      <vt:lpstr>PowerPoint 演示文稿</vt:lpstr>
      <vt:lpstr>PowerPoint 演示文稿</vt:lpstr>
      <vt:lpstr>PowerPoint 演示文稿</vt:lpstr>
      <vt:lpstr>PowerPoint 演示文稿</vt:lpstr>
      <vt:lpstr>Agent Forward</vt:lpstr>
      <vt:lpstr>损失函数</vt:lpstr>
      <vt:lpstr>复现框架</vt:lpstr>
      <vt:lpstr>复现代码</vt:lpstr>
      <vt:lpstr>复现结果</vt:lpstr>
      <vt:lpstr>复现结果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徐吕恒</dc:creator>
  <cp:lastModifiedBy>徐吕恒</cp:lastModifiedBy>
  <cp:revision>18</cp:revision>
  <dcterms:created xsi:type="dcterms:W3CDTF">2024-12-04T06:57:00Z</dcterms:created>
  <dcterms:modified xsi:type="dcterms:W3CDTF">2025-01-10T07:45:30Z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2052-12.8.2.17149</vt:lpwstr>
  </property>
  <property fmtid="{D5CDD505-2E9C-101B-9397-08002B2CF9AE}" pid="3" name="ICV">
    <vt:lpwstr>741545FE411243B1BE8C7C0A0AE0661B_13</vt:lpwstr>
  </property>
</Properties>
</file>