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2" autoAdjust="0"/>
    <p:restoredTop sz="94660"/>
  </p:normalViewPr>
  <p:slideViewPr>
    <p:cSldViewPr snapToGrid="0">
      <p:cViewPr>
        <p:scale>
          <a:sx n="41" d="100"/>
          <a:sy n="41" d="100"/>
        </p:scale>
        <p:origin x="534" y="-5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1707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5803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0238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7671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876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9675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6007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8538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4958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1942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6500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1513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2A4A35D4-C06D-43EB-9E7C-06E36B99B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680" y="978404"/>
            <a:ext cx="18497767" cy="113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2903" tIns="26447" rIns="52903" bIns="26447">
            <a:spAutoFit/>
          </a:bodyPr>
          <a:lstStyle>
            <a:lvl1pPr defTabSz="528638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28638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28638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28638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28638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zh-HK" sz="7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Network K-function-based Spatial Analysis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575ECD1-95A3-4D97-B02B-DB5767B50D32}"/>
              </a:ext>
            </a:extLst>
          </p:cNvPr>
          <p:cNvSpPr txBox="1"/>
          <p:nvPr/>
        </p:nvSpPr>
        <p:spPr>
          <a:xfrm>
            <a:off x="1267211" y="2635935"/>
            <a:ext cx="80826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Baptist University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edisonchan@comp.hkbu.edu.hk</a:t>
            </a:r>
            <a:endParaRPr lang="zh-HK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49F17CD-F9B9-414E-9D39-F3651CB08210}"/>
              </a:ext>
            </a:extLst>
          </p:cNvPr>
          <p:cNvSpPr txBox="1"/>
          <p:nvPr/>
        </p:nvSpPr>
        <p:spPr>
          <a:xfrm>
            <a:off x="11266988" y="2635935"/>
            <a:ext cx="65803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Leong Hou U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Macau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SKL of Internet of Things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Smart City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paklonip@um.edu.mo</a:t>
            </a:r>
            <a:endParaRPr lang="zh-HK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7BC398-6AA0-43C9-B529-8357847AD253}"/>
              </a:ext>
            </a:extLst>
          </p:cNvPr>
          <p:cNvSpPr txBox="1"/>
          <p:nvPr/>
        </p:nvSpPr>
        <p:spPr>
          <a:xfrm>
            <a:off x="19420418" y="2635935"/>
            <a:ext cx="934711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Yun Peng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Artificial Intelligence and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Blockchain, Guangzhou University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yunpeng@gzhu.edu.cn</a:t>
            </a:r>
            <a:endParaRPr lang="zh-HK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8AB4EF-4533-4C21-AFE5-F23D633D59C5}"/>
              </a:ext>
            </a:extLst>
          </p:cNvPr>
          <p:cNvSpPr txBox="1"/>
          <p:nvPr/>
        </p:nvSpPr>
        <p:spPr>
          <a:xfrm>
            <a:off x="5896463" y="6736727"/>
            <a:ext cx="77235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Byron Choi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Baptist University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bchoi@comp.hkbu.edu.hk</a:t>
            </a:r>
            <a:endParaRPr lang="zh-HK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22D0CB-D4CB-4132-A532-1E94AF8D26FF}"/>
              </a:ext>
            </a:extLst>
          </p:cNvPr>
          <p:cNvSpPr txBox="1"/>
          <p:nvPr/>
        </p:nvSpPr>
        <p:spPr>
          <a:xfrm>
            <a:off x="15558624" y="6736727"/>
            <a:ext cx="77235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Baptist University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xujl@comp.hkbu.edu.hk</a:t>
            </a:r>
            <a:endParaRPr lang="zh-HK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271">
            <a:extLst>
              <a:ext uri="{FF2B5EF4-FFF2-40B4-BE49-F238E27FC236}">
                <a16:creationId xmlns:a16="http://schemas.microsoft.com/office/drawing/2014/main" id="{FF55E942-34B2-45AD-B046-1AC9804F5115}"/>
              </a:ext>
            </a:extLst>
          </p:cNvPr>
          <p:cNvSpPr/>
          <p:nvPr/>
        </p:nvSpPr>
        <p:spPr>
          <a:xfrm>
            <a:off x="0" y="9444632"/>
            <a:ext cx="30275213" cy="13523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B96849A-5A4E-4FDD-B22B-B157D0B6F8EB}"/>
              </a:ext>
            </a:extLst>
          </p:cNvPr>
          <p:cNvSpPr/>
          <p:nvPr/>
        </p:nvSpPr>
        <p:spPr>
          <a:xfrm>
            <a:off x="9027854" y="9604221"/>
            <a:ext cx="11023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Network K-function</a:t>
            </a:r>
            <a:endParaRPr lang="zh-HK" altLang="en-US" sz="6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39">
                <a:extLst>
                  <a:ext uri="{FF2B5EF4-FFF2-40B4-BE49-F238E27FC236}">
                    <a16:creationId xmlns:a16="http://schemas.microsoft.com/office/drawing/2014/main" id="{EF7590F0-DB74-4F99-A1CB-C646F3726A47}"/>
                  </a:ext>
                </a:extLst>
              </p:cNvPr>
              <p:cNvSpPr txBox="1"/>
              <p:nvPr/>
            </p:nvSpPr>
            <p:spPr>
              <a:xfrm>
                <a:off x="11885612" y="13787872"/>
                <a:ext cx="8373767" cy="2069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HK" alt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HK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HK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altLang="zh-HK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HK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4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HK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HK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HK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4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HK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altLang="zh-HK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eqArr>
                            </m:sub>
                            <m:sup/>
                            <m:e>
                              <m:r>
                                <a:rPr lang="zh-HK" alt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𝕝</m:t>
                              </m:r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HK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𝑑𝑖𝑠𝑡</m:t>
                                  </m:r>
                                </m:e>
                                <m:sub>
                                  <m:r>
                                    <a:rPr lang="en-US" altLang="zh-HK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HK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4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HK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HK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HK" alt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HK" altLang="en-US" sz="4000" dirty="0"/>
              </a:p>
            </p:txBody>
          </p:sp>
        </mc:Choice>
        <mc:Fallback>
          <p:sp>
            <p:nvSpPr>
              <p:cNvPr id="74" name="TextBox 39">
                <a:extLst>
                  <a:ext uri="{FF2B5EF4-FFF2-40B4-BE49-F238E27FC236}">
                    <a16:creationId xmlns:a16="http://schemas.microsoft.com/office/drawing/2014/main" id="{EF7590F0-DB74-4F99-A1CB-C646F3726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5612" y="13787872"/>
                <a:ext cx="8373767" cy="20697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右大括弧 87">
            <a:extLst>
              <a:ext uri="{FF2B5EF4-FFF2-40B4-BE49-F238E27FC236}">
                <a16:creationId xmlns:a16="http://schemas.microsoft.com/office/drawing/2014/main" id="{28605109-1720-4D25-BDDA-A2C21A7A454C}"/>
              </a:ext>
            </a:extLst>
          </p:cNvPr>
          <p:cNvSpPr/>
          <p:nvPr/>
        </p:nvSpPr>
        <p:spPr>
          <a:xfrm rot="16200000">
            <a:off x="17574257" y="12699948"/>
            <a:ext cx="170087" cy="261787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E95DA4E8-CE83-43CC-A1AD-E34BCC95B0B1}"/>
              </a:ext>
            </a:extLst>
          </p:cNvPr>
          <p:cNvSpPr txBox="1"/>
          <p:nvPr/>
        </p:nvSpPr>
        <p:spPr>
          <a:xfrm>
            <a:off x="15763587" y="13191272"/>
            <a:ext cx="428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distance</a:t>
            </a:r>
            <a:endParaRPr lang="zh-HK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右大括弧 89">
            <a:extLst>
              <a:ext uri="{FF2B5EF4-FFF2-40B4-BE49-F238E27FC236}">
                <a16:creationId xmlns:a16="http://schemas.microsoft.com/office/drawing/2014/main" id="{B154D269-5439-4A0D-A5F0-59EECE3CA75A}"/>
              </a:ext>
            </a:extLst>
          </p:cNvPr>
          <p:cNvSpPr/>
          <p:nvPr/>
        </p:nvSpPr>
        <p:spPr>
          <a:xfrm rot="5400000">
            <a:off x="17277494" y="14813378"/>
            <a:ext cx="122584" cy="21631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37A9C229-1521-48FF-8557-FA2ED666C311}"/>
                  </a:ext>
                </a:extLst>
              </p:cNvPr>
              <p:cNvSpPr txBox="1"/>
              <p:nvPr/>
            </p:nvSpPr>
            <p:spPr>
              <a:xfrm>
                <a:off x="11565369" y="15763876"/>
                <a:ext cx="873394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zh-HK" altLang="en-US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𝕝</m:t>
                    </m:r>
                  </m:oMath>
                </a14:m>
                <a:r>
                  <a:rPr lang="zh-HK" altLang="en-US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an indicator function.</a:t>
                </a:r>
                <a:endParaRPr lang="zh-HK" altLang="en-US" sz="4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37A9C229-1521-48FF-8557-FA2ED666C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369" y="15763876"/>
                <a:ext cx="8733941" cy="738664"/>
              </a:xfrm>
              <a:prstGeom prst="rect">
                <a:avLst/>
              </a:prstGeom>
              <a:blipFill>
                <a:blip r:embed="rId3"/>
                <a:stretch>
                  <a:fillRect l="-140" t="-17355" r="-140" b="-3719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右大括弧 106">
            <a:extLst>
              <a:ext uri="{FF2B5EF4-FFF2-40B4-BE49-F238E27FC236}">
                <a16:creationId xmlns:a16="http://schemas.microsoft.com/office/drawing/2014/main" id="{4A917571-6EB7-4AB0-92A4-AF48FBC6040E}"/>
              </a:ext>
            </a:extLst>
          </p:cNvPr>
          <p:cNvSpPr/>
          <p:nvPr/>
        </p:nvSpPr>
        <p:spPr>
          <a:xfrm rot="5400000">
            <a:off x="12304222" y="14757295"/>
            <a:ext cx="122584" cy="21631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8B7F0413-6EA0-4067-BB9B-473B419EA64F}"/>
              </a:ext>
            </a:extLst>
          </p:cNvPr>
          <p:cNvSpPr txBox="1"/>
          <p:nvPr/>
        </p:nvSpPr>
        <p:spPr>
          <a:xfrm>
            <a:off x="11565369" y="14921486"/>
            <a:ext cx="180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HK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E06041D8-80DC-4120-AA4A-82E5CEDE4165}"/>
              </a:ext>
            </a:extLst>
          </p:cNvPr>
          <p:cNvSpPr txBox="1"/>
          <p:nvPr/>
        </p:nvSpPr>
        <p:spPr>
          <a:xfrm>
            <a:off x="18835462" y="14921485"/>
            <a:ext cx="243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zh-HK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右大括弧 109">
            <a:extLst>
              <a:ext uri="{FF2B5EF4-FFF2-40B4-BE49-F238E27FC236}">
                <a16:creationId xmlns:a16="http://schemas.microsoft.com/office/drawing/2014/main" id="{DA623E6A-3207-43D2-AA5C-91FC19F41AD0}"/>
              </a:ext>
            </a:extLst>
          </p:cNvPr>
          <p:cNvSpPr/>
          <p:nvPr/>
        </p:nvSpPr>
        <p:spPr>
          <a:xfrm rot="5400000">
            <a:off x="19766071" y="14775905"/>
            <a:ext cx="122584" cy="21631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FA403F93-CF1E-4291-BBA4-74AD434B5E1D}"/>
              </a:ext>
            </a:extLst>
          </p:cNvPr>
          <p:cNvSpPr txBox="1"/>
          <p:nvPr/>
        </p:nvSpPr>
        <p:spPr>
          <a:xfrm>
            <a:off x="16072495" y="14916795"/>
            <a:ext cx="315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network</a:t>
            </a:r>
            <a:endParaRPr lang="zh-HK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84C0A8E1-FF4C-4E83-B8F2-469308FAD5C3}"/>
              </a:ext>
            </a:extLst>
          </p:cNvPr>
          <p:cNvSpPr txBox="1"/>
          <p:nvPr/>
        </p:nvSpPr>
        <p:spPr>
          <a:xfrm>
            <a:off x="5159068" y="15704555"/>
            <a:ext cx="22959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</a:t>
            </a:r>
            <a:endParaRPr lang="zh-HK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E1FDDFCE-CE34-4F9F-BDB6-4715F9AE1D0E}"/>
              </a:ext>
            </a:extLst>
          </p:cNvPr>
          <p:cNvSpPr txBox="1"/>
          <p:nvPr/>
        </p:nvSpPr>
        <p:spPr>
          <a:xfrm>
            <a:off x="1142520" y="15704555"/>
            <a:ext cx="22959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Dispersed</a:t>
            </a:r>
            <a:endParaRPr lang="zh-HK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內容版面配置區 2">
                <a:extLst>
                  <a:ext uri="{FF2B5EF4-FFF2-40B4-BE49-F238E27FC236}">
                    <a16:creationId xmlns:a16="http://schemas.microsoft.com/office/drawing/2014/main" id="{E39BAB55-097B-4866-B464-7BB6D30A5D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48403" y="10935028"/>
                <a:ext cx="20503937" cy="126564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79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513743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662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27487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54123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054974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568717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082461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596204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109948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71500" indent="-571500" algn="l">
                  <a:buFont typeface="Arial" panose="020B0604020202020204" pitchFamily="34" charset="0"/>
                  <a:buChar char="•"/>
                </a:pPr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fundamental GIS operation for checking whether the clusters/hotspots (discovered by the clustering/hotspot detection algorithms) in the datasets are significant.</a:t>
                </a: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K-function is defined as:</a:t>
                </a: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:endParaRPr lang="en-US" altLang="zh-HK" sz="4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:endParaRPr lang="en-US" altLang="zh-HK" sz="4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HK" sz="4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 experts need to:</a:t>
                </a:r>
              </a:p>
              <a:p>
                <a:pPr marL="2256693" lvl="1" indent="-742950" algn="l">
                  <a:buFont typeface="+mj-lt"/>
                  <a:buAutoNum type="arabicPeriod"/>
                </a:pPr>
                <a: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 a road network </a:t>
                </a:r>
                <a14:m>
                  <m:oMath xmlns:m="http://schemas.openxmlformats.org/officeDocument/2006/math">
                    <m:r>
                      <a:rPr lang="en-US" altLang="zh-HK" sz="3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HK" sz="3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HK" sz="3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HK" sz="3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HK" sz="3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HK" sz="3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location dataset </a:t>
                </a:r>
                <a14:m>
                  <m:oMath xmlns:m="http://schemas.openxmlformats.org/officeDocument/2006/math">
                    <m:r>
                      <a:rPr lang="en-US" altLang="zh-HK" sz="3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HK" sz="3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HK" sz="3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3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HK" sz="3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HK" sz="3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HK" sz="3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3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HK" sz="3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HK" sz="3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HK" sz="3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3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HK" sz="3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HK" sz="3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zh-HK" sz="3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thresholds, which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3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HK" altLang="en-US" sz="3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HK" sz="3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HK" sz="38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HK" sz="3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HK" altLang="en-US" sz="3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HK" sz="3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HK" sz="3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HK" sz="3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HK" altLang="en-US" sz="3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HK" sz="3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56693" lvl="1" indent="-742950" algn="l">
                  <a:buFont typeface="+mj-lt"/>
                  <a:buAutoNum type="arabicPeriod"/>
                </a:pPr>
                <a: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Randomly generate </a:t>
                </a:r>
                <a14:m>
                  <m:oMath xmlns:m="http://schemas.openxmlformats.org/officeDocument/2006/math">
                    <m:r>
                      <a:rPr lang="en-US" altLang="zh-HK" sz="3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HK" alt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datasets, which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3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3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HK" sz="3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HK" sz="3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HK" sz="3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3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HK" sz="3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HK" sz="3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HK" sz="3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3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HK" sz="3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in the road network </a:t>
                </a:r>
                <a14:m>
                  <m:oMath xmlns:m="http://schemas.openxmlformats.org/officeDocument/2006/math">
                    <m:r>
                      <a:rPr lang="en-US" altLang="zh-HK" sz="3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56693" lvl="1" indent="-742950" algn="l">
                  <a:buFont typeface="+mj-lt"/>
                  <a:buAutoNum type="arabicPeriod"/>
                </a:pPr>
                <a: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3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HK" altLang="en-US" sz="3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HK" sz="3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sz="3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HK" sz="3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US" altLang="zh-HK" sz="3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HK" sz="3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HK" sz="3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HK" sz="3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compute the following three terms.</a:t>
                </a:r>
              </a:p>
              <a:p>
                <a:pPr marL="742950" indent="-742950" algn="l">
                  <a:buFont typeface="Arial" panose="020B0604020202020204" pitchFamily="34" charset="0"/>
                  <a:buChar char="•"/>
                </a:pPr>
                <a:endParaRPr lang="en-US" altLang="zh-HK" sz="552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indent="-742950" algn="l">
                  <a:buFont typeface="Arial" panose="020B0604020202020204" pitchFamily="34" charset="0"/>
                  <a:buChar char="•"/>
                </a:pPr>
                <a:endParaRPr lang="en-US" altLang="zh-HK" sz="552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indent="-742950" algn="l">
                  <a:buFont typeface="Arial" panose="020B0604020202020204" pitchFamily="34" charset="0"/>
                  <a:buChar char="•"/>
                </a:pPr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Generating a network K-function plot takes </a:t>
                </a:r>
                <a14:m>
                  <m:oMath xmlns:m="http://schemas.openxmlformats.org/officeDocument/2006/math">
                    <m:r>
                      <a:rPr lang="en-US" altLang="zh-HK" sz="4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HK" sz="4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sz="4200" b="0" i="1" smtClean="0">
                        <a:latin typeface="Cambria Math" panose="02040503050406030204" pitchFamily="18" charset="0"/>
                      </a:rPr>
                      <m:t>𝐿𝐷</m:t>
                    </m:r>
                    <m:r>
                      <a:rPr lang="en-US" altLang="zh-HK" sz="4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HK" sz="4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HK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4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HK" sz="4200" i="1">
                            <a:latin typeface="Cambria Math" panose="02040503050406030204" pitchFamily="18" charset="0"/>
                          </a:rPr>
                          <m:t>𝑆𝑃</m:t>
                        </m:r>
                      </m:sub>
                    </m:sSub>
                    <m:r>
                      <a:rPr lang="en-US" altLang="zh-HK" sz="4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HK" sz="4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HK" sz="4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</a:t>
                </a:r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</a:t>
                </a:r>
                <a:endParaRPr lang="en-US" altLang="zh-HK" sz="4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HK" sz="4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4" name="內容版面配置區 2">
                <a:extLst>
                  <a:ext uri="{FF2B5EF4-FFF2-40B4-BE49-F238E27FC236}">
                    <a16:creationId xmlns:a16="http://schemas.microsoft.com/office/drawing/2014/main" id="{E39BAB55-097B-4866-B464-7BB6D30A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403" y="10935028"/>
                <a:ext cx="20503937" cy="12656492"/>
              </a:xfrm>
              <a:prstGeom prst="rect">
                <a:avLst/>
              </a:prstGeom>
              <a:blipFill>
                <a:blip r:embed="rId4"/>
                <a:stretch>
                  <a:fillRect l="-1041" t="-1493" r="-71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31222448-0988-49C1-A372-C50ABF07D12D}"/>
                  </a:ext>
                </a:extLst>
              </p:cNvPr>
              <p:cNvSpPr/>
              <p:nvPr/>
            </p:nvSpPr>
            <p:spPr>
              <a:xfrm>
                <a:off x="11885612" y="19986444"/>
                <a:ext cx="2548198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sz="4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HK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sz="4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HK" altLang="en-US" sz="4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HK" sz="4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zh-HK" altLang="en-US" sz="4200" dirty="0"/>
              </a:p>
            </p:txBody>
          </p:sp>
        </mc:Choice>
        <mc:Fallback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31222448-0988-49C1-A372-C50ABF07D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5612" y="19986444"/>
                <a:ext cx="2548198" cy="738664"/>
              </a:xfrm>
              <a:prstGeom prst="rect">
                <a:avLst/>
              </a:prstGeom>
              <a:blipFill>
                <a:blip r:embed="rId5"/>
                <a:stretch>
                  <a:fillRect l="-9330" t="-19008" b="-3553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7A66D6E7-5B15-49A1-8D43-248B1BBF509A}"/>
                  </a:ext>
                </a:extLst>
              </p:cNvPr>
              <p:cNvSpPr/>
              <p:nvPr/>
            </p:nvSpPr>
            <p:spPr>
              <a:xfrm>
                <a:off x="11885612" y="20642395"/>
                <a:ext cx="10974992" cy="1059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sz="4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HK" sz="4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ctrlPr>
                          <a:rPr lang="en-US" altLang="zh-HK" sz="4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sz="4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HK" altLang="en-US" sz="4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HK" sz="4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HK" sz="4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HK" sz="4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en-US" altLang="zh-HK" sz="4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d>
                      <m:dPr>
                        <m:ctrlPr>
                          <a:rPr lang="en-US" altLang="zh-HK" sz="4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sz="4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4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4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4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HK" sz="4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HK" sz="4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4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4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HK" sz="4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r>
                          <a:rPr lang="en-US" altLang="zh-HK" sz="4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sz="4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4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4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4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HK" sz="4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HK" sz="4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4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4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HK" sz="4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r>
                          <a:rPr lang="en-US" altLang="zh-HK" sz="4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HK" sz="4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4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4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4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HK" sz="4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HK" sz="4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4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4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HK" sz="4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zh-HK" altLang="en-US" sz="4200" dirty="0"/>
              </a:p>
            </p:txBody>
          </p:sp>
        </mc:Choice>
        <mc:Fallback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7A66D6E7-5B15-49A1-8D43-248B1BBF5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5612" y="20642395"/>
                <a:ext cx="10974992" cy="1059585"/>
              </a:xfrm>
              <a:prstGeom prst="rect">
                <a:avLst/>
              </a:prstGeom>
              <a:blipFill>
                <a:blip r:embed="rId6"/>
                <a:stretch>
                  <a:fillRect l="-2167" b="-1034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F9073AB-8844-49F2-A71D-D70029F68706}"/>
                  </a:ext>
                </a:extLst>
              </p:cNvPr>
              <p:cNvSpPr/>
              <p:nvPr/>
            </p:nvSpPr>
            <p:spPr>
              <a:xfrm>
                <a:off x="11900233" y="21607245"/>
                <a:ext cx="11093421" cy="1059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sz="4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HK" sz="42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HK" sz="42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sz="42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HK" altLang="en-US" sz="42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HK" sz="42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HK" sz="42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HK" sz="42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altLang="zh-HK" sz="42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d>
                      <m:dPr>
                        <m:ctrlPr>
                          <a:rPr lang="en-US" altLang="zh-HK" sz="42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sz="42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42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42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42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HK" sz="42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HK" sz="42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42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42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HK" sz="42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r>
                          <a:rPr lang="en-US" altLang="zh-HK" sz="42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sz="42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42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42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42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HK" sz="42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HK" sz="42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42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42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HK" sz="42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r>
                          <a:rPr lang="en-US" altLang="zh-HK" sz="42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HK" sz="42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42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42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42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HK" sz="42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HK" sz="42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42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42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HK" sz="42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zh-HK" altLang="en-US" sz="4200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F9073AB-8844-49F2-A71D-D70029F68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0233" y="21607245"/>
                <a:ext cx="11093421" cy="1059585"/>
              </a:xfrm>
              <a:prstGeom prst="rect">
                <a:avLst/>
              </a:prstGeom>
              <a:blipFill>
                <a:blip r:embed="rId7"/>
                <a:stretch>
                  <a:fillRect l="-2088" b="-1034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>
            <a:extLst>
              <a:ext uri="{FF2B5EF4-FFF2-40B4-BE49-F238E27FC236}">
                <a16:creationId xmlns:a16="http://schemas.microsoft.com/office/drawing/2014/main" id="{04D3884C-FCE9-42DC-B00A-6418DB88FC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204" y="10970754"/>
            <a:ext cx="3686175" cy="484822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9560731-98B6-4D5D-BD6A-A05AEBC192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1147" y="10959914"/>
            <a:ext cx="3676650" cy="485775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533E0B44-9D24-40B9-8168-476E4EBF17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742" y="16711334"/>
            <a:ext cx="9163050" cy="5810250"/>
          </a:xfrm>
          <a:prstGeom prst="rect">
            <a:avLst/>
          </a:prstGeom>
        </p:spPr>
      </p:pic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64C2DA62-784B-4138-A496-4A3AFDDFCFF4}"/>
              </a:ext>
            </a:extLst>
          </p:cNvPr>
          <p:cNvSpPr txBox="1"/>
          <p:nvPr/>
        </p:nvSpPr>
        <p:spPr>
          <a:xfrm>
            <a:off x="1664873" y="22521584"/>
            <a:ext cx="59713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K-function plot</a:t>
            </a:r>
            <a:endParaRPr lang="zh-HK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271">
            <a:extLst>
              <a:ext uri="{FF2B5EF4-FFF2-40B4-BE49-F238E27FC236}">
                <a16:creationId xmlns:a16="http://schemas.microsoft.com/office/drawing/2014/main" id="{98E270FC-54F6-4115-AC44-E94B05E50B9D}"/>
              </a:ext>
            </a:extLst>
          </p:cNvPr>
          <p:cNvSpPr/>
          <p:nvPr/>
        </p:nvSpPr>
        <p:spPr>
          <a:xfrm>
            <a:off x="-1" y="23415254"/>
            <a:ext cx="30275213" cy="13523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EA0E053-D4AC-414E-A0CE-862FC41B1D73}"/>
              </a:ext>
            </a:extLst>
          </p:cNvPr>
          <p:cNvSpPr/>
          <p:nvPr/>
        </p:nvSpPr>
        <p:spPr>
          <a:xfrm>
            <a:off x="16932003" y="23583602"/>
            <a:ext cx="127044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Neighbor-Sharing (NS) Method</a:t>
            </a:r>
            <a:endParaRPr lang="zh-HK" altLang="en-US" sz="6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08A135E-5836-49E2-AE29-C81907A0C00B}"/>
                  </a:ext>
                </a:extLst>
              </p:cNvPr>
              <p:cNvSpPr/>
              <p:nvPr/>
            </p:nvSpPr>
            <p:spPr>
              <a:xfrm>
                <a:off x="21702848" y="14065496"/>
                <a:ext cx="5247206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HK" sz="4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HK" sz="4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sz="4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HK" sz="4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HK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4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HK" sz="4200" i="1">
                            <a:latin typeface="Cambria Math" panose="02040503050406030204" pitchFamily="18" charset="0"/>
                          </a:rPr>
                          <m:t>𝑆𝑃</m:t>
                        </m:r>
                      </m:sub>
                    </m:sSub>
                    <m:r>
                      <a:rPr lang="en-US" altLang="zh-HK" sz="4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HK" sz="4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HK" sz="4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</a:t>
                </a:r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</a:t>
                </a:r>
                <a:endParaRPr lang="zh-HK" altLang="en-US" sz="4200" dirty="0"/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08A135E-5836-49E2-AE29-C81907A0C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2848" y="14065496"/>
                <a:ext cx="5247206" cy="738664"/>
              </a:xfrm>
              <a:prstGeom prst="rect">
                <a:avLst/>
              </a:prstGeom>
              <a:blipFill>
                <a:blip r:embed="rId11"/>
                <a:stretch>
                  <a:fillRect t="-17213" r="-1974" b="-3524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圖片 28">
            <a:extLst>
              <a:ext uri="{FF2B5EF4-FFF2-40B4-BE49-F238E27FC236}">
                <a16:creationId xmlns:a16="http://schemas.microsoft.com/office/drawing/2014/main" id="{00A9ECB8-9E47-4B15-A7D7-6C708F3CEA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757" y="39399685"/>
            <a:ext cx="19245937" cy="3300363"/>
          </a:xfrm>
          <a:prstGeom prst="rect">
            <a:avLst/>
          </a:prstGeom>
        </p:spPr>
      </p:pic>
      <p:sp>
        <p:nvSpPr>
          <p:cNvPr id="121" name="Rectangle 271">
            <a:extLst>
              <a:ext uri="{FF2B5EF4-FFF2-40B4-BE49-F238E27FC236}">
                <a16:creationId xmlns:a16="http://schemas.microsoft.com/office/drawing/2014/main" id="{49538D5D-1A02-4D73-B2D2-ECF6593F042D}"/>
              </a:ext>
            </a:extLst>
          </p:cNvPr>
          <p:cNvSpPr/>
          <p:nvPr/>
        </p:nvSpPr>
        <p:spPr>
          <a:xfrm>
            <a:off x="39757" y="37982272"/>
            <a:ext cx="30275213" cy="13523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6D2D0DC-7023-4D63-95A3-62CB5E9E2279}"/>
              </a:ext>
            </a:extLst>
          </p:cNvPr>
          <p:cNvSpPr/>
          <p:nvPr/>
        </p:nvSpPr>
        <p:spPr>
          <a:xfrm>
            <a:off x="5864110" y="38174865"/>
            <a:ext cx="66034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Results </a:t>
            </a:r>
            <a:endParaRPr lang="zh-HK" altLang="en-US" sz="6000" dirty="0">
              <a:solidFill>
                <a:schemeClr val="bg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227F7E5-A62D-408A-A048-AB846E036387}"/>
              </a:ext>
            </a:extLst>
          </p:cNvPr>
          <p:cNvSpPr/>
          <p:nvPr/>
        </p:nvSpPr>
        <p:spPr>
          <a:xfrm>
            <a:off x="21799115" y="38150620"/>
            <a:ext cx="73690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</a:t>
            </a:r>
            <a:endParaRPr lang="zh-HK" altLang="en-US" sz="6000" dirty="0">
              <a:solidFill>
                <a:schemeClr val="bg1"/>
              </a:solidFill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A3CA341C-0069-43AF-BCAF-3FDDCBC288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459385" y="39426037"/>
            <a:ext cx="3749377" cy="2907850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259109B3-42C0-40BF-A16B-FA86D3C669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483641" y="39454704"/>
            <a:ext cx="3454122" cy="2907850"/>
          </a:xfrm>
          <a:prstGeom prst="rect">
            <a:avLst/>
          </a:prstGeom>
        </p:spPr>
      </p:pic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50382D6A-CA84-4209-BF0F-92D5EC5351DE}"/>
              </a:ext>
            </a:extLst>
          </p:cNvPr>
          <p:cNvSpPr txBox="1"/>
          <p:nvPr/>
        </p:nvSpPr>
        <p:spPr>
          <a:xfrm>
            <a:off x="22860604" y="42228184"/>
            <a:ext cx="1904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</a:t>
            </a:r>
            <a:endParaRPr lang="zh-HK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140E54D4-5CBE-432F-8912-C4F83B369A39}"/>
              </a:ext>
            </a:extLst>
          </p:cNvPr>
          <p:cNvSpPr txBox="1"/>
          <p:nvPr/>
        </p:nvSpPr>
        <p:spPr>
          <a:xfrm>
            <a:off x="26512459" y="42228183"/>
            <a:ext cx="1904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lang="zh-HK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39">
                <a:extLst>
                  <a:ext uri="{FF2B5EF4-FFF2-40B4-BE49-F238E27FC236}">
                    <a16:creationId xmlns:a16="http://schemas.microsoft.com/office/drawing/2014/main" id="{E21A1B59-BC6E-4332-83E3-C0F1FB267954}"/>
                  </a:ext>
                </a:extLst>
              </p:cNvPr>
              <p:cNvSpPr txBox="1"/>
              <p:nvPr/>
            </p:nvSpPr>
            <p:spPr>
              <a:xfrm>
                <a:off x="1716161" y="28932945"/>
                <a:ext cx="9913676" cy="1717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HK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HK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HK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HK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HK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HK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zh-HK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zh-HK" alt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𝕝</m:t>
                                      </m:r>
                                      <m:r>
                                        <a:rPr lang="en-US" altLang="zh-HK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HK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𝑑𝑖𝑠𝑡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HK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HK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HK" sz="4200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HK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HK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HK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HK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HK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HK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zh-HK" alt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altLang="zh-HK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HK" altLang="en-US" sz="4200" dirty="0"/>
              </a:p>
            </p:txBody>
          </p:sp>
        </mc:Choice>
        <mc:Fallback>
          <p:sp>
            <p:nvSpPr>
              <p:cNvPr id="126" name="TextBox 39">
                <a:extLst>
                  <a:ext uri="{FF2B5EF4-FFF2-40B4-BE49-F238E27FC236}">
                    <a16:creationId xmlns:a16="http://schemas.microsoft.com/office/drawing/2014/main" id="{E21A1B59-BC6E-4332-83E3-C0F1FB267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61" y="28932945"/>
                <a:ext cx="9913676" cy="171739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39">
                <a:extLst>
                  <a:ext uri="{FF2B5EF4-FFF2-40B4-BE49-F238E27FC236}">
                    <a16:creationId xmlns:a16="http://schemas.microsoft.com/office/drawing/2014/main" id="{7BD6429D-9A15-4F04-A720-B7FD832082CF}"/>
                  </a:ext>
                </a:extLst>
              </p:cNvPr>
              <p:cNvSpPr txBox="1"/>
              <p:nvPr/>
            </p:nvSpPr>
            <p:spPr>
              <a:xfrm>
                <a:off x="257562" y="26759593"/>
                <a:ext cx="8791125" cy="2173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4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HK" alt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HK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altLang="zh-HK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HK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42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HK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HK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HK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42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HK" sz="4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altLang="zh-HK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eqArr>
                            </m:sub>
                            <m:sup/>
                            <m:e>
                              <m:r>
                                <a:rPr lang="zh-HK" alt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𝕝</m:t>
                              </m:r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𝑑𝑖𝑠𝑡</m:t>
                                  </m:r>
                                </m:e>
                                <m:sub>
                                  <m: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42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HK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HK" altLang="en-US" sz="4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HK" altLang="en-US" sz="4200" dirty="0"/>
              </a:p>
            </p:txBody>
          </p:sp>
        </mc:Choice>
        <mc:Fallback>
          <p:sp>
            <p:nvSpPr>
              <p:cNvPr id="127" name="TextBox 39">
                <a:extLst>
                  <a:ext uri="{FF2B5EF4-FFF2-40B4-BE49-F238E27FC236}">
                    <a16:creationId xmlns:a16="http://schemas.microsoft.com/office/drawing/2014/main" id="{7BD6429D-9A15-4F04-A720-B7FD83208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62" y="26759593"/>
                <a:ext cx="8791125" cy="21733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39">
                <a:extLst>
                  <a:ext uri="{FF2B5EF4-FFF2-40B4-BE49-F238E27FC236}">
                    <a16:creationId xmlns:a16="http://schemas.microsoft.com/office/drawing/2014/main" id="{C84E2F38-BE2B-4621-BFB4-0B712CAA9B07}"/>
                  </a:ext>
                </a:extLst>
              </p:cNvPr>
              <p:cNvSpPr txBox="1"/>
              <p:nvPr/>
            </p:nvSpPr>
            <p:spPr>
              <a:xfrm>
                <a:off x="1716161" y="31025629"/>
                <a:ext cx="4263411" cy="156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HK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HK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HK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  <m:r>
                                        <a:rPr lang="en-US" altLang="zh-HK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HK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HK" altLang="en-US" sz="4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HK" altLang="en-US" sz="4200" dirty="0"/>
              </a:p>
            </p:txBody>
          </p:sp>
        </mc:Choice>
        <mc:Fallback>
          <p:sp>
            <p:nvSpPr>
              <p:cNvPr id="128" name="TextBox 39">
                <a:extLst>
                  <a:ext uri="{FF2B5EF4-FFF2-40B4-BE49-F238E27FC236}">
                    <a16:creationId xmlns:a16="http://schemas.microsoft.com/office/drawing/2014/main" id="{C84E2F38-BE2B-4621-BFB4-0B712CAA9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61" y="31025629"/>
                <a:ext cx="4263411" cy="156831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0B626D4-7F39-4B77-A42B-8C4DFF4D6A0D}"/>
                  </a:ext>
                </a:extLst>
              </p:cNvPr>
              <p:cNvSpPr/>
              <p:nvPr/>
            </p:nvSpPr>
            <p:spPr>
              <a:xfrm>
                <a:off x="1522298" y="32946437"/>
                <a:ext cx="10530383" cy="18097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HK" sz="4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K" sz="4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HK" sz="4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d>
                            <m:dPr>
                              <m:ctrlPr>
                                <a:rPr lang="en-US" altLang="zh-HK" sz="4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HK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HK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  <m:r>
                                <a:rPr lang="en-US" altLang="zh-HK" sz="4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4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HK" sz="4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HK" altLang="en-US" sz="4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HK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zh-HK" alt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𝕝</m:t>
                              </m:r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𝑑𝑖𝑠𝑡</m:t>
                                  </m:r>
                                </m:e>
                                <m:sub>
                                  <m: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42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HK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HK" altLang="en-US" sz="4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HK" altLang="en-US" sz="4200" dirty="0"/>
              </a:p>
            </p:txBody>
          </p:sp>
        </mc:Choice>
        <mc:Fallback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0B626D4-7F39-4B77-A42B-8C4DFF4D6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298" y="32946437"/>
                <a:ext cx="10530383" cy="180972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360A9E21-73BA-4E54-BEB6-78C344D911CA}"/>
              </a:ext>
            </a:extLst>
          </p:cNvPr>
          <p:cNvSpPr txBox="1"/>
          <p:nvPr/>
        </p:nvSpPr>
        <p:spPr>
          <a:xfrm>
            <a:off x="23860" y="33204035"/>
            <a:ext cx="15007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HK" alt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643C96DA-E23E-401B-9715-F3AAA607583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174321" y="24849675"/>
            <a:ext cx="6223385" cy="4747576"/>
          </a:xfrm>
          <a:prstGeom prst="rect">
            <a:avLst/>
          </a:prstGeom>
        </p:spPr>
      </p:pic>
      <p:sp>
        <p:nvSpPr>
          <p:cNvPr id="131" name="矩形 130">
            <a:extLst>
              <a:ext uri="{FF2B5EF4-FFF2-40B4-BE49-F238E27FC236}">
                <a16:creationId xmlns:a16="http://schemas.microsoft.com/office/drawing/2014/main" id="{8476BDEE-7A27-4923-89C6-12EC0DA2FC70}"/>
              </a:ext>
            </a:extLst>
          </p:cNvPr>
          <p:cNvSpPr/>
          <p:nvPr/>
        </p:nvSpPr>
        <p:spPr>
          <a:xfrm>
            <a:off x="147958" y="23568214"/>
            <a:ext cx="1252302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Decompose the Network K-function</a:t>
            </a:r>
            <a:endParaRPr lang="zh-HK" altLang="en-US" sz="6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E78005E-3874-4A04-9A6D-22643084E707}"/>
                  </a:ext>
                </a:extLst>
              </p:cNvPr>
              <p:cNvSpPr/>
              <p:nvPr/>
            </p:nvSpPr>
            <p:spPr>
              <a:xfrm>
                <a:off x="332608" y="25179135"/>
                <a:ext cx="1054133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HK" sz="4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HK" sz="4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HK" sz="4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HK" sz="4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HK" altLang="en-US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set of data points in an edge </a:t>
                </a:r>
                <a14:m>
                  <m:oMath xmlns:m="http://schemas.openxmlformats.org/officeDocument/2006/math">
                    <m:r>
                      <a:rPr lang="en-US" altLang="zh-HK" sz="4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 road network.</a:t>
                </a:r>
                <a:endParaRPr lang="zh-HK" altLang="en-US" sz="4200" dirty="0"/>
              </a:p>
            </p:txBody>
          </p:sp>
        </mc:Choice>
        <mc:Fallback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E78005E-3874-4A04-9A6D-22643084E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08" y="25179135"/>
                <a:ext cx="10541338" cy="1384995"/>
              </a:xfrm>
              <a:prstGeom prst="rect">
                <a:avLst/>
              </a:prstGeom>
              <a:blipFill>
                <a:blip r:embed="rId20"/>
                <a:stretch>
                  <a:fillRect l="-2256" t="-8772" b="-1798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FBC21036-3FED-4418-80FD-67F6AADEBE9E}"/>
                  </a:ext>
                </a:extLst>
              </p:cNvPr>
              <p:cNvSpPr/>
              <p:nvPr/>
            </p:nvSpPr>
            <p:spPr>
              <a:xfrm>
                <a:off x="257562" y="35067673"/>
                <a:ext cx="11999794" cy="2184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Question: Can we reduce the time complexity for computing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HK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HK" sz="4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sz="4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  <m:r>
                          <a:rPr lang="en-US" altLang="zh-HK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-count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HK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d>
                          <m:dPr>
                            <m:ctrlPr>
                              <a:rPr lang="en-US" altLang="zh-HK" sz="4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HK" sz="4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HK" sz="4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  <m:r>
                              <a:rPr lang="en-US" altLang="zh-HK" sz="4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HK" sz="4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HK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HK" altLang="en-US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b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(e.g., from </a:t>
                </a:r>
                <a14:m>
                  <m:oMath xmlns:m="http://schemas.openxmlformats.org/officeDocument/2006/math">
                    <m:r>
                      <a:rPr lang="en-US" altLang="zh-HK" sz="4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HK" sz="4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HK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HK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altLang="zh-HK" sz="4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sz="4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  <m:r>
                          <a:rPr lang="en-US" altLang="zh-HK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HK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HK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HK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HK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zh-HK" sz="4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HK" altLang="en-US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HK" sz="4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HK" sz="4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HK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HK" sz="4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HK" sz="4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HK" sz="4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HK" sz="4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HK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HK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HK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HK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zh-HK" sz="4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)?</a:t>
                </a:r>
                <a:endParaRPr lang="zh-HK" altLang="en-US" sz="4200" dirty="0"/>
              </a:p>
            </p:txBody>
          </p:sp>
        </mc:Choice>
        <mc:Fallback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FBC21036-3FED-4418-80FD-67F6AADEB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62" y="35067673"/>
                <a:ext cx="11999794" cy="2184444"/>
              </a:xfrm>
              <a:prstGeom prst="rect">
                <a:avLst/>
              </a:prstGeom>
              <a:blipFill>
                <a:blip r:embed="rId21"/>
                <a:stretch>
                  <a:fillRect l="-1930" t="-5866" b="-1145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圖片 37">
            <a:extLst>
              <a:ext uri="{FF2B5EF4-FFF2-40B4-BE49-F238E27FC236}">
                <a16:creationId xmlns:a16="http://schemas.microsoft.com/office/drawing/2014/main" id="{F8413D4F-D73F-4A98-BEF7-6DEFE47C38E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176679" y="29667769"/>
            <a:ext cx="6221028" cy="4098750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09424A51-C90C-44A9-BD89-0434B1A8203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174321" y="33804043"/>
            <a:ext cx="6221028" cy="40853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內容版面配置區 2">
                <a:extLst>
                  <a:ext uri="{FF2B5EF4-FFF2-40B4-BE49-F238E27FC236}">
                    <a16:creationId xmlns:a16="http://schemas.microsoft.com/office/drawing/2014/main" id="{A223D885-151F-45FC-A8A9-F37EB47346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94130" y="24984176"/>
                <a:ext cx="11734364" cy="12933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79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513743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662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27487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54123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054974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568717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082461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596204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109948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71500" indent="-571500" algn="l">
                  <a:buFont typeface="Arial" panose="020B0604020202020204" pitchFamily="34" charset="0"/>
                  <a:buChar char="•"/>
                </a:pPr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four possible routes with length </a:t>
                </a:r>
                <a14:m>
                  <m:oMath xmlns:m="http://schemas.openxmlformats.org/officeDocument/2006/math">
                    <m:r>
                      <a:rPr lang="zh-HK" altLang="en-US" sz="4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any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4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4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HK" sz="4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edge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HK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HK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altLang="zh-HK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HK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HK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HK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HK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edge </a:t>
                </a:r>
                <a14:m>
                  <m:oMath xmlns:m="http://schemas.openxmlformats.org/officeDocument/2006/math">
                    <m:r>
                      <a:rPr lang="en-US" altLang="zh-HK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HK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HK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HK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HK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HK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have:</a:t>
                </a: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:endParaRPr lang="en-US" altLang="zh-HK" sz="4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:endParaRPr lang="en-US" altLang="zh-HK" sz="4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Maintain four sets of data points in the edge </a:t>
                </a:r>
                <a14:m>
                  <m:oMath xmlns:m="http://schemas.openxmlformats.org/officeDocument/2006/math">
                    <m:r>
                      <a:rPr lang="en-US" altLang="zh-HK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HK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HK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HK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HK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HK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:endParaRPr lang="en-US" altLang="zh-HK" sz="4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:endParaRPr lang="en-US" altLang="zh-HK" sz="4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four sets of data points exhibit the monotonicity property.</a:t>
                </a: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Takes </a:t>
                </a:r>
                <a14:m>
                  <m:oMath xmlns:m="http://schemas.openxmlformats.org/officeDocument/2006/math">
                    <m:r>
                      <a:rPr lang="en-US" altLang="zh-HK" sz="4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HK" sz="4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HK" sz="4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4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HK" sz="4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HK" sz="4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HK" sz="4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HK" sz="4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HK" sz="4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4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HK" sz="4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HK" sz="4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HK" sz="4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zh-HK" sz="4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time to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HK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d>
                          <m:dPr>
                            <m:ctrlPr>
                              <a:rPr lang="en-US" altLang="zh-HK" sz="4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HK" sz="4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HK" sz="4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  <m:r>
                              <a:rPr lang="en-US" altLang="zh-HK" sz="4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HK" sz="4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HK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HK" altLang="en-US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HK" altLang="en-US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</a:t>
                </a: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Takes </a:t>
                </a:r>
                <a14:m>
                  <m:oMath xmlns:m="http://schemas.openxmlformats.org/officeDocument/2006/math">
                    <m:r>
                      <a:rPr lang="en-US" altLang="zh-HK" sz="4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HK" sz="4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4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𝐿𝐷</m:t>
                        </m:r>
                        <m:d>
                          <m:dPr>
                            <m:ctrlPr>
                              <a:rPr lang="en-US" altLang="zh-HK" sz="4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HK" sz="4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4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HK" sz="4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4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HK" sz="4200" i="1">
                                    <a:latin typeface="Cambria Math" panose="02040503050406030204" pitchFamily="18" charset="0"/>
                                  </a:rPr>
                                  <m:t>𝑆𝑃</m:t>
                                </m:r>
                              </m:sub>
                            </m:sSub>
                            <m:r>
                              <a:rPr lang="en-US" altLang="zh-HK" sz="4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HK" sz="4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HK" sz="4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4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d>
                        <m:r>
                          <a:rPr lang="en-US" altLang="zh-HK" sz="4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4200" i="1">
                            <a:latin typeface="Cambria Math" panose="02040503050406030204" pitchFamily="18" charset="0"/>
                          </a:rPr>
                          <m:t>𝐿𝑛</m:t>
                        </m:r>
                        <m:func>
                          <m:funcPr>
                            <m:ctrlPr>
                              <a:rPr lang="en-US" altLang="zh-HK" sz="4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HK" sz="4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HK" sz="4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HK" altLang="en-US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to generate the network K-function plot (Refer to the paper) </a:t>
                </a:r>
                <a:r>
                  <a:rPr lang="en-US" altLang="zh-HK" sz="4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</a:t>
                </a:r>
                <a:endParaRPr lang="en-US" altLang="zh-HK" sz="4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7" name="內容版面配置區 2">
                <a:extLst>
                  <a:ext uri="{FF2B5EF4-FFF2-40B4-BE49-F238E27FC236}">
                    <a16:creationId xmlns:a16="http://schemas.microsoft.com/office/drawing/2014/main" id="{A223D885-151F-45FC-A8A9-F37EB4734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130" y="24984176"/>
                <a:ext cx="11734364" cy="12933043"/>
              </a:xfrm>
              <a:prstGeom prst="rect">
                <a:avLst/>
              </a:prstGeom>
              <a:blipFill>
                <a:blip r:embed="rId24"/>
                <a:stretch>
                  <a:fillRect l="-1818" t="-1414" r="-2442" b="-113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圖片 40">
            <a:extLst>
              <a:ext uri="{FF2B5EF4-FFF2-40B4-BE49-F238E27FC236}">
                <a16:creationId xmlns:a16="http://schemas.microsoft.com/office/drawing/2014/main" id="{7D06FF71-0305-4613-8977-CA103E96E0B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1039120" y="26878139"/>
            <a:ext cx="6345307" cy="2223569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A39C2076-0204-41D5-BCF2-F8F4D68C583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1039120" y="30394605"/>
            <a:ext cx="7284336" cy="222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6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451</Words>
  <Application>Microsoft Office PowerPoint</Application>
  <PresentationFormat>自訂</PresentationFormat>
  <Paragraphs>67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CHAN Tsz Nam</dc:creator>
  <cp:lastModifiedBy>CHAN Tsz Nam</cp:lastModifiedBy>
  <cp:revision>33</cp:revision>
  <dcterms:created xsi:type="dcterms:W3CDTF">2022-08-27T09:59:15Z</dcterms:created>
  <dcterms:modified xsi:type="dcterms:W3CDTF">2022-08-28T13:20:08Z</dcterms:modified>
</cp:coreProperties>
</file>